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3" r:id="rId3"/>
    <p:sldId id="269" r:id="rId4"/>
    <p:sldId id="272" r:id="rId5"/>
    <p:sldId id="284" r:id="rId6"/>
    <p:sldId id="277" r:id="rId7"/>
    <p:sldId id="288" r:id="rId8"/>
    <p:sldId id="293" r:id="rId9"/>
    <p:sldId id="294" r:id="rId10"/>
    <p:sldId id="287" r:id="rId11"/>
    <p:sldId id="295" r:id="rId12"/>
    <p:sldId id="278" r:id="rId13"/>
    <p:sldId id="279" r:id="rId14"/>
    <p:sldId id="286" r:id="rId15"/>
    <p:sldId id="280" r:id="rId16"/>
    <p:sldId id="281" r:id="rId17"/>
    <p:sldId id="282" r:id="rId18"/>
    <p:sldId id="283" r:id="rId19"/>
    <p:sldId id="258" r:id="rId20"/>
    <p:sldId id="296" r:id="rId21"/>
    <p:sldId id="292" r:id="rId22"/>
    <p:sldId id="297" r:id="rId23"/>
    <p:sldId id="290"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6" autoAdjust="0"/>
    <p:restoredTop sz="90050" autoAdjust="0"/>
  </p:normalViewPr>
  <p:slideViewPr>
    <p:cSldViewPr snapToGrid="0">
      <p:cViewPr varScale="1">
        <p:scale>
          <a:sx n="97" d="100"/>
          <a:sy n="97" d="100"/>
        </p:scale>
        <p:origin x="648" y="72"/>
      </p:cViewPr>
      <p:guideLst>
        <p:guide orient="horz" pos="6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214E5-37B0-42E7-92F0-BAC17ED45EE3}"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i-FI"/>
        </a:p>
      </dgm:t>
    </dgm:pt>
    <dgm:pt modelId="{9D8AB112-EEA5-4368-9FD2-72C635EDC90D}">
      <dgm:prSet phldrT="[Teksti]"/>
      <dgm:spPr/>
      <dgm:t>
        <a:bodyPr/>
        <a:lstStyle/>
        <a:p>
          <a:pPr algn="r"/>
          <a:r>
            <a:rPr lang="fi-FI" dirty="0"/>
            <a:t>User-</a:t>
          </a:r>
          <a:r>
            <a:rPr lang="fi-FI" dirty="0" err="1"/>
            <a:t>centric</a:t>
          </a:r>
          <a:endParaRPr lang="fi-FI" dirty="0"/>
        </a:p>
      </dgm:t>
    </dgm:pt>
    <dgm:pt modelId="{CB66C8F4-B6EC-461C-85C1-0F97DADFCEEA}" type="parTrans" cxnId="{42C091E4-7A43-4229-91FE-4218BDFD61DE}">
      <dgm:prSet/>
      <dgm:spPr/>
      <dgm:t>
        <a:bodyPr/>
        <a:lstStyle/>
        <a:p>
          <a:endParaRPr lang="fi-FI"/>
        </a:p>
      </dgm:t>
    </dgm:pt>
    <dgm:pt modelId="{89AB3F66-F48A-47B9-AFB1-7E7C9E8024D2}" type="sibTrans" cxnId="{42C091E4-7A43-4229-91FE-4218BDFD61DE}">
      <dgm:prSet/>
      <dgm:spPr/>
      <dgm:t>
        <a:bodyPr/>
        <a:lstStyle/>
        <a:p>
          <a:endParaRPr lang="fi-FI"/>
        </a:p>
      </dgm:t>
    </dgm:pt>
    <dgm:pt modelId="{D7505530-6BD7-4826-A961-D0BFEB9CD747}">
      <dgm:prSet phldrT="[Teksti]"/>
      <dgm:spPr/>
      <dgm:t>
        <a:bodyPr/>
        <a:lstStyle/>
        <a:p>
          <a:pPr algn="r"/>
          <a:r>
            <a:rPr lang="fi-FI" dirty="0" err="1"/>
            <a:t>Co-creation</a:t>
          </a:r>
          <a:endParaRPr lang="fi-FI" dirty="0"/>
        </a:p>
      </dgm:t>
    </dgm:pt>
    <dgm:pt modelId="{94B86D73-9DE4-470C-BC8A-37D71E242E23}" type="parTrans" cxnId="{66C5D4A8-BAA2-4542-943E-901BE3B0B998}">
      <dgm:prSet/>
      <dgm:spPr/>
      <dgm:t>
        <a:bodyPr/>
        <a:lstStyle/>
        <a:p>
          <a:endParaRPr lang="fi-FI"/>
        </a:p>
      </dgm:t>
    </dgm:pt>
    <dgm:pt modelId="{AB8F8C40-5D88-495E-951A-395F0A7E5250}" type="sibTrans" cxnId="{66C5D4A8-BAA2-4542-943E-901BE3B0B998}">
      <dgm:prSet/>
      <dgm:spPr/>
      <dgm:t>
        <a:bodyPr/>
        <a:lstStyle/>
        <a:p>
          <a:endParaRPr lang="fi-FI"/>
        </a:p>
      </dgm:t>
    </dgm:pt>
    <dgm:pt modelId="{73D45766-08C4-4062-BE06-D7A00FA9D3F1}">
      <dgm:prSet phldrT="[Teksti]"/>
      <dgm:spPr/>
      <dgm:t>
        <a:bodyPr/>
        <a:lstStyle/>
        <a:p>
          <a:pPr algn="r"/>
          <a:r>
            <a:rPr lang="fi-FI" dirty="0" err="1"/>
            <a:t>Iterative</a:t>
          </a:r>
          <a:r>
            <a:rPr lang="fi-FI" dirty="0"/>
            <a:t> </a:t>
          </a:r>
          <a:r>
            <a:rPr lang="fi-FI" dirty="0" err="1"/>
            <a:t>process</a:t>
          </a:r>
          <a:endParaRPr lang="fi-FI" dirty="0"/>
        </a:p>
      </dgm:t>
    </dgm:pt>
    <dgm:pt modelId="{429BF9DE-6EAD-47AD-A827-AD9DFC48ECE3}" type="parTrans" cxnId="{B6A0A4C2-7B22-4CD5-8E2A-B75A084E8BC9}">
      <dgm:prSet/>
      <dgm:spPr/>
      <dgm:t>
        <a:bodyPr/>
        <a:lstStyle/>
        <a:p>
          <a:endParaRPr lang="fi-FI"/>
        </a:p>
      </dgm:t>
    </dgm:pt>
    <dgm:pt modelId="{C8F92E54-CCD1-45D3-8DC9-BE24759C82DC}" type="sibTrans" cxnId="{B6A0A4C2-7B22-4CD5-8E2A-B75A084E8BC9}">
      <dgm:prSet/>
      <dgm:spPr/>
      <dgm:t>
        <a:bodyPr/>
        <a:lstStyle/>
        <a:p>
          <a:endParaRPr lang="fi-FI"/>
        </a:p>
      </dgm:t>
    </dgm:pt>
    <dgm:pt modelId="{0D01AA19-3856-4331-AB19-C945BD80F01F}">
      <dgm:prSet phldrT="[Teksti]"/>
      <dgm:spPr/>
      <dgm:t>
        <a:bodyPr/>
        <a:lstStyle/>
        <a:p>
          <a:pPr algn="r"/>
          <a:r>
            <a:rPr lang="fi-FI" dirty="0"/>
            <a:t>Visual </a:t>
          </a:r>
          <a:r>
            <a:rPr lang="fi-FI" dirty="0" err="1"/>
            <a:t>communication</a:t>
          </a:r>
          <a:endParaRPr lang="fi-FI" dirty="0"/>
        </a:p>
      </dgm:t>
    </dgm:pt>
    <dgm:pt modelId="{CD249CD7-2417-45B2-A925-B6FFD7C49FF2}" type="parTrans" cxnId="{6A5A4DE6-629E-4DDC-8EFE-A36049B71BF6}">
      <dgm:prSet/>
      <dgm:spPr/>
      <dgm:t>
        <a:bodyPr/>
        <a:lstStyle/>
        <a:p>
          <a:endParaRPr lang="fi-FI"/>
        </a:p>
      </dgm:t>
    </dgm:pt>
    <dgm:pt modelId="{CF5FDB8C-9A8A-4D7A-BF5D-944CBE70189F}" type="sibTrans" cxnId="{6A5A4DE6-629E-4DDC-8EFE-A36049B71BF6}">
      <dgm:prSet/>
      <dgm:spPr/>
      <dgm:t>
        <a:bodyPr/>
        <a:lstStyle/>
        <a:p>
          <a:endParaRPr lang="fi-FI"/>
        </a:p>
      </dgm:t>
    </dgm:pt>
    <dgm:pt modelId="{05B5606D-098C-4C19-86D5-FFDA77674112}">
      <dgm:prSet phldrT="[Teksti]"/>
      <dgm:spPr/>
      <dgm:t>
        <a:bodyPr/>
        <a:lstStyle/>
        <a:p>
          <a:pPr algn="r"/>
          <a:r>
            <a:rPr lang="fi-FI" dirty="0" err="1"/>
            <a:t>Holistic</a:t>
          </a:r>
          <a:r>
            <a:rPr lang="fi-FI" dirty="0"/>
            <a:t> </a:t>
          </a:r>
          <a:r>
            <a:rPr lang="fi-FI" dirty="0" err="1"/>
            <a:t>services</a:t>
          </a:r>
          <a:endParaRPr lang="fi-FI" dirty="0"/>
        </a:p>
      </dgm:t>
    </dgm:pt>
    <dgm:pt modelId="{8D34B8FF-AC54-438A-95BC-CEF9F15A6ABF}" type="parTrans" cxnId="{F173C395-EB2D-460A-89DE-E9F9C97FA3A5}">
      <dgm:prSet/>
      <dgm:spPr/>
      <dgm:t>
        <a:bodyPr/>
        <a:lstStyle/>
        <a:p>
          <a:endParaRPr lang="fi-FI"/>
        </a:p>
      </dgm:t>
    </dgm:pt>
    <dgm:pt modelId="{C0ACD3DA-79B7-4497-AE5C-5308D3476C8C}" type="sibTrans" cxnId="{F173C395-EB2D-460A-89DE-E9F9C97FA3A5}">
      <dgm:prSet/>
      <dgm:spPr/>
      <dgm:t>
        <a:bodyPr/>
        <a:lstStyle/>
        <a:p>
          <a:endParaRPr lang="fi-FI"/>
        </a:p>
      </dgm:t>
    </dgm:pt>
    <dgm:pt modelId="{620B098F-7B3F-4CF9-8F72-E2D1BC83F859}" type="pres">
      <dgm:prSet presAssocID="{02A214E5-37B0-42E7-92F0-BAC17ED45EE3}" presName="Name0" presStyleCnt="0">
        <dgm:presLayoutVars>
          <dgm:dir/>
          <dgm:resizeHandles val="exact"/>
        </dgm:presLayoutVars>
      </dgm:prSet>
      <dgm:spPr/>
    </dgm:pt>
    <dgm:pt modelId="{9BDBC03E-DA2F-4FE2-8540-9C8D70D43B22}" type="pres">
      <dgm:prSet presAssocID="{9D8AB112-EEA5-4368-9FD2-72C635EDC90D}" presName="composite" presStyleCnt="0"/>
      <dgm:spPr/>
    </dgm:pt>
    <dgm:pt modelId="{8AADF308-253F-453B-9E4A-47DF680B0F19}" type="pres">
      <dgm:prSet presAssocID="{9D8AB112-EEA5-4368-9FD2-72C635EDC90D}" presName="rect1" presStyleLbl="trAlignAcc1" presStyleIdx="0" presStyleCnt="5" custLinFactNeighborY="5423">
        <dgm:presLayoutVars>
          <dgm:bulletEnabled val="1"/>
        </dgm:presLayoutVars>
      </dgm:prSet>
      <dgm:spPr/>
    </dgm:pt>
    <dgm:pt modelId="{698EDF2C-D9AC-4416-966C-775D0C8E535D}" type="pres">
      <dgm:prSet presAssocID="{9D8AB112-EEA5-4368-9FD2-72C635EDC90D}" presName="rect2" presStyleLbl="fgImgPlace1" presStyleIdx="0" presStyleCnt="5" custScaleY="71430" custLinFactNeighborX="49892" custLinFactNeighborY="20550"/>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pt>
    <dgm:pt modelId="{027558B9-0D28-4002-BD9F-9464783C134A}" type="pres">
      <dgm:prSet presAssocID="{89AB3F66-F48A-47B9-AFB1-7E7C9E8024D2}" presName="sibTrans" presStyleCnt="0"/>
      <dgm:spPr/>
    </dgm:pt>
    <dgm:pt modelId="{0C08C2AC-78F1-49CA-9C24-6C0605B425FE}" type="pres">
      <dgm:prSet presAssocID="{D7505530-6BD7-4826-A961-D0BFEB9CD747}" presName="composite" presStyleCnt="0"/>
      <dgm:spPr/>
    </dgm:pt>
    <dgm:pt modelId="{B67060AC-502D-489F-A49E-1A4BBADB99EE}" type="pres">
      <dgm:prSet presAssocID="{D7505530-6BD7-4826-A961-D0BFEB9CD747}" presName="rect1" presStyleLbl="trAlignAcc1" presStyleIdx="1" presStyleCnt="5">
        <dgm:presLayoutVars>
          <dgm:bulletEnabled val="1"/>
        </dgm:presLayoutVars>
      </dgm:prSet>
      <dgm:spPr/>
    </dgm:pt>
    <dgm:pt modelId="{91A61F2C-E086-4B52-928F-C7D28C9B3842}" type="pres">
      <dgm:prSet presAssocID="{D7505530-6BD7-4826-A961-D0BFEB9CD747}" presName="rect2" presStyleLbl="fgImgPlace1" presStyleIdx="1" presStyleCnt="5" custScaleY="71659" custLinFactNeighborX="43042" custLinFactNeighborY="14390"/>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heers with solid fill"/>
        </a:ext>
      </dgm:extLst>
    </dgm:pt>
    <dgm:pt modelId="{1925B881-6DF7-4967-9445-AAD358B81049}" type="pres">
      <dgm:prSet presAssocID="{AB8F8C40-5D88-495E-951A-395F0A7E5250}" presName="sibTrans" presStyleCnt="0"/>
      <dgm:spPr/>
    </dgm:pt>
    <dgm:pt modelId="{E5CD2F91-6A30-4647-AB29-F345D5114627}" type="pres">
      <dgm:prSet presAssocID="{73D45766-08C4-4062-BE06-D7A00FA9D3F1}" presName="composite" presStyleCnt="0"/>
      <dgm:spPr/>
    </dgm:pt>
    <dgm:pt modelId="{DD08BF16-62BD-40FD-A43E-8C04BF04D996}" type="pres">
      <dgm:prSet presAssocID="{73D45766-08C4-4062-BE06-D7A00FA9D3F1}" presName="rect1" presStyleLbl="trAlignAcc1" presStyleIdx="2" presStyleCnt="5">
        <dgm:presLayoutVars>
          <dgm:bulletEnabled val="1"/>
        </dgm:presLayoutVars>
      </dgm:prSet>
      <dgm:spPr/>
    </dgm:pt>
    <dgm:pt modelId="{7B5C8FE1-B128-4475-8113-30CA7F7751F2}" type="pres">
      <dgm:prSet presAssocID="{73D45766-08C4-4062-BE06-D7A00FA9D3F1}" presName="rect2" presStyleLbl="fgImgPlace1" presStyleIdx="2" presStyleCnt="5" custScaleX="97556" custScaleY="87777" custLinFactNeighborX="22174" custLinFactNeighborY="13663"/>
      <dgm:spPr>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Arrow circle with solid fill"/>
        </a:ext>
      </dgm:extLst>
    </dgm:pt>
    <dgm:pt modelId="{2CAEC368-DBA3-4BED-B7E2-249A5FC8E48B}" type="pres">
      <dgm:prSet presAssocID="{C8F92E54-CCD1-45D3-8DC9-BE24759C82DC}" presName="sibTrans" presStyleCnt="0"/>
      <dgm:spPr/>
    </dgm:pt>
    <dgm:pt modelId="{EDC0A809-1C5A-4D29-96C5-74839D24D589}" type="pres">
      <dgm:prSet presAssocID="{0D01AA19-3856-4331-AB19-C945BD80F01F}" presName="composite" presStyleCnt="0"/>
      <dgm:spPr/>
    </dgm:pt>
    <dgm:pt modelId="{A6B75878-BD3A-42B8-9DB8-D9AE2088E2CA}" type="pres">
      <dgm:prSet presAssocID="{0D01AA19-3856-4331-AB19-C945BD80F01F}" presName="rect1" presStyleLbl="trAlignAcc1" presStyleIdx="3" presStyleCnt="5">
        <dgm:presLayoutVars>
          <dgm:bulletEnabled val="1"/>
        </dgm:presLayoutVars>
      </dgm:prSet>
      <dgm:spPr/>
    </dgm:pt>
    <dgm:pt modelId="{B18A9A2B-AA6A-46E2-8210-615701A58762}" type="pres">
      <dgm:prSet presAssocID="{0D01AA19-3856-4331-AB19-C945BD80F01F}" presName="rect2" presStyleLbl="fgImgPlace1" presStyleIdx="3" presStyleCnt="5" custScaleX="94339" custScaleY="60469" custLinFactNeighborX="41627" custLinFactNeighborY="6816"/>
      <dgm:spPr>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Eye with solid fill"/>
        </a:ext>
      </dgm:extLst>
    </dgm:pt>
    <dgm:pt modelId="{C51CC7B4-26A7-4C40-ABC4-C07A1B485F02}" type="pres">
      <dgm:prSet presAssocID="{CF5FDB8C-9A8A-4D7A-BF5D-944CBE70189F}" presName="sibTrans" presStyleCnt="0"/>
      <dgm:spPr/>
    </dgm:pt>
    <dgm:pt modelId="{29E92898-1BF5-4C3D-962D-736DFC26DE38}" type="pres">
      <dgm:prSet presAssocID="{05B5606D-098C-4C19-86D5-FFDA77674112}" presName="composite" presStyleCnt="0"/>
      <dgm:spPr/>
    </dgm:pt>
    <dgm:pt modelId="{14C5D564-ABA6-449D-91C6-0794667C9A21}" type="pres">
      <dgm:prSet presAssocID="{05B5606D-098C-4C19-86D5-FFDA77674112}" presName="rect1" presStyleLbl="trAlignAcc1" presStyleIdx="4" presStyleCnt="5">
        <dgm:presLayoutVars>
          <dgm:bulletEnabled val="1"/>
        </dgm:presLayoutVars>
      </dgm:prSet>
      <dgm:spPr/>
    </dgm:pt>
    <dgm:pt modelId="{550CC425-F6DD-465C-9D62-C01867F758D2}" type="pres">
      <dgm:prSet presAssocID="{05B5606D-098C-4C19-86D5-FFDA77674112}" presName="rect2" presStyleLbl="fgImgPlace1" presStyleIdx="4" presStyleCnt="5" custScaleX="92200" custScaleY="60907" custLinFactNeighborX="33261" custLinFactNeighborY="11392"/>
      <dgm:spPr>
        <a:blipFill>
          <a:blip xmlns:r="http://schemas.openxmlformats.org/officeDocument/2006/relationships" r:embed="rId9">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Open hand with plant outline"/>
        </a:ext>
      </dgm:extLst>
    </dgm:pt>
  </dgm:ptLst>
  <dgm:cxnLst>
    <dgm:cxn modelId="{DFB4721F-37FC-44F6-9AB1-2E13AEFB6A27}" type="presOf" srcId="{05B5606D-098C-4C19-86D5-FFDA77674112}" destId="{14C5D564-ABA6-449D-91C6-0794667C9A21}" srcOrd="0" destOrd="0" presId="urn:microsoft.com/office/officeart/2008/layout/PictureStrips"/>
    <dgm:cxn modelId="{5620C060-F888-4974-93DE-8C3CC4B8BA99}" type="presOf" srcId="{73D45766-08C4-4062-BE06-D7A00FA9D3F1}" destId="{DD08BF16-62BD-40FD-A43E-8C04BF04D996}" srcOrd="0" destOrd="0" presId="urn:microsoft.com/office/officeart/2008/layout/PictureStrips"/>
    <dgm:cxn modelId="{D4907A76-6B35-4717-BB98-5F948A09B75A}" type="presOf" srcId="{02A214E5-37B0-42E7-92F0-BAC17ED45EE3}" destId="{620B098F-7B3F-4CF9-8F72-E2D1BC83F859}" srcOrd="0" destOrd="0" presId="urn:microsoft.com/office/officeart/2008/layout/PictureStrips"/>
    <dgm:cxn modelId="{1CD22C7D-5919-40DE-AB2C-BF0FD2781695}" type="presOf" srcId="{9D8AB112-EEA5-4368-9FD2-72C635EDC90D}" destId="{8AADF308-253F-453B-9E4A-47DF680B0F19}" srcOrd="0" destOrd="0" presId="urn:microsoft.com/office/officeart/2008/layout/PictureStrips"/>
    <dgm:cxn modelId="{F173C395-EB2D-460A-89DE-E9F9C97FA3A5}" srcId="{02A214E5-37B0-42E7-92F0-BAC17ED45EE3}" destId="{05B5606D-098C-4C19-86D5-FFDA77674112}" srcOrd="4" destOrd="0" parTransId="{8D34B8FF-AC54-438A-95BC-CEF9F15A6ABF}" sibTransId="{C0ACD3DA-79B7-4497-AE5C-5308D3476C8C}"/>
    <dgm:cxn modelId="{61796BA7-354F-4B64-ACB2-E9440BF0E20E}" type="presOf" srcId="{0D01AA19-3856-4331-AB19-C945BD80F01F}" destId="{A6B75878-BD3A-42B8-9DB8-D9AE2088E2CA}" srcOrd="0" destOrd="0" presId="urn:microsoft.com/office/officeart/2008/layout/PictureStrips"/>
    <dgm:cxn modelId="{66C5D4A8-BAA2-4542-943E-901BE3B0B998}" srcId="{02A214E5-37B0-42E7-92F0-BAC17ED45EE3}" destId="{D7505530-6BD7-4826-A961-D0BFEB9CD747}" srcOrd="1" destOrd="0" parTransId="{94B86D73-9DE4-470C-BC8A-37D71E242E23}" sibTransId="{AB8F8C40-5D88-495E-951A-395F0A7E5250}"/>
    <dgm:cxn modelId="{61D6D3AE-6E74-4922-9AF7-BF49758CF2E7}" type="presOf" srcId="{D7505530-6BD7-4826-A961-D0BFEB9CD747}" destId="{B67060AC-502D-489F-A49E-1A4BBADB99EE}" srcOrd="0" destOrd="0" presId="urn:microsoft.com/office/officeart/2008/layout/PictureStrips"/>
    <dgm:cxn modelId="{B6A0A4C2-7B22-4CD5-8E2A-B75A084E8BC9}" srcId="{02A214E5-37B0-42E7-92F0-BAC17ED45EE3}" destId="{73D45766-08C4-4062-BE06-D7A00FA9D3F1}" srcOrd="2" destOrd="0" parTransId="{429BF9DE-6EAD-47AD-A827-AD9DFC48ECE3}" sibTransId="{C8F92E54-CCD1-45D3-8DC9-BE24759C82DC}"/>
    <dgm:cxn modelId="{42C091E4-7A43-4229-91FE-4218BDFD61DE}" srcId="{02A214E5-37B0-42E7-92F0-BAC17ED45EE3}" destId="{9D8AB112-EEA5-4368-9FD2-72C635EDC90D}" srcOrd="0" destOrd="0" parTransId="{CB66C8F4-B6EC-461C-85C1-0F97DADFCEEA}" sibTransId="{89AB3F66-F48A-47B9-AFB1-7E7C9E8024D2}"/>
    <dgm:cxn modelId="{6A5A4DE6-629E-4DDC-8EFE-A36049B71BF6}" srcId="{02A214E5-37B0-42E7-92F0-BAC17ED45EE3}" destId="{0D01AA19-3856-4331-AB19-C945BD80F01F}" srcOrd="3" destOrd="0" parTransId="{CD249CD7-2417-45B2-A925-B6FFD7C49FF2}" sibTransId="{CF5FDB8C-9A8A-4D7A-BF5D-944CBE70189F}"/>
    <dgm:cxn modelId="{E2236903-D4A3-4FFC-B75D-1889D7C6D0DC}" type="presParOf" srcId="{620B098F-7B3F-4CF9-8F72-E2D1BC83F859}" destId="{9BDBC03E-DA2F-4FE2-8540-9C8D70D43B22}" srcOrd="0" destOrd="0" presId="urn:microsoft.com/office/officeart/2008/layout/PictureStrips"/>
    <dgm:cxn modelId="{A67EBC29-E51B-42B9-84C6-7E7805DE9DE9}" type="presParOf" srcId="{9BDBC03E-DA2F-4FE2-8540-9C8D70D43B22}" destId="{8AADF308-253F-453B-9E4A-47DF680B0F19}" srcOrd="0" destOrd="0" presId="urn:microsoft.com/office/officeart/2008/layout/PictureStrips"/>
    <dgm:cxn modelId="{E031870F-9D2E-498D-8C1D-98C5B129AC69}" type="presParOf" srcId="{9BDBC03E-DA2F-4FE2-8540-9C8D70D43B22}" destId="{698EDF2C-D9AC-4416-966C-775D0C8E535D}" srcOrd="1" destOrd="0" presId="urn:microsoft.com/office/officeart/2008/layout/PictureStrips"/>
    <dgm:cxn modelId="{E266AC90-D38D-48B3-9923-F234FF0819A2}" type="presParOf" srcId="{620B098F-7B3F-4CF9-8F72-E2D1BC83F859}" destId="{027558B9-0D28-4002-BD9F-9464783C134A}" srcOrd="1" destOrd="0" presId="urn:microsoft.com/office/officeart/2008/layout/PictureStrips"/>
    <dgm:cxn modelId="{6EE978AC-86D0-4F93-AC76-9F252386152D}" type="presParOf" srcId="{620B098F-7B3F-4CF9-8F72-E2D1BC83F859}" destId="{0C08C2AC-78F1-49CA-9C24-6C0605B425FE}" srcOrd="2" destOrd="0" presId="urn:microsoft.com/office/officeart/2008/layout/PictureStrips"/>
    <dgm:cxn modelId="{C44BD687-7F76-4202-B08E-2B0C1A79AD44}" type="presParOf" srcId="{0C08C2AC-78F1-49CA-9C24-6C0605B425FE}" destId="{B67060AC-502D-489F-A49E-1A4BBADB99EE}" srcOrd="0" destOrd="0" presId="urn:microsoft.com/office/officeart/2008/layout/PictureStrips"/>
    <dgm:cxn modelId="{3262A7FF-F2E4-4B44-B6CA-7EE053AFC739}" type="presParOf" srcId="{0C08C2AC-78F1-49CA-9C24-6C0605B425FE}" destId="{91A61F2C-E086-4B52-928F-C7D28C9B3842}" srcOrd="1" destOrd="0" presId="urn:microsoft.com/office/officeart/2008/layout/PictureStrips"/>
    <dgm:cxn modelId="{469FB7F6-AD9A-4C00-AA4E-71F7A2715736}" type="presParOf" srcId="{620B098F-7B3F-4CF9-8F72-E2D1BC83F859}" destId="{1925B881-6DF7-4967-9445-AAD358B81049}" srcOrd="3" destOrd="0" presId="urn:microsoft.com/office/officeart/2008/layout/PictureStrips"/>
    <dgm:cxn modelId="{7E9964A2-AB30-40B1-91FC-5821F10D17B6}" type="presParOf" srcId="{620B098F-7B3F-4CF9-8F72-E2D1BC83F859}" destId="{E5CD2F91-6A30-4647-AB29-F345D5114627}" srcOrd="4" destOrd="0" presId="urn:microsoft.com/office/officeart/2008/layout/PictureStrips"/>
    <dgm:cxn modelId="{70889A79-65DA-480C-AAC0-3CA71656BFC6}" type="presParOf" srcId="{E5CD2F91-6A30-4647-AB29-F345D5114627}" destId="{DD08BF16-62BD-40FD-A43E-8C04BF04D996}" srcOrd="0" destOrd="0" presId="urn:microsoft.com/office/officeart/2008/layout/PictureStrips"/>
    <dgm:cxn modelId="{07732F16-052C-4C64-BE8B-3AAFD41F1902}" type="presParOf" srcId="{E5CD2F91-6A30-4647-AB29-F345D5114627}" destId="{7B5C8FE1-B128-4475-8113-30CA7F7751F2}" srcOrd="1" destOrd="0" presId="urn:microsoft.com/office/officeart/2008/layout/PictureStrips"/>
    <dgm:cxn modelId="{8A304E9B-2F99-4DA9-960A-B7036EE9A169}" type="presParOf" srcId="{620B098F-7B3F-4CF9-8F72-E2D1BC83F859}" destId="{2CAEC368-DBA3-4BED-B7E2-249A5FC8E48B}" srcOrd="5" destOrd="0" presId="urn:microsoft.com/office/officeart/2008/layout/PictureStrips"/>
    <dgm:cxn modelId="{6C69E416-8393-497D-A5E0-69D10B1A5138}" type="presParOf" srcId="{620B098F-7B3F-4CF9-8F72-E2D1BC83F859}" destId="{EDC0A809-1C5A-4D29-96C5-74839D24D589}" srcOrd="6" destOrd="0" presId="urn:microsoft.com/office/officeart/2008/layout/PictureStrips"/>
    <dgm:cxn modelId="{AAD439F5-EF67-4862-B1D1-284F3A6E1DDF}" type="presParOf" srcId="{EDC0A809-1C5A-4D29-96C5-74839D24D589}" destId="{A6B75878-BD3A-42B8-9DB8-D9AE2088E2CA}" srcOrd="0" destOrd="0" presId="urn:microsoft.com/office/officeart/2008/layout/PictureStrips"/>
    <dgm:cxn modelId="{B557A95E-D466-4B44-9AA8-8A0D9C5DC659}" type="presParOf" srcId="{EDC0A809-1C5A-4D29-96C5-74839D24D589}" destId="{B18A9A2B-AA6A-46E2-8210-615701A58762}" srcOrd="1" destOrd="0" presId="urn:microsoft.com/office/officeart/2008/layout/PictureStrips"/>
    <dgm:cxn modelId="{0FD312B0-3AF0-4168-9DF7-11C208BC755C}" type="presParOf" srcId="{620B098F-7B3F-4CF9-8F72-E2D1BC83F859}" destId="{C51CC7B4-26A7-4C40-ABC4-C07A1B485F02}" srcOrd="7" destOrd="0" presId="urn:microsoft.com/office/officeart/2008/layout/PictureStrips"/>
    <dgm:cxn modelId="{CA9A2706-F417-467D-981D-5A48714F67E4}" type="presParOf" srcId="{620B098F-7B3F-4CF9-8F72-E2D1BC83F859}" destId="{29E92898-1BF5-4C3D-962D-736DFC26DE38}" srcOrd="8" destOrd="0" presId="urn:microsoft.com/office/officeart/2008/layout/PictureStrips"/>
    <dgm:cxn modelId="{96F69997-A8A8-4BFC-A3A4-7A3946ACC34F}" type="presParOf" srcId="{29E92898-1BF5-4C3D-962D-736DFC26DE38}" destId="{14C5D564-ABA6-449D-91C6-0794667C9A21}" srcOrd="0" destOrd="0" presId="urn:microsoft.com/office/officeart/2008/layout/PictureStrips"/>
    <dgm:cxn modelId="{8B6439E2-88C5-44B1-AF6C-B66DC7A54495}" type="presParOf" srcId="{29E92898-1BF5-4C3D-962D-736DFC26DE38}" destId="{550CC425-F6DD-465C-9D62-C01867F758D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A214E5-37B0-42E7-92F0-BAC17ED45EE3}"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i-FI"/>
        </a:p>
      </dgm:t>
    </dgm:pt>
    <dgm:pt modelId="{9D8AB112-EEA5-4368-9FD2-72C635EDC90D}">
      <dgm:prSet phldrT="[Teksti]"/>
      <dgm:spPr/>
      <dgm:t>
        <a:bodyPr/>
        <a:lstStyle/>
        <a:p>
          <a:pPr algn="r"/>
          <a:r>
            <a:rPr lang="fi-FI" dirty="0"/>
            <a:t>User-</a:t>
          </a:r>
          <a:r>
            <a:rPr lang="fi-FI" dirty="0" err="1"/>
            <a:t>centric</a:t>
          </a:r>
          <a:endParaRPr lang="fi-FI" dirty="0"/>
        </a:p>
      </dgm:t>
    </dgm:pt>
    <dgm:pt modelId="{CB66C8F4-B6EC-461C-85C1-0F97DADFCEEA}" type="parTrans" cxnId="{42C091E4-7A43-4229-91FE-4218BDFD61DE}">
      <dgm:prSet/>
      <dgm:spPr/>
      <dgm:t>
        <a:bodyPr/>
        <a:lstStyle/>
        <a:p>
          <a:endParaRPr lang="fi-FI"/>
        </a:p>
      </dgm:t>
    </dgm:pt>
    <dgm:pt modelId="{89AB3F66-F48A-47B9-AFB1-7E7C9E8024D2}" type="sibTrans" cxnId="{42C091E4-7A43-4229-91FE-4218BDFD61DE}">
      <dgm:prSet/>
      <dgm:spPr/>
      <dgm:t>
        <a:bodyPr/>
        <a:lstStyle/>
        <a:p>
          <a:endParaRPr lang="fi-FI"/>
        </a:p>
      </dgm:t>
    </dgm:pt>
    <dgm:pt modelId="{D7505530-6BD7-4826-A961-D0BFEB9CD747}">
      <dgm:prSet phldrT="[Teksti]"/>
      <dgm:spPr/>
      <dgm:t>
        <a:bodyPr/>
        <a:lstStyle/>
        <a:p>
          <a:pPr algn="r"/>
          <a:r>
            <a:rPr lang="fi-FI" dirty="0" err="1"/>
            <a:t>Co-creation</a:t>
          </a:r>
          <a:endParaRPr lang="fi-FI" dirty="0"/>
        </a:p>
      </dgm:t>
    </dgm:pt>
    <dgm:pt modelId="{94B86D73-9DE4-470C-BC8A-37D71E242E23}" type="parTrans" cxnId="{66C5D4A8-BAA2-4542-943E-901BE3B0B998}">
      <dgm:prSet/>
      <dgm:spPr/>
      <dgm:t>
        <a:bodyPr/>
        <a:lstStyle/>
        <a:p>
          <a:endParaRPr lang="fi-FI"/>
        </a:p>
      </dgm:t>
    </dgm:pt>
    <dgm:pt modelId="{AB8F8C40-5D88-495E-951A-395F0A7E5250}" type="sibTrans" cxnId="{66C5D4A8-BAA2-4542-943E-901BE3B0B998}">
      <dgm:prSet/>
      <dgm:spPr/>
      <dgm:t>
        <a:bodyPr/>
        <a:lstStyle/>
        <a:p>
          <a:endParaRPr lang="fi-FI"/>
        </a:p>
      </dgm:t>
    </dgm:pt>
    <dgm:pt modelId="{620B098F-7B3F-4CF9-8F72-E2D1BC83F859}" type="pres">
      <dgm:prSet presAssocID="{02A214E5-37B0-42E7-92F0-BAC17ED45EE3}" presName="Name0" presStyleCnt="0">
        <dgm:presLayoutVars>
          <dgm:dir/>
          <dgm:resizeHandles val="exact"/>
        </dgm:presLayoutVars>
      </dgm:prSet>
      <dgm:spPr/>
    </dgm:pt>
    <dgm:pt modelId="{9BDBC03E-DA2F-4FE2-8540-9C8D70D43B22}" type="pres">
      <dgm:prSet presAssocID="{9D8AB112-EEA5-4368-9FD2-72C635EDC90D}" presName="composite" presStyleCnt="0"/>
      <dgm:spPr/>
    </dgm:pt>
    <dgm:pt modelId="{8AADF308-253F-453B-9E4A-47DF680B0F19}" type="pres">
      <dgm:prSet presAssocID="{9D8AB112-EEA5-4368-9FD2-72C635EDC90D}" presName="rect1" presStyleLbl="trAlignAcc1" presStyleIdx="0" presStyleCnt="2" custLinFactY="-6894" custLinFactNeighborX="0" custLinFactNeighborY="-100000">
        <dgm:presLayoutVars>
          <dgm:bulletEnabled val="1"/>
        </dgm:presLayoutVars>
      </dgm:prSet>
      <dgm:spPr/>
    </dgm:pt>
    <dgm:pt modelId="{698EDF2C-D9AC-4416-966C-775D0C8E535D}" type="pres">
      <dgm:prSet presAssocID="{9D8AB112-EEA5-4368-9FD2-72C635EDC90D}" presName="rect2" presStyleLbl="fgImgPlace1" presStyleIdx="0" presStyleCnt="2" custScaleX="83258" custScaleY="60065" custLinFactNeighborX="29482" custLinFactNeighborY="-72974"/>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pt>
    <dgm:pt modelId="{027558B9-0D28-4002-BD9F-9464783C134A}" type="pres">
      <dgm:prSet presAssocID="{89AB3F66-F48A-47B9-AFB1-7E7C9E8024D2}" presName="sibTrans" presStyleCnt="0"/>
      <dgm:spPr/>
    </dgm:pt>
    <dgm:pt modelId="{0C08C2AC-78F1-49CA-9C24-6C0605B425FE}" type="pres">
      <dgm:prSet presAssocID="{D7505530-6BD7-4826-A961-D0BFEB9CD747}" presName="composite" presStyleCnt="0"/>
      <dgm:spPr/>
    </dgm:pt>
    <dgm:pt modelId="{B67060AC-502D-489F-A49E-1A4BBADB99EE}" type="pres">
      <dgm:prSet presAssocID="{D7505530-6BD7-4826-A961-D0BFEB9CD747}" presName="rect1" presStyleLbl="trAlignAcc1" presStyleIdx="1" presStyleCnt="2" custLinFactNeighborX="848" custLinFactNeighborY="-47647">
        <dgm:presLayoutVars>
          <dgm:bulletEnabled val="1"/>
        </dgm:presLayoutVars>
      </dgm:prSet>
      <dgm:spPr/>
    </dgm:pt>
    <dgm:pt modelId="{91A61F2C-E086-4B52-928F-C7D28C9B3842}" type="pres">
      <dgm:prSet presAssocID="{D7505530-6BD7-4826-A961-D0BFEB9CD747}" presName="rect2" presStyleLbl="fgImgPlace1" presStyleIdx="1" presStyleCnt="2" custScaleX="86639" custScaleY="59677" custLinFactNeighborX="33973" custLinFactNeighborY="-30157"/>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heers with solid fill"/>
        </a:ext>
      </dgm:extLst>
    </dgm:pt>
  </dgm:ptLst>
  <dgm:cxnLst>
    <dgm:cxn modelId="{D4907A76-6B35-4717-BB98-5F948A09B75A}" type="presOf" srcId="{02A214E5-37B0-42E7-92F0-BAC17ED45EE3}" destId="{620B098F-7B3F-4CF9-8F72-E2D1BC83F859}" srcOrd="0" destOrd="0" presId="urn:microsoft.com/office/officeart/2008/layout/PictureStrips"/>
    <dgm:cxn modelId="{1CD22C7D-5919-40DE-AB2C-BF0FD2781695}" type="presOf" srcId="{9D8AB112-EEA5-4368-9FD2-72C635EDC90D}" destId="{8AADF308-253F-453B-9E4A-47DF680B0F19}" srcOrd="0" destOrd="0" presId="urn:microsoft.com/office/officeart/2008/layout/PictureStrips"/>
    <dgm:cxn modelId="{66C5D4A8-BAA2-4542-943E-901BE3B0B998}" srcId="{02A214E5-37B0-42E7-92F0-BAC17ED45EE3}" destId="{D7505530-6BD7-4826-A961-D0BFEB9CD747}" srcOrd="1" destOrd="0" parTransId="{94B86D73-9DE4-470C-BC8A-37D71E242E23}" sibTransId="{AB8F8C40-5D88-495E-951A-395F0A7E5250}"/>
    <dgm:cxn modelId="{61D6D3AE-6E74-4922-9AF7-BF49758CF2E7}" type="presOf" srcId="{D7505530-6BD7-4826-A961-D0BFEB9CD747}" destId="{B67060AC-502D-489F-A49E-1A4BBADB99EE}" srcOrd="0" destOrd="0" presId="urn:microsoft.com/office/officeart/2008/layout/PictureStrips"/>
    <dgm:cxn modelId="{42C091E4-7A43-4229-91FE-4218BDFD61DE}" srcId="{02A214E5-37B0-42E7-92F0-BAC17ED45EE3}" destId="{9D8AB112-EEA5-4368-9FD2-72C635EDC90D}" srcOrd="0" destOrd="0" parTransId="{CB66C8F4-B6EC-461C-85C1-0F97DADFCEEA}" sibTransId="{89AB3F66-F48A-47B9-AFB1-7E7C9E8024D2}"/>
    <dgm:cxn modelId="{E2236903-D4A3-4FFC-B75D-1889D7C6D0DC}" type="presParOf" srcId="{620B098F-7B3F-4CF9-8F72-E2D1BC83F859}" destId="{9BDBC03E-DA2F-4FE2-8540-9C8D70D43B22}" srcOrd="0" destOrd="0" presId="urn:microsoft.com/office/officeart/2008/layout/PictureStrips"/>
    <dgm:cxn modelId="{A67EBC29-E51B-42B9-84C6-7E7805DE9DE9}" type="presParOf" srcId="{9BDBC03E-DA2F-4FE2-8540-9C8D70D43B22}" destId="{8AADF308-253F-453B-9E4A-47DF680B0F19}" srcOrd="0" destOrd="0" presId="urn:microsoft.com/office/officeart/2008/layout/PictureStrips"/>
    <dgm:cxn modelId="{E031870F-9D2E-498D-8C1D-98C5B129AC69}" type="presParOf" srcId="{9BDBC03E-DA2F-4FE2-8540-9C8D70D43B22}" destId="{698EDF2C-D9AC-4416-966C-775D0C8E535D}" srcOrd="1" destOrd="0" presId="urn:microsoft.com/office/officeart/2008/layout/PictureStrips"/>
    <dgm:cxn modelId="{E266AC90-D38D-48B3-9923-F234FF0819A2}" type="presParOf" srcId="{620B098F-7B3F-4CF9-8F72-E2D1BC83F859}" destId="{027558B9-0D28-4002-BD9F-9464783C134A}" srcOrd="1" destOrd="0" presId="urn:microsoft.com/office/officeart/2008/layout/PictureStrips"/>
    <dgm:cxn modelId="{6EE978AC-86D0-4F93-AC76-9F252386152D}" type="presParOf" srcId="{620B098F-7B3F-4CF9-8F72-E2D1BC83F859}" destId="{0C08C2AC-78F1-49CA-9C24-6C0605B425FE}" srcOrd="2" destOrd="0" presId="urn:microsoft.com/office/officeart/2008/layout/PictureStrips"/>
    <dgm:cxn modelId="{C44BD687-7F76-4202-B08E-2B0C1A79AD44}" type="presParOf" srcId="{0C08C2AC-78F1-49CA-9C24-6C0605B425FE}" destId="{B67060AC-502D-489F-A49E-1A4BBADB99EE}" srcOrd="0" destOrd="0" presId="urn:microsoft.com/office/officeart/2008/layout/PictureStrips"/>
    <dgm:cxn modelId="{3262A7FF-F2E4-4B44-B6CA-7EE053AFC739}" type="presParOf" srcId="{0C08C2AC-78F1-49CA-9C24-6C0605B425FE}" destId="{91A61F2C-E086-4B52-928F-C7D28C9B384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A214E5-37B0-42E7-92F0-BAC17ED45EE3}"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i-FI"/>
        </a:p>
      </dgm:t>
    </dgm:pt>
    <dgm:pt modelId="{73D45766-08C4-4062-BE06-D7A00FA9D3F1}">
      <dgm:prSet phldrT="[Teksti]"/>
      <dgm:spPr/>
      <dgm:t>
        <a:bodyPr/>
        <a:lstStyle/>
        <a:p>
          <a:r>
            <a:rPr lang="fi-FI" dirty="0"/>
            <a:t>Iterative process</a:t>
          </a:r>
        </a:p>
      </dgm:t>
    </dgm:pt>
    <dgm:pt modelId="{429BF9DE-6EAD-47AD-A827-AD9DFC48ECE3}" type="parTrans" cxnId="{B6A0A4C2-7B22-4CD5-8E2A-B75A084E8BC9}">
      <dgm:prSet/>
      <dgm:spPr/>
      <dgm:t>
        <a:bodyPr/>
        <a:lstStyle/>
        <a:p>
          <a:endParaRPr lang="fi-FI"/>
        </a:p>
      </dgm:t>
    </dgm:pt>
    <dgm:pt modelId="{C8F92E54-CCD1-45D3-8DC9-BE24759C82DC}" type="sibTrans" cxnId="{B6A0A4C2-7B22-4CD5-8E2A-B75A084E8BC9}">
      <dgm:prSet/>
      <dgm:spPr/>
      <dgm:t>
        <a:bodyPr/>
        <a:lstStyle/>
        <a:p>
          <a:endParaRPr lang="fi-FI"/>
        </a:p>
      </dgm:t>
    </dgm:pt>
    <dgm:pt modelId="{0D01AA19-3856-4331-AB19-C945BD80F01F}">
      <dgm:prSet phldrT="[Teksti]"/>
      <dgm:spPr/>
      <dgm:t>
        <a:bodyPr/>
        <a:lstStyle/>
        <a:p>
          <a:r>
            <a:rPr lang="fi-FI" dirty="0"/>
            <a:t>Visual </a:t>
          </a:r>
          <a:r>
            <a:rPr lang="fi-FI" dirty="0" err="1"/>
            <a:t>communication</a:t>
          </a:r>
          <a:endParaRPr lang="fi-FI" dirty="0"/>
        </a:p>
      </dgm:t>
    </dgm:pt>
    <dgm:pt modelId="{CD249CD7-2417-45B2-A925-B6FFD7C49FF2}" type="parTrans" cxnId="{6A5A4DE6-629E-4DDC-8EFE-A36049B71BF6}">
      <dgm:prSet/>
      <dgm:spPr/>
      <dgm:t>
        <a:bodyPr/>
        <a:lstStyle/>
        <a:p>
          <a:endParaRPr lang="fi-FI"/>
        </a:p>
      </dgm:t>
    </dgm:pt>
    <dgm:pt modelId="{CF5FDB8C-9A8A-4D7A-BF5D-944CBE70189F}" type="sibTrans" cxnId="{6A5A4DE6-629E-4DDC-8EFE-A36049B71BF6}">
      <dgm:prSet/>
      <dgm:spPr/>
      <dgm:t>
        <a:bodyPr/>
        <a:lstStyle/>
        <a:p>
          <a:endParaRPr lang="fi-FI"/>
        </a:p>
      </dgm:t>
    </dgm:pt>
    <dgm:pt modelId="{620B098F-7B3F-4CF9-8F72-E2D1BC83F859}" type="pres">
      <dgm:prSet presAssocID="{02A214E5-37B0-42E7-92F0-BAC17ED45EE3}" presName="Name0" presStyleCnt="0">
        <dgm:presLayoutVars>
          <dgm:dir/>
          <dgm:resizeHandles val="exact"/>
        </dgm:presLayoutVars>
      </dgm:prSet>
      <dgm:spPr/>
    </dgm:pt>
    <dgm:pt modelId="{E5CD2F91-6A30-4647-AB29-F345D5114627}" type="pres">
      <dgm:prSet presAssocID="{73D45766-08C4-4062-BE06-D7A00FA9D3F1}" presName="composite" presStyleCnt="0"/>
      <dgm:spPr/>
    </dgm:pt>
    <dgm:pt modelId="{DD08BF16-62BD-40FD-A43E-8C04BF04D996}" type="pres">
      <dgm:prSet presAssocID="{73D45766-08C4-4062-BE06-D7A00FA9D3F1}" presName="rect1" presStyleLbl="trAlignAcc1" presStyleIdx="0" presStyleCnt="2" custLinFactNeighborX="0" custLinFactNeighborY="-38984">
        <dgm:presLayoutVars>
          <dgm:bulletEnabled val="1"/>
        </dgm:presLayoutVars>
      </dgm:prSet>
      <dgm:spPr/>
    </dgm:pt>
    <dgm:pt modelId="{7B5C8FE1-B128-4475-8113-30CA7F7751F2}" type="pres">
      <dgm:prSet presAssocID="{73D45766-08C4-4062-BE06-D7A00FA9D3F1}" presName="rect2" presStyleLbl="fgImgPlace1" presStyleIdx="0" presStyleCnt="2" custScaleX="64588" custScaleY="59620" custLinFactNeighborX="20462" custLinFactNeighborY="-31764"/>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Arrow circle with solid fill"/>
        </a:ext>
      </dgm:extLst>
    </dgm:pt>
    <dgm:pt modelId="{2CAEC368-DBA3-4BED-B7E2-249A5FC8E48B}" type="pres">
      <dgm:prSet presAssocID="{C8F92E54-CCD1-45D3-8DC9-BE24759C82DC}" presName="sibTrans" presStyleCnt="0"/>
      <dgm:spPr/>
    </dgm:pt>
    <dgm:pt modelId="{EDC0A809-1C5A-4D29-96C5-74839D24D589}" type="pres">
      <dgm:prSet presAssocID="{0D01AA19-3856-4331-AB19-C945BD80F01F}" presName="composite" presStyleCnt="0"/>
      <dgm:spPr/>
    </dgm:pt>
    <dgm:pt modelId="{A6B75878-BD3A-42B8-9DB8-D9AE2088E2CA}" type="pres">
      <dgm:prSet presAssocID="{0D01AA19-3856-4331-AB19-C945BD80F01F}" presName="rect1" presStyleLbl="trAlignAcc1" presStyleIdx="1" presStyleCnt="2" custLinFactNeighborX="-2083" custLinFactNeighborY="-21297">
        <dgm:presLayoutVars>
          <dgm:bulletEnabled val="1"/>
        </dgm:presLayoutVars>
      </dgm:prSet>
      <dgm:spPr/>
    </dgm:pt>
    <dgm:pt modelId="{B18A9A2B-AA6A-46E2-8210-615701A58762}" type="pres">
      <dgm:prSet presAssocID="{0D01AA19-3856-4331-AB19-C945BD80F01F}" presName="rect2" presStyleLbl="fgImgPlace1" presStyleIdx="1" presStyleCnt="2" custScaleX="50947" custScaleY="54420" custLinFactNeighborX="15347" custLinFactNeighborY="-8794"/>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Eye with solid fill"/>
        </a:ext>
      </dgm:extLst>
    </dgm:pt>
  </dgm:ptLst>
  <dgm:cxnLst>
    <dgm:cxn modelId="{5620C060-F888-4974-93DE-8C3CC4B8BA99}" type="presOf" srcId="{73D45766-08C4-4062-BE06-D7A00FA9D3F1}" destId="{DD08BF16-62BD-40FD-A43E-8C04BF04D996}" srcOrd="0" destOrd="0" presId="urn:microsoft.com/office/officeart/2008/layout/PictureStrips"/>
    <dgm:cxn modelId="{D4907A76-6B35-4717-BB98-5F948A09B75A}" type="presOf" srcId="{02A214E5-37B0-42E7-92F0-BAC17ED45EE3}" destId="{620B098F-7B3F-4CF9-8F72-E2D1BC83F859}" srcOrd="0" destOrd="0" presId="urn:microsoft.com/office/officeart/2008/layout/PictureStrips"/>
    <dgm:cxn modelId="{61796BA7-354F-4B64-ACB2-E9440BF0E20E}" type="presOf" srcId="{0D01AA19-3856-4331-AB19-C945BD80F01F}" destId="{A6B75878-BD3A-42B8-9DB8-D9AE2088E2CA}" srcOrd="0" destOrd="0" presId="urn:microsoft.com/office/officeart/2008/layout/PictureStrips"/>
    <dgm:cxn modelId="{B6A0A4C2-7B22-4CD5-8E2A-B75A084E8BC9}" srcId="{02A214E5-37B0-42E7-92F0-BAC17ED45EE3}" destId="{73D45766-08C4-4062-BE06-D7A00FA9D3F1}" srcOrd="0" destOrd="0" parTransId="{429BF9DE-6EAD-47AD-A827-AD9DFC48ECE3}" sibTransId="{C8F92E54-CCD1-45D3-8DC9-BE24759C82DC}"/>
    <dgm:cxn modelId="{6A5A4DE6-629E-4DDC-8EFE-A36049B71BF6}" srcId="{02A214E5-37B0-42E7-92F0-BAC17ED45EE3}" destId="{0D01AA19-3856-4331-AB19-C945BD80F01F}" srcOrd="1" destOrd="0" parTransId="{CD249CD7-2417-45B2-A925-B6FFD7C49FF2}" sibTransId="{CF5FDB8C-9A8A-4D7A-BF5D-944CBE70189F}"/>
    <dgm:cxn modelId="{7E9964A2-AB30-40B1-91FC-5821F10D17B6}" type="presParOf" srcId="{620B098F-7B3F-4CF9-8F72-E2D1BC83F859}" destId="{E5CD2F91-6A30-4647-AB29-F345D5114627}" srcOrd="0" destOrd="0" presId="urn:microsoft.com/office/officeart/2008/layout/PictureStrips"/>
    <dgm:cxn modelId="{70889A79-65DA-480C-AAC0-3CA71656BFC6}" type="presParOf" srcId="{E5CD2F91-6A30-4647-AB29-F345D5114627}" destId="{DD08BF16-62BD-40FD-A43E-8C04BF04D996}" srcOrd="0" destOrd="0" presId="urn:microsoft.com/office/officeart/2008/layout/PictureStrips"/>
    <dgm:cxn modelId="{07732F16-052C-4C64-BE8B-3AAFD41F1902}" type="presParOf" srcId="{E5CD2F91-6A30-4647-AB29-F345D5114627}" destId="{7B5C8FE1-B128-4475-8113-30CA7F7751F2}" srcOrd="1" destOrd="0" presId="urn:microsoft.com/office/officeart/2008/layout/PictureStrips"/>
    <dgm:cxn modelId="{8A304E9B-2F99-4DA9-960A-B7036EE9A169}" type="presParOf" srcId="{620B098F-7B3F-4CF9-8F72-E2D1BC83F859}" destId="{2CAEC368-DBA3-4BED-B7E2-249A5FC8E48B}" srcOrd="1" destOrd="0" presId="urn:microsoft.com/office/officeart/2008/layout/PictureStrips"/>
    <dgm:cxn modelId="{6C69E416-8393-497D-A5E0-69D10B1A5138}" type="presParOf" srcId="{620B098F-7B3F-4CF9-8F72-E2D1BC83F859}" destId="{EDC0A809-1C5A-4D29-96C5-74839D24D589}" srcOrd="2" destOrd="0" presId="urn:microsoft.com/office/officeart/2008/layout/PictureStrips"/>
    <dgm:cxn modelId="{AAD439F5-EF67-4862-B1D1-284F3A6E1DDF}" type="presParOf" srcId="{EDC0A809-1C5A-4D29-96C5-74839D24D589}" destId="{A6B75878-BD3A-42B8-9DB8-D9AE2088E2CA}" srcOrd="0" destOrd="0" presId="urn:microsoft.com/office/officeart/2008/layout/PictureStrips"/>
    <dgm:cxn modelId="{B557A95E-D466-4B44-9AA8-8A0D9C5DC659}" type="presParOf" srcId="{EDC0A809-1C5A-4D29-96C5-74839D24D589}" destId="{B18A9A2B-AA6A-46E2-8210-615701A5876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A214E5-37B0-42E7-92F0-BAC17ED45EE3}"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i-FI"/>
        </a:p>
      </dgm:t>
    </dgm:pt>
    <dgm:pt modelId="{05B5606D-098C-4C19-86D5-FFDA77674112}">
      <dgm:prSet phldrT="[Teksti]"/>
      <dgm:spPr/>
      <dgm:t>
        <a:bodyPr/>
        <a:lstStyle/>
        <a:p>
          <a:r>
            <a:rPr lang="fi-FI" dirty="0" err="1"/>
            <a:t>Holistic</a:t>
          </a:r>
          <a:r>
            <a:rPr lang="fi-FI" dirty="0"/>
            <a:t> </a:t>
          </a:r>
          <a:r>
            <a:rPr lang="fi-FI" dirty="0" err="1"/>
            <a:t>services</a:t>
          </a:r>
          <a:endParaRPr lang="fi-FI" dirty="0"/>
        </a:p>
      </dgm:t>
    </dgm:pt>
    <dgm:pt modelId="{8D34B8FF-AC54-438A-95BC-CEF9F15A6ABF}" type="parTrans" cxnId="{F173C395-EB2D-460A-89DE-E9F9C97FA3A5}">
      <dgm:prSet/>
      <dgm:spPr/>
      <dgm:t>
        <a:bodyPr/>
        <a:lstStyle/>
        <a:p>
          <a:endParaRPr lang="fi-FI"/>
        </a:p>
      </dgm:t>
    </dgm:pt>
    <dgm:pt modelId="{C0ACD3DA-79B7-4497-AE5C-5308D3476C8C}" type="sibTrans" cxnId="{F173C395-EB2D-460A-89DE-E9F9C97FA3A5}">
      <dgm:prSet/>
      <dgm:spPr/>
      <dgm:t>
        <a:bodyPr/>
        <a:lstStyle/>
        <a:p>
          <a:endParaRPr lang="fi-FI"/>
        </a:p>
      </dgm:t>
    </dgm:pt>
    <dgm:pt modelId="{620B098F-7B3F-4CF9-8F72-E2D1BC83F859}" type="pres">
      <dgm:prSet presAssocID="{02A214E5-37B0-42E7-92F0-BAC17ED45EE3}" presName="Name0" presStyleCnt="0">
        <dgm:presLayoutVars>
          <dgm:dir/>
          <dgm:resizeHandles val="exact"/>
        </dgm:presLayoutVars>
      </dgm:prSet>
      <dgm:spPr/>
    </dgm:pt>
    <dgm:pt modelId="{29E92898-1BF5-4C3D-962D-736DFC26DE38}" type="pres">
      <dgm:prSet presAssocID="{05B5606D-098C-4C19-86D5-FFDA77674112}" presName="composite" presStyleCnt="0"/>
      <dgm:spPr/>
    </dgm:pt>
    <dgm:pt modelId="{14C5D564-ABA6-449D-91C6-0794667C9A21}" type="pres">
      <dgm:prSet presAssocID="{05B5606D-098C-4C19-86D5-FFDA77674112}" presName="rect1" presStyleLbl="trAlignAcc1" presStyleIdx="0" presStyleCnt="1" custLinFactNeighborX="1522" custLinFactNeighborY="-96705">
        <dgm:presLayoutVars>
          <dgm:bulletEnabled val="1"/>
        </dgm:presLayoutVars>
      </dgm:prSet>
      <dgm:spPr/>
    </dgm:pt>
    <dgm:pt modelId="{550CC425-F6DD-465C-9D62-C01867F758D2}" type="pres">
      <dgm:prSet presAssocID="{05B5606D-098C-4C19-86D5-FFDA77674112}" presName="rect2" presStyleLbl="fgImgPlace1" presStyleIdx="0" presStyleCnt="1" custScaleX="64249" custScaleY="67787" custLinFactNeighborX="35345" custLinFactNeighborY="-83547"/>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Open hand with plant outline"/>
        </a:ext>
      </dgm:extLst>
    </dgm:pt>
  </dgm:ptLst>
  <dgm:cxnLst>
    <dgm:cxn modelId="{DFB4721F-37FC-44F6-9AB1-2E13AEFB6A27}" type="presOf" srcId="{05B5606D-098C-4C19-86D5-FFDA77674112}" destId="{14C5D564-ABA6-449D-91C6-0794667C9A21}" srcOrd="0" destOrd="0" presId="urn:microsoft.com/office/officeart/2008/layout/PictureStrips"/>
    <dgm:cxn modelId="{D4907A76-6B35-4717-BB98-5F948A09B75A}" type="presOf" srcId="{02A214E5-37B0-42E7-92F0-BAC17ED45EE3}" destId="{620B098F-7B3F-4CF9-8F72-E2D1BC83F859}" srcOrd="0" destOrd="0" presId="urn:microsoft.com/office/officeart/2008/layout/PictureStrips"/>
    <dgm:cxn modelId="{F173C395-EB2D-460A-89DE-E9F9C97FA3A5}" srcId="{02A214E5-37B0-42E7-92F0-BAC17ED45EE3}" destId="{05B5606D-098C-4C19-86D5-FFDA77674112}" srcOrd="0" destOrd="0" parTransId="{8D34B8FF-AC54-438A-95BC-CEF9F15A6ABF}" sibTransId="{C0ACD3DA-79B7-4497-AE5C-5308D3476C8C}"/>
    <dgm:cxn modelId="{CA9A2706-F417-467D-981D-5A48714F67E4}" type="presParOf" srcId="{620B098F-7B3F-4CF9-8F72-E2D1BC83F859}" destId="{29E92898-1BF5-4C3D-962D-736DFC26DE38}" srcOrd="0" destOrd="0" presId="urn:microsoft.com/office/officeart/2008/layout/PictureStrips"/>
    <dgm:cxn modelId="{96F69997-A8A8-4BFC-A3A4-7A3946ACC34F}" type="presParOf" srcId="{29E92898-1BF5-4C3D-962D-736DFC26DE38}" destId="{14C5D564-ABA6-449D-91C6-0794667C9A21}" srcOrd="0" destOrd="0" presId="urn:microsoft.com/office/officeart/2008/layout/PictureStrips"/>
    <dgm:cxn modelId="{8B6439E2-88C5-44B1-AF6C-B66DC7A54495}" type="presParOf" srcId="{29E92898-1BF5-4C3D-962D-736DFC26DE38}" destId="{550CC425-F6DD-465C-9D62-C01867F758D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21E7FF-48A5-4B6C-8DF3-9CB6F8B419CC}" type="doc">
      <dgm:prSet loTypeId="urn:microsoft.com/office/officeart/2005/8/layout/hChevron3" loCatId="process" qsTypeId="urn:microsoft.com/office/officeart/2005/8/quickstyle/simple1" qsCatId="simple" csTypeId="urn:microsoft.com/office/officeart/2005/8/colors/accent1_2" csCatId="accent1" phldr="1"/>
      <dgm:spPr/>
    </dgm:pt>
    <dgm:pt modelId="{A2879FB6-EC24-4D80-A676-2674D49A5D3C}">
      <dgm:prSet phldrT="[Teksti]"/>
      <dgm:spPr/>
      <dgm:t>
        <a:bodyPr/>
        <a:lstStyle/>
        <a:p>
          <a:r>
            <a:rPr lang="fi-FI" dirty="0"/>
            <a:t>1.Discover</a:t>
          </a:r>
        </a:p>
      </dgm:t>
    </dgm:pt>
    <dgm:pt modelId="{FBD84D3A-9586-4797-9B55-BCE480D56A2A}" type="parTrans" cxnId="{9701837A-3132-4FEF-AE20-A21EDA757102}">
      <dgm:prSet/>
      <dgm:spPr/>
      <dgm:t>
        <a:bodyPr/>
        <a:lstStyle/>
        <a:p>
          <a:endParaRPr lang="fi-FI"/>
        </a:p>
      </dgm:t>
    </dgm:pt>
    <dgm:pt modelId="{CE816442-CCC7-4AF2-A909-C3DAADD9D3FA}" type="sibTrans" cxnId="{9701837A-3132-4FEF-AE20-A21EDA757102}">
      <dgm:prSet/>
      <dgm:spPr/>
      <dgm:t>
        <a:bodyPr/>
        <a:lstStyle/>
        <a:p>
          <a:endParaRPr lang="fi-FI"/>
        </a:p>
      </dgm:t>
    </dgm:pt>
    <dgm:pt modelId="{A73E2F05-F500-4661-AB02-2526360F01B7}">
      <dgm:prSet phldrT="[Teksti]"/>
      <dgm:spPr/>
      <dgm:t>
        <a:bodyPr/>
        <a:lstStyle/>
        <a:p>
          <a:r>
            <a:rPr lang="fi-FI" dirty="0"/>
            <a:t>2.Define</a:t>
          </a:r>
        </a:p>
      </dgm:t>
    </dgm:pt>
    <dgm:pt modelId="{3DFBB476-2C1F-4983-85D5-FC9D403B931C}" type="parTrans" cxnId="{32BD6FE9-AFE2-484B-95C0-5FC061D989F0}">
      <dgm:prSet/>
      <dgm:spPr/>
      <dgm:t>
        <a:bodyPr/>
        <a:lstStyle/>
        <a:p>
          <a:endParaRPr lang="fi-FI"/>
        </a:p>
      </dgm:t>
    </dgm:pt>
    <dgm:pt modelId="{06E16918-76CF-4098-B0BF-A2A4CDE55A83}" type="sibTrans" cxnId="{32BD6FE9-AFE2-484B-95C0-5FC061D989F0}">
      <dgm:prSet/>
      <dgm:spPr/>
      <dgm:t>
        <a:bodyPr/>
        <a:lstStyle/>
        <a:p>
          <a:endParaRPr lang="fi-FI"/>
        </a:p>
      </dgm:t>
    </dgm:pt>
    <dgm:pt modelId="{D5BE7CEA-7AE6-4F0C-860D-15C78F9B9C86}">
      <dgm:prSet phldrT="[Teksti]"/>
      <dgm:spPr/>
      <dgm:t>
        <a:bodyPr/>
        <a:lstStyle/>
        <a:p>
          <a:r>
            <a:rPr lang="fi-FI" dirty="0"/>
            <a:t>3.Develop</a:t>
          </a:r>
        </a:p>
      </dgm:t>
    </dgm:pt>
    <dgm:pt modelId="{A01DC3E3-683F-4485-8E60-9B517B1E504C}" type="parTrans" cxnId="{8D53A884-17E1-4FCC-A19A-2D67E5E6B8E4}">
      <dgm:prSet/>
      <dgm:spPr/>
      <dgm:t>
        <a:bodyPr/>
        <a:lstStyle/>
        <a:p>
          <a:endParaRPr lang="fi-FI"/>
        </a:p>
      </dgm:t>
    </dgm:pt>
    <dgm:pt modelId="{8FD0A3F4-9433-4A21-823C-D41D2D0C6111}" type="sibTrans" cxnId="{8D53A884-17E1-4FCC-A19A-2D67E5E6B8E4}">
      <dgm:prSet/>
      <dgm:spPr/>
      <dgm:t>
        <a:bodyPr/>
        <a:lstStyle/>
        <a:p>
          <a:endParaRPr lang="fi-FI"/>
        </a:p>
      </dgm:t>
    </dgm:pt>
    <dgm:pt modelId="{30B633AA-26F8-4BAC-A206-90F3A6169256}">
      <dgm:prSet phldrT="[Teksti]"/>
      <dgm:spPr/>
      <dgm:t>
        <a:bodyPr/>
        <a:lstStyle/>
        <a:p>
          <a:r>
            <a:rPr lang="fi-FI" dirty="0"/>
            <a:t>4.Deliver</a:t>
          </a:r>
        </a:p>
      </dgm:t>
    </dgm:pt>
    <dgm:pt modelId="{C4735D43-54EA-43AA-9C87-323D8FFE4335}" type="parTrans" cxnId="{D0CF69B1-571E-45D7-B67F-B88C5E925143}">
      <dgm:prSet/>
      <dgm:spPr/>
      <dgm:t>
        <a:bodyPr/>
        <a:lstStyle/>
        <a:p>
          <a:endParaRPr lang="fi-FI"/>
        </a:p>
      </dgm:t>
    </dgm:pt>
    <dgm:pt modelId="{9AA1BE7D-31BB-4275-96E2-4ED507CF7398}" type="sibTrans" cxnId="{D0CF69B1-571E-45D7-B67F-B88C5E925143}">
      <dgm:prSet/>
      <dgm:spPr/>
      <dgm:t>
        <a:bodyPr/>
        <a:lstStyle/>
        <a:p>
          <a:endParaRPr lang="fi-FI"/>
        </a:p>
      </dgm:t>
    </dgm:pt>
    <dgm:pt modelId="{F02FA974-3746-41F0-946A-3DD2185111B6}" type="pres">
      <dgm:prSet presAssocID="{EE21E7FF-48A5-4B6C-8DF3-9CB6F8B419CC}" presName="Name0" presStyleCnt="0">
        <dgm:presLayoutVars>
          <dgm:dir/>
          <dgm:resizeHandles val="exact"/>
        </dgm:presLayoutVars>
      </dgm:prSet>
      <dgm:spPr/>
    </dgm:pt>
    <dgm:pt modelId="{E9BB67A5-0C00-4081-BEC9-5E0D2176DA32}" type="pres">
      <dgm:prSet presAssocID="{A2879FB6-EC24-4D80-A676-2674D49A5D3C}" presName="parTxOnly" presStyleLbl="node1" presStyleIdx="0" presStyleCnt="4">
        <dgm:presLayoutVars>
          <dgm:bulletEnabled val="1"/>
        </dgm:presLayoutVars>
      </dgm:prSet>
      <dgm:spPr/>
    </dgm:pt>
    <dgm:pt modelId="{D5D4B1F9-ADEC-4759-9854-C6851B6D98A9}" type="pres">
      <dgm:prSet presAssocID="{CE816442-CCC7-4AF2-A909-C3DAADD9D3FA}" presName="parSpace" presStyleCnt="0"/>
      <dgm:spPr/>
    </dgm:pt>
    <dgm:pt modelId="{955E6096-3289-40B9-9BE6-8972A61DA5E9}" type="pres">
      <dgm:prSet presAssocID="{A73E2F05-F500-4661-AB02-2526360F01B7}" presName="parTxOnly" presStyleLbl="node1" presStyleIdx="1" presStyleCnt="4">
        <dgm:presLayoutVars>
          <dgm:bulletEnabled val="1"/>
        </dgm:presLayoutVars>
      </dgm:prSet>
      <dgm:spPr/>
    </dgm:pt>
    <dgm:pt modelId="{34665BCC-4BC1-402D-86AA-6EDDE9D46D0E}" type="pres">
      <dgm:prSet presAssocID="{06E16918-76CF-4098-B0BF-A2A4CDE55A83}" presName="parSpace" presStyleCnt="0"/>
      <dgm:spPr/>
    </dgm:pt>
    <dgm:pt modelId="{45F65B02-AF09-4A1F-A75B-FA344974C3B7}" type="pres">
      <dgm:prSet presAssocID="{D5BE7CEA-7AE6-4F0C-860D-15C78F9B9C86}" presName="parTxOnly" presStyleLbl="node1" presStyleIdx="2" presStyleCnt="4">
        <dgm:presLayoutVars>
          <dgm:bulletEnabled val="1"/>
        </dgm:presLayoutVars>
      </dgm:prSet>
      <dgm:spPr/>
    </dgm:pt>
    <dgm:pt modelId="{C97B7373-89BF-4379-AD24-EA5A16B70EBC}" type="pres">
      <dgm:prSet presAssocID="{8FD0A3F4-9433-4A21-823C-D41D2D0C6111}" presName="parSpace" presStyleCnt="0"/>
      <dgm:spPr/>
    </dgm:pt>
    <dgm:pt modelId="{3B8077B8-F6EF-43AF-A5BC-0CDB74AF7C46}" type="pres">
      <dgm:prSet presAssocID="{30B633AA-26F8-4BAC-A206-90F3A6169256}" presName="parTxOnly" presStyleLbl="node1" presStyleIdx="3" presStyleCnt="4">
        <dgm:presLayoutVars>
          <dgm:bulletEnabled val="1"/>
        </dgm:presLayoutVars>
      </dgm:prSet>
      <dgm:spPr/>
    </dgm:pt>
  </dgm:ptLst>
  <dgm:cxnLst>
    <dgm:cxn modelId="{75E2CC25-1594-4BE8-BA97-8A72EF746C25}" type="presOf" srcId="{A73E2F05-F500-4661-AB02-2526360F01B7}" destId="{955E6096-3289-40B9-9BE6-8972A61DA5E9}" srcOrd="0" destOrd="0" presId="urn:microsoft.com/office/officeart/2005/8/layout/hChevron3"/>
    <dgm:cxn modelId="{A65D4668-E8A4-4282-B00F-ECA44502C8FA}" type="presOf" srcId="{EE21E7FF-48A5-4B6C-8DF3-9CB6F8B419CC}" destId="{F02FA974-3746-41F0-946A-3DD2185111B6}" srcOrd="0" destOrd="0" presId="urn:microsoft.com/office/officeart/2005/8/layout/hChevron3"/>
    <dgm:cxn modelId="{9701837A-3132-4FEF-AE20-A21EDA757102}" srcId="{EE21E7FF-48A5-4B6C-8DF3-9CB6F8B419CC}" destId="{A2879FB6-EC24-4D80-A676-2674D49A5D3C}" srcOrd="0" destOrd="0" parTransId="{FBD84D3A-9586-4797-9B55-BCE480D56A2A}" sibTransId="{CE816442-CCC7-4AF2-A909-C3DAADD9D3FA}"/>
    <dgm:cxn modelId="{8D53A884-17E1-4FCC-A19A-2D67E5E6B8E4}" srcId="{EE21E7FF-48A5-4B6C-8DF3-9CB6F8B419CC}" destId="{D5BE7CEA-7AE6-4F0C-860D-15C78F9B9C86}" srcOrd="2" destOrd="0" parTransId="{A01DC3E3-683F-4485-8E60-9B517B1E504C}" sibTransId="{8FD0A3F4-9433-4A21-823C-D41D2D0C6111}"/>
    <dgm:cxn modelId="{99EA51AE-90A7-4630-80C4-45259DD24170}" type="presOf" srcId="{A2879FB6-EC24-4D80-A676-2674D49A5D3C}" destId="{E9BB67A5-0C00-4081-BEC9-5E0D2176DA32}" srcOrd="0" destOrd="0" presId="urn:microsoft.com/office/officeart/2005/8/layout/hChevron3"/>
    <dgm:cxn modelId="{DB332AB0-9685-4220-B53D-AA36F965E483}" type="presOf" srcId="{30B633AA-26F8-4BAC-A206-90F3A6169256}" destId="{3B8077B8-F6EF-43AF-A5BC-0CDB74AF7C46}" srcOrd="0" destOrd="0" presId="urn:microsoft.com/office/officeart/2005/8/layout/hChevron3"/>
    <dgm:cxn modelId="{D0CF69B1-571E-45D7-B67F-B88C5E925143}" srcId="{EE21E7FF-48A5-4B6C-8DF3-9CB6F8B419CC}" destId="{30B633AA-26F8-4BAC-A206-90F3A6169256}" srcOrd="3" destOrd="0" parTransId="{C4735D43-54EA-43AA-9C87-323D8FFE4335}" sibTransId="{9AA1BE7D-31BB-4275-96E2-4ED507CF7398}"/>
    <dgm:cxn modelId="{D237E6B2-070A-4DBC-A45D-E45CB4F75086}" type="presOf" srcId="{D5BE7CEA-7AE6-4F0C-860D-15C78F9B9C86}" destId="{45F65B02-AF09-4A1F-A75B-FA344974C3B7}" srcOrd="0" destOrd="0" presId="urn:microsoft.com/office/officeart/2005/8/layout/hChevron3"/>
    <dgm:cxn modelId="{32BD6FE9-AFE2-484B-95C0-5FC061D989F0}" srcId="{EE21E7FF-48A5-4B6C-8DF3-9CB6F8B419CC}" destId="{A73E2F05-F500-4661-AB02-2526360F01B7}" srcOrd="1" destOrd="0" parTransId="{3DFBB476-2C1F-4983-85D5-FC9D403B931C}" sibTransId="{06E16918-76CF-4098-B0BF-A2A4CDE55A83}"/>
    <dgm:cxn modelId="{7188F1B3-9677-427D-834A-2CFCFA18D7BE}" type="presParOf" srcId="{F02FA974-3746-41F0-946A-3DD2185111B6}" destId="{E9BB67A5-0C00-4081-BEC9-5E0D2176DA32}" srcOrd="0" destOrd="0" presId="urn:microsoft.com/office/officeart/2005/8/layout/hChevron3"/>
    <dgm:cxn modelId="{0A3C5E71-A3FD-44C4-8C6A-45B18FE08A5A}" type="presParOf" srcId="{F02FA974-3746-41F0-946A-3DD2185111B6}" destId="{D5D4B1F9-ADEC-4759-9854-C6851B6D98A9}" srcOrd="1" destOrd="0" presId="urn:microsoft.com/office/officeart/2005/8/layout/hChevron3"/>
    <dgm:cxn modelId="{111A5553-C9DC-4488-B148-09B448A84D60}" type="presParOf" srcId="{F02FA974-3746-41F0-946A-3DD2185111B6}" destId="{955E6096-3289-40B9-9BE6-8972A61DA5E9}" srcOrd="2" destOrd="0" presId="urn:microsoft.com/office/officeart/2005/8/layout/hChevron3"/>
    <dgm:cxn modelId="{2388A120-0603-42E3-A8C4-DBB8B6DEC895}" type="presParOf" srcId="{F02FA974-3746-41F0-946A-3DD2185111B6}" destId="{34665BCC-4BC1-402D-86AA-6EDDE9D46D0E}" srcOrd="3" destOrd="0" presId="urn:microsoft.com/office/officeart/2005/8/layout/hChevron3"/>
    <dgm:cxn modelId="{2194F9A6-7FE1-4DC8-A3A2-BC7020682C38}" type="presParOf" srcId="{F02FA974-3746-41F0-946A-3DD2185111B6}" destId="{45F65B02-AF09-4A1F-A75B-FA344974C3B7}" srcOrd="4" destOrd="0" presId="urn:microsoft.com/office/officeart/2005/8/layout/hChevron3"/>
    <dgm:cxn modelId="{B5EDF78C-214C-4D73-9BFD-4C4F39F79B06}" type="presParOf" srcId="{F02FA974-3746-41F0-946A-3DD2185111B6}" destId="{C97B7373-89BF-4379-AD24-EA5A16B70EBC}" srcOrd="5" destOrd="0" presId="urn:microsoft.com/office/officeart/2005/8/layout/hChevron3"/>
    <dgm:cxn modelId="{3CB137BD-FF5B-4C34-AAA3-B4627335EDD9}" type="presParOf" srcId="{F02FA974-3746-41F0-946A-3DD2185111B6}" destId="{3B8077B8-F6EF-43AF-A5BC-0CDB74AF7C46}"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DF308-253F-453B-9E4A-47DF680B0F19}">
      <dsp:nvSpPr>
        <dsp:cNvPr id="0" name=""/>
        <dsp:cNvSpPr/>
      </dsp:nvSpPr>
      <dsp:spPr>
        <a:xfrm>
          <a:off x="148458" y="363266"/>
          <a:ext cx="3480189" cy="1087559"/>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6640" tIns="114300" rIns="114300" bIns="114300" numCol="1" spcCol="1270" anchor="ctr" anchorCtr="0">
          <a:noAutofit/>
        </a:bodyPr>
        <a:lstStyle/>
        <a:p>
          <a:pPr marL="0" lvl="0" indent="0" algn="r" defTabSz="1333500">
            <a:lnSpc>
              <a:spcPct val="90000"/>
            </a:lnSpc>
            <a:spcBef>
              <a:spcPct val="0"/>
            </a:spcBef>
            <a:spcAft>
              <a:spcPct val="35000"/>
            </a:spcAft>
            <a:buNone/>
          </a:pPr>
          <a:r>
            <a:rPr lang="fi-FI" sz="3000" kern="1200" dirty="0"/>
            <a:t>User-</a:t>
          </a:r>
          <a:r>
            <a:rPr lang="fi-FI" sz="3000" kern="1200" dirty="0" err="1"/>
            <a:t>centric</a:t>
          </a:r>
          <a:endParaRPr lang="fi-FI" sz="3000" kern="1200" dirty="0"/>
        </a:p>
      </dsp:txBody>
      <dsp:txXfrm>
        <a:off x="148458" y="363266"/>
        <a:ext cx="3480189" cy="1087559"/>
      </dsp:txXfrm>
    </dsp:sp>
    <dsp:sp modelId="{698EDF2C-D9AC-4416-966C-775D0C8E535D}">
      <dsp:nvSpPr>
        <dsp:cNvPr id="0" name=""/>
        <dsp:cNvSpPr/>
      </dsp:nvSpPr>
      <dsp:spPr>
        <a:xfrm>
          <a:off x="383274" y="544990"/>
          <a:ext cx="761291" cy="815685"/>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060AC-502D-489F-A49E-1A4BBADB99EE}">
      <dsp:nvSpPr>
        <dsp:cNvPr id="0" name=""/>
        <dsp:cNvSpPr/>
      </dsp:nvSpPr>
      <dsp:spPr>
        <a:xfrm>
          <a:off x="3978072" y="304288"/>
          <a:ext cx="3480189" cy="1087559"/>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6640" tIns="114300" rIns="114300" bIns="114300" numCol="1" spcCol="1270" anchor="ctr" anchorCtr="0">
          <a:noAutofit/>
        </a:bodyPr>
        <a:lstStyle/>
        <a:p>
          <a:pPr marL="0" lvl="0" indent="0" algn="r" defTabSz="1333500">
            <a:lnSpc>
              <a:spcPct val="90000"/>
            </a:lnSpc>
            <a:spcBef>
              <a:spcPct val="0"/>
            </a:spcBef>
            <a:spcAft>
              <a:spcPct val="35000"/>
            </a:spcAft>
            <a:buNone/>
          </a:pPr>
          <a:r>
            <a:rPr lang="fi-FI" sz="3000" kern="1200" dirty="0" err="1"/>
            <a:t>Co-creation</a:t>
          </a:r>
          <a:endParaRPr lang="fi-FI" sz="3000" kern="1200" dirty="0"/>
        </a:p>
      </dsp:txBody>
      <dsp:txXfrm>
        <a:off x="3978072" y="304288"/>
        <a:ext cx="3480189" cy="1087559"/>
      </dsp:txXfrm>
    </dsp:sp>
    <dsp:sp modelId="{91A61F2C-E086-4B52-928F-C7D28C9B3842}">
      <dsp:nvSpPr>
        <dsp:cNvPr id="0" name=""/>
        <dsp:cNvSpPr/>
      </dsp:nvSpPr>
      <dsp:spPr>
        <a:xfrm>
          <a:off x="4160739" y="473339"/>
          <a:ext cx="761291" cy="818300"/>
        </a:xfrm>
        <a:prstGeom prst="rect">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08BF16-62BD-40FD-A43E-8C04BF04D996}">
      <dsp:nvSpPr>
        <dsp:cNvPr id="0" name=""/>
        <dsp:cNvSpPr/>
      </dsp:nvSpPr>
      <dsp:spPr>
        <a:xfrm>
          <a:off x="154581" y="1603615"/>
          <a:ext cx="3480189" cy="1087559"/>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6640" tIns="114300" rIns="114300" bIns="114300" numCol="1" spcCol="1270" anchor="ctr" anchorCtr="0">
          <a:noAutofit/>
        </a:bodyPr>
        <a:lstStyle/>
        <a:p>
          <a:pPr marL="0" lvl="0" indent="0" algn="r" defTabSz="1333500">
            <a:lnSpc>
              <a:spcPct val="90000"/>
            </a:lnSpc>
            <a:spcBef>
              <a:spcPct val="0"/>
            </a:spcBef>
            <a:spcAft>
              <a:spcPct val="35000"/>
            </a:spcAft>
            <a:buNone/>
          </a:pPr>
          <a:r>
            <a:rPr lang="fi-FI" sz="3000" kern="1200" dirty="0" err="1"/>
            <a:t>Iterative</a:t>
          </a:r>
          <a:r>
            <a:rPr lang="fi-FI" sz="3000" kern="1200" dirty="0"/>
            <a:t> </a:t>
          </a:r>
          <a:r>
            <a:rPr lang="fi-FI" sz="3000" kern="1200" dirty="0" err="1"/>
            <a:t>process</a:t>
          </a:r>
          <a:endParaRPr lang="fi-FI" sz="3000" kern="1200" dirty="0"/>
        </a:p>
      </dsp:txBody>
      <dsp:txXfrm>
        <a:off x="154581" y="1603615"/>
        <a:ext cx="3480189" cy="1087559"/>
      </dsp:txXfrm>
    </dsp:sp>
    <dsp:sp modelId="{7B5C8FE1-B128-4475-8113-30CA7F7751F2}">
      <dsp:nvSpPr>
        <dsp:cNvPr id="0" name=""/>
        <dsp:cNvSpPr/>
      </dsp:nvSpPr>
      <dsp:spPr>
        <a:xfrm>
          <a:off x="187685" y="1672335"/>
          <a:ext cx="742685" cy="1002358"/>
        </a:xfrm>
        <a:prstGeom prst="rect">
          <a:avLst/>
        </a:prstGeom>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B75878-BD3A-42B8-9DB8-D9AE2088E2CA}">
      <dsp:nvSpPr>
        <dsp:cNvPr id="0" name=""/>
        <dsp:cNvSpPr/>
      </dsp:nvSpPr>
      <dsp:spPr>
        <a:xfrm>
          <a:off x="3962646" y="1559963"/>
          <a:ext cx="3480189" cy="1087559"/>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6640" tIns="114300" rIns="114300" bIns="114300" numCol="1" spcCol="1270" anchor="ctr" anchorCtr="0">
          <a:noAutofit/>
        </a:bodyPr>
        <a:lstStyle/>
        <a:p>
          <a:pPr marL="0" lvl="0" indent="0" algn="r" defTabSz="1333500">
            <a:lnSpc>
              <a:spcPct val="90000"/>
            </a:lnSpc>
            <a:spcBef>
              <a:spcPct val="0"/>
            </a:spcBef>
            <a:spcAft>
              <a:spcPct val="35000"/>
            </a:spcAft>
            <a:buNone/>
          </a:pPr>
          <a:r>
            <a:rPr lang="fi-FI" sz="3000" kern="1200" dirty="0"/>
            <a:t>Visual </a:t>
          </a:r>
          <a:r>
            <a:rPr lang="fi-FI" sz="3000" kern="1200" dirty="0" err="1"/>
            <a:t>communication</a:t>
          </a:r>
          <a:endParaRPr lang="fi-FI" sz="3000" kern="1200" dirty="0"/>
        </a:p>
      </dsp:txBody>
      <dsp:txXfrm>
        <a:off x="3962646" y="1559963"/>
        <a:ext cx="3480189" cy="1087559"/>
      </dsp:txXfrm>
    </dsp:sp>
    <dsp:sp modelId="{B18A9A2B-AA6A-46E2-8210-615701A58762}">
      <dsp:nvSpPr>
        <dsp:cNvPr id="0" name=""/>
        <dsp:cNvSpPr/>
      </dsp:nvSpPr>
      <dsp:spPr>
        <a:xfrm>
          <a:off x="4156090" y="1706416"/>
          <a:ext cx="718194" cy="690518"/>
        </a:xfrm>
        <a:prstGeom prst="rect">
          <a:avLst/>
        </a:prstGeom>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C5D564-ABA6-449D-91C6-0794667C9A21}">
      <dsp:nvSpPr>
        <dsp:cNvPr id="0" name=""/>
        <dsp:cNvSpPr/>
      </dsp:nvSpPr>
      <dsp:spPr>
        <a:xfrm>
          <a:off x="2048420" y="2815639"/>
          <a:ext cx="3480189" cy="1087559"/>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6640" tIns="114300" rIns="114300" bIns="114300" numCol="1" spcCol="1270" anchor="ctr" anchorCtr="0">
          <a:noAutofit/>
        </a:bodyPr>
        <a:lstStyle/>
        <a:p>
          <a:pPr marL="0" lvl="0" indent="0" algn="r" defTabSz="1333500">
            <a:lnSpc>
              <a:spcPct val="90000"/>
            </a:lnSpc>
            <a:spcBef>
              <a:spcPct val="0"/>
            </a:spcBef>
            <a:spcAft>
              <a:spcPct val="35000"/>
            </a:spcAft>
            <a:buNone/>
          </a:pPr>
          <a:r>
            <a:rPr lang="fi-FI" sz="3000" kern="1200" dirty="0" err="1"/>
            <a:t>Holistic</a:t>
          </a:r>
          <a:r>
            <a:rPr lang="fi-FI" sz="3000" kern="1200" dirty="0"/>
            <a:t> </a:t>
          </a:r>
          <a:r>
            <a:rPr lang="fi-FI" sz="3000" kern="1200" dirty="0" err="1"/>
            <a:t>services</a:t>
          </a:r>
          <a:endParaRPr lang="fi-FI" sz="3000" kern="1200" dirty="0"/>
        </a:p>
      </dsp:txBody>
      <dsp:txXfrm>
        <a:off x="2048420" y="2815639"/>
        <a:ext cx="3480189" cy="1087559"/>
      </dsp:txXfrm>
    </dsp:sp>
    <dsp:sp modelId="{550CC425-F6DD-465C-9D62-C01867F758D2}">
      <dsp:nvSpPr>
        <dsp:cNvPr id="0" name=""/>
        <dsp:cNvSpPr/>
      </dsp:nvSpPr>
      <dsp:spPr>
        <a:xfrm>
          <a:off x="2186316" y="3011845"/>
          <a:ext cx="701910" cy="695519"/>
        </a:xfrm>
        <a:prstGeom prst="rect">
          <a:avLst/>
        </a:prstGeom>
        <a:blipFill>
          <a:blip xmlns:r="http://schemas.openxmlformats.org/officeDocument/2006/relationships" r:embed="rId9">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DF308-253F-453B-9E4A-47DF680B0F19}">
      <dsp:nvSpPr>
        <dsp:cNvPr id="0" name=""/>
        <dsp:cNvSpPr/>
      </dsp:nvSpPr>
      <dsp:spPr>
        <a:xfrm>
          <a:off x="89076" y="14761"/>
          <a:ext cx="2739912" cy="85622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948" tIns="121920" rIns="121920" bIns="121920" numCol="1" spcCol="1270" anchor="ctr" anchorCtr="0">
          <a:noAutofit/>
        </a:bodyPr>
        <a:lstStyle/>
        <a:p>
          <a:pPr marL="0" lvl="0" indent="0" algn="r" defTabSz="1422400">
            <a:lnSpc>
              <a:spcPct val="90000"/>
            </a:lnSpc>
            <a:spcBef>
              <a:spcPct val="0"/>
            </a:spcBef>
            <a:spcAft>
              <a:spcPct val="35000"/>
            </a:spcAft>
            <a:buNone/>
          </a:pPr>
          <a:r>
            <a:rPr lang="fi-FI" sz="3200" kern="1200" dirty="0"/>
            <a:t>User-</a:t>
          </a:r>
          <a:r>
            <a:rPr lang="fi-FI" sz="3200" kern="1200" dirty="0" err="1"/>
            <a:t>centric</a:t>
          </a:r>
          <a:endParaRPr lang="fi-FI" sz="3200" kern="1200" dirty="0"/>
        </a:p>
      </dsp:txBody>
      <dsp:txXfrm>
        <a:off x="89076" y="14761"/>
        <a:ext cx="2739912" cy="856222"/>
      </dsp:txXfrm>
    </dsp:sp>
    <dsp:sp modelId="{698EDF2C-D9AC-4416-966C-775D0C8E535D}">
      <dsp:nvSpPr>
        <dsp:cNvPr id="0" name=""/>
        <dsp:cNvSpPr/>
      </dsp:nvSpPr>
      <dsp:spPr>
        <a:xfrm>
          <a:off x="201788" y="329789"/>
          <a:ext cx="499011" cy="540004"/>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060AC-502D-489F-A49E-1A4BBADB99EE}">
      <dsp:nvSpPr>
        <dsp:cNvPr id="0" name=""/>
        <dsp:cNvSpPr/>
      </dsp:nvSpPr>
      <dsp:spPr>
        <a:xfrm>
          <a:off x="114163" y="1775211"/>
          <a:ext cx="2739912" cy="85622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948" tIns="121920" rIns="121920" bIns="121920" numCol="1" spcCol="1270" anchor="ctr" anchorCtr="0">
          <a:noAutofit/>
        </a:bodyPr>
        <a:lstStyle/>
        <a:p>
          <a:pPr marL="0" lvl="0" indent="0" algn="r" defTabSz="1422400">
            <a:lnSpc>
              <a:spcPct val="90000"/>
            </a:lnSpc>
            <a:spcBef>
              <a:spcPct val="0"/>
            </a:spcBef>
            <a:spcAft>
              <a:spcPct val="35000"/>
            </a:spcAft>
            <a:buNone/>
          </a:pPr>
          <a:r>
            <a:rPr lang="fi-FI" sz="3200" kern="1200" dirty="0" err="1"/>
            <a:t>Co-creation</a:t>
          </a:r>
          <a:endParaRPr lang="fi-FI" sz="3200" kern="1200" dirty="0"/>
        </a:p>
      </dsp:txBody>
      <dsp:txXfrm>
        <a:off x="114163" y="1775211"/>
        <a:ext cx="2739912" cy="856222"/>
      </dsp:txXfrm>
    </dsp:sp>
    <dsp:sp modelId="{91A61F2C-E086-4B52-928F-C7D28C9B3842}">
      <dsp:nvSpPr>
        <dsp:cNvPr id="0" name=""/>
        <dsp:cNvSpPr/>
      </dsp:nvSpPr>
      <dsp:spPr>
        <a:xfrm>
          <a:off x="223639" y="1969636"/>
          <a:ext cx="519275" cy="536516"/>
        </a:xfrm>
        <a:prstGeom prst="rect">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BF16-62BD-40FD-A43E-8C04BF04D996}">
      <dsp:nvSpPr>
        <dsp:cNvPr id="0" name=""/>
        <dsp:cNvSpPr/>
      </dsp:nvSpPr>
      <dsp:spPr>
        <a:xfrm>
          <a:off x="84105" y="302313"/>
          <a:ext cx="3771417" cy="117856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283" tIns="125730" rIns="125730" bIns="125730" numCol="1" spcCol="1270" anchor="ctr" anchorCtr="0">
          <a:noAutofit/>
        </a:bodyPr>
        <a:lstStyle/>
        <a:p>
          <a:pPr marL="0" lvl="0" indent="0" algn="l" defTabSz="1466850">
            <a:lnSpc>
              <a:spcPct val="90000"/>
            </a:lnSpc>
            <a:spcBef>
              <a:spcPct val="0"/>
            </a:spcBef>
            <a:spcAft>
              <a:spcPct val="35000"/>
            </a:spcAft>
            <a:buNone/>
          </a:pPr>
          <a:r>
            <a:rPr lang="fi-FI" sz="3300" kern="1200" dirty="0"/>
            <a:t>Iterative process</a:t>
          </a:r>
        </a:p>
      </dsp:txBody>
      <dsp:txXfrm>
        <a:off x="84105" y="302313"/>
        <a:ext cx="3771417" cy="1178568"/>
      </dsp:txXfrm>
    </dsp:sp>
    <dsp:sp modelId="{7B5C8FE1-B128-4475-8113-30CA7F7751F2}">
      <dsp:nvSpPr>
        <dsp:cNvPr id="0" name=""/>
        <dsp:cNvSpPr/>
      </dsp:nvSpPr>
      <dsp:spPr>
        <a:xfrm>
          <a:off x="241848" y="448300"/>
          <a:ext cx="532849" cy="737795"/>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B75878-BD3A-42B8-9DB8-D9AE2088E2CA}">
      <dsp:nvSpPr>
        <dsp:cNvPr id="0" name=""/>
        <dsp:cNvSpPr/>
      </dsp:nvSpPr>
      <dsp:spPr>
        <a:xfrm>
          <a:off x="12" y="2120520"/>
          <a:ext cx="3771417" cy="117856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283" tIns="125730" rIns="125730" bIns="125730" numCol="1" spcCol="1270" anchor="ctr" anchorCtr="0">
          <a:noAutofit/>
        </a:bodyPr>
        <a:lstStyle/>
        <a:p>
          <a:pPr marL="0" lvl="0" indent="0" algn="l" defTabSz="1466850">
            <a:lnSpc>
              <a:spcPct val="90000"/>
            </a:lnSpc>
            <a:spcBef>
              <a:spcPct val="0"/>
            </a:spcBef>
            <a:spcAft>
              <a:spcPct val="35000"/>
            </a:spcAft>
            <a:buNone/>
          </a:pPr>
          <a:r>
            <a:rPr lang="fi-FI" sz="3300" kern="1200" dirty="0"/>
            <a:t>Visual </a:t>
          </a:r>
          <a:r>
            <a:rPr lang="fi-FI" sz="3300" kern="1200" dirty="0" err="1"/>
            <a:t>communication</a:t>
          </a:r>
          <a:endParaRPr lang="fi-FI" sz="3300" kern="1200" dirty="0"/>
        </a:p>
      </dsp:txBody>
      <dsp:txXfrm>
        <a:off x="12" y="2120520"/>
        <a:ext cx="3771417" cy="1178568"/>
      </dsp:txXfrm>
    </dsp:sp>
    <dsp:sp modelId="{B18A9A2B-AA6A-46E2-8210-615701A58762}">
      <dsp:nvSpPr>
        <dsp:cNvPr id="0" name=""/>
        <dsp:cNvSpPr/>
      </dsp:nvSpPr>
      <dsp:spPr>
        <a:xfrm>
          <a:off x="250384" y="2374482"/>
          <a:ext cx="420311" cy="673445"/>
        </a:xfrm>
        <a:prstGeom prst="rect">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5D564-ABA6-449D-91C6-0794667C9A21}">
      <dsp:nvSpPr>
        <dsp:cNvPr id="0" name=""/>
        <dsp:cNvSpPr/>
      </dsp:nvSpPr>
      <dsp:spPr>
        <a:xfrm>
          <a:off x="149868" y="405682"/>
          <a:ext cx="4014132" cy="125441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9658" tIns="137160" rIns="137160" bIns="137160" numCol="1" spcCol="1270" anchor="ctr" anchorCtr="0">
          <a:noAutofit/>
        </a:bodyPr>
        <a:lstStyle/>
        <a:p>
          <a:pPr marL="0" lvl="0" indent="0" algn="l" defTabSz="1600200">
            <a:lnSpc>
              <a:spcPct val="90000"/>
            </a:lnSpc>
            <a:spcBef>
              <a:spcPct val="0"/>
            </a:spcBef>
            <a:spcAft>
              <a:spcPct val="35000"/>
            </a:spcAft>
            <a:buNone/>
          </a:pPr>
          <a:r>
            <a:rPr lang="fi-FI" sz="3600" kern="1200" dirty="0" err="1"/>
            <a:t>Holistic</a:t>
          </a:r>
          <a:r>
            <a:rPr lang="fi-FI" sz="3600" kern="1200" dirty="0"/>
            <a:t> </a:t>
          </a:r>
          <a:r>
            <a:rPr lang="fi-FI" sz="3600" kern="1200" dirty="0" err="1"/>
            <a:t>services</a:t>
          </a:r>
          <a:endParaRPr lang="fi-FI" sz="3600" kern="1200" dirty="0"/>
        </a:p>
      </dsp:txBody>
      <dsp:txXfrm>
        <a:off x="149868" y="405682"/>
        <a:ext cx="4014132" cy="1254416"/>
      </dsp:txXfrm>
    </dsp:sp>
    <dsp:sp modelId="{550CC425-F6DD-465C-9D62-C01867F758D2}">
      <dsp:nvSpPr>
        <dsp:cNvPr id="0" name=""/>
        <dsp:cNvSpPr/>
      </dsp:nvSpPr>
      <dsp:spPr>
        <a:xfrm>
          <a:off x="388843" y="549288"/>
          <a:ext cx="564164" cy="892847"/>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B67A5-0C00-4081-BEC9-5E0D2176DA32}">
      <dsp:nvSpPr>
        <dsp:cNvPr id="0" name=""/>
        <dsp:cNvSpPr/>
      </dsp:nvSpPr>
      <dsp:spPr>
        <a:xfrm>
          <a:off x="3173" y="470830"/>
          <a:ext cx="3184202" cy="127368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88011" rIns="44006" bIns="88011" numCol="1" spcCol="1270" anchor="ctr" anchorCtr="0">
          <a:noAutofit/>
        </a:bodyPr>
        <a:lstStyle/>
        <a:p>
          <a:pPr marL="0" lvl="0" indent="0" algn="ctr" defTabSz="1466850">
            <a:lnSpc>
              <a:spcPct val="90000"/>
            </a:lnSpc>
            <a:spcBef>
              <a:spcPct val="0"/>
            </a:spcBef>
            <a:spcAft>
              <a:spcPct val="35000"/>
            </a:spcAft>
            <a:buNone/>
          </a:pPr>
          <a:r>
            <a:rPr lang="fi-FI" sz="3300" kern="1200" dirty="0"/>
            <a:t>1.Discover</a:t>
          </a:r>
        </a:p>
      </dsp:txBody>
      <dsp:txXfrm>
        <a:off x="3173" y="470830"/>
        <a:ext cx="2865782" cy="1273681"/>
      </dsp:txXfrm>
    </dsp:sp>
    <dsp:sp modelId="{955E6096-3289-40B9-9BE6-8972A61DA5E9}">
      <dsp:nvSpPr>
        <dsp:cNvPr id="0" name=""/>
        <dsp:cNvSpPr/>
      </dsp:nvSpPr>
      <dsp:spPr>
        <a:xfrm>
          <a:off x="2550535" y="470830"/>
          <a:ext cx="3184202" cy="127368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fi-FI" sz="3300" kern="1200" dirty="0"/>
            <a:t>2.Define</a:t>
          </a:r>
        </a:p>
      </dsp:txBody>
      <dsp:txXfrm>
        <a:off x="3187376" y="470830"/>
        <a:ext cx="1910521" cy="1273681"/>
      </dsp:txXfrm>
    </dsp:sp>
    <dsp:sp modelId="{45F65B02-AF09-4A1F-A75B-FA344974C3B7}">
      <dsp:nvSpPr>
        <dsp:cNvPr id="0" name=""/>
        <dsp:cNvSpPr/>
      </dsp:nvSpPr>
      <dsp:spPr>
        <a:xfrm>
          <a:off x="5097898" y="470830"/>
          <a:ext cx="3184202" cy="127368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fi-FI" sz="3300" kern="1200" dirty="0"/>
            <a:t>3.Develop</a:t>
          </a:r>
        </a:p>
      </dsp:txBody>
      <dsp:txXfrm>
        <a:off x="5734739" y="470830"/>
        <a:ext cx="1910521" cy="1273681"/>
      </dsp:txXfrm>
    </dsp:sp>
    <dsp:sp modelId="{3B8077B8-F6EF-43AF-A5BC-0CDB74AF7C46}">
      <dsp:nvSpPr>
        <dsp:cNvPr id="0" name=""/>
        <dsp:cNvSpPr/>
      </dsp:nvSpPr>
      <dsp:spPr>
        <a:xfrm>
          <a:off x="7645260" y="470830"/>
          <a:ext cx="3184202" cy="127368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fi-FI" sz="3300" kern="1200" dirty="0"/>
            <a:t>4.Deliver</a:t>
          </a:r>
        </a:p>
      </dsp:txBody>
      <dsp:txXfrm>
        <a:off x="8282101" y="470830"/>
        <a:ext cx="1910521" cy="1273681"/>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6E4EA-A592-4B3C-84B8-EB43BD280C89}" type="datetimeFigureOut">
              <a:rPr lang="en-US" smtClean="0"/>
              <a:t>1/9/2023</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53B9C-3A07-45FE-922C-29F3E73C4F53}" type="slidenum">
              <a:rPr lang="en-US" smtClean="0"/>
              <a:t>‹#›</a:t>
            </a:fld>
            <a:endParaRPr lang="en-US"/>
          </a:p>
        </p:txBody>
      </p:sp>
    </p:spTree>
    <p:extLst>
      <p:ext uri="{BB962C8B-B14F-4D97-AF65-F5344CB8AC3E}">
        <p14:creationId xmlns:p14="http://schemas.microsoft.com/office/powerpoint/2010/main" val="125036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digitalservices.maidstone.gov.uk/toolkits/user-research-toolkit" TargetMode="External"/><Relationship Id="rId13" Type="http://schemas.openxmlformats.org/officeDocument/2006/relationships/hyperlink" Target="https://servicedesigntools.org/tools/journey-map" TargetMode="External"/><Relationship Id="rId18" Type="http://schemas.openxmlformats.org/officeDocument/2006/relationships/hyperlink" Target="https://digitalservices.maidstone.gov.uk/about-us/toolkits/biodiversity-and-climate-change/3.-adapt-to-climate-change" TargetMode="External"/><Relationship Id="rId3" Type="http://schemas.openxmlformats.org/officeDocument/2006/relationships/hyperlink" Target="https://www.involvekent.org.uk/" TargetMode="External"/><Relationship Id="rId7" Type="http://schemas.openxmlformats.org/officeDocument/2006/relationships/hyperlink" Target="https://www.maidstone.gov.uk/home/primary-services/council-and-democracy/additional-areas/have-your-say/tier-3-primary-areas/current-consultations/consultation-results" TargetMode="External"/><Relationship Id="rId12" Type="http://schemas.openxmlformats.org/officeDocument/2006/relationships/hyperlink" Target="https://creately.com/blog/diagrams/process-mapping-guide" TargetMode="External"/><Relationship Id="rId17" Type="http://schemas.openxmlformats.org/officeDocument/2006/relationships/hyperlink" Target="https://digitalservices.maidstone.gov.uk/about-us/toolkits/biodiversity-and-climate-change/2.-be-a-carbon-neutral-borough-by-2030" TargetMode="External"/><Relationship Id="rId2" Type="http://schemas.openxmlformats.org/officeDocument/2006/relationships/slide" Target="../slides/slide14.xml"/><Relationship Id="rId16" Type="http://schemas.openxmlformats.org/officeDocument/2006/relationships/hyperlink" Target="https://digitalservices.maidstone.gov.uk/about-us/toolkits/biodiversity-and-climate-change/1.-be-a-carbon-neutral-organisation-by-2030" TargetMode="External"/><Relationship Id="rId1" Type="http://schemas.openxmlformats.org/officeDocument/2006/relationships/notesMaster" Target="../notesMasters/notesMaster1.xml"/><Relationship Id="rId6" Type="http://schemas.openxmlformats.org/officeDocument/2006/relationships/hyperlink" Target="https://maidstone-dash.achieveservice.com/en/AchieveForms/?form_uri=sandbox-publish://AF-Process-19e79212-049f-4e84-8001-35e987ebf88d/AF-Stage10524453-7e98-4d38-89aa-e22c057ac5b2/definition.json&amp;redirectlink=/en&amp;cancelRedirectLink=/en" TargetMode="External"/><Relationship Id="rId11" Type="http://schemas.openxmlformats.org/officeDocument/2006/relationships/hyperlink" Target="https://www.experienceux.co.uk/faqs/what-are-focus-groups" TargetMode="External"/><Relationship Id="rId5" Type="http://schemas.openxmlformats.org/officeDocument/2006/relationships/hyperlink" Target="https://khub.net/web/tiex/home" TargetMode="External"/><Relationship Id="rId15" Type="http://schemas.openxmlformats.org/officeDocument/2006/relationships/hyperlink" Target="https://www.designkit.org/methods/2" TargetMode="External"/><Relationship Id="rId10" Type="http://schemas.openxmlformats.org/officeDocument/2006/relationships/hyperlink" Target="https://medium.com/user-research/user-research-resources-10-surveys-587ee73ca1f2" TargetMode="External"/><Relationship Id="rId19" Type="http://schemas.openxmlformats.org/officeDocument/2006/relationships/hyperlink" Target="https://digitalservices.maidstone.gov.uk/about-us/toolkits/biodiversity-and-climate-change/4.-protect-and-enhance-biodiversity" TargetMode="External"/><Relationship Id="rId4" Type="http://schemas.openxmlformats.org/officeDocument/2006/relationships/hyperlink" Target="https://pipeline.localgov.digital/" TargetMode="External"/><Relationship Id="rId9" Type="http://schemas.openxmlformats.org/officeDocument/2006/relationships/hyperlink" Target="https://www.interaction-design.org/literature/article/shadowing-in-user-research-do-you-see-what-they-see" TargetMode="External"/><Relationship Id="rId14" Type="http://schemas.openxmlformats.org/officeDocument/2006/relationships/hyperlink" Target="https://www.maidstone.gov.uk/__data/assets/pdf_file/0009/269721/Strategic-Plan-2019.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ervicedesigntools.org/tools/synthesis-wall" TargetMode="External"/><Relationship Id="rId7" Type="http://schemas.openxmlformats.org/officeDocument/2006/relationships/hyperlink" Target="http://www.servicedesigntools.org/tools/6"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designsprintkit.withgoogle.com/methodology/phase1-understand/how-might-we" TargetMode="External"/><Relationship Id="rId5" Type="http://schemas.openxmlformats.org/officeDocument/2006/relationships/hyperlink" Target="https://www.gov.uk/service-manual/agile-delivery/writing-user-stories" TargetMode="External"/><Relationship Id="rId4" Type="http://schemas.openxmlformats.org/officeDocument/2006/relationships/hyperlink" Target="https://designsprintkit.withgoogle.com/methodology/phase1-understand/luma-rose-thorn-bud"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experienceux.co.uk/faqs/what-are-focus-groups/" TargetMode="External"/><Relationship Id="rId13" Type="http://schemas.openxmlformats.org/officeDocument/2006/relationships/hyperlink" Target="https://digitalservices.maidstone.gov.uk/about-us/toolkits/biodiversity-and-climate-change/1.-be-a-carbon-neutral-organisation-by-2030" TargetMode="External"/><Relationship Id="rId3" Type="http://schemas.openxmlformats.org/officeDocument/2006/relationships/hyperlink" Target="https://www.projectsmart.co.uk/swot-analysis.php" TargetMode="External"/><Relationship Id="rId7" Type="http://schemas.openxmlformats.org/officeDocument/2006/relationships/hyperlink" Target="https://digitalservices.maidstone.gov.uk/about-us/toolkits/commissioning-toolkit/3-service-design-designing-solutions" TargetMode="External"/><Relationship Id="rId12" Type="http://schemas.openxmlformats.org/officeDocument/2006/relationships/hyperlink" Target="https://designsprintkit.withgoogle.com/methodology/phase4-decide/decision-matrix" TargetMode="External"/><Relationship Id="rId2" Type="http://schemas.openxmlformats.org/officeDocument/2006/relationships/slide" Target="../slides/slide16.xml"/><Relationship Id="rId16" Type="http://schemas.openxmlformats.org/officeDocument/2006/relationships/hyperlink" Target="https://digitalservices.maidstone.gov.uk/about-us/toolkits/biodiversity-and-climate-change/4.-protect-and-enhance-biodiversity" TargetMode="External"/><Relationship Id="rId1" Type="http://schemas.openxmlformats.org/officeDocument/2006/relationships/notesMaster" Target="../notesMasters/notesMaster1.xml"/><Relationship Id="rId6" Type="http://schemas.openxmlformats.org/officeDocument/2006/relationships/hyperlink" Target="https://www.designkit.org/methods/top-five" TargetMode="External"/><Relationship Id="rId11" Type="http://schemas.openxmlformats.org/officeDocument/2006/relationships/hyperlink" Target="https://www.mindtools.com/pages/article/newTED_02.htm" TargetMode="External"/><Relationship Id="rId5" Type="http://schemas.openxmlformats.org/officeDocument/2006/relationships/hyperlink" Target="https://designsprintkit.withgoogle.com/methodology/phase3-sketch/crazy-8s" TargetMode="External"/><Relationship Id="rId15" Type="http://schemas.openxmlformats.org/officeDocument/2006/relationships/hyperlink" Target="https://digitalservices.maidstone.gov.uk/about-us/toolkits/biodiversity-and-climate-change/3.-adapt-to-climate-change" TargetMode="External"/><Relationship Id="rId10" Type="http://schemas.openxmlformats.org/officeDocument/2006/relationships/hyperlink" Target="https://www.gov.uk/government/uploads/system/uploads/attachment_data/file/602063/Template_9_-_Options_appraisal_scoring.xlsx" TargetMode="External"/><Relationship Id="rId4" Type="http://schemas.openxmlformats.org/officeDocument/2006/relationships/hyperlink" Target="https://www.designkit.org/methods/brainstorm-rules" TargetMode="External"/><Relationship Id="rId9" Type="http://schemas.openxmlformats.org/officeDocument/2006/relationships/hyperlink" Target="https://www.designkit.org/methods/36" TargetMode="External"/><Relationship Id="rId14" Type="http://schemas.openxmlformats.org/officeDocument/2006/relationships/hyperlink" Target="https://digitalservices.maidstone.gov.uk/about-us/toolkits/biodiversity-and-climate-change/2.-be-a-carbon-neutral-borough-by-2030"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designkit.org/methods/7" TargetMode="External"/><Relationship Id="rId3" Type="http://schemas.openxmlformats.org/officeDocument/2006/relationships/hyperlink" Target="https://creately.com/blog/diagrams/process-mapping-guide/" TargetMode="External"/><Relationship Id="rId7" Type="http://schemas.openxmlformats.org/officeDocument/2006/relationships/hyperlink" Target="https://digitalservices.maidstone.gov.uk/about-us/toolkits/user-research-toolkit"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designkit.org/methods/8" TargetMode="External"/><Relationship Id="rId5" Type="http://schemas.openxmlformats.org/officeDocument/2006/relationships/hyperlink" Target="http://www.servicedesigntools.org/tools/18" TargetMode="External"/><Relationship Id="rId4" Type="http://schemas.openxmlformats.org/officeDocument/2006/relationships/hyperlink" Target="http://www.servicedesigntools.org/tools/3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44B8C"/>
                </a:solidFill>
                <a:effectLst/>
                <a:latin typeface="Lato" panose="020F0502020204030203" pitchFamily="34" charset="0"/>
              </a:rPr>
              <a:t>What should you do in the discover phase:</a:t>
            </a:r>
          </a:p>
          <a:p>
            <a:pPr algn="l"/>
            <a:r>
              <a:rPr lang="en-US" b="1" i="0" dirty="0">
                <a:solidFill>
                  <a:srgbClr val="2B2B2B"/>
                </a:solidFill>
                <a:effectLst/>
                <a:latin typeface="Lato" panose="020F0502020204030203" pitchFamily="34" charset="0"/>
              </a:rPr>
              <a:t>1. Identify services users</a:t>
            </a:r>
          </a:p>
          <a:p>
            <a:pPr algn="l"/>
            <a:r>
              <a:rPr lang="en-US" b="0" i="0" dirty="0">
                <a:solidFill>
                  <a:srgbClr val="2B2B2B"/>
                </a:solidFill>
                <a:effectLst/>
                <a:latin typeface="Lato" panose="020F0502020204030203" pitchFamily="34" charset="0"/>
              </a:rPr>
              <a:t>You need to identify who are the services users and the best ways to engage with them – remember don’t just target people who currently engage with the service, think of everyone who might need the service. Users might not just be external customers; they could be internal staff or partners.</a:t>
            </a:r>
          </a:p>
          <a:p>
            <a:pPr algn="l"/>
            <a:r>
              <a:rPr lang="en-US" b="0" i="0" dirty="0">
                <a:solidFill>
                  <a:srgbClr val="2B2B2B"/>
                </a:solidFill>
                <a:effectLst/>
                <a:latin typeface="Lato" panose="020F0502020204030203" pitchFamily="34" charset="0"/>
              </a:rPr>
              <a:t>When engaging with users it’s important to speak with mainstream users and those on either extreme of the spectrum. For example, if designing an online form don’t just speak to residents who currently engage with online services also identify individuals who cannot or do not interact online at all. An idea that suits an extreme user is likely to work for the majority. It may be useful to liaise with </a:t>
            </a:r>
            <a:r>
              <a:rPr lang="en-US" b="0" i="0" dirty="0" err="1">
                <a:solidFill>
                  <a:srgbClr val="2B2B2B"/>
                </a:solidFill>
                <a:effectLst/>
                <a:latin typeface="Lato" panose="020F0502020204030203" pitchFamily="34" charset="0"/>
              </a:rPr>
              <a:t>organisations</a:t>
            </a:r>
            <a:r>
              <a:rPr lang="en-US" b="0" i="0" dirty="0">
                <a:solidFill>
                  <a:srgbClr val="2B2B2B"/>
                </a:solidFill>
                <a:effectLst/>
                <a:latin typeface="Lato" panose="020F0502020204030203" pitchFamily="34" charset="0"/>
              </a:rPr>
              <a:t> like </a:t>
            </a:r>
            <a:r>
              <a:rPr lang="en-US" b="1" i="0" u="sng" dirty="0">
                <a:solidFill>
                  <a:srgbClr val="044B8C"/>
                </a:solidFill>
                <a:effectLst/>
                <a:latin typeface="Lato" panose="020F0502020204030203" pitchFamily="34" charset="0"/>
                <a:hlinkClick r:id="rId3" tooltip="Link to involve website"/>
              </a:rPr>
              <a:t>Involve</a:t>
            </a:r>
            <a:r>
              <a:rPr lang="en-US" b="0" i="0" dirty="0">
                <a:solidFill>
                  <a:srgbClr val="2B2B2B"/>
                </a:solidFill>
                <a:effectLst/>
                <a:latin typeface="Lato" panose="020F0502020204030203" pitchFamily="34" charset="0"/>
              </a:rPr>
              <a:t> if there are certain demographics of people you want to target, as they are often involved in forums and activities with different groups.</a:t>
            </a:r>
          </a:p>
          <a:p>
            <a:pPr algn="l"/>
            <a:r>
              <a:rPr lang="en-US" b="1" i="0" dirty="0">
                <a:solidFill>
                  <a:srgbClr val="2B2B2B"/>
                </a:solidFill>
                <a:effectLst/>
                <a:latin typeface="Lato" panose="020F0502020204030203" pitchFamily="34" charset="0"/>
              </a:rPr>
              <a:t>2. Gather research already done</a:t>
            </a:r>
            <a:endParaRPr lang="en-US" b="0" i="0" dirty="0">
              <a:solidFill>
                <a:srgbClr val="2B2B2B"/>
              </a:solidFill>
              <a:effectLst/>
              <a:latin typeface="Lato" panose="020F0502020204030203" pitchFamily="34" charset="0"/>
            </a:endParaRPr>
          </a:p>
          <a:p>
            <a:pPr algn="l"/>
            <a:r>
              <a:rPr lang="en-US" b="0" i="0" dirty="0">
                <a:solidFill>
                  <a:srgbClr val="2B2B2B"/>
                </a:solidFill>
                <a:effectLst/>
                <a:latin typeface="Lato" panose="020F0502020204030203" pitchFamily="34" charset="0"/>
              </a:rPr>
              <a:t>There’s lots of information you can already use. Make sure you’re checking for other local authority projects on sites like </a:t>
            </a:r>
            <a:r>
              <a:rPr lang="en-US" b="1" i="0" u="sng" dirty="0">
                <a:solidFill>
                  <a:srgbClr val="044B8C"/>
                </a:solidFill>
                <a:effectLst/>
                <a:latin typeface="Lato" panose="020F0502020204030203" pitchFamily="34" charset="0"/>
                <a:hlinkClick r:id="rId4" tooltip="Link to pipeline"/>
              </a:rPr>
              <a:t>Pipeline</a:t>
            </a:r>
            <a:r>
              <a:rPr lang="en-US" b="0" i="0" dirty="0">
                <a:solidFill>
                  <a:srgbClr val="2B2B2B"/>
                </a:solidFill>
                <a:effectLst/>
                <a:latin typeface="Lato" panose="020F0502020204030203" pitchFamily="34" charset="0"/>
              </a:rPr>
              <a:t> or </a:t>
            </a:r>
            <a:r>
              <a:rPr lang="en-US" b="1" i="0" u="sng" dirty="0">
                <a:solidFill>
                  <a:srgbClr val="044B8C"/>
                </a:solidFill>
                <a:effectLst/>
                <a:latin typeface="Lato" panose="020F0502020204030203" pitchFamily="34" charset="0"/>
                <a:hlinkClick r:id="rId5"/>
              </a:rPr>
              <a:t>LGA</a:t>
            </a:r>
            <a:r>
              <a:rPr lang="en-US" b="0" i="0" dirty="0">
                <a:solidFill>
                  <a:srgbClr val="2B2B2B"/>
                </a:solidFill>
                <a:effectLst/>
                <a:latin typeface="Lato" panose="020F0502020204030203" pitchFamily="34" charset="0"/>
              </a:rPr>
              <a:t>. Look for internal projects via the </a:t>
            </a:r>
            <a:r>
              <a:rPr lang="en-US" b="1" i="0" u="sng" dirty="0">
                <a:solidFill>
                  <a:srgbClr val="044B8C"/>
                </a:solidFill>
                <a:effectLst/>
                <a:latin typeface="Lato" panose="020F0502020204030203" pitchFamily="34" charset="0"/>
                <a:hlinkClick r:id="rId6" tooltip="Link to search the lessons log"/>
              </a:rPr>
              <a:t>lessons log</a:t>
            </a:r>
            <a:r>
              <a:rPr lang="en-US" b="0" i="0" dirty="0">
                <a:solidFill>
                  <a:srgbClr val="2B2B2B"/>
                </a:solidFill>
                <a:effectLst/>
                <a:latin typeface="Lato" panose="020F0502020204030203" pitchFamily="34" charset="0"/>
              </a:rPr>
              <a:t> or if there’s any </a:t>
            </a:r>
            <a:r>
              <a:rPr lang="en-US" b="1" i="0" u="sng" dirty="0">
                <a:solidFill>
                  <a:srgbClr val="044B8C"/>
                </a:solidFill>
                <a:effectLst/>
                <a:latin typeface="Lato" panose="020F0502020204030203" pitchFamily="34" charset="0"/>
                <a:hlinkClick r:id="rId7" tooltip="Link to our website consultation pages"/>
              </a:rPr>
              <a:t>consultations</a:t>
            </a:r>
            <a:r>
              <a:rPr lang="en-US" b="0" i="0" dirty="0">
                <a:solidFill>
                  <a:srgbClr val="2B2B2B"/>
                </a:solidFill>
                <a:effectLst/>
                <a:latin typeface="Lato" panose="020F0502020204030203" pitchFamily="34" charset="0"/>
              </a:rPr>
              <a:t> which are relevant.</a:t>
            </a:r>
          </a:p>
          <a:p>
            <a:pPr algn="l"/>
            <a:r>
              <a:rPr lang="en-US" b="0" i="0" dirty="0">
                <a:solidFill>
                  <a:srgbClr val="2B2B2B"/>
                </a:solidFill>
                <a:effectLst/>
                <a:latin typeface="Lato" panose="020F0502020204030203" pitchFamily="34" charset="0"/>
              </a:rPr>
              <a:t>You can also learn from internal customer insight information such as failure demand data, complaints, contact volumes, or performance information. Check if customer feedback is already collected and if so </a:t>
            </a:r>
            <a:r>
              <a:rPr lang="en-US" b="0" i="0" dirty="0" err="1">
                <a:solidFill>
                  <a:srgbClr val="2B2B2B"/>
                </a:solidFill>
                <a:effectLst/>
                <a:latin typeface="Lato" panose="020F0502020204030203" pitchFamily="34" charset="0"/>
              </a:rPr>
              <a:t>utilise</a:t>
            </a:r>
            <a:r>
              <a:rPr lang="en-US" b="0" i="0" dirty="0">
                <a:solidFill>
                  <a:srgbClr val="2B2B2B"/>
                </a:solidFill>
                <a:effectLst/>
                <a:latin typeface="Lato" panose="020F0502020204030203" pitchFamily="34" charset="0"/>
              </a:rPr>
              <a:t> this, or look at website and online forms feedback data.</a:t>
            </a:r>
          </a:p>
          <a:p>
            <a:pPr algn="l"/>
            <a:r>
              <a:rPr lang="en-US" b="1" i="0" dirty="0">
                <a:solidFill>
                  <a:srgbClr val="2B2B2B"/>
                </a:solidFill>
                <a:effectLst/>
                <a:latin typeface="Lato" panose="020F0502020204030203" pitchFamily="34" charset="0"/>
              </a:rPr>
              <a:t>3. Engage with users</a:t>
            </a:r>
            <a:endParaRPr lang="en-US" b="0" i="0" dirty="0">
              <a:solidFill>
                <a:srgbClr val="2B2B2B"/>
              </a:solidFill>
              <a:effectLst/>
              <a:latin typeface="Lato" panose="020F0502020204030203" pitchFamily="34" charset="0"/>
            </a:endParaRPr>
          </a:p>
          <a:p>
            <a:pPr algn="l"/>
            <a:r>
              <a:rPr lang="en-US" b="0" i="0" dirty="0">
                <a:solidFill>
                  <a:srgbClr val="2B2B2B"/>
                </a:solidFill>
                <a:effectLst/>
                <a:latin typeface="Lato" panose="020F0502020204030203" pitchFamily="34" charset="0"/>
              </a:rPr>
              <a:t>Now you’re equipped with who the service users are and any knowledge we already have relating to them it’s time to engage with users. You want to understand their needs, how they interact with the authority and what are their motivators or barriers to using the service. Make sure you approach this with an open and unbiased mindset.</a:t>
            </a:r>
          </a:p>
          <a:p>
            <a:pPr algn="l"/>
            <a:r>
              <a:rPr lang="en-US" b="0" i="0" dirty="0">
                <a:solidFill>
                  <a:srgbClr val="2B2B2B"/>
                </a:solidFill>
                <a:effectLst/>
                <a:latin typeface="Lato" panose="020F0502020204030203" pitchFamily="34" charset="0"/>
              </a:rPr>
              <a:t>There’s lots of ways you can do </a:t>
            </a:r>
            <a:r>
              <a:rPr lang="en-US" b="1" i="0" u="sng" dirty="0">
                <a:solidFill>
                  <a:srgbClr val="044B8C"/>
                </a:solidFill>
                <a:effectLst/>
                <a:latin typeface="Lato" panose="020F0502020204030203" pitchFamily="34" charset="0"/>
                <a:hlinkClick r:id="rId8" tooltip="Link to user research toolkit"/>
              </a:rPr>
              <a:t>user research</a:t>
            </a:r>
            <a:r>
              <a:rPr lang="en-US" b="0" i="0" dirty="0">
                <a:solidFill>
                  <a:srgbClr val="2B2B2B"/>
                </a:solidFill>
                <a:effectLst/>
                <a:latin typeface="Lato" panose="020F0502020204030203" pitchFamily="34" charset="0"/>
              </a:rPr>
              <a:t>, some useful techniques could be </a:t>
            </a:r>
            <a:r>
              <a:rPr lang="en-US" b="1" i="0" u="sng" dirty="0">
                <a:solidFill>
                  <a:srgbClr val="044B8C"/>
                </a:solidFill>
                <a:effectLst/>
                <a:latin typeface="Lato" panose="020F0502020204030203" pitchFamily="34" charset="0"/>
                <a:hlinkClick r:id="rId9" tooltip="Link to shadowing guide"/>
              </a:rPr>
              <a:t>shadowing/observations</a:t>
            </a:r>
            <a:r>
              <a:rPr lang="en-US" b="0" i="0" dirty="0">
                <a:solidFill>
                  <a:srgbClr val="2B2B2B"/>
                </a:solidFill>
                <a:effectLst/>
                <a:latin typeface="Lato" panose="020F0502020204030203" pitchFamily="34" charset="0"/>
              </a:rPr>
              <a:t>, </a:t>
            </a:r>
            <a:r>
              <a:rPr lang="en-US" b="1" i="0" u="sng" dirty="0">
                <a:solidFill>
                  <a:srgbClr val="044B8C"/>
                </a:solidFill>
                <a:effectLst/>
                <a:latin typeface="Lato" panose="020F0502020204030203" pitchFamily="34" charset="0"/>
                <a:hlinkClick r:id="rId10" tooltip="Link to survey guide"/>
              </a:rPr>
              <a:t>surveys/questionnaires</a:t>
            </a:r>
            <a:r>
              <a:rPr lang="en-US" b="0" i="0" dirty="0">
                <a:solidFill>
                  <a:srgbClr val="2B2B2B"/>
                </a:solidFill>
                <a:effectLst/>
                <a:latin typeface="Lato" panose="020F0502020204030203" pitchFamily="34" charset="0"/>
              </a:rPr>
              <a:t> or </a:t>
            </a:r>
            <a:r>
              <a:rPr lang="en-US" b="1" i="0" u="sng" dirty="0">
                <a:solidFill>
                  <a:srgbClr val="044B8C"/>
                </a:solidFill>
                <a:effectLst/>
                <a:latin typeface="Lato" panose="020F0502020204030203" pitchFamily="34" charset="0"/>
                <a:hlinkClick r:id="rId11" tooltip="Link to focus group guide"/>
              </a:rPr>
              <a:t>focus groups</a:t>
            </a:r>
            <a:r>
              <a:rPr lang="en-US" b="0" i="0" dirty="0">
                <a:solidFill>
                  <a:srgbClr val="2B2B2B"/>
                </a:solidFill>
                <a:effectLst/>
                <a:latin typeface="Lato" panose="020F0502020204030203" pitchFamily="34" charset="0"/>
              </a:rPr>
              <a:t>. Getting a better understanding of the end-to-end process may also help you target your user research, so using tools like </a:t>
            </a:r>
            <a:r>
              <a:rPr lang="en-US" b="1" i="0" u="sng" dirty="0">
                <a:solidFill>
                  <a:srgbClr val="044B8C"/>
                </a:solidFill>
                <a:effectLst/>
                <a:latin typeface="Lato" panose="020F0502020204030203" pitchFamily="34" charset="0"/>
                <a:hlinkClick r:id="rId12" tooltip="Link to process mapping guide"/>
              </a:rPr>
              <a:t>process mapping</a:t>
            </a:r>
            <a:r>
              <a:rPr lang="en-US" b="0" i="0" dirty="0">
                <a:solidFill>
                  <a:srgbClr val="2B2B2B"/>
                </a:solidFill>
                <a:effectLst/>
                <a:latin typeface="Lato" panose="020F0502020204030203" pitchFamily="34" charset="0"/>
              </a:rPr>
              <a:t>, or </a:t>
            </a:r>
            <a:r>
              <a:rPr lang="en-US" b="1" i="0" u="sng" dirty="0">
                <a:solidFill>
                  <a:srgbClr val="044B8C"/>
                </a:solidFill>
                <a:effectLst/>
                <a:latin typeface="Lato" panose="020F0502020204030203" pitchFamily="34" charset="0"/>
                <a:hlinkClick r:id="rId13" tooltip="Link to customer journey mapping"/>
              </a:rPr>
              <a:t>customer journey mapping </a:t>
            </a:r>
            <a:r>
              <a:rPr lang="en-US" b="0" i="0" dirty="0">
                <a:solidFill>
                  <a:srgbClr val="2B2B2B"/>
                </a:solidFill>
                <a:effectLst/>
                <a:latin typeface="Lato" panose="020F0502020204030203" pitchFamily="34" charset="0"/>
              </a:rPr>
              <a:t>can be beneficial.</a:t>
            </a:r>
          </a:p>
          <a:p>
            <a:pPr algn="l"/>
            <a:r>
              <a:rPr lang="en-US" b="1" i="0" dirty="0">
                <a:solidFill>
                  <a:srgbClr val="2B2B2B"/>
                </a:solidFill>
                <a:effectLst/>
                <a:latin typeface="Lato" panose="020F0502020204030203" pitchFamily="34" charset="0"/>
              </a:rPr>
              <a:t>4. Engage with stakeholders</a:t>
            </a:r>
            <a:endParaRPr lang="en-US" b="0" i="0" dirty="0">
              <a:solidFill>
                <a:srgbClr val="2B2B2B"/>
              </a:solidFill>
              <a:effectLst/>
              <a:latin typeface="Lato" panose="020F0502020204030203" pitchFamily="34" charset="0"/>
            </a:endParaRPr>
          </a:p>
          <a:p>
            <a:pPr algn="l"/>
            <a:r>
              <a:rPr lang="en-US" b="0" i="0" dirty="0">
                <a:solidFill>
                  <a:srgbClr val="2B2B2B"/>
                </a:solidFill>
                <a:effectLst/>
                <a:latin typeface="Lato" panose="020F0502020204030203" pitchFamily="34" charset="0"/>
              </a:rPr>
              <a:t>Although the user should be at the </a:t>
            </a:r>
            <a:r>
              <a:rPr lang="en-US" b="0" i="0" dirty="0" err="1">
                <a:solidFill>
                  <a:srgbClr val="2B2B2B"/>
                </a:solidFill>
                <a:effectLst/>
                <a:latin typeface="Lato" panose="020F0502020204030203" pitchFamily="34" charset="0"/>
              </a:rPr>
              <a:t>centre</a:t>
            </a:r>
            <a:r>
              <a:rPr lang="en-US" b="0" i="0" dirty="0">
                <a:solidFill>
                  <a:srgbClr val="2B2B2B"/>
                </a:solidFill>
                <a:effectLst/>
                <a:latin typeface="Lato" panose="020F0502020204030203" pitchFamily="34" charset="0"/>
              </a:rPr>
              <a:t> of anything we design, we must remember there are various stakeholders whose needs we also must meet. Seek to understand where the service is within the </a:t>
            </a:r>
            <a:r>
              <a:rPr lang="en-US" b="1" i="0" u="sng" dirty="0" err="1">
                <a:solidFill>
                  <a:srgbClr val="044B8C"/>
                </a:solidFill>
                <a:effectLst/>
                <a:latin typeface="Lato" panose="020F0502020204030203" pitchFamily="34" charset="0"/>
                <a:hlinkClick r:id="rId14" tooltip="Link to Maidstone's corporate priorities"/>
              </a:rPr>
              <a:t>organisational</a:t>
            </a:r>
            <a:r>
              <a:rPr lang="en-US" b="1" i="0" u="sng" dirty="0">
                <a:solidFill>
                  <a:srgbClr val="044B8C"/>
                </a:solidFill>
                <a:effectLst/>
                <a:latin typeface="Lato" panose="020F0502020204030203" pitchFamily="34" charset="0"/>
                <a:hlinkClick r:id="rId14" tooltip="Link to Maidstone's corporate priorities"/>
              </a:rPr>
              <a:t> priorities</a:t>
            </a:r>
            <a:r>
              <a:rPr lang="en-US" b="0" i="0" dirty="0">
                <a:solidFill>
                  <a:srgbClr val="2B2B2B"/>
                </a:solidFill>
                <a:effectLst/>
                <a:latin typeface="Lato" panose="020F0502020204030203" pitchFamily="34" charset="0"/>
              </a:rPr>
              <a:t> and what the authority wants from it.</a:t>
            </a:r>
          </a:p>
          <a:p>
            <a:pPr algn="l"/>
            <a:r>
              <a:rPr lang="en-US" b="0" i="0" dirty="0">
                <a:solidFill>
                  <a:srgbClr val="2B2B2B"/>
                </a:solidFill>
                <a:effectLst/>
                <a:latin typeface="Lato" panose="020F0502020204030203" pitchFamily="34" charset="0"/>
              </a:rPr>
              <a:t>You also need to consider who else is affected by changes to a service. To ensure you engage with the right stakeholder and at the right frequencies refer to your stakeholder analysis and communication plan.</a:t>
            </a:r>
          </a:p>
          <a:p>
            <a:pPr algn="l"/>
            <a:r>
              <a:rPr lang="en-US" b="0" i="0" dirty="0">
                <a:solidFill>
                  <a:srgbClr val="2B2B2B"/>
                </a:solidFill>
                <a:effectLst/>
                <a:latin typeface="Lato" panose="020F0502020204030203" pitchFamily="34" charset="0"/>
              </a:rPr>
              <a:t>To gather insights from stakeholders you could conduct </a:t>
            </a:r>
            <a:r>
              <a:rPr lang="en-US" b="1" i="0" u="sng" dirty="0">
                <a:solidFill>
                  <a:srgbClr val="044B8C"/>
                </a:solidFill>
                <a:effectLst/>
                <a:latin typeface="Lato" panose="020F0502020204030203" pitchFamily="34" charset="0"/>
                <a:hlinkClick r:id="rId15" tooltip="Link to interview guide"/>
              </a:rPr>
              <a:t>staff interviews</a:t>
            </a:r>
            <a:r>
              <a:rPr lang="en-US" b="0" i="0" dirty="0">
                <a:solidFill>
                  <a:srgbClr val="2B2B2B"/>
                </a:solidFill>
                <a:effectLst/>
                <a:latin typeface="Lato" panose="020F0502020204030203" pitchFamily="34" charset="0"/>
              </a:rPr>
              <a:t> or </a:t>
            </a:r>
            <a:r>
              <a:rPr lang="en-US" b="1" i="0" u="sng" dirty="0">
                <a:solidFill>
                  <a:srgbClr val="044B8C"/>
                </a:solidFill>
                <a:effectLst/>
                <a:latin typeface="Lato" panose="020F0502020204030203" pitchFamily="34" charset="0"/>
                <a:hlinkClick r:id="rId11" tooltip="Link to focus group guide"/>
              </a:rPr>
              <a:t>focus groups</a:t>
            </a:r>
            <a:r>
              <a:rPr lang="en-US" b="0" i="0" dirty="0">
                <a:solidFill>
                  <a:srgbClr val="2B2B2B"/>
                </a:solidFill>
                <a:effectLst/>
                <a:latin typeface="Lato" panose="020F0502020204030203" pitchFamily="34" charset="0"/>
              </a:rPr>
              <a:t>.</a:t>
            </a:r>
          </a:p>
          <a:p>
            <a:pPr algn="l"/>
            <a:r>
              <a:rPr lang="en-US" b="1" i="0" dirty="0">
                <a:solidFill>
                  <a:srgbClr val="2B2B2B"/>
                </a:solidFill>
                <a:effectLst/>
                <a:latin typeface="Lato" panose="020F0502020204030203" pitchFamily="34" charset="0"/>
              </a:rPr>
              <a:t>Consider the current impacts on biodiversity and climate change</a:t>
            </a:r>
            <a:endParaRPr lang="en-US" b="0" i="0" dirty="0">
              <a:solidFill>
                <a:srgbClr val="2B2B2B"/>
              </a:solidFill>
              <a:effectLst/>
              <a:latin typeface="Lato" panose="020F0502020204030203" pitchFamily="34" charset="0"/>
            </a:endParaRPr>
          </a:p>
          <a:p>
            <a:pPr algn="l"/>
            <a:r>
              <a:rPr lang="en-US" b="0" i="0" dirty="0">
                <a:solidFill>
                  <a:srgbClr val="2B2B2B"/>
                </a:solidFill>
                <a:effectLst/>
                <a:latin typeface="Lato" panose="020F0502020204030203" pitchFamily="34" charset="0"/>
              </a:rPr>
              <a:t>The council </a:t>
            </a:r>
            <a:r>
              <a:rPr lang="en-US" b="0" i="0" dirty="0" err="1">
                <a:solidFill>
                  <a:srgbClr val="2B2B2B"/>
                </a:solidFill>
                <a:effectLst/>
                <a:latin typeface="Lato" panose="020F0502020204030203" pitchFamily="34" charset="0"/>
              </a:rPr>
              <a:t>recognises</a:t>
            </a:r>
            <a:r>
              <a:rPr lang="en-US" b="0" i="0" dirty="0">
                <a:solidFill>
                  <a:srgbClr val="2B2B2B"/>
                </a:solidFill>
                <a:effectLst/>
                <a:latin typeface="Lato" panose="020F0502020204030203" pitchFamily="34" charset="0"/>
              </a:rPr>
              <a:t> the twin ecological and climate emergencies and aims to be a carbon neutral borough by 2030. If a current service or process is in place during the discovery you should look to answer the following questions, as this will help you design a service or process which supports our aims for climate change.</a:t>
            </a:r>
          </a:p>
          <a:p>
            <a:pPr algn="l"/>
            <a:r>
              <a:rPr lang="en-US" b="1" i="0" u="sng" dirty="0">
                <a:solidFill>
                  <a:srgbClr val="044B8C"/>
                </a:solidFill>
                <a:effectLst/>
                <a:latin typeface="Lato" panose="020F0502020204030203" pitchFamily="34" charset="0"/>
                <a:hlinkClick r:id="rId16" tooltip="Link to more information on becoming a carbon netural organisation"/>
              </a:rPr>
              <a:t>Can the service help the </a:t>
            </a:r>
            <a:r>
              <a:rPr lang="en-US" b="1" i="0" u="sng" dirty="0" err="1">
                <a:solidFill>
                  <a:srgbClr val="044B8C"/>
                </a:solidFill>
                <a:effectLst/>
                <a:latin typeface="Lato" panose="020F0502020204030203" pitchFamily="34" charset="0"/>
                <a:hlinkClick r:id="rId16" tooltip="Link to more information on becoming a carbon netural organisation"/>
              </a:rPr>
              <a:t>organisation</a:t>
            </a:r>
            <a:r>
              <a:rPr lang="en-US" b="1" i="0" u="sng" dirty="0">
                <a:solidFill>
                  <a:srgbClr val="044B8C"/>
                </a:solidFill>
                <a:effectLst/>
                <a:latin typeface="Lato" panose="020F0502020204030203" pitchFamily="34" charset="0"/>
                <a:hlinkClick r:id="rId16" tooltip="Link to more information on becoming a carbon netural organisation"/>
              </a:rPr>
              <a:t> to be carbon </a:t>
            </a:r>
            <a:r>
              <a:rPr lang="en-US" b="1" i="0" u="sng" dirty="0" err="1">
                <a:solidFill>
                  <a:srgbClr val="044B8C"/>
                </a:solidFill>
                <a:effectLst/>
                <a:latin typeface="Lato" panose="020F0502020204030203" pitchFamily="34" charset="0"/>
                <a:hlinkClick r:id="rId16" tooltip="Link to more information on becoming a carbon netural organisation"/>
              </a:rPr>
              <a:t>netural</a:t>
            </a:r>
            <a:r>
              <a:rPr lang="en-US" b="1" i="0" u="sng" dirty="0">
                <a:solidFill>
                  <a:srgbClr val="044B8C"/>
                </a:solidFill>
                <a:effectLst/>
                <a:latin typeface="Lato" panose="020F0502020204030203" pitchFamily="34" charset="0"/>
                <a:hlinkClick r:id="rId16" tooltip="Link to more information on becoming a carbon netural organisation"/>
              </a:rPr>
              <a:t> by 2030</a:t>
            </a:r>
            <a:r>
              <a:rPr lang="en-US" b="0" i="0" dirty="0">
                <a:solidFill>
                  <a:srgbClr val="2B2B2B"/>
                </a:solidFill>
                <a:effectLst/>
                <a:latin typeface="Lato" panose="020F0502020204030203" pitchFamily="34" charset="0"/>
              </a:rPr>
              <a:t>:</a:t>
            </a:r>
          </a:p>
          <a:p>
            <a:pPr algn="l">
              <a:buFont typeface="Arial" panose="020B0604020202020204" pitchFamily="34" charset="0"/>
              <a:buChar char="•"/>
            </a:pPr>
            <a:r>
              <a:rPr lang="en-US" b="0" i="0" dirty="0">
                <a:solidFill>
                  <a:srgbClr val="2B2B2B"/>
                </a:solidFill>
                <a:effectLst/>
                <a:latin typeface="Lato" panose="020F0502020204030203" pitchFamily="34" charset="0"/>
              </a:rPr>
              <a:t>Does the service impact on the heating and powering of our buildings.</a:t>
            </a:r>
          </a:p>
          <a:p>
            <a:pPr algn="l">
              <a:buFont typeface="Arial" panose="020B0604020202020204" pitchFamily="34" charset="0"/>
              <a:buChar char="•"/>
            </a:pPr>
            <a:r>
              <a:rPr lang="en-US" b="0" i="0" dirty="0">
                <a:solidFill>
                  <a:srgbClr val="2B2B2B"/>
                </a:solidFill>
                <a:effectLst/>
                <a:latin typeface="Lato" panose="020F0502020204030203" pitchFamily="34" charset="0"/>
              </a:rPr>
              <a:t>Does the service use vehicles and are they </a:t>
            </a:r>
            <a:r>
              <a:rPr lang="en-US" b="0" i="0" dirty="0" err="1">
                <a:solidFill>
                  <a:srgbClr val="2B2B2B"/>
                </a:solidFill>
                <a:effectLst/>
                <a:latin typeface="Lato" panose="020F0502020204030203" pitchFamily="34" charset="0"/>
              </a:rPr>
              <a:t>optimising</a:t>
            </a:r>
            <a:r>
              <a:rPr lang="en-US" b="0" i="0" dirty="0">
                <a:solidFill>
                  <a:srgbClr val="2B2B2B"/>
                </a:solidFill>
                <a:effectLst/>
                <a:latin typeface="Lato" panose="020F0502020204030203" pitchFamily="34" charset="0"/>
              </a:rPr>
              <a:t> routes.</a:t>
            </a:r>
          </a:p>
          <a:p>
            <a:pPr algn="l">
              <a:buFont typeface="Arial" panose="020B0604020202020204" pitchFamily="34" charset="0"/>
              <a:buChar char="•"/>
            </a:pPr>
            <a:r>
              <a:rPr lang="en-US" b="0" i="0" dirty="0">
                <a:solidFill>
                  <a:srgbClr val="2B2B2B"/>
                </a:solidFill>
                <a:effectLst/>
                <a:latin typeface="Lato" panose="020F0502020204030203" pitchFamily="34" charset="0"/>
              </a:rPr>
              <a:t>Does </a:t>
            </a:r>
            <a:r>
              <a:rPr lang="en-US" b="0" i="0" dirty="0" err="1">
                <a:solidFill>
                  <a:srgbClr val="2B2B2B"/>
                </a:solidFill>
                <a:effectLst/>
                <a:latin typeface="Lato" panose="020F0502020204030203" pitchFamily="34" charset="0"/>
              </a:rPr>
              <a:t>ther</a:t>
            </a:r>
            <a:r>
              <a:rPr lang="en-US" b="0" i="0" dirty="0">
                <a:solidFill>
                  <a:srgbClr val="2B2B2B"/>
                </a:solidFill>
                <a:effectLst/>
                <a:latin typeface="Lato" panose="020F0502020204030203" pitchFamily="34" charset="0"/>
              </a:rPr>
              <a:t> service need to consider other emissions.</a:t>
            </a:r>
          </a:p>
          <a:p>
            <a:pPr algn="l"/>
            <a:r>
              <a:rPr lang="en-US" b="1" i="0" u="sng" dirty="0">
                <a:solidFill>
                  <a:srgbClr val="044B8C"/>
                </a:solidFill>
                <a:effectLst/>
                <a:latin typeface="Lato" panose="020F0502020204030203" pitchFamily="34" charset="0"/>
                <a:hlinkClick r:id="rId17" tooltip="Link to more information on becoming a carbon netural borough"/>
              </a:rPr>
              <a:t>Can the service help the borough be carbon neutral by 2030:</a:t>
            </a:r>
            <a:endParaRPr lang="en-US" b="0" i="0" dirty="0">
              <a:solidFill>
                <a:srgbClr val="2B2B2B"/>
              </a:solidFill>
              <a:effectLst/>
              <a:latin typeface="Lato" panose="020F0502020204030203" pitchFamily="34" charset="0"/>
            </a:endParaRPr>
          </a:p>
          <a:p>
            <a:pPr algn="l">
              <a:buFont typeface="Arial" panose="020B0604020202020204" pitchFamily="34" charset="0"/>
              <a:buChar char="•"/>
            </a:pPr>
            <a:r>
              <a:rPr lang="en-US" b="0" i="0" dirty="0">
                <a:solidFill>
                  <a:srgbClr val="2B2B2B"/>
                </a:solidFill>
                <a:effectLst/>
                <a:latin typeface="Lato" panose="020F0502020204030203" pitchFamily="34" charset="0"/>
              </a:rPr>
              <a:t>Does the service have an impact of transport, building, waste reduction, adapting to climate change, or biodiversity.</a:t>
            </a:r>
          </a:p>
          <a:p>
            <a:pPr algn="l">
              <a:buFont typeface="Arial" panose="020B0604020202020204" pitchFamily="34" charset="0"/>
              <a:buChar char="•"/>
            </a:pPr>
            <a:r>
              <a:rPr lang="en-US" b="0" i="0" dirty="0">
                <a:solidFill>
                  <a:srgbClr val="2B2B2B"/>
                </a:solidFill>
                <a:effectLst/>
                <a:latin typeface="Lato" panose="020F0502020204030203" pitchFamily="34" charset="0"/>
              </a:rPr>
              <a:t>Does the service help make our estate carbon </a:t>
            </a:r>
            <a:r>
              <a:rPr lang="en-US" b="0" i="0" dirty="0" err="1">
                <a:solidFill>
                  <a:srgbClr val="2B2B2B"/>
                </a:solidFill>
                <a:effectLst/>
                <a:latin typeface="Lato" panose="020F0502020204030203" pitchFamily="34" charset="0"/>
              </a:rPr>
              <a:t>netural</a:t>
            </a:r>
            <a:r>
              <a:rPr lang="en-US" b="0" i="0" dirty="0">
                <a:solidFill>
                  <a:srgbClr val="2B2B2B"/>
                </a:solidFill>
                <a:effectLst/>
                <a:latin typeface="Lato" panose="020F0502020204030203" pitchFamily="34" charset="0"/>
              </a:rPr>
              <a:t>.</a:t>
            </a:r>
          </a:p>
          <a:p>
            <a:pPr algn="l">
              <a:buFont typeface="Arial" panose="020B0604020202020204" pitchFamily="34" charset="0"/>
              <a:buChar char="•"/>
            </a:pPr>
            <a:r>
              <a:rPr lang="en-US" b="0" i="0" dirty="0">
                <a:solidFill>
                  <a:srgbClr val="2B2B2B"/>
                </a:solidFill>
                <a:effectLst/>
                <a:latin typeface="Lato" panose="020F0502020204030203" pitchFamily="34" charset="0"/>
              </a:rPr>
              <a:t>Does the service help communicate climate change and biodiversity to residents, businesses and partner </a:t>
            </a:r>
            <a:r>
              <a:rPr lang="en-US" b="0" i="0" dirty="0" err="1">
                <a:solidFill>
                  <a:srgbClr val="2B2B2B"/>
                </a:solidFill>
                <a:effectLst/>
                <a:latin typeface="Lato" panose="020F0502020204030203" pitchFamily="34" charset="0"/>
              </a:rPr>
              <a:t>organisations</a:t>
            </a:r>
            <a:r>
              <a:rPr lang="en-US" b="0" i="0" dirty="0">
                <a:solidFill>
                  <a:srgbClr val="2B2B2B"/>
                </a:solidFill>
                <a:effectLst/>
                <a:latin typeface="Lato" panose="020F0502020204030203" pitchFamily="34" charset="0"/>
              </a:rPr>
              <a:t>.</a:t>
            </a:r>
          </a:p>
          <a:p>
            <a:pPr algn="l"/>
            <a:r>
              <a:rPr lang="en-US" b="1" i="0" u="sng" dirty="0">
                <a:solidFill>
                  <a:srgbClr val="044B8C"/>
                </a:solidFill>
                <a:effectLst/>
                <a:latin typeface="Lato" panose="020F0502020204030203" pitchFamily="34" charset="0"/>
                <a:hlinkClick r:id="rId18" tooltip="Link to more information on adapting to climate change"/>
              </a:rPr>
              <a:t>Can the service help the borough adapt to climate change:</a:t>
            </a:r>
            <a:endParaRPr lang="en-US" b="0" i="0" dirty="0">
              <a:solidFill>
                <a:srgbClr val="2B2B2B"/>
              </a:solidFill>
              <a:effectLst/>
              <a:latin typeface="Lato" panose="020F0502020204030203" pitchFamily="34" charset="0"/>
            </a:endParaRPr>
          </a:p>
          <a:p>
            <a:pPr algn="l">
              <a:buFont typeface="Arial" panose="020B0604020202020204" pitchFamily="34" charset="0"/>
              <a:buChar char="•"/>
            </a:pPr>
            <a:r>
              <a:rPr lang="en-US" b="0" i="0" dirty="0">
                <a:solidFill>
                  <a:srgbClr val="2B2B2B"/>
                </a:solidFill>
                <a:effectLst/>
                <a:latin typeface="Lato" panose="020F0502020204030203" pitchFamily="34" charset="0"/>
              </a:rPr>
              <a:t>Does the service have business continuity plans that consider the challenges presented by heatwaves, droughts, storms and floods.</a:t>
            </a:r>
          </a:p>
          <a:p>
            <a:pPr algn="l"/>
            <a:r>
              <a:rPr lang="en-US" b="1" i="0" u="sng" dirty="0">
                <a:solidFill>
                  <a:srgbClr val="044B8C"/>
                </a:solidFill>
                <a:effectLst/>
                <a:latin typeface="Lato" panose="020F0502020204030203" pitchFamily="34" charset="0"/>
                <a:hlinkClick r:id="rId19" tooltip="Link to more information about protecting and enhancing biodiversity"/>
              </a:rPr>
              <a:t>Can the service help protect and enhance </a:t>
            </a:r>
            <a:r>
              <a:rPr lang="en-US" b="1" i="0" u="sng" dirty="0" err="1">
                <a:solidFill>
                  <a:srgbClr val="044B8C"/>
                </a:solidFill>
                <a:effectLst/>
                <a:latin typeface="Lato" panose="020F0502020204030203" pitchFamily="34" charset="0"/>
                <a:hlinkClick r:id="rId19" tooltip="Link to more information about protecting and enhancing biodiversity"/>
              </a:rPr>
              <a:t>biodiversty</a:t>
            </a:r>
            <a:r>
              <a:rPr lang="en-US" b="0" i="0" dirty="0">
                <a:solidFill>
                  <a:srgbClr val="2B2B2B"/>
                </a:solidFill>
                <a:effectLst/>
                <a:latin typeface="Lato" panose="020F0502020204030203" pitchFamily="34" charset="0"/>
              </a:rPr>
              <a:t>:</a:t>
            </a:r>
          </a:p>
          <a:p>
            <a:pPr algn="l">
              <a:buFont typeface="Arial" panose="020B0604020202020204" pitchFamily="34" charset="0"/>
              <a:buChar char="•"/>
            </a:pPr>
            <a:r>
              <a:rPr lang="en-US" b="0" i="0" dirty="0">
                <a:solidFill>
                  <a:srgbClr val="2B2B2B"/>
                </a:solidFill>
                <a:effectLst/>
                <a:latin typeface="Lato" panose="020F0502020204030203" pitchFamily="34" charset="0"/>
              </a:rPr>
              <a:t>Does the service impact habitats in the borough.</a:t>
            </a:r>
          </a:p>
          <a:p>
            <a:pPr algn="l"/>
            <a:r>
              <a:rPr lang="en-US" b="0" i="0" dirty="0">
                <a:solidFill>
                  <a:srgbClr val="2B2B2B"/>
                </a:solidFill>
                <a:effectLst/>
                <a:latin typeface="Lato" panose="020F0502020204030203" pitchFamily="34" charset="0"/>
              </a:rPr>
              <a:t>At the end of this stage of the review process you should have gathered enough data to understand the current service(s) from both an inside out and an outside in perspective.</a:t>
            </a:r>
          </a:p>
          <a:p>
            <a:endParaRPr lang="fi-FI" dirty="0"/>
          </a:p>
        </p:txBody>
      </p:sp>
      <p:sp>
        <p:nvSpPr>
          <p:cNvPr id="4" name="Slide Number Placeholder 3"/>
          <p:cNvSpPr>
            <a:spLocks noGrp="1"/>
          </p:cNvSpPr>
          <p:nvPr>
            <p:ph type="sldNum" sz="quarter" idx="5"/>
          </p:nvPr>
        </p:nvSpPr>
        <p:spPr/>
        <p:txBody>
          <a:bodyPr/>
          <a:lstStyle/>
          <a:p>
            <a:fld id="{01B53B9C-3A07-45FE-922C-29F3E73C4F53}" type="slidenum">
              <a:rPr lang="en-US" smtClean="0"/>
              <a:t>14</a:t>
            </a:fld>
            <a:endParaRPr lang="en-US"/>
          </a:p>
        </p:txBody>
      </p:sp>
    </p:spTree>
    <p:extLst>
      <p:ext uri="{BB962C8B-B14F-4D97-AF65-F5344CB8AC3E}">
        <p14:creationId xmlns:p14="http://schemas.microsoft.com/office/powerpoint/2010/main" val="348367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err="1">
                <a:solidFill>
                  <a:srgbClr val="2B2B2B"/>
                </a:solidFill>
                <a:effectLst/>
                <a:latin typeface="Lato" panose="020F0502020204030203" pitchFamily="34" charset="0"/>
              </a:rPr>
              <a:t>Analyse</a:t>
            </a:r>
            <a:r>
              <a:rPr lang="en-US" b="1" i="0" dirty="0">
                <a:solidFill>
                  <a:srgbClr val="2B2B2B"/>
                </a:solidFill>
                <a:effectLst/>
                <a:latin typeface="Lato" panose="020F0502020204030203" pitchFamily="34" charset="0"/>
              </a:rPr>
              <a:t> the data</a:t>
            </a:r>
          </a:p>
          <a:p>
            <a:pPr algn="l"/>
            <a:r>
              <a:rPr lang="en-US" b="0" i="0" dirty="0" err="1">
                <a:solidFill>
                  <a:srgbClr val="2B2B2B"/>
                </a:solidFill>
                <a:effectLst/>
                <a:latin typeface="Lato" panose="020F0502020204030203" pitchFamily="34" charset="0"/>
              </a:rPr>
              <a:t>Analyse</a:t>
            </a:r>
            <a:r>
              <a:rPr lang="en-US" b="0" i="0" dirty="0">
                <a:solidFill>
                  <a:srgbClr val="2B2B2B"/>
                </a:solidFill>
                <a:effectLst/>
                <a:latin typeface="Lato" panose="020F0502020204030203" pitchFamily="34" charset="0"/>
              </a:rPr>
              <a:t> and evaluate all of the data gathered in the ‘discover’ phase to establish focus. As you'll have lots of information creating a </a:t>
            </a:r>
            <a:r>
              <a:rPr lang="en-US" b="1" i="0" u="sng" dirty="0">
                <a:solidFill>
                  <a:srgbClr val="044B8C"/>
                </a:solidFill>
                <a:effectLst/>
                <a:latin typeface="Lato" panose="020F0502020204030203" pitchFamily="34" charset="0"/>
                <a:hlinkClick r:id="rId3" tooltip="Synthesis wall URL"/>
              </a:rPr>
              <a:t>synthesis wall</a:t>
            </a:r>
            <a:r>
              <a:rPr lang="en-US" b="0" i="0" dirty="0">
                <a:solidFill>
                  <a:srgbClr val="2B2B2B"/>
                </a:solidFill>
                <a:effectLst/>
                <a:latin typeface="Lato" panose="020F0502020204030203" pitchFamily="34" charset="0"/>
              </a:rPr>
              <a:t> to identify clusters and themes can help make your findings more </a:t>
            </a:r>
            <a:r>
              <a:rPr lang="en-US" b="0" i="0" dirty="0" err="1">
                <a:solidFill>
                  <a:srgbClr val="2B2B2B"/>
                </a:solidFill>
                <a:effectLst/>
                <a:latin typeface="Lato" panose="020F0502020204030203" pitchFamily="34" charset="0"/>
              </a:rPr>
              <a:t>managable</a:t>
            </a:r>
            <a:r>
              <a:rPr lang="en-US" b="0" i="0" dirty="0">
                <a:solidFill>
                  <a:srgbClr val="2B2B2B"/>
                </a:solidFill>
                <a:effectLst/>
                <a:latin typeface="Lato" panose="020F0502020204030203" pitchFamily="34" charset="0"/>
              </a:rPr>
              <a:t>. Use statistical data analysis for </a:t>
            </a:r>
            <a:r>
              <a:rPr lang="en-US" b="0" i="0" dirty="0" err="1">
                <a:solidFill>
                  <a:srgbClr val="2B2B2B"/>
                </a:solidFill>
                <a:effectLst/>
                <a:latin typeface="Lato" panose="020F0502020204030203" pitchFamily="34" charset="0"/>
              </a:rPr>
              <a:t>quantative</a:t>
            </a:r>
            <a:r>
              <a:rPr lang="en-US" b="0" i="0" dirty="0">
                <a:solidFill>
                  <a:srgbClr val="2B2B2B"/>
                </a:solidFill>
                <a:effectLst/>
                <a:latin typeface="Lato" panose="020F0502020204030203" pitchFamily="34" charset="0"/>
              </a:rPr>
              <a:t> data to show patterns in the data, which may tell a story.</a:t>
            </a:r>
          </a:p>
          <a:p>
            <a:pPr algn="l"/>
            <a:r>
              <a:rPr lang="en-US" b="0" i="0" dirty="0" err="1">
                <a:solidFill>
                  <a:srgbClr val="2B2B2B"/>
                </a:solidFill>
                <a:effectLst/>
                <a:latin typeface="Lato" panose="020F0502020204030203" pitchFamily="34" charset="0"/>
              </a:rPr>
              <a:t>Utilise</a:t>
            </a:r>
            <a:r>
              <a:rPr lang="en-US" b="0" i="0" dirty="0">
                <a:solidFill>
                  <a:srgbClr val="2B2B2B"/>
                </a:solidFill>
                <a:effectLst/>
                <a:latin typeface="Lato" panose="020F0502020204030203" pitchFamily="34" charset="0"/>
              </a:rPr>
              <a:t> </a:t>
            </a:r>
            <a:r>
              <a:rPr lang="en-US" b="0" i="0" dirty="0" err="1">
                <a:solidFill>
                  <a:srgbClr val="2B2B2B"/>
                </a:solidFill>
                <a:effectLst/>
                <a:latin typeface="Lato" panose="020F0502020204030203" pitchFamily="34" charset="0"/>
              </a:rPr>
              <a:t>techninques</a:t>
            </a:r>
            <a:r>
              <a:rPr lang="en-US" b="0" i="0" dirty="0">
                <a:solidFill>
                  <a:srgbClr val="2B2B2B"/>
                </a:solidFill>
                <a:effectLst/>
                <a:latin typeface="Lato" panose="020F0502020204030203" pitchFamily="34" charset="0"/>
              </a:rPr>
              <a:t> like the </a:t>
            </a:r>
            <a:r>
              <a:rPr lang="en-US" b="1" i="0" u="sng" dirty="0">
                <a:solidFill>
                  <a:srgbClr val="044B8C"/>
                </a:solidFill>
                <a:effectLst/>
                <a:latin typeface="Lato" panose="020F0502020204030203" pitchFamily="34" charset="0"/>
                <a:hlinkClick r:id="rId4" tooltip="Roses and Thorns URL"/>
              </a:rPr>
              <a:t>Roses &amp; Thorns</a:t>
            </a:r>
            <a:r>
              <a:rPr lang="en-US" b="0" i="0" dirty="0">
                <a:solidFill>
                  <a:srgbClr val="2B2B2B"/>
                </a:solidFill>
                <a:effectLst/>
                <a:latin typeface="Lato" panose="020F0502020204030203" pitchFamily="34" charset="0"/>
              </a:rPr>
              <a:t> exercise for </a:t>
            </a:r>
            <a:r>
              <a:rPr lang="en-US" b="0" i="0" dirty="0" err="1">
                <a:solidFill>
                  <a:srgbClr val="2B2B2B"/>
                </a:solidFill>
                <a:effectLst/>
                <a:latin typeface="Lato" panose="020F0502020204030203" pitchFamily="34" charset="0"/>
              </a:rPr>
              <a:t>qualative</a:t>
            </a:r>
            <a:r>
              <a:rPr lang="en-US" b="0" i="0" dirty="0">
                <a:solidFill>
                  <a:srgbClr val="2B2B2B"/>
                </a:solidFill>
                <a:effectLst/>
                <a:latin typeface="Lato" panose="020F0502020204030203" pitchFamily="34" charset="0"/>
              </a:rPr>
              <a:t> data, like customer feedback or staff interviews as this can draw out the positives, </a:t>
            </a:r>
            <a:r>
              <a:rPr lang="en-US" b="0" i="0" dirty="0" err="1">
                <a:solidFill>
                  <a:srgbClr val="2B2B2B"/>
                </a:solidFill>
                <a:effectLst/>
                <a:latin typeface="Lato" panose="020F0502020204030203" pitchFamily="34" charset="0"/>
              </a:rPr>
              <a:t>negativies</a:t>
            </a:r>
            <a:r>
              <a:rPr lang="en-US" b="0" i="0" dirty="0">
                <a:solidFill>
                  <a:srgbClr val="2B2B2B"/>
                </a:solidFill>
                <a:effectLst/>
                <a:latin typeface="Lato" panose="020F0502020204030203" pitchFamily="34" charset="0"/>
              </a:rPr>
              <a:t> and opportunities to show what the real problems are. Or turning feedback into </a:t>
            </a:r>
            <a:r>
              <a:rPr lang="en-US" b="1" i="0" u="sng" dirty="0">
                <a:solidFill>
                  <a:srgbClr val="044B8C"/>
                </a:solidFill>
                <a:effectLst/>
                <a:latin typeface="Lato" panose="020F0502020204030203" pitchFamily="34" charset="0"/>
                <a:hlinkClick r:id="rId5" tooltip="User stories url"/>
              </a:rPr>
              <a:t>User Stories </a:t>
            </a:r>
            <a:r>
              <a:rPr lang="en-US" b="0" i="0" dirty="0">
                <a:solidFill>
                  <a:srgbClr val="2B2B2B"/>
                </a:solidFill>
                <a:effectLst/>
                <a:latin typeface="Lato" panose="020F0502020204030203" pitchFamily="34" charset="0"/>
              </a:rPr>
              <a:t>can again highlight what the real user need is and not what we assume it to be.</a:t>
            </a:r>
          </a:p>
          <a:p>
            <a:pPr algn="l"/>
            <a:r>
              <a:rPr lang="en-US" b="1" i="0" dirty="0">
                <a:solidFill>
                  <a:srgbClr val="2B2B2B"/>
                </a:solidFill>
                <a:effectLst/>
                <a:latin typeface="Lato" panose="020F0502020204030203" pitchFamily="34" charset="0"/>
              </a:rPr>
              <a:t>How does what we’re doing at the moment not meet user need</a:t>
            </a:r>
            <a:endParaRPr lang="en-US" b="0" i="0" dirty="0">
              <a:solidFill>
                <a:srgbClr val="2B2B2B"/>
              </a:solidFill>
              <a:effectLst/>
              <a:latin typeface="Lato" panose="020F0502020204030203" pitchFamily="34" charset="0"/>
            </a:endParaRPr>
          </a:p>
          <a:p>
            <a:pPr algn="l"/>
            <a:r>
              <a:rPr lang="en-US" b="0" i="0" dirty="0">
                <a:solidFill>
                  <a:srgbClr val="2B2B2B"/>
                </a:solidFill>
                <a:effectLst/>
                <a:latin typeface="Lato" panose="020F0502020204030203" pitchFamily="34" charset="0"/>
              </a:rPr>
              <a:t>Once you've </a:t>
            </a:r>
            <a:r>
              <a:rPr lang="en-US" b="0" i="0" dirty="0" err="1">
                <a:solidFill>
                  <a:srgbClr val="2B2B2B"/>
                </a:solidFill>
                <a:effectLst/>
                <a:latin typeface="Lato" panose="020F0502020204030203" pitchFamily="34" charset="0"/>
              </a:rPr>
              <a:t>analysed</a:t>
            </a:r>
            <a:r>
              <a:rPr lang="en-US" b="0" i="0" dirty="0">
                <a:solidFill>
                  <a:srgbClr val="2B2B2B"/>
                </a:solidFill>
                <a:effectLst/>
                <a:latin typeface="Lato" panose="020F0502020204030203" pitchFamily="34" charset="0"/>
              </a:rPr>
              <a:t> your data and understand the problems and user need you need to consider if, and how your current service offering or process does not meet that. Taking the user needs from your user stories, or opportunities </a:t>
            </a:r>
            <a:r>
              <a:rPr lang="en-US" b="0" i="0" dirty="0" err="1">
                <a:solidFill>
                  <a:srgbClr val="2B2B2B"/>
                </a:solidFill>
                <a:effectLst/>
                <a:latin typeface="Lato" panose="020F0502020204030203" pitchFamily="34" charset="0"/>
              </a:rPr>
              <a:t>identifed</a:t>
            </a:r>
            <a:r>
              <a:rPr lang="en-US" b="0" i="0" dirty="0">
                <a:solidFill>
                  <a:srgbClr val="2B2B2B"/>
                </a:solidFill>
                <a:effectLst/>
                <a:latin typeface="Lato" panose="020F0502020204030203" pitchFamily="34" charset="0"/>
              </a:rPr>
              <a:t> in the roses and thorns exercise and turning this into </a:t>
            </a:r>
            <a:r>
              <a:rPr lang="en-US" b="1" i="0" u="sng" dirty="0">
                <a:solidFill>
                  <a:srgbClr val="044B8C"/>
                </a:solidFill>
                <a:effectLst/>
                <a:latin typeface="Lato" panose="020F0502020204030203" pitchFamily="34" charset="0"/>
                <a:hlinkClick r:id="rId6" tooltip="How might we URL"/>
              </a:rPr>
              <a:t>How might we (HMW) </a:t>
            </a:r>
            <a:r>
              <a:rPr lang="en-US" b="0" i="0" dirty="0">
                <a:solidFill>
                  <a:srgbClr val="2B2B2B"/>
                </a:solidFill>
                <a:effectLst/>
                <a:latin typeface="Lato" panose="020F0502020204030203" pitchFamily="34" charset="0"/>
              </a:rPr>
              <a:t>questions allows you to understand what you need to do to meet that need, which will in turn highlight if what you're currently offering doesn't.</a:t>
            </a:r>
          </a:p>
          <a:p>
            <a:pPr algn="l"/>
            <a:r>
              <a:rPr lang="en-US" b="1" i="0" dirty="0">
                <a:solidFill>
                  <a:srgbClr val="2B2B2B"/>
                </a:solidFill>
                <a:effectLst/>
                <a:latin typeface="Lato" panose="020F0502020204030203" pitchFamily="34" charset="0"/>
              </a:rPr>
              <a:t>Define what the actual problem is</a:t>
            </a:r>
            <a:endParaRPr lang="en-US" b="0" i="0" dirty="0">
              <a:solidFill>
                <a:srgbClr val="2B2B2B"/>
              </a:solidFill>
              <a:effectLst/>
              <a:latin typeface="Lato" panose="020F0502020204030203" pitchFamily="34" charset="0"/>
            </a:endParaRPr>
          </a:p>
          <a:p>
            <a:pPr algn="l"/>
            <a:r>
              <a:rPr lang="en-US" b="0" i="0" dirty="0">
                <a:solidFill>
                  <a:srgbClr val="2B2B2B"/>
                </a:solidFill>
                <a:effectLst/>
                <a:latin typeface="Lato" panose="020F0502020204030203" pitchFamily="34" charset="0"/>
              </a:rPr>
              <a:t>Now you're in a position to say exactly what the user needs, what the authority wants and how we're not meeting that currently. You can define what the real problem is that you need to design out. Whilst a research findings report may be necessary to </a:t>
            </a:r>
            <a:r>
              <a:rPr lang="en-US" b="0" i="0" dirty="0" err="1">
                <a:solidFill>
                  <a:srgbClr val="2B2B2B"/>
                </a:solidFill>
                <a:effectLst/>
                <a:latin typeface="Lato" panose="020F0502020204030203" pitchFamily="34" charset="0"/>
              </a:rPr>
              <a:t>summarise</a:t>
            </a:r>
            <a:r>
              <a:rPr lang="en-US" b="0" i="0" dirty="0">
                <a:solidFill>
                  <a:srgbClr val="2B2B2B"/>
                </a:solidFill>
                <a:effectLst/>
                <a:latin typeface="Lato" panose="020F0502020204030203" pitchFamily="34" charset="0"/>
              </a:rPr>
              <a:t> this information </a:t>
            </a:r>
            <a:r>
              <a:rPr lang="en-US" b="0" i="0" dirty="0" err="1">
                <a:solidFill>
                  <a:srgbClr val="2B2B2B"/>
                </a:solidFill>
                <a:effectLst/>
                <a:latin typeface="Lato" panose="020F0502020204030203" pitchFamily="34" charset="0"/>
              </a:rPr>
              <a:t>utilise</a:t>
            </a:r>
            <a:r>
              <a:rPr lang="en-US" b="0" i="0" dirty="0">
                <a:solidFill>
                  <a:srgbClr val="2B2B2B"/>
                </a:solidFill>
                <a:effectLst/>
                <a:latin typeface="Lato" panose="020F0502020204030203" pitchFamily="34" charset="0"/>
              </a:rPr>
              <a:t> tools like </a:t>
            </a:r>
            <a:r>
              <a:rPr lang="en-US" b="1" i="0" u="sng" dirty="0">
                <a:solidFill>
                  <a:srgbClr val="044B8C"/>
                </a:solidFill>
                <a:effectLst/>
                <a:latin typeface="Lato" panose="020F0502020204030203" pitchFamily="34" charset="0"/>
                <a:hlinkClick r:id="rId7" tooltip="Character profile URL"/>
              </a:rPr>
              <a:t>Personas/character profiles </a:t>
            </a:r>
            <a:r>
              <a:rPr lang="en-US" b="0" i="0" dirty="0">
                <a:solidFill>
                  <a:srgbClr val="2B2B2B"/>
                </a:solidFill>
                <a:effectLst/>
                <a:latin typeface="Lato" panose="020F0502020204030203" pitchFamily="34" charset="0"/>
              </a:rPr>
              <a:t>to </a:t>
            </a:r>
            <a:r>
              <a:rPr lang="en-US" b="0" i="0" dirty="0" err="1">
                <a:solidFill>
                  <a:srgbClr val="2B2B2B"/>
                </a:solidFill>
                <a:effectLst/>
                <a:latin typeface="Lato" panose="020F0502020204030203" pitchFamily="34" charset="0"/>
              </a:rPr>
              <a:t>humanise</a:t>
            </a:r>
            <a:r>
              <a:rPr lang="en-US" b="0" i="0" dirty="0">
                <a:solidFill>
                  <a:srgbClr val="2B2B2B"/>
                </a:solidFill>
                <a:effectLst/>
                <a:latin typeface="Lato" panose="020F0502020204030203" pitchFamily="34" charset="0"/>
              </a:rPr>
              <a:t> who your designing for and keep the user at the </a:t>
            </a:r>
            <a:r>
              <a:rPr lang="en-US" b="0" i="0" dirty="0" err="1">
                <a:solidFill>
                  <a:srgbClr val="2B2B2B"/>
                </a:solidFill>
                <a:effectLst/>
                <a:latin typeface="Lato" panose="020F0502020204030203" pitchFamily="34" charset="0"/>
              </a:rPr>
              <a:t>centre</a:t>
            </a:r>
            <a:r>
              <a:rPr lang="en-US" b="0" i="0" dirty="0">
                <a:solidFill>
                  <a:srgbClr val="2B2B2B"/>
                </a:solidFill>
                <a:effectLst/>
                <a:latin typeface="Lato" panose="020F0502020204030203" pitchFamily="34" charset="0"/>
              </a:rPr>
              <a:t> of the design.  </a:t>
            </a:r>
            <a:endParaRPr lang="fi-FI" dirty="0"/>
          </a:p>
        </p:txBody>
      </p:sp>
      <p:sp>
        <p:nvSpPr>
          <p:cNvPr id="4" name="Slide Number Placeholder 3"/>
          <p:cNvSpPr>
            <a:spLocks noGrp="1"/>
          </p:cNvSpPr>
          <p:nvPr>
            <p:ph type="sldNum" sz="quarter" idx="5"/>
          </p:nvPr>
        </p:nvSpPr>
        <p:spPr/>
        <p:txBody>
          <a:bodyPr/>
          <a:lstStyle/>
          <a:p>
            <a:fld id="{01B53B9C-3A07-45FE-922C-29F3E73C4F53}" type="slidenum">
              <a:rPr lang="en-US" smtClean="0"/>
              <a:t>15</a:t>
            </a:fld>
            <a:endParaRPr lang="en-US"/>
          </a:p>
        </p:txBody>
      </p:sp>
    </p:spTree>
    <p:extLst>
      <p:ext uri="{BB962C8B-B14F-4D97-AF65-F5344CB8AC3E}">
        <p14:creationId xmlns:p14="http://schemas.microsoft.com/office/powerpoint/2010/main" val="71135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latin typeface="inherit"/>
              </a:rPr>
              <a:t>Look for solutions</a:t>
            </a:r>
          </a:p>
          <a:p>
            <a:r>
              <a:rPr lang="en-US" dirty="0">
                <a:solidFill>
                  <a:srgbClr val="2B2B2B"/>
                </a:solidFill>
                <a:effectLst/>
              </a:rPr>
              <a:t>From your discovery and define phases you're going to have gathered information which clearly details what the customer need is. Now you need to consider at all the different ways you can meet that need, to then be able to compare these and work out which is the best solution. To identify these solutions you should use tools such as a </a:t>
            </a:r>
            <a:r>
              <a:rPr lang="en-US" b="1" u="sng" dirty="0">
                <a:solidFill>
                  <a:srgbClr val="044B8C"/>
                </a:solidFill>
                <a:effectLst/>
                <a:hlinkClick r:id="rId3" tooltip="Swot analysis URL"/>
              </a:rPr>
              <a:t>SWOT analysis</a:t>
            </a:r>
            <a:r>
              <a:rPr lang="en-US" dirty="0">
                <a:solidFill>
                  <a:srgbClr val="2B2B2B"/>
                </a:solidFill>
                <a:effectLst/>
              </a:rPr>
              <a:t>, </a:t>
            </a:r>
            <a:r>
              <a:rPr lang="en-US" b="1" u="sng" dirty="0">
                <a:solidFill>
                  <a:srgbClr val="044B8C"/>
                </a:solidFill>
                <a:effectLst/>
                <a:hlinkClick r:id="rId4" tooltip="Brainstorm URL"/>
              </a:rPr>
              <a:t>Brainstorming,</a:t>
            </a:r>
            <a:r>
              <a:rPr lang="en-US" dirty="0">
                <a:solidFill>
                  <a:srgbClr val="2B2B2B"/>
                </a:solidFill>
                <a:effectLst/>
              </a:rPr>
              <a:t> </a:t>
            </a:r>
            <a:r>
              <a:rPr lang="en-US" b="1" u="sng" dirty="0">
                <a:solidFill>
                  <a:srgbClr val="044B8C"/>
                </a:solidFill>
                <a:effectLst/>
                <a:hlinkClick r:id="rId5" tooltip="Crazy 8's URL"/>
              </a:rPr>
              <a:t>Crazy 8's</a:t>
            </a:r>
            <a:r>
              <a:rPr lang="en-US" dirty="0">
                <a:solidFill>
                  <a:srgbClr val="2B2B2B"/>
                </a:solidFill>
                <a:effectLst/>
              </a:rPr>
              <a:t>, or </a:t>
            </a:r>
            <a:r>
              <a:rPr lang="en-US" b="1" u="sng" dirty="0">
                <a:solidFill>
                  <a:srgbClr val="044B8C"/>
                </a:solidFill>
                <a:effectLst/>
                <a:hlinkClick r:id="rId6" tooltip="Top Five URL"/>
              </a:rPr>
              <a:t>Top Five, </a:t>
            </a:r>
            <a:r>
              <a:rPr lang="en-US" dirty="0">
                <a:solidFill>
                  <a:srgbClr val="2B2B2B"/>
                </a:solidFill>
                <a:effectLst/>
              </a:rPr>
              <a:t>which all </a:t>
            </a:r>
            <a:r>
              <a:rPr lang="en-US" dirty="0" err="1">
                <a:solidFill>
                  <a:srgbClr val="2B2B2B"/>
                </a:solidFill>
                <a:effectLst/>
              </a:rPr>
              <a:t>enourage</a:t>
            </a:r>
            <a:r>
              <a:rPr lang="en-US" dirty="0">
                <a:solidFill>
                  <a:srgbClr val="2B2B2B"/>
                </a:solidFill>
                <a:effectLst/>
              </a:rPr>
              <a:t> you and your team to consider as many different solutions as possible, no matter how 'out there' they may seem. Remember when looking at delivering services you should consider all the different ways including make, buy, share, divest and stop, which are explained in our </a:t>
            </a:r>
            <a:r>
              <a:rPr lang="en-US" b="1" u="sng" dirty="0">
                <a:solidFill>
                  <a:srgbClr val="044B8C"/>
                </a:solidFill>
                <a:effectLst/>
                <a:hlinkClick r:id="rId7" tooltip="Commissioning toolkit URL"/>
              </a:rPr>
              <a:t>commissioning toolkit.</a:t>
            </a:r>
            <a:endParaRPr lang="en-US" dirty="0">
              <a:solidFill>
                <a:srgbClr val="2B2B2B"/>
              </a:solidFill>
              <a:effectLst/>
            </a:endParaRPr>
          </a:p>
          <a:p>
            <a:pPr algn="l"/>
            <a:r>
              <a:rPr lang="en-US" b="1" i="0" dirty="0">
                <a:solidFill>
                  <a:srgbClr val="2B2B2B"/>
                </a:solidFill>
                <a:effectLst/>
                <a:latin typeface="Lato" panose="020F0502020204030203" pitchFamily="34" charset="0"/>
              </a:rPr>
              <a:t>Understand what's important to the customer</a:t>
            </a:r>
          </a:p>
          <a:p>
            <a:pPr algn="l"/>
            <a:r>
              <a:rPr lang="en-US" b="0" i="0" dirty="0">
                <a:solidFill>
                  <a:srgbClr val="2B2B2B"/>
                </a:solidFill>
                <a:effectLst/>
                <a:latin typeface="Lato" panose="020F0502020204030203" pitchFamily="34" charset="0"/>
              </a:rPr>
              <a:t>The user should be at the </a:t>
            </a:r>
            <a:r>
              <a:rPr lang="en-US" b="0" i="0" dirty="0" err="1">
                <a:solidFill>
                  <a:srgbClr val="2B2B2B"/>
                </a:solidFill>
                <a:effectLst/>
                <a:latin typeface="Lato" panose="020F0502020204030203" pitchFamily="34" charset="0"/>
              </a:rPr>
              <a:t>centre</a:t>
            </a:r>
            <a:r>
              <a:rPr lang="en-US" b="0" i="0" dirty="0">
                <a:solidFill>
                  <a:srgbClr val="2B2B2B"/>
                </a:solidFill>
                <a:effectLst/>
                <a:latin typeface="Lato" panose="020F0502020204030203" pitchFamily="34" charset="0"/>
              </a:rPr>
              <a:t> of service design throughout every phase, so whilst you may have defined the user need and come up with lots of solutions in order to evaluate which one is going to give you the best outcome you need to sense check if it's meeting the user need. It may be obvious if your solutions are meeting the user need but if not this can be </a:t>
            </a:r>
            <a:r>
              <a:rPr lang="en-US" b="0" i="0" dirty="0" err="1">
                <a:solidFill>
                  <a:srgbClr val="2B2B2B"/>
                </a:solidFill>
                <a:effectLst/>
                <a:latin typeface="Lato" panose="020F0502020204030203" pitchFamily="34" charset="0"/>
              </a:rPr>
              <a:t>identifed</a:t>
            </a:r>
            <a:r>
              <a:rPr lang="en-US" b="0" i="0" dirty="0">
                <a:solidFill>
                  <a:srgbClr val="2B2B2B"/>
                </a:solidFill>
                <a:effectLst/>
                <a:latin typeface="Lato" panose="020F0502020204030203" pitchFamily="34" charset="0"/>
              </a:rPr>
              <a:t> through </a:t>
            </a:r>
            <a:r>
              <a:rPr lang="en-US" b="1" i="0" u="sng" dirty="0">
                <a:solidFill>
                  <a:srgbClr val="044B8C"/>
                </a:solidFill>
                <a:effectLst/>
                <a:latin typeface="Lato" panose="020F0502020204030203" pitchFamily="34" charset="0"/>
                <a:hlinkClick r:id="rId8" tooltip="Focus groups URL"/>
              </a:rPr>
              <a:t>focus groups</a:t>
            </a:r>
            <a:r>
              <a:rPr lang="en-US" b="0" i="0" dirty="0">
                <a:solidFill>
                  <a:srgbClr val="2B2B2B"/>
                </a:solidFill>
                <a:effectLst/>
                <a:latin typeface="Lato" panose="020F0502020204030203" pitchFamily="34" charset="0"/>
              </a:rPr>
              <a:t> with users to gather feedback on ideas or by </a:t>
            </a:r>
            <a:r>
              <a:rPr lang="en-US" b="1" i="0" u="sng" dirty="0">
                <a:solidFill>
                  <a:srgbClr val="044B8C"/>
                </a:solidFill>
                <a:effectLst/>
                <a:latin typeface="Lato" panose="020F0502020204030203" pitchFamily="34" charset="0"/>
                <a:hlinkClick r:id="rId9" tooltip="Roll play URL"/>
              </a:rPr>
              <a:t>roll play/body storming</a:t>
            </a:r>
            <a:r>
              <a:rPr lang="en-US" b="0" i="0" dirty="0">
                <a:solidFill>
                  <a:srgbClr val="2B2B2B"/>
                </a:solidFill>
                <a:effectLst/>
                <a:latin typeface="Lato" panose="020F0502020204030203" pitchFamily="34" charset="0"/>
              </a:rPr>
              <a:t> your ideas with your design team.</a:t>
            </a:r>
          </a:p>
          <a:p>
            <a:pPr algn="l"/>
            <a:r>
              <a:rPr lang="en-US" b="1" i="0" dirty="0">
                <a:solidFill>
                  <a:srgbClr val="2B2B2B"/>
                </a:solidFill>
                <a:effectLst/>
                <a:latin typeface="Lato" panose="020F0502020204030203" pitchFamily="34" charset="0"/>
              </a:rPr>
              <a:t>Evaluate your delivery options</a:t>
            </a:r>
          </a:p>
          <a:p>
            <a:pPr algn="l"/>
            <a:r>
              <a:rPr lang="en-US" b="0" i="0" dirty="0">
                <a:solidFill>
                  <a:srgbClr val="2B2B2B"/>
                </a:solidFill>
                <a:effectLst/>
                <a:latin typeface="Lato" panose="020F0502020204030203" pitchFamily="34" charset="0"/>
              </a:rPr>
              <a:t>Whilst user need is the most important part of service design this will always have to be balance with the needs of your </a:t>
            </a:r>
            <a:r>
              <a:rPr lang="en-US" b="0" i="0" dirty="0" err="1">
                <a:solidFill>
                  <a:srgbClr val="2B2B2B"/>
                </a:solidFill>
                <a:effectLst/>
                <a:latin typeface="Lato" panose="020F0502020204030203" pitchFamily="34" charset="0"/>
              </a:rPr>
              <a:t>organisation</a:t>
            </a:r>
            <a:r>
              <a:rPr lang="en-US" b="0" i="0" dirty="0">
                <a:solidFill>
                  <a:srgbClr val="2B2B2B"/>
                </a:solidFill>
                <a:effectLst/>
                <a:latin typeface="Lato" panose="020F0502020204030203" pitchFamily="34" charset="0"/>
              </a:rPr>
              <a:t> and as such you will need to compare and evaluate solutions to ensure you find the perfect balance you can use tools such as an </a:t>
            </a:r>
            <a:r>
              <a:rPr lang="en-US" b="1" i="0" u="sng" dirty="0">
                <a:solidFill>
                  <a:srgbClr val="044B8C"/>
                </a:solidFill>
                <a:effectLst/>
                <a:latin typeface="Lato" panose="020F0502020204030203" pitchFamily="34" charset="0"/>
                <a:hlinkClick r:id="rId10" tooltip="Options scoring matrix URL"/>
              </a:rPr>
              <a:t>options scoring matrix</a:t>
            </a:r>
            <a:r>
              <a:rPr lang="en-US" b="0" i="0" dirty="0">
                <a:solidFill>
                  <a:srgbClr val="2B2B2B"/>
                </a:solidFill>
                <a:effectLst/>
                <a:latin typeface="Lato" panose="020F0502020204030203" pitchFamily="34" charset="0"/>
              </a:rPr>
              <a:t> or a </a:t>
            </a:r>
            <a:r>
              <a:rPr lang="en-US" b="1" i="0" u="sng" dirty="0">
                <a:solidFill>
                  <a:srgbClr val="044B8C"/>
                </a:solidFill>
                <a:effectLst/>
                <a:latin typeface="Lato" panose="020F0502020204030203" pitchFamily="34" charset="0"/>
                <a:hlinkClick r:id="rId11" tooltip="paired analysis URL"/>
              </a:rPr>
              <a:t>paired analysis</a:t>
            </a:r>
            <a:r>
              <a:rPr lang="en-US" b="0" i="0" dirty="0">
                <a:solidFill>
                  <a:srgbClr val="2B2B2B"/>
                </a:solidFill>
                <a:effectLst/>
                <a:latin typeface="Lato" panose="020F0502020204030203" pitchFamily="34" charset="0"/>
              </a:rPr>
              <a:t> and include any relevant weighting for user need.</a:t>
            </a:r>
          </a:p>
          <a:p>
            <a:pPr algn="l"/>
            <a:r>
              <a:rPr lang="en-US" b="0" i="0" dirty="0">
                <a:solidFill>
                  <a:srgbClr val="2B2B2B"/>
                </a:solidFill>
                <a:effectLst/>
                <a:latin typeface="Lato" panose="020F0502020204030203" pitchFamily="34" charset="0"/>
              </a:rPr>
              <a:t>You will also need to </a:t>
            </a:r>
            <a:r>
              <a:rPr lang="en-US" b="0" i="0" dirty="0" err="1">
                <a:solidFill>
                  <a:srgbClr val="2B2B2B"/>
                </a:solidFill>
                <a:effectLst/>
                <a:latin typeface="Lato" panose="020F0502020204030203" pitchFamily="34" charset="0"/>
              </a:rPr>
              <a:t>realise</a:t>
            </a:r>
            <a:r>
              <a:rPr lang="en-US" b="0" i="0" dirty="0">
                <a:solidFill>
                  <a:srgbClr val="2B2B2B"/>
                </a:solidFill>
                <a:effectLst/>
                <a:latin typeface="Lato" panose="020F0502020204030203" pitchFamily="34" charset="0"/>
              </a:rPr>
              <a:t> what the barriers of delivery may be, so  mapping your solutions on a </a:t>
            </a:r>
            <a:r>
              <a:rPr lang="en-US" b="1" i="0" u="sng" dirty="0">
                <a:solidFill>
                  <a:srgbClr val="044B8C"/>
                </a:solidFill>
                <a:effectLst/>
                <a:latin typeface="Lato" panose="020F0502020204030203" pitchFamily="34" charset="0"/>
                <a:hlinkClick r:id="rId12" tooltip="Decision matrix URL"/>
              </a:rPr>
              <a:t>decision matrix</a:t>
            </a:r>
            <a:r>
              <a:rPr lang="en-US" b="0" i="0" dirty="0">
                <a:solidFill>
                  <a:srgbClr val="2B2B2B"/>
                </a:solidFill>
                <a:effectLst/>
                <a:latin typeface="Lato" panose="020F0502020204030203" pitchFamily="34" charset="0"/>
              </a:rPr>
              <a:t> will highlight what the quick wins are and which are the more difficult solutions and whether these are worth investing time into.</a:t>
            </a:r>
          </a:p>
          <a:p>
            <a:pPr algn="l"/>
            <a:r>
              <a:rPr lang="en-US" b="0" i="0" dirty="0">
                <a:solidFill>
                  <a:srgbClr val="2B2B2B"/>
                </a:solidFill>
                <a:effectLst/>
                <a:latin typeface="Lato" panose="020F0502020204030203" pitchFamily="34" charset="0"/>
              </a:rPr>
              <a:t>Don't forget to consider whether your solutions can impact on our commitments to biodiversity and climate change. When evaluating options you should ask yourself the four key questions, can my solution help:</a:t>
            </a:r>
          </a:p>
          <a:p>
            <a:pPr algn="l"/>
            <a:r>
              <a:rPr lang="en-US" b="1" i="0" u="sng" dirty="0">
                <a:solidFill>
                  <a:srgbClr val="044B8C"/>
                </a:solidFill>
                <a:effectLst/>
                <a:latin typeface="Lato" panose="020F0502020204030203" pitchFamily="34" charset="0"/>
                <a:hlinkClick r:id="rId13" tooltip="Carbon neutral authority information URL"/>
              </a:rPr>
              <a:t>the authority to be carbon neutral  by 2030</a:t>
            </a:r>
            <a:endParaRPr lang="en-US" b="0" i="0" dirty="0">
              <a:solidFill>
                <a:srgbClr val="2B2B2B"/>
              </a:solidFill>
              <a:effectLst/>
              <a:latin typeface="Lato" panose="020F0502020204030203" pitchFamily="34" charset="0"/>
            </a:endParaRPr>
          </a:p>
          <a:p>
            <a:pPr algn="l"/>
            <a:r>
              <a:rPr lang="en-US" b="1" i="0" u="sng" dirty="0">
                <a:solidFill>
                  <a:srgbClr val="044B8C"/>
                </a:solidFill>
                <a:effectLst/>
                <a:latin typeface="Lato" panose="020F0502020204030203" pitchFamily="34" charset="0"/>
                <a:hlinkClick r:id="rId14" tooltip="Carbon neutral borough information URL"/>
              </a:rPr>
              <a:t>the borough to be carbon neutral by 2030</a:t>
            </a:r>
            <a:endParaRPr lang="en-US" b="0" i="0" dirty="0">
              <a:solidFill>
                <a:srgbClr val="2B2B2B"/>
              </a:solidFill>
              <a:effectLst/>
              <a:latin typeface="Lato" panose="020F0502020204030203" pitchFamily="34" charset="0"/>
            </a:endParaRPr>
          </a:p>
          <a:p>
            <a:pPr algn="l"/>
            <a:r>
              <a:rPr lang="en-US" b="1" i="0" u="sng" dirty="0">
                <a:solidFill>
                  <a:srgbClr val="044B8C"/>
                </a:solidFill>
                <a:effectLst/>
                <a:latin typeface="Lato" panose="020F0502020204030203" pitchFamily="34" charset="0"/>
                <a:hlinkClick r:id="rId15" tooltip="Adapting to climate change URL"/>
              </a:rPr>
              <a:t>the borough adapt to climate change</a:t>
            </a:r>
            <a:endParaRPr lang="en-US" b="0" i="0" dirty="0">
              <a:solidFill>
                <a:srgbClr val="2B2B2B"/>
              </a:solidFill>
              <a:effectLst/>
              <a:latin typeface="Lato" panose="020F0502020204030203" pitchFamily="34" charset="0"/>
            </a:endParaRPr>
          </a:p>
          <a:p>
            <a:pPr algn="l"/>
            <a:r>
              <a:rPr lang="en-US" b="1" i="0" u="sng" dirty="0">
                <a:solidFill>
                  <a:srgbClr val="044B8C"/>
                </a:solidFill>
                <a:effectLst/>
                <a:latin typeface="Lato" panose="020F0502020204030203" pitchFamily="34" charset="0"/>
                <a:hlinkClick r:id="rId16" tooltip="Biodiversity information URL"/>
              </a:rPr>
              <a:t>protect and </a:t>
            </a:r>
            <a:r>
              <a:rPr lang="en-US" b="1" i="0" u="sng" dirty="0" err="1">
                <a:solidFill>
                  <a:srgbClr val="044B8C"/>
                </a:solidFill>
                <a:effectLst/>
                <a:latin typeface="Lato" panose="020F0502020204030203" pitchFamily="34" charset="0"/>
                <a:hlinkClick r:id="rId16" tooltip="Biodiversity information URL"/>
              </a:rPr>
              <a:t>enchance</a:t>
            </a:r>
            <a:r>
              <a:rPr lang="en-US" b="1" i="0" u="sng" dirty="0">
                <a:solidFill>
                  <a:srgbClr val="044B8C"/>
                </a:solidFill>
                <a:effectLst/>
                <a:latin typeface="Lato" panose="020F0502020204030203" pitchFamily="34" charset="0"/>
                <a:hlinkClick r:id="rId16" tooltip="Biodiversity information URL"/>
              </a:rPr>
              <a:t> biodiversity</a:t>
            </a:r>
            <a:endParaRPr lang="en-US" b="0" i="0" dirty="0">
              <a:solidFill>
                <a:srgbClr val="2B2B2B"/>
              </a:solidFill>
              <a:effectLst/>
              <a:latin typeface="Lato" panose="020F0502020204030203" pitchFamily="34" charset="0"/>
            </a:endParaRPr>
          </a:p>
          <a:p>
            <a:endParaRPr lang="fi-FI" dirty="0"/>
          </a:p>
        </p:txBody>
      </p:sp>
      <p:sp>
        <p:nvSpPr>
          <p:cNvPr id="4" name="Slide Number Placeholder 3"/>
          <p:cNvSpPr>
            <a:spLocks noGrp="1"/>
          </p:cNvSpPr>
          <p:nvPr>
            <p:ph type="sldNum" sz="quarter" idx="5"/>
          </p:nvPr>
        </p:nvSpPr>
        <p:spPr/>
        <p:txBody>
          <a:bodyPr/>
          <a:lstStyle/>
          <a:p>
            <a:fld id="{01B53B9C-3A07-45FE-922C-29F3E73C4F53}" type="slidenum">
              <a:rPr lang="en-US" smtClean="0"/>
              <a:t>16</a:t>
            </a:fld>
            <a:endParaRPr lang="en-US"/>
          </a:p>
        </p:txBody>
      </p:sp>
    </p:spTree>
    <p:extLst>
      <p:ext uri="{BB962C8B-B14F-4D97-AF65-F5344CB8AC3E}">
        <p14:creationId xmlns:p14="http://schemas.microsoft.com/office/powerpoint/2010/main" val="420966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B2B2B"/>
                </a:solidFill>
                <a:effectLst/>
                <a:latin typeface="Lato" panose="020F0502020204030203" pitchFamily="34" charset="0"/>
              </a:rPr>
              <a:t>Using design and creative techniques, the design team and partners develop the individual service components in detail and ensure they link together to form a holistic experience. The final product or service will incorporate this feedback and be ready for 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B2B2B"/>
              </a:solidFill>
              <a:effectLst/>
              <a:latin typeface="Lato" panose="020F0502020204030203" pitchFamily="34" charset="0"/>
            </a:endParaRPr>
          </a:p>
          <a:p>
            <a:pPr algn="l"/>
            <a:r>
              <a:rPr lang="en-US" b="1" i="0" dirty="0">
                <a:solidFill>
                  <a:srgbClr val="2B2B2B"/>
                </a:solidFill>
                <a:effectLst/>
                <a:latin typeface="Lato" panose="020F0502020204030203" pitchFamily="34" charset="0"/>
              </a:rPr>
              <a:t>Prototype your ideas</a:t>
            </a:r>
          </a:p>
          <a:p>
            <a:pPr algn="l"/>
            <a:r>
              <a:rPr lang="en-US" b="0" i="0" dirty="0">
                <a:solidFill>
                  <a:srgbClr val="2B2B2B"/>
                </a:solidFill>
                <a:effectLst/>
                <a:latin typeface="Lato" panose="020F0502020204030203" pitchFamily="34" charset="0"/>
              </a:rPr>
              <a:t>You want to </a:t>
            </a:r>
            <a:r>
              <a:rPr lang="en-US" b="0" i="0" dirty="0" err="1">
                <a:solidFill>
                  <a:srgbClr val="2B2B2B"/>
                </a:solidFill>
                <a:effectLst/>
                <a:latin typeface="Lato" panose="020F0502020204030203" pitchFamily="34" charset="0"/>
              </a:rPr>
              <a:t>demostrate</a:t>
            </a:r>
            <a:r>
              <a:rPr lang="en-US" b="0" i="0" dirty="0">
                <a:solidFill>
                  <a:srgbClr val="2B2B2B"/>
                </a:solidFill>
                <a:effectLst/>
                <a:latin typeface="Lato" panose="020F0502020204030203" pitchFamily="34" charset="0"/>
              </a:rPr>
              <a:t> how your process or service will work in the real work, so creating prototypes enables people to understand the concept and allows stakeholders and uses to agree if it's meeting their needs. You can use static prototypes like </a:t>
            </a:r>
            <a:r>
              <a:rPr lang="en-US" b="1" i="0" u="sng" dirty="0">
                <a:solidFill>
                  <a:srgbClr val="044B8C"/>
                </a:solidFill>
                <a:effectLst/>
                <a:latin typeface="Lato" panose="020F0502020204030203" pitchFamily="34" charset="0"/>
                <a:hlinkClick r:id="rId3" tooltip="Process Map URL"/>
              </a:rPr>
              <a:t>to be process maps</a:t>
            </a:r>
            <a:r>
              <a:rPr lang="en-US" b="0" i="0" dirty="0">
                <a:solidFill>
                  <a:srgbClr val="2B2B2B"/>
                </a:solidFill>
                <a:effectLst/>
                <a:latin typeface="Lato" panose="020F0502020204030203" pitchFamily="34" charset="0"/>
              </a:rPr>
              <a:t> or </a:t>
            </a:r>
            <a:r>
              <a:rPr lang="en-US" b="1" i="0" u="sng" dirty="0">
                <a:solidFill>
                  <a:srgbClr val="044B8C"/>
                </a:solidFill>
                <a:effectLst/>
                <a:latin typeface="Lato" panose="020F0502020204030203" pitchFamily="34" charset="0"/>
                <a:hlinkClick r:id="rId4" tooltip="Blueprints URL"/>
              </a:rPr>
              <a:t>blueprints</a:t>
            </a:r>
            <a:r>
              <a:rPr lang="en-US" b="0" i="0" dirty="0">
                <a:solidFill>
                  <a:srgbClr val="2B2B2B"/>
                </a:solidFill>
                <a:effectLst/>
                <a:latin typeface="Lato" panose="020F0502020204030203" pitchFamily="34" charset="0"/>
              </a:rPr>
              <a:t> to easily </a:t>
            </a:r>
            <a:r>
              <a:rPr lang="en-US" b="0" i="0" dirty="0" err="1">
                <a:solidFill>
                  <a:srgbClr val="2B2B2B"/>
                </a:solidFill>
                <a:effectLst/>
                <a:latin typeface="Lato" panose="020F0502020204030203" pitchFamily="34" charset="0"/>
              </a:rPr>
              <a:t>commuicate</a:t>
            </a:r>
            <a:r>
              <a:rPr lang="en-US" b="0" i="0" dirty="0">
                <a:solidFill>
                  <a:srgbClr val="2B2B2B"/>
                </a:solidFill>
                <a:effectLst/>
                <a:latin typeface="Lato" panose="020F0502020204030203" pitchFamily="34" charset="0"/>
              </a:rPr>
              <a:t> and share the end to end process. Creating usable prototypes such as </a:t>
            </a:r>
            <a:r>
              <a:rPr lang="en-US" b="1" i="0" u="sng" dirty="0">
                <a:solidFill>
                  <a:srgbClr val="044B8C"/>
                </a:solidFill>
                <a:effectLst/>
                <a:latin typeface="Lato" panose="020F0502020204030203" pitchFamily="34" charset="0"/>
                <a:hlinkClick r:id="rId5" tooltip="Mock ups URL"/>
              </a:rPr>
              <a:t>mock-ups</a:t>
            </a:r>
            <a:r>
              <a:rPr lang="en-US" b="0" i="0" dirty="0">
                <a:solidFill>
                  <a:srgbClr val="2B2B2B"/>
                </a:solidFill>
                <a:effectLst/>
                <a:latin typeface="Lato" panose="020F0502020204030203" pitchFamily="34" charset="0"/>
              </a:rPr>
              <a:t> or running </a:t>
            </a:r>
            <a:r>
              <a:rPr lang="en-US" b="1" i="0" u="sng" dirty="0">
                <a:solidFill>
                  <a:srgbClr val="044B8C"/>
                </a:solidFill>
                <a:effectLst/>
                <a:latin typeface="Lato" panose="020F0502020204030203" pitchFamily="34" charset="0"/>
                <a:hlinkClick r:id="rId6" tooltip="Pilot URL"/>
              </a:rPr>
              <a:t>pilots</a:t>
            </a:r>
            <a:r>
              <a:rPr lang="en-US" b="0" i="0" dirty="0">
                <a:solidFill>
                  <a:srgbClr val="2B2B2B"/>
                </a:solidFill>
                <a:effectLst/>
                <a:latin typeface="Lato" panose="020F0502020204030203" pitchFamily="34" charset="0"/>
              </a:rPr>
              <a:t> will help you gain better understanding.</a:t>
            </a:r>
          </a:p>
          <a:p>
            <a:pPr algn="l"/>
            <a:r>
              <a:rPr lang="en-US" b="1" i="0" dirty="0">
                <a:solidFill>
                  <a:srgbClr val="2B2B2B"/>
                </a:solidFill>
                <a:effectLst/>
                <a:latin typeface="Lato" panose="020F0502020204030203" pitchFamily="34" charset="0"/>
              </a:rPr>
              <a:t>Check you're meeting user need</a:t>
            </a:r>
          </a:p>
          <a:p>
            <a:pPr algn="l"/>
            <a:r>
              <a:rPr lang="en-US" b="0" i="0" dirty="0">
                <a:solidFill>
                  <a:srgbClr val="2B2B2B"/>
                </a:solidFill>
                <a:effectLst/>
                <a:latin typeface="Lato" panose="020F0502020204030203" pitchFamily="34" charset="0"/>
              </a:rPr>
              <a:t>Again you should remind your self of what the user need is and run </a:t>
            </a:r>
            <a:r>
              <a:rPr lang="en-US" b="1" i="0" u="sng" dirty="0">
                <a:solidFill>
                  <a:srgbClr val="044B8C"/>
                </a:solidFill>
                <a:effectLst/>
                <a:latin typeface="Lato" panose="020F0502020204030203" pitchFamily="34" charset="0"/>
                <a:hlinkClick r:id="rId7" tooltip="User testing"/>
              </a:rPr>
              <a:t>user testing</a:t>
            </a:r>
            <a:r>
              <a:rPr lang="en-US" b="0" i="0" dirty="0">
                <a:solidFill>
                  <a:srgbClr val="2B2B2B"/>
                </a:solidFill>
                <a:effectLst/>
                <a:latin typeface="Lato" panose="020F0502020204030203" pitchFamily="34" charset="0"/>
              </a:rPr>
              <a:t> to gather useful feedback on the feasibility of your prototype. You may have to trial your prototype several times, making tweaks based on feedback, this is </a:t>
            </a:r>
            <a:r>
              <a:rPr lang="en-US" b="0" i="0" dirty="0" err="1">
                <a:solidFill>
                  <a:srgbClr val="2B2B2B"/>
                </a:solidFill>
                <a:effectLst/>
                <a:latin typeface="Lato" panose="020F0502020204030203" pitchFamily="34" charset="0"/>
              </a:rPr>
              <a:t>iterartive</a:t>
            </a:r>
            <a:r>
              <a:rPr lang="en-US" b="0" i="0" dirty="0">
                <a:solidFill>
                  <a:srgbClr val="2B2B2B"/>
                </a:solidFill>
                <a:effectLst/>
                <a:latin typeface="Lato" panose="020F0502020204030203" pitchFamily="34" charset="0"/>
              </a:rPr>
              <a:t> design and is encouraged to ensure you get the best solution.</a:t>
            </a:r>
          </a:p>
          <a:p>
            <a:pPr algn="l"/>
            <a:r>
              <a:rPr lang="en-US" b="1" i="0" dirty="0">
                <a:solidFill>
                  <a:srgbClr val="2B2B2B"/>
                </a:solidFill>
                <a:effectLst/>
                <a:latin typeface="Lato" panose="020F0502020204030203" pitchFamily="34" charset="0"/>
              </a:rPr>
              <a:t>Plan for delivery</a:t>
            </a:r>
          </a:p>
          <a:p>
            <a:pPr algn="l"/>
            <a:r>
              <a:rPr lang="en-US" b="0" i="0" dirty="0">
                <a:solidFill>
                  <a:srgbClr val="2B2B2B"/>
                </a:solidFill>
                <a:effectLst/>
                <a:latin typeface="Lato" panose="020F0502020204030203" pitchFamily="34" charset="0"/>
              </a:rPr>
              <a:t>Once you have tested and improved your solution you need to plan how you're going to implement this. You need to agree measures to check how your outcome has meet user need and any other predicted benefits. You need to produce a clear set of actions and timescales for delivery using a </a:t>
            </a:r>
            <a:r>
              <a:rPr lang="en-US" b="1" i="0" u="sng" dirty="0">
                <a:solidFill>
                  <a:srgbClr val="044B8C"/>
                </a:solidFill>
                <a:effectLst/>
                <a:latin typeface="Lato" panose="020F0502020204030203" pitchFamily="34" charset="0"/>
                <a:hlinkClick r:id="rId8" tooltip="Road map URL"/>
              </a:rPr>
              <a:t>roadmap</a:t>
            </a:r>
            <a:r>
              <a:rPr lang="en-US" b="0" i="0" dirty="0">
                <a:solidFill>
                  <a:srgbClr val="2B2B2B"/>
                </a:solidFill>
                <a:effectLst/>
                <a:latin typeface="Lato" panose="020F0502020204030203" pitchFamily="34" charset="0"/>
              </a:rPr>
              <a:t> can be a good visual way of planning this.</a:t>
            </a:r>
          </a:p>
          <a:p>
            <a:endParaRPr lang="fi-FI" dirty="0"/>
          </a:p>
        </p:txBody>
      </p:sp>
      <p:sp>
        <p:nvSpPr>
          <p:cNvPr id="4" name="Slide Number Placeholder 3"/>
          <p:cNvSpPr>
            <a:spLocks noGrp="1"/>
          </p:cNvSpPr>
          <p:nvPr>
            <p:ph type="sldNum" sz="quarter" idx="5"/>
          </p:nvPr>
        </p:nvSpPr>
        <p:spPr/>
        <p:txBody>
          <a:bodyPr/>
          <a:lstStyle/>
          <a:p>
            <a:fld id="{01B53B9C-3A07-45FE-922C-29F3E73C4F53}" type="slidenum">
              <a:rPr lang="en-US" smtClean="0"/>
              <a:t>17</a:t>
            </a:fld>
            <a:endParaRPr lang="en-US"/>
          </a:p>
        </p:txBody>
      </p:sp>
    </p:spTree>
    <p:extLst>
      <p:ext uri="{BB962C8B-B14F-4D97-AF65-F5344CB8AC3E}">
        <p14:creationId xmlns:p14="http://schemas.microsoft.com/office/powerpoint/2010/main" val="290541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B2B2B"/>
                </a:solidFill>
                <a:effectLst/>
                <a:latin typeface="Lato" panose="020F0502020204030203" pitchFamily="34" charset="0"/>
              </a:rPr>
              <a:t>The delivery phase is simply when the service goes live. Therefore no work needs to be carried out initially in the delivery phase. However, a review date should be agreed (normally 6-12months from ‘go live’).</a:t>
            </a:r>
          </a:p>
          <a:p>
            <a:endParaRPr lang="fi-FI" dirty="0"/>
          </a:p>
        </p:txBody>
      </p:sp>
      <p:sp>
        <p:nvSpPr>
          <p:cNvPr id="4" name="Slide Number Placeholder 3"/>
          <p:cNvSpPr>
            <a:spLocks noGrp="1"/>
          </p:cNvSpPr>
          <p:nvPr>
            <p:ph type="sldNum" sz="quarter" idx="5"/>
          </p:nvPr>
        </p:nvSpPr>
        <p:spPr/>
        <p:txBody>
          <a:bodyPr/>
          <a:lstStyle/>
          <a:p>
            <a:fld id="{01B53B9C-3A07-45FE-922C-29F3E73C4F53}" type="slidenum">
              <a:rPr lang="en-US" smtClean="0"/>
              <a:t>18</a:t>
            </a:fld>
            <a:endParaRPr lang="en-US"/>
          </a:p>
        </p:txBody>
      </p:sp>
    </p:spTree>
    <p:extLst>
      <p:ext uri="{BB962C8B-B14F-4D97-AF65-F5344CB8AC3E}">
        <p14:creationId xmlns:p14="http://schemas.microsoft.com/office/powerpoint/2010/main" val="321314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1B53B9C-3A07-45FE-922C-29F3E73C4F53}" type="slidenum">
              <a:rPr lang="en-US" smtClean="0"/>
              <a:t>19</a:t>
            </a:fld>
            <a:endParaRPr lang="en-US"/>
          </a:p>
        </p:txBody>
      </p:sp>
    </p:spTree>
    <p:extLst>
      <p:ext uri="{BB962C8B-B14F-4D97-AF65-F5344CB8AC3E}">
        <p14:creationId xmlns:p14="http://schemas.microsoft.com/office/powerpoint/2010/main" val="135520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1B53B9C-3A07-45FE-922C-29F3E73C4F53}" type="slidenum">
              <a:rPr lang="en-US" smtClean="0"/>
              <a:t>20</a:t>
            </a:fld>
            <a:endParaRPr lang="en-US"/>
          </a:p>
        </p:txBody>
      </p:sp>
    </p:spTree>
    <p:extLst>
      <p:ext uri="{BB962C8B-B14F-4D97-AF65-F5344CB8AC3E}">
        <p14:creationId xmlns:p14="http://schemas.microsoft.com/office/powerpoint/2010/main" val="2642175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1B53B9C-3A07-45FE-922C-29F3E73C4F53}" type="slidenum">
              <a:rPr lang="en-US" smtClean="0"/>
              <a:t>24</a:t>
            </a:fld>
            <a:endParaRPr lang="en-US"/>
          </a:p>
        </p:txBody>
      </p:sp>
    </p:spTree>
    <p:extLst>
      <p:ext uri="{BB962C8B-B14F-4D97-AF65-F5344CB8AC3E}">
        <p14:creationId xmlns:p14="http://schemas.microsoft.com/office/powerpoint/2010/main" val="201150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79" y="1557225"/>
            <a:ext cx="10061171" cy="2470280"/>
          </a:xfrm>
        </p:spPr>
        <p:txBody>
          <a:bodyPr anchor="b">
            <a:normAutofit/>
          </a:bodyPr>
          <a:lstStyle>
            <a:lvl1pPr algn="ctr">
              <a:lnSpc>
                <a:spcPct val="85000"/>
              </a:lnSpc>
              <a:defRPr sz="8000" spc="-50" baseline="0">
                <a:solidFill>
                  <a:srgbClr val="0070C0"/>
                </a:solidFill>
              </a:defRPr>
            </a:lvl1pPr>
          </a:lstStyle>
          <a:p>
            <a:r>
              <a:rPr lang="lt-LT"/>
              <a:t>Spustelėję redag. ruoš. pavad. stilių</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0070C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2"/>
          <a:stretch>
            <a:fillRect/>
          </a:stretch>
        </p:blipFill>
        <p:spPr>
          <a:xfrm>
            <a:off x="15" y="161322"/>
            <a:ext cx="3352799" cy="714978"/>
          </a:xfrm>
          <a:prstGeom prst="rect">
            <a:avLst/>
          </a:prstGeom>
        </p:spPr>
      </p:pic>
      <p:sp>
        <p:nvSpPr>
          <p:cNvPr id="12" name="TextBox 11"/>
          <p:cNvSpPr txBox="1"/>
          <p:nvPr userDrawn="1"/>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a16="http://schemas.microsoft.com/office/drawing/2014/main" id="{4B91A6DE-4906-4E8E-B059-08E1ACFD3DC2}"/>
              </a:ext>
            </a:extLst>
          </p:cNvPr>
          <p:cNvPicPr>
            <a:picLocks noChangeAspect="1"/>
          </p:cNvPicPr>
          <p:nvPr userDrawn="1"/>
        </p:nvPicPr>
        <p:blipFill>
          <a:blip r:embed="rId3"/>
          <a:stretch>
            <a:fillRect/>
          </a:stretch>
        </p:blipFill>
        <p:spPr>
          <a:xfrm>
            <a:off x="10492959" y="159116"/>
            <a:ext cx="1330982" cy="769881"/>
          </a:xfrm>
          <a:prstGeom prst="rect">
            <a:avLst/>
          </a:prstGeom>
        </p:spPr>
      </p:pic>
    </p:spTree>
    <p:extLst>
      <p:ext uri="{BB962C8B-B14F-4D97-AF65-F5344CB8AC3E}">
        <p14:creationId xmlns:p14="http://schemas.microsoft.com/office/powerpoint/2010/main" val="3392601653"/>
      </p:ext>
    </p:extLst>
  </p:cSld>
  <p:clrMapOvr>
    <a:masterClrMapping/>
  </p:clrMapOvr>
  <p:extLst>
    <p:ext uri="{DCECCB84-F9BA-43D5-87BE-67443E8EF086}">
      <p15:sldGuideLst xmlns:p15="http://schemas.microsoft.com/office/powerpoint/2012/main">
        <p15:guide id="1" orient="horz" pos="720" userDrawn="1">
          <p15:clr>
            <a:srgbClr val="FBAE40"/>
          </p15:clr>
        </p15:guide>
        <p15:guide id="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a:xfrm>
            <a:off x="263611" y="970494"/>
            <a:ext cx="11277600" cy="808963"/>
          </a:xfrm>
        </p:spPr>
        <p:txBody>
          <a:bodyPr/>
          <a:lstStyle>
            <a:lvl1pPr marL="0" algn="ctr">
              <a:defRPr sz="4400"/>
            </a:lvl1p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Tree>
    <p:extLst>
      <p:ext uri="{BB962C8B-B14F-4D97-AF65-F5344CB8AC3E}">
        <p14:creationId xmlns:p14="http://schemas.microsoft.com/office/powerpoint/2010/main" val="383660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304800" y="893766"/>
            <a:ext cx="11261124" cy="682917"/>
          </a:xfrm>
        </p:spPr>
        <p:txBody>
          <a:bodyPr/>
          <a:lstStyle>
            <a:lvl1pPr algn="ctr">
              <a:defRPr/>
            </a:lvl1pPr>
          </a:lstStyle>
          <a:p>
            <a:r>
              <a:rPr lang="lt-LT"/>
              <a:t>Spustelėję redag. ruoš. pavad. stilių</a:t>
            </a:r>
            <a:endParaRPr lang="en-US" dirty="0"/>
          </a:p>
        </p:txBody>
      </p:sp>
      <p:sp>
        <p:nvSpPr>
          <p:cNvPr id="3" name="Text Placeholder 2"/>
          <p:cNvSpPr>
            <a:spLocks noGrp="1"/>
          </p:cNvSpPr>
          <p:nvPr>
            <p:ph type="body" idx="1"/>
          </p:nvPr>
        </p:nvSpPr>
        <p:spPr>
          <a:xfrm>
            <a:off x="304800" y="1846052"/>
            <a:ext cx="5730240"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304800" y="2619388"/>
            <a:ext cx="5730240" cy="3341145"/>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5348004"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217920" y="2619388"/>
            <a:ext cx="5348004" cy="3341146"/>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Tree>
    <p:extLst>
      <p:ext uri="{BB962C8B-B14F-4D97-AF65-F5344CB8AC3E}">
        <p14:creationId xmlns:p14="http://schemas.microsoft.com/office/powerpoint/2010/main" val="84304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sirinktinis make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Tree>
    <p:extLst>
      <p:ext uri="{BB962C8B-B14F-4D97-AF65-F5344CB8AC3E}">
        <p14:creationId xmlns:p14="http://schemas.microsoft.com/office/powerpoint/2010/main" val="373354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88796" y="2142111"/>
            <a:ext cx="10061171" cy="2470280"/>
          </a:xfrm>
        </p:spPr>
        <p:txBody>
          <a:bodyPr anchor="b">
            <a:normAutofit/>
          </a:bodyPr>
          <a:lstStyle>
            <a:lvl1pPr algn="ctr">
              <a:lnSpc>
                <a:spcPct val="85000"/>
              </a:lnSpc>
              <a:defRPr sz="8000" spc="-50" baseline="0">
                <a:solidFill>
                  <a:srgbClr val="0070C0"/>
                </a:solidFill>
              </a:defRPr>
            </a:lvl1pPr>
          </a:lstStyle>
          <a:p>
            <a:r>
              <a:rPr lang="lt-LT"/>
              <a:t>Spustelėję redag. ruoš. pavad. stilių</a:t>
            </a:r>
            <a:endParaRPr lang="en-US" dirty="0"/>
          </a:p>
        </p:txBody>
      </p:sp>
      <p:pic>
        <p:nvPicPr>
          <p:cNvPr id="10"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2"/>
          <a:stretch>
            <a:fillRect/>
          </a:stretch>
        </p:blipFill>
        <p:spPr>
          <a:xfrm>
            <a:off x="15" y="127774"/>
            <a:ext cx="3519577" cy="750543"/>
          </a:xfrm>
          <a:prstGeom prst="rect">
            <a:avLst/>
          </a:prstGeom>
        </p:spPr>
      </p:pic>
      <p:sp>
        <p:nvSpPr>
          <p:cNvPr id="12" name="TextBox 11"/>
          <p:cNvSpPr txBox="1"/>
          <p:nvPr userDrawn="1"/>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3" name="Picture 2">
            <a:extLst>
              <a:ext uri="{FF2B5EF4-FFF2-40B4-BE49-F238E27FC236}">
                <a16:creationId xmlns:a16="http://schemas.microsoft.com/office/drawing/2014/main" id="{11F1D42B-C63A-4E8A-B953-0F567EEA1BE1}"/>
              </a:ext>
            </a:extLst>
          </p:cNvPr>
          <p:cNvPicPr>
            <a:picLocks noChangeAspect="1"/>
          </p:cNvPicPr>
          <p:nvPr userDrawn="1"/>
        </p:nvPicPr>
        <p:blipFill>
          <a:blip r:embed="rId3"/>
          <a:stretch>
            <a:fillRect/>
          </a:stretch>
        </p:blipFill>
        <p:spPr>
          <a:xfrm>
            <a:off x="10432871" y="127774"/>
            <a:ext cx="1297550" cy="750543"/>
          </a:xfrm>
          <a:prstGeom prst="rect">
            <a:avLst/>
          </a:prstGeom>
        </p:spPr>
      </p:pic>
    </p:spTree>
    <p:extLst>
      <p:ext uri="{BB962C8B-B14F-4D97-AF65-F5344CB8AC3E}">
        <p14:creationId xmlns:p14="http://schemas.microsoft.com/office/powerpoint/2010/main" val="162688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3611" y="970494"/>
            <a:ext cx="11170508" cy="808963"/>
          </a:xfrm>
          <a:prstGeom prst="rect">
            <a:avLst/>
          </a:prstGeom>
        </p:spPr>
        <p:txBody>
          <a:bodyPr vert="horz" lIns="91440" tIns="45720" rIns="91440" bIns="45720" rtlCol="0" anchor="b">
            <a:normAutofit/>
          </a:bodyPr>
          <a:lstStyle/>
          <a:p>
            <a:r>
              <a:rPr lang="lt-LT" dirty="0"/>
              <a:t>Spustelėję </a:t>
            </a:r>
            <a:r>
              <a:rPr lang="lt-LT" dirty="0" err="1"/>
              <a:t>redag</a:t>
            </a:r>
            <a:r>
              <a:rPr lang="lt-LT" dirty="0"/>
              <a:t>. ruoš. pavad. stilių</a:t>
            </a:r>
            <a:endParaRPr lang="en-US" dirty="0"/>
          </a:p>
        </p:txBody>
      </p:sp>
      <p:sp>
        <p:nvSpPr>
          <p:cNvPr id="3" name="Text Placeholder 2"/>
          <p:cNvSpPr>
            <a:spLocks noGrp="1"/>
          </p:cNvSpPr>
          <p:nvPr>
            <p:ph type="body" idx="1"/>
          </p:nvPr>
        </p:nvSpPr>
        <p:spPr>
          <a:xfrm>
            <a:off x="263611" y="1845734"/>
            <a:ext cx="11277600" cy="4023360"/>
          </a:xfrm>
          <a:prstGeom prst="rect">
            <a:avLst/>
          </a:prstGeom>
        </p:spPr>
        <p:txBody>
          <a:bodyPr vert="horz" lIns="0" tIns="45720" rIns="0" bIns="45720" rtlCol="0">
            <a:normAutofit/>
          </a:bodyPr>
          <a:lstStyle/>
          <a:p>
            <a:pPr lvl="0"/>
            <a:r>
              <a:rPr lang="lt-LT" dirty="0"/>
              <a:t>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7"/>
          <a:stretch>
            <a:fillRect/>
          </a:stretch>
        </p:blipFill>
        <p:spPr>
          <a:xfrm>
            <a:off x="0" y="125249"/>
            <a:ext cx="3519577" cy="750543"/>
          </a:xfrm>
          <a:prstGeom prst="rect">
            <a:avLst/>
          </a:prstGeom>
        </p:spPr>
      </p:pic>
      <p:sp>
        <p:nvSpPr>
          <p:cNvPr id="8" name="TextBox 7"/>
          <p:cNvSpPr txBox="1"/>
          <p:nvPr userDrawn="1"/>
        </p:nvSpPr>
        <p:spPr>
          <a:xfrm>
            <a:off x="263611" y="6305977"/>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a16="http://schemas.microsoft.com/office/drawing/2014/main" id="{ACDC2833-4B21-4E16-88A8-EE218A7DAEA7}"/>
              </a:ext>
            </a:extLst>
          </p:cNvPr>
          <p:cNvPicPr>
            <a:picLocks noChangeAspect="1"/>
          </p:cNvPicPr>
          <p:nvPr userDrawn="1"/>
        </p:nvPicPr>
        <p:blipFill>
          <a:blip r:embed="rId8"/>
          <a:stretch>
            <a:fillRect/>
          </a:stretch>
        </p:blipFill>
        <p:spPr>
          <a:xfrm>
            <a:off x="10607193" y="139107"/>
            <a:ext cx="1322733" cy="765110"/>
          </a:xfrm>
          <a:prstGeom prst="rect">
            <a:avLst/>
          </a:prstGeom>
        </p:spPr>
      </p:pic>
    </p:spTree>
    <p:extLst>
      <p:ext uri="{BB962C8B-B14F-4D97-AF65-F5344CB8AC3E}">
        <p14:creationId xmlns:p14="http://schemas.microsoft.com/office/powerpoint/2010/main" val="4292309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Lst>
  <p:txStyles>
    <p:titleStyle>
      <a:lvl1pPr algn="l" defTabSz="914400" rtl="0" eaLnBrk="1" latinLnBrk="0" hangingPunct="1">
        <a:lnSpc>
          <a:spcPct val="85000"/>
        </a:lnSpc>
        <a:spcBef>
          <a:spcPct val="0"/>
        </a:spcBef>
        <a:buNone/>
        <a:defRPr sz="4800" kern="1200" spc="-50" baseline="0">
          <a:solidFill>
            <a:srgbClr val="0070C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2"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hyperlink" Target="https://www.gov.scot/publications/the-scottish-approach-to-service-design/documents/"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digitalservices.maidstone.gov.uk/about-us/toolkits/service-design-toolkit" TargetMode="External"/><Relationship Id="rId3" Type="http://schemas.openxmlformats.org/officeDocument/2006/relationships/hyperlink" Target="https://www.historyofsocialwork.org/1969_ENG_Ladderofparticipation/1969,%20Arnstein,%20ladder%20of%20participation,%20original%20text%20OCR%20C.pdf" TargetMode="External"/><Relationship Id="rId7" Type="http://schemas.openxmlformats.org/officeDocument/2006/relationships/hyperlink" Target="http://dx.doi.org/10.1007/978-3-030-00749-2_2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designcouncil.org.uk/fileadmin/uploads/dc/Documents/Beyond%2520Net%2520Zero%2520-%2520A%2520Systemic%2520Design%2520Approach.pdf" TargetMode="External"/><Relationship Id="rId5" Type="http://schemas.openxmlformats.org/officeDocument/2006/relationships/hyperlink" Target="https://www.designcouncil.org.uk/fileadmin/uploads/dc/Documents/Design%2520Perspectives-%2520Design%2520Skills.pdf" TargetMode="External"/><Relationship Id="rId10" Type="http://schemas.openxmlformats.org/officeDocument/2006/relationships/hyperlink" Target="https://www.gov.scot/publications/the-scottish-approach-to-service-design/documents/" TargetMode="External"/><Relationship Id="rId4" Type="http://schemas.openxmlformats.org/officeDocument/2006/relationships/hyperlink" Target="https://www.kickframetoolbox.com/framework/double-diamond-design-process" TargetMode="External"/><Relationship Id="rId9" Type="http://schemas.openxmlformats.org/officeDocument/2006/relationships/hyperlink" Target="https://doi.org/10.1016/j.hjdsi.2015.12.0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402078" y="1093133"/>
            <a:ext cx="7799386" cy="3362487"/>
          </a:xfrm>
        </p:spPr>
        <p:txBody>
          <a:bodyPr>
            <a:noAutofit/>
          </a:bodyPr>
          <a:lstStyle/>
          <a:p>
            <a:r>
              <a:rPr lang="en-US" sz="36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“Service design approach in the development of nursing services”</a:t>
            </a:r>
            <a:br>
              <a:rPr lang="fi-FI" sz="3600" dirty="0">
                <a:solidFill>
                  <a:srgbClr val="244061"/>
                </a:solidFill>
                <a:effectLst/>
                <a:latin typeface="Calibri" panose="020F0502020204030204" pitchFamily="34" charset="0"/>
                <a:ea typeface="Calibri" panose="020F0502020204030204" pitchFamily="34" charset="0"/>
                <a:cs typeface="Times New Roman" panose="02020603050405020304" pitchFamily="18" charset="0"/>
              </a:rPr>
            </a:br>
            <a:r>
              <a:rPr lang="fi-FI" sz="3600" b="1" dirty="0" err="1">
                <a:solidFill>
                  <a:schemeClr val="tx1"/>
                </a:solidFill>
              </a:rPr>
              <a:t>Lecture</a:t>
            </a:r>
            <a:r>
              <a:rPr lang="fi-FI" sz="3600" b="1" dirty="0">
                <a:solidFill>
                  <a:schemeClr val="tx1"/>
                </a:solidFill>
              </a:rPr>
              <a:t> 01</a:t>
            </a:r>
            <a:b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 “Service design methodology </a:t>
            </a:r>
            <a:b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and process ”</a:t>
            </a:r>
            <a:br>
              <a:rPr lang="ru-RU" sz="3200" b="1" dirty="0">
                <a:solidFill>
                  <a:schemeClr val="tx1"/>
                </a:solidFill>
              </a:rPr>
            </a:br>
            <a:br>
              <a:rPr lang="fi-FI" sz="3200" dirty="0">
                <a:solidFill>
                  <a:srgbClr val="244061"/>
                </a:solidFill>
                <a:effectLst/>
                <a:latin typeface="Calibri" panose="020F0502020204030204" pitchFamily="34" charset="0"/>
                <a:ea typeface="Calibri" panose="020F0502020204030204" pitchFamily="34" charset="0"/>
              </a:rPr>
            </a:br>
            <a:endParaRPr lang="en-US" sz="3200" b="1" dirty="0"/>
          </a:p>
        </p:txBody>
      </p:sp>
      <p:sp>
        <p:nvSpPr>
          <p:cNvPr id="3" name="Antrinis pavadinimas 2"/>
          <p:cNvSpPr>
            <a:spLocks noGrp="1"/>
          </p:cNvSpPr>
          <p:nvPr>
            <p:ph type="subTitle" idx="1"/>
          </p:nvPr>
        </p:nvSpPr>
        <p:spPr>
          <a:xfrm>
            <a:off x="1100049" y="4455620"/>
            <a:ext cx="7101415" cy="1143000"/>
          </a:xfrm>
        </p:spPr>
        <p:txBody>
          <a:bodyPr vert="horz" lIns="91440" tIns="45720" rIns="91440" bIns="45720" rtlCol="0" anchor="t">
            <a:normAutofit fontScale="47500" lnSpcReduction="20000"/>
          </a:bodyPr>
          <a:lstStyle/>
          <a:p>
            <a:r>
              <a:rPr lang="fi-FI" b="1" dirty="0" err="1">
                <a:solidFill>
                  <a:schemeClr val="tx1"/>
                </a:solidFill>
                <a:cs typeface="Times New Roman" panose="02020603050405020304" pitchFamily="18" charset="0"/>
              </a:rPr>
              <a:t>johanna</a:t>
            </a:r>
            <a:r>
              <a:rPr lang="fi-FI" b="1" dirty="0">
                <a:solidFill>
                  <a:schemeClr val="tx1"/>
                </a:solidFill>
                <a:cs typeface="Times New Roman" panose="02020603050405020304" pitchFamily="18" charset="0"/>
              </a:rPr>
              <a:t> heikkilä, Senior Advisor, </a:t>
            </a:r>
          </a:p>
          <a:p>
            <a:r>
              <a:rPr lang="fi-FI" b="1" dirty="0" err="1">
                <a:solidFill>
                  <a:schemeClr val="tx1"/>
                </a:solidFill>
                <a:cs typeface="Times New Roman" panose="02020603050405020304" pitchFamily="18" charset="0"/>
              </a:rPr>
              <a:t>PhD</a:t>
            </a:r>
            <a:r>
              <a:rPr lang="fi-FI" b="1" dirty="0">
                <a:solidFill>
                  <a:schemeClr val="tx1"/>
                </a:solidFill>
                <a:cs typeface="Times New Roman" panose="02020603050405020304" pitchFamily="18" charset="0"/>
              </a:rPr>
              <a:t> in NursIng Science, </a:t>
            </a:r>
          </a:p>
          <a:p>
            <a:r>
              <a:rPr lang="fi-FI" b="1" dirty="0" err="1">
                <a:solidFill>
                  <a:schemeClr val="tx1"/>
                </a:solidFill>
                <a:cs typeface="Times New Roman" panose="02020603050405020304" pitchFamily="18" charset="0"/>
              </a:rPr>
              <a:t>Docent</a:t>
            </a:r>
            <a:r>
              <a:rPr lang="fi-FI" b="1" dirty="0">
                <a:solidFill>
                  <a:schemeClr val="tx1"/>
                </a:solidFill>
                <a:cs typeface="Times New Roman" panose="02020603050405020304" pitchFamily="18" charset="0"/>
              </a:rPr>
              <a:t> in </a:t>
            </a:r>
            <a:r>
              <a:rPr lang="fi-FI" b="1" dirty="0" err="1">
                <a:solidFill>
                  <a:schemeClr val="tx1"/>
                </a:solidFill>
                <a:cs typeface="Times New Roman" panose="02020603050405020304" pitchFamily="18" charset="0"/>
              </a:rPr>
              <a:t>Clinical</a:t>
            </a:r>
            <a:r>
              <a:rPr lang="fi-FI" b="1" dirty="0">
                <a:solidFill>
                  <a:schemeClr val="tx1"/>
                </a:solidFill>
                <a:cs typeface="Times New Roman" panose="02020603050405020304" pitchFamily="18" charset="0"/>
              </a:rPr>
              <a:t> </a:t>
            </a:r>
            <a:r>
              <a:rPr lang="fi-FI" b="1" dirty="0" err="1">
                <a:solidFill>
                  <a:schemeClr val="tx1"/>
                </a:solidFill>
                <a:cs typeface="Times New Roman" panose="02020603050405020304" pitchFamily="18" charset="0"/>
              </a:rPr>
              <a:t>Caring</a:t>
            </a:r>
            <a:r>
              <a:rPr lang="fi-FI" b="1" dirty="0">
                <a:solidFill>
                  <a:schemeClr val="tx1"/>
                </a:solidFill>
                <a:cs typeface="Times New Roman" panose="02020603050405020304" pitchFamily="18" charset="0"/>
              </a:rPr>
              <a:t> </a:t>
            </a:r>
            <a:r>
              <a:rPr lang="fi-FI" b="1" dirty="0" err="1">
                <a:solidFill>
                  <a:schemeClr val="tx1"/>
                </a:solidFill>
                <a:cs typeface="Times New Roman" panose="02020603050405020304" pitchFamily="18" charset="0"/>
              </a:rPr>
              <a:t>sciences</a:t>
            </a:r>
            <a:endParaRPr lang="fi-FI" b="1" dirty="0">
              <a:solidFill>
                <a:schemeClr val="tx1"/>
              </a:solidFill>
              <a:cs typeface="Times New Roman" panose="02020603050405020304" pitchFamily="18" charset="0"/>
            </a:endParaRPr>
          </a:p>
          <a:p>
            <a:r>
              <a:rPr lang="fi-FI" b="1" dirty="0">
                <a:solidFill>
                  <a:schemeClr val="tx1"/>
                </a:solidFill>
                <a:cs typeface="Times New Roman" panose="02020603050405020304" pitchFamily="18" charset="0"/>
              </a:rPr>
              <a:t>JAMK UniversiTY OF APPLIED SCIENCES, FinLAND</a:t>
            </a:r>
            <a:endParaRPr lang="ru-RU" b="1" dirty="0">
              <a:solidFill>
                <a:schemeClr val="tx1"/>
              </a:solidFill>
              <a:cs typeface="Times New Roman" panose="02020603050405020304" pitchFamily="18" charset="0"/>
            </a:endParaRPr>
          </a:p>
          <a:p>
            <a:endParaRPr lang="fi-FI" b="1" dirty="0">
              <a:solidFill>
                <a:schemeClr val="tx1"/>
              </a:solidFill>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FA95E37C-1871-626E-5AAF-46A9A041B9CB}"/>
              </a:ext>
            </a:extLst>
          </p:cNvPr>
          <p:cNvPicPr>
            <a:picLocks noChangeAspect="1"/>
          </p:cNvPicPr>
          <p:nvPr/>
        </p:nvPicPr>
        <p:blipFill>
          <a:blip r:embed="rId2"/>
          <a:stretch>
            <a:fillRect/>
          </a:stretch>
        </p:blipFill>
        <p:spPr>
          <a:xfrm>
            <a:off x="7321339" y="2178364"/>
            <a:ext cx="4468583" cy="3411675"/>
          </a:xfrm>
          <a:prstGeom prst="rect">
            <a:avLst/>
          </a:prstGeom>
        </p:spPr>
      </p:pic>
    </p:spTree>
    <p:extLst>
      <p:ext uri="{BB962C8B-B14F-4D97-AF65-F5344CB8AC3E}">
        <p14:creationId xmlns:p14="http://schemas.microsoft.com/office/powerpoint/2010/main" val="209020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hows 2 stages to understand the problem and design the solution">
            <a:extLst>
              <a:ext uri="{FF2B5EF4-FFF2-40B4-BE49-F238E27FC236}">
                <a16:creationId xmlns:a16="http://schemas.microsoft.com/office/drawing/2014/main" id="{88DFF7A4-1B58-4DAA-ABB3-72921B41EB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612" y="2512507"/>
            <a:ext cx="5477068" cy="32215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uble Diamond graphic showing two phases. One - Designing the RIGHT thing (Discover and Define). Two - Designing the THING right (Develop and Deliver).">
            <a:extLst>
              <a:ext uri="{FF2B5EF4-FFF2-40B4-BE49-F238E27FC236}">
                <a16:creationId xmlns:a16="http://schemas.microsoft.com/office/drawing/2014/main" id="{8C4C8616-BC31-46FC-B9E0-163AA9D372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1321" y="2592893"/>
            <a:ext cx="5047952" cy="31411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5EF754-D911-48DA-864F-517189B23ACF}"/>
              </a:ext>
            </a:extLst>
          </p:cNvPr>
          <p:cNvSpPr txBox="1"/>
          <p:nvPr/>
        </p:nvSpPr>
        <p:spPr>
          <a:xfrm>
            <a:off x="1879600" y="5911131"/>
            <a:ext cx="8432800" cy="369332"/>
          </a:xfrm>
          <a:prstGeom prst="rect">
            <a:avLst/>
          </a:prstGeom>
          <a:noFill/>
        </p:spPr>
        <p:txBody>
          <a:bodyPr wrap="square" rtlCol="0">
            <a:spAutoFit/>
          </a:bodyPr>
          <a:lstStyle/>
          <a:p>
            <a:r>
              <a:rPr lang="en-US" dirty="0">
                <a:hlinkClick r:id="rId4"/>
              </a:rPr>
              <a:t>The Scottish Approach to Service Design (</a:t>
            </a:r>
            <a:r>
              <a:rPr lang="en-US" dirty="0" err="1">
                <a:hlinkClick r:id="rId4"/>
              </a:rPr>
              <a:t>SAtSD</a:t>
            </a:r>
            <a:r>
              <a:rPr lang="en-US" dirty="0">
                <a:hlinkClick r:id="rId4"/>
              </a:rPr>
              <a:t>) - </a:t>
            </a:r>
            <a:r>
              <a:rPr lang="en-US" dirty="0" err="1">
                <a:hlinkClick r:id="rId4"/>
              </a:rPr>
              <a:t>gov.scot</a:t>
            </a:r>
            <a:r>
              <a:rPr lang="en-US" dirty="0">
                <a:hlinkClick r:id="rId4"/>
              </a:rPr>
              <a:t> (www.gov.scot)</a:t>
            </a:r>
            <a:endParaRPr lang="fi-FI" dirty="0"/>
          </a:p>
        </p:txBody>
      </p:sp>
      <p:sp>
        <p:nvSpPr>
          <p:cNvPr id="6" name="Otsikko 1">
            <a:extLst>
              <a:ext uri="{FF2B5EF4-FFF2-40B4-BE49-F238E27FC236}">
                <a16:creationId xmlns:a16="http://schemas.microsoft.com/office/drawing/2014/main" id="{89671820-B079-4900-8C6E-6FCF8A373AF5}"/>
              </a:ext>
            </a:extLst>
          </p:cNvPr>
          <p:cNvSpPr>
            <a:spLocks noGrp="1"/>
          </p:cNvSpPr>
          <p:nvPr>
            <p:ph type="title"/>
          </p:nvPr>
        </p:nvSpPr>
        <p:spPr>
          <a:xfrm>
            <a:off x="510381" y="1022893"/>
            <a:ext cx="11171238" cy="809625"/>
          </a:xfrm>
          <a:solidFill>
            <a:schemeClr val="bg1">
              <a:lumMod val="65000"/>
            </a:schemeClr>
          </a:solidFill>
          <a:ln w="12700">
            <a:solidFill>
              <a:schemeClr val="tx1"/>
            </a:solidFill>
          </a:ln>
        </p:spPr>
        <p:txBody>
          <a:bodyPr>
            <a:normAutofit/>
          </a:bodyPr>
          <a:lstStyle/>
          <a:p>
            <a:r>
              <a:rPr lang="fi-FI" sz="3200" b="1" dirty="0" err="1">
                <a:solidFill>
                  <a:schemeClr val="tx1"/>
                </a:solidFill>
              </a:rPr>
              <a:t>Double</a:t>
            </a:r>
            <a:r>
              <a:rPr lang="fi-FI" sz="3200" b="1" dirty="0">
                <a:solidFill>
                  <a:schemeClr val="tx1"/>
                </a:solidFill>
              </a:rPr>
              <a:t> </a:t>
            </a:r>
            <a:r>
              <a:rPr lang="fi-FI" sz="3200" b="1" dirty="0" err="1">
                <a:solidFill>
                  <a:schemeClr val="tx1"/>
                </a:solidFill>
              </a:rPr>
              <a:t>Diamond</a:t>
            </a:r>
            <a:r>
              <a:rPr lang="fi-FI" sz="3200" b="1" dirty="0">
                <a:solidFill>
                  <a:schemeClr val="tx1"/>
                </a:solidFill>
              </a:rPr>
              <a:t> Design </a:t>
            </a:r>
            <a:r>
              <a:rPr lang="fi-FI" sz="3200" b="1" dirty="0" err="1">
                <a:solidFill>
                  <a:schemeClr val="tx1"/>
                </a:solidFill>
              </a:rPr>
              <a:t>Process</a:t>
            </a:r>
            <a:r>
              <a:rPr lang="ru-RU" sz="3200" b="1" dirty="0">
                <a:solidFill>
                  <a:schemeClr val="tx1"/>
                </a:solidFill>
              </a:rPr>
              <a:t> </a:t>
            </a:r>
            <a:endParaRPr lang="fi-FI" sz="3200" b="1" dirty="0">
              <a:solidFill>
                <a:schemeClr val="bg1"/>
              </a:solidFill>
            </a:endParaRPr>
          </a:p>
        </p:txBody>
      </p:sp>
    </p:spTree>
    <p:extLst>
      <p:ext uri="{BB962C8B-B14F-4D97-AF65-F5344CB8AC3E}">
        <p14:creationId xmlns:p14="http://schemas.microsoft.com/office/powerpoint/2010/main" val="211619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A94188-6D21-4339-9660-9031B183B17D}"/>
              </a:ext>
            </a:extLst>
          </p:cNvPr>
          <p:cNvSpPr>
            <a:spLocks noGrp="1"/>
          </p:cNvSpPr>
          <p:nvPr>
            <p:ph type="title"/>
          </p:nvPr>
        </p:nvSpPr>
        <p:spPr>
          <a:xfrm>
            <a:off x="632834" y="924105"/>
            <a:ext cx="10042928" cy="579106"/>
          </a:xfrm>
          <a:solidFill>
            <a:schemeClr val="bg1">
              <a:lumMod val="65000"/>
            </a:schemeClr>
          </a:solidFill>
          <a:ln w="12700">
            <a:solidFill>
              <a:schemeClr val="tx1"/>
            </a:solidFill>
          </a:ln>
        </p:spPr>
        <p:txBody>
          <a:bodyPr>
            <a:normAutofit/>
          </a:bodyPr>
          <a:lstStyle/>
          <a:p>
            <a:r>
              <a:rPr lang="fi-FI" sz="3200" b="1" dirty="0">
                <a:solidFill>
                  <a:schemeClr val="tx1"/>
                </a:solidFill>
              </a:rPr>
              <a:t>    </a:t>
            </a:r>
            <a:r>
              <a:rPr lang="fi-FI" sz="3200" b="1" dirty="0" err="1">
                <a:solidFill>
                  <a:schemeClr val="tx1"/>
                </a:solidFill>
              </a:rPr>
              <a:t>Double</a:t>
            </a:r>
            <a:r>
              <a:rPr lang="fi-FI" sz="3200" b="1" dirty="0">
                <a:solidFill>
                  <a:schemeClr val="tx1"/>
                </a:solidFill>
              </a:rPr>
              <a:t> </a:t>
            </a:r>
            <a:r>
              <a:rPr lang="fi-FI" sz="3200" b="1" dirty="0" err="1">
                <a:solidFill>
                  <a:schemeClr val="tx1"/>
                </a:solidFill>
              </a:rPr>
              <a:t>Diamond</a:t>
            </a:r>
            <a:r>
              <a:rPr lang="fi-FI" sz="3200" b="1" dirty="0">
                <a:solidFill>
                  <a:schemeClr val="tx1"/>
                </a:solidFill>
              </a:rPr>
              <a:t> - Design </a:t>
            </a:r>
            <a:r>
              <a:rPr lang="fi-FI" sz="3200" b="1" dirty="0" err="1">
                <a:solidFill>
                  <a:schemeClr val="tx1"/>
                </a:solidFill>
              </a:rPr>
              <a:t>Process</a:t>
            </a:r>
            <a:r>
              <a:rPr lang="fi-FI" sz="3200" b="1" dirty="0">
                <a:solidFill>
                  <a:schemeClr val="tx1"/>
                </a:solidFill>
              </a:rPr>
              <a:t>   </a:t>
            </a:r>
            <a:r>
              <a:rPr lang="fi-FI" sz="1600" spc="0" dirty="0">
                <a:solidFill>
                  <a:srgbClr val="000000"/>
                </a:solidFill>
                <a:latin typeface="Calibri" panose="020F0502020204030204"/>
                <a:ea typeface="+mn-ea"/>
                <a:cs typeface="+mn-cs"/>
              </a:rPr>
              <a:t>(</a:t>
            </a:r>
            <a:r>
              <a:rPr kumimoji="0" lang="fi-FI" sz="1600" b="0" i="0" u="none" strike="noStrike" kern="1200" cap="none" spc="0" normalizeH="0" baseline="0" noProof="0" dirty="0" err="1">
                <a:ln>
                  <a:noFill/>
                </a:ln>
                <a:solidFill>
                  <a:srgbClr val="000000"/>
                </a:solidFill>
                <a:effectLst/>
                <a:uLnTx/>
                <a:uFillTx/>
                <a:latin typeface="Calibri" panose="020F0502020204030204"/>
                <a:ea typeface="+mn-ea"/>
                <a:cs typeface="+mn-cs"/>
              </a:rPr>
              <a:t>Dolan</a:t>
            </a:r>
            <a:r>
              <a:rPr kumimoji="0" lang="fi-FI" sz="1600" b="0" i="0" u="none" strike="noStrike" kern="1200" cap="none" spc="0" normalizeH="0" baseline="0" noProof="0" dirty="0">
                <a:ln>
                  <a:noFill/>
                </a:ln>
                <a:solidFill>
                  <a:srgbClr val="000000"/>
                </a:solidFill>
                <a:effectLst/>
                <a:uLnTx/>
                <a:uFillTx/>
                <a:latin typeface="Calibri" panose="020F0502020204030204"/>
                <a:ea typeface="+mn-ea"/>
                <a:cs typeface="+mn-cs"/>
              </a:rPr>
              <a:t> 2021)</a:t>
            </a:r>
            <a:r>
              <a:rPr lang="fi-FI" sz="1600" b="1" dirty="0">
                <a:solidFill>
                  <a:schemeClr val="tx1"/>
                </a:solidFill>
              </a:rPr>
              <a:t> </a:t>
            </a:r>
            <a:endParaRPr lang="fi-FI" sz="1600" b="1" dirty="0">
              <a:solidFill>
                <a:schemeClr val="bg1"/>
              </a:solidFill>
            </a:endParaRPr>
          </a:p>
        </p:txBody>
      </p:sp>
      <p:graphicFrame>
        <p:nvGraphicFramePr>
          <p:cNvPr id="5" name="Kaaviokuva 4">
            <a:extLst>
              <a:ext uri="{FF2B5EF4-FFF2-40B4-BE49-F238E27FC236}">
                <a16:creationId xmlns:a16="http://schemas.microsoft.com/office/drawing/2014/main" id="{01A9A561-6FE0-42D8-BCDC-E8D6666B01F3}"/>
              </a:ext>
            </a:extLst>
          </p:cNvPr>
          <p:cNvGraphicFramePr/>
          <p:nvPr/>
        </p:nvGraphicFramePr>
        <p:xfrm>
          <a:off x="589050" y="1213658"/>
          <a:ext cx="10832637" cy="2215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uorakulmio 5">
            <a:extLst>
              <a:ext uri="{FF2B5EF4-FFF2-40B4-BE49-F238E27FC236}">
                <a16:creationId xmlns:a16="http://schemas.microsoft.com/office/drawing/2014/main" id="{75C350D5-E344-4178-A179-1047D11D898B}"/>
              </a:ext>
            </a:extLst>
          </p:cNvPr>
          <p:cNvSpPr/>
          <p:nvPr/>
        </p:nvSpPr>
        <p:spPr>
          <a:xfrm>
            <a:off x="803755" y="4458141"/>
            <a:ext cx="2162548" cy="1327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comprehensive</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understanding</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of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the</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problem</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to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be</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solved</a:t>
            </a:r>
            <a:endPar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B8612B6D-FC66-485F-9690-E00B6B1E42A5}"/>
              </a:ext>
            </a:extLst>
          </p:cNvPr>
          <p:cNvSpPr/>
          <p:nvPr/>
        </p:nvSpPr>
        <p:spPr>
          <a:xfrm>
            <a:off x="3298246" y="4458141"/>
            <a:ext cx="2219884" cy="1327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600" dirty="0">
                <a:solidFill>
                  <a:prstClr val="white"/>
                </a:solidFill>
                <a:latin typeface="Calibri" panose="020F0502020204030204"/>
              </a:rPr>
              <a:t>A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clear</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definition of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problem</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to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be</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solved</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key</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success</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factors</a:t>
            </a:r>
            <a:endPar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E37E8E95-ED10-4BB0-8385-689E7D4BA4E3}"/>
              </a:ext>
            </a:extLst>
          </p:cNvPr>
          <p:cNvSpPr/>
          <p:nvPr/>
        </p:nvSpPr>
        <p:spPr>
          <a:xfrm>
            <a:off x="5768276" y="4458140"/>
            <a:ext cx="2504391" cy="133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comprehensive</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understanding</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of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potential</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solutions</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to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the</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problem</a:t>
            </a:r>
            <a:endPar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A96D48F8-A7D6-4B4F-991D-30EF51E8FFB5}"/>
              </a:ext>
            </a:extLst>
          </p:cNvPr>
          <p:cNvSpPr/>
          <p:nvPr/>
        </p:nvSpPr>
        <p:spPr>
          <a:xfrm>
            <a:off x="8522813" y="4458140"/>
            <a:ext cx="2220466" cy="1327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clear</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description</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of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the</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solution</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to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delivered</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iterated</a:t>
            </a:r>
            <a:r>
              <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600" b="0" i="0" u="none" strike="noStrike" kern="1200" cap="none" spc="0" normalizeH="0" baseline="0" noProof="0" dirty="0" err="1">
                <a:ln>
                  <a:noFill/>
                </a:ln>
                <a:solidFill>
                  <a:prstClr val="white"/>
                </a:solidFill>
                <a:effectLst/>
                <a:uLnTx/>
                <a:uFillTx/>
                <a:latin typeface="Calibri" panose="020F0502020204030204"/>
                <a:ea typeface="+mn-ea"/>
                <a:cs typeface="+mn-cs"/>
              </a:rPr>
              <a:t>upon</a:t>
            </a:r>
            <a:endPar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B58A003D-63B5-4542-A617-5D4E08B26A83}"/>
              </a:ext>
            </a:extLst>
          </p:cNvPr>
          <p:cNvSpPr/>
          <p:nvPr/>
        </p:nvSpPr>
        <p:spPr>
          <a:xfrm>
            <a:off x="632834" y="2958799"/>
            <a:ext cx="2504391" cy="12492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panose="020F0502020204030204"/>
                <a:ea typeface="+mn-ea"/>
                <a:cs typeface="+mn-cs"/>
              </a:rPr>
              <a:t>What will we do to fully understand the problem and not proceed with assumptions?</a:t>
            </a:r>
            <a:endParaRPr kumimoji="0" lang="fi-FI"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Suorakulmio 10">
            <a:extLst>
              <a:ext uri="{FF2B5EF4-FFF2-40B4-BE49-F238E27FC236}">
                <a16:creationId xmlns:a16="http://schemas.microsoft.com/office/drawing/2014/main" id="{0A28EFD6-1D3C-411D-8170-6F0E2A836573}"/>
              </a:ext>
            </a:extLst>
          </p:cNvPr>
          <p:cNvSpPr/>
          <p:nvPr/>
        </p:nvSpPr>
        <p:spPr>
          <a:xfrm>
            <a:off x="3258584" y="2972635"/>
            <a:ext cx="2343692" cy="12353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How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will</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we</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synthesize</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our</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findings</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to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define</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our</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problem</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Suorakulmio 11">
            <a:extLst>
              <a:ext uri="{FF2B5EF4-FFF2-40B4-BE49-F238E27FC236}">
                <a16:creationId xmlns:a16="http://schemas.microsoft.com/office/drawing/2014/main" id="{23A88855-A052-4356-B17D-291BFB6A1D41}"/>
              </a:ext>
            </a:extLst>
          </p:cNvPr>
          <p:cNvSpPr/>
          <p:nvPr/>
        </p:nvSpPr>
        <p:spPr>
          <a:xfrm>
            <a:off x="5768276" y="2958799"/>
            <a:ext cx="2504391" cy="12492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How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will</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we</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generate</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many</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viabel</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ideas</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to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solve</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the</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problem</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uorakulmio 12">
            <a:extLst>
              <a:ext uri="{FF2B5EF4-FFF2-40B4-BE49-F238E27FC236}">
                <a16:creationId xmlns:a16="http://schemas.microsoft.com/office/drawing/2014/main" id="{365ECAAC-1ADF-492F-ACCA-891114EA09EC}"/>
              </a:ext>
            </a:extLst>
          </p:cNvPr>
          <p:cNvSpPr/>
          <p:nvPr/>
        </p:nvSpPr>
        <p:spPr>
          <a:xfrm>
            <a:off x="8438667" y="2958799"/>
            <a:ext cx="2342005" cy="12338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How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will</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we</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build</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launch</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and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test</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our</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chosen</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srgbClr val="000000"/>
                </a:solidFill>
                <a:effectLst/>
                <a:uLnTx/>
                <a:uFillTx/>
                <a:latin typeface="Calibri" panose="020F0502020204030204"/>
                <a:ea typeface="+mn-ea"/>
                <a:cs typeface="+mn-cs"/>
              </a:rPr>
              <a:t>solution</a:t>
            </a:r>
            <a:r>
              <a:rPr kumimoji="0" lang="fi-FI"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171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4865E68-3259-4624-AA4D-4FA3F8FC5A2D}"/>
              </a:ext>
            </a:extLst>
          </p:cNvPr>
          <p:cNvSpPr/>
          <p:nvPr/>
        </p:nvSpPr>
        <p:spPr>
          <a:xfrm>
            <a:off x="4054764" y="1848051"/>
            <a:ext cx="4433454" cy="3287367"/>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2" name="Otsikko 1">
            <a:extLst>
              <a:ext uri="{FF2B5EF4-FFF2-40B4-BE49-F238E27FC236}">
                <a16:creationId xmlns:a16="http://schemas.microsoft.com/office/drawing/2014/main" id="{91BBA0F8-5118-4B2A-BCD3-D63E929286D0}"/>
              </a:ext>
            </a:extLst>
          </p:cNvPr>
          <p:cNvSpPr>
            <a:spLocks noGrp="1"/>
          </p:cNvSpPr>
          <p:nvPr>
            <p:ph type="title"/>
          </p:nvPr>
        </p:nvSpPr>
        <p:spPr>
          <a:xfrm>
            <a:off x="263611" y="808569"/>
            <a:ext cx="11170508" cy="808963"/>
          </a:xfrm>
        </p:spPr>
        <p:txBody>
          <a:bodyPr>
            <a:normAutofit/>
          </a:bodyPr>
          <a:lstStyle/>
          <a:p>
            <a:pPr algn="l"/>
            <a:r>
              <a:rPr lang="fi-FI" b="0" i="0" dirty="0">
                <a:solidFill>
                  <a:srgbClr val="044B8C"/>
                </a:solidFill>
                <a:effectLst/>
                <a:latin typeface="Lato" panose="020F0502020204030203" pitchFamily="34" charset="0"/>
              </a:rPr>
              <a:t>Service Design </a:t>
            </a:r>
            <a:r>
              <a:rPr lang="fi-FI" b="0" i="0" dirty="0" err="1">
                <a:solidFill>
                  <a:srgbClr val="044B8C"/>
                </a:solidFill>
                <a:effectLst/>
                <a:latin typeface="Lato" panose="020F0502020204030203" pitchFamily="34" charset="0"/>
              </a:rPr>
              <a:t>Model</a:t>
            </a:r>
            <a:endParaRPr lang="fi-FI" sz="1600" b="0" i="0" dirty="0">
              <a:solidFill>
                <a:srgbClr val="044B8C"/>
              </a:solidFill>
              <a:effectLst/>
              <a:latin typeface="Lato" panose="020F0502020204030203" pitchFamily="34" charset="0"/>
            </a:endParaRPr>
          </a:p>
        </p:txBody>
      </p:sp>
      <p:pic>
        <p:nvPicPr>
          <p:cNvPr id="1026" name="Picture 2">
            <a:extLst>
              <a:ext uri="{FF2B5EF4-FFF2-40B4-BE49-F238E27FC236}">
                <a16:creationId xmlns:a16="http://schemas.microsoft.com/office/drawing/2014/main" id="{02C36614-C80E-4D1F-A4D3-A81E40282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11" y="969007"/>
            <a:ext cx="11392680" cy="54973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C31D9E-3FCD-44FD-A3B8-0FAE21602B34}"/>
              </a:ext>
            </a:extLst>
          </p:cNvPr>
          <p:cNvSpPr txBox="1"/>
          <p:nvPr/>
        </p:nvSpPr>
        <p:spPr>
          <a:xfrm>
            <a:off x="8344318" y="5878631"/>
            <a:ext cx="1587294" cy="369332"/>
          </a:xfrm>
          <a:prstGeom prst="rect">
            <a:avLst/>
          </a:prstGeom>
          <a:noFill/>
        </p:spPr>
        <p:txBody>
          <a:bodyPr wrap="none" rtlCol="0">
            <a:spAutoFit/>
          </a:bodyPr>
          <a:lstStyle/>
          <a:p>
            <a:r>
              <a:rPr lang="fi-FI" sz="1800" b="0" i="0" dirty="0">
                <a:solidFill>
                  <a:srgbClr val="044B8C"/>
                </a:solidFill>
                <a:effectLst/>
                <a:latin typeface="Lato" panose="020F0502020204030203" pitchFamily="34" charset="0"/>
              </a:rPr>
              <a:t>(Moore 2020)</a:t>
            </a:r>
            <a:endParaRPr lang="fi-FI" dirty="0"/>
          </a:p>
        </p:txBody>
      </p:sp>
      <p:sp>
        <p:nvSpPr>
          <p:cNvPr id="5" name="Heptagon 4">
            <a:extLst>
              <a:ext uri="{FF2B5EF4-FFF2-40B4-BE49-F238E27FC236}">
                <a16:creationId xmlns:a16="http://schemas.microsoft.com/office/drawing/2014/main" id="{2DF0595F-C2A5-41CD-BDCF-4B64356854A4}"/>
              </a:ext>
            </a:extLst>
          </p:cNvPr>
          <p:cNvSpPr/>
          <p:nvPr/>
        </p:nvSpPr>
        <p:spPr>
          <a:xfrm>
            <a:off x="1696547" y="1848051"/>
            <a:ext cx="827773" cy="73152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1</a:t>
            </a:r>
          </a:p>
        </p:txBody>
      </p:sp>
      <p:sp>
        <p:nvSpPr>
          <p:cNvPr id="7" name="Heptagon 6">
            <a:extLst>
              <a:ext uri="{FF2B5EF4-FFF2-40B4-BE49-F238E27FC236}">
                <a16:creationId xmlns:a16="http://schemas.microsoft.com/office/drawing/2014/main" id="{8977E726-A255-405C-9B75-FC3578E33278}"/>
              </a:ext>
            </a:extLst>
          </p:cNvPr>
          <p:cNvSpPr/>
          <p:nvPr/>
        </p:nvSpPr>
        <p:spPr>
          <a:xfrm>
            <a:off x="3226991" y="2053458"/>
            <a:ext cx="827773" cy="73152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2</a:t>
            </a:r>
          </a:p>
        </p:txBody>
      </p:sp>
      <p:sp>
        <p:nvSpPr>
          <p:cNvPr id="8" name="Heptagon 7">
            <a:extLst>
              <a:ext uri="{FF2B5EF4-FFF2-40B4-BE49-F238E27FC236}">
                <a16:creationId xmlns:a16="http://schemas.microsoft.com/office/drawing/2014/main" id="{4EA9B77C-A424-4965-8592-12E14A3AE7C0}"/>
              </a:ext>
            </a:extLst>
          </p:cNvPr>
          <p:cNvSpPr/>
          <p:nvPr/>
        </p:nvSpPr>
        <p:spPr>
          <a:xfrm>
            <a:off x="5132178" y="2579571"/>
            <a:ext cx="827773" cy="73152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3A</a:t>
            </a:r>
          </a:p>
        </p:txBody>
      </p:sp>
      <p:sp>
        <p:nvSpPr>
          <p:cNvPr id="9" name="Heptagon 8">
            <a:extLst>
              <a:ext uri="{FF2B5EF4-FFF2-40B4-BE49-F238E27FC236}">
                <a16:creationId xmlns:a16="http://schemas.microsoft.com/office/drawing/2014/main" id="{E45888AF-2F22-498C-BECA-33B8EC057CE6}"/>
              </a:ext>
            </a:extLst>
          </p:cNvPr>
          <p:cNvSpPr/>
          <p:nvPr/>
        </p:nvSpPr>
        <p:spPr>
          <a:xfrm>
            <a:off x="7130101" y="1848051"/>
            <a:ext cx="827773" cy="73152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3B</a:t>
            </a:r>
          </a:p>
        </p:txBody>
      </p:sp>
      <p:sp>
        <p:nvSpPr>
          <p:cNvPr id="10" name="Heptagon 9">
            <a:extLst>
              <a:ext uri="{FF2B5EF4-FFF2-40B4-BE49-F238E27FC236}">
                <a16:creationId xmlns:a16="http://schemas.microsoft.com/office/drawing/2014/main" id="{0CE196DA-C02A-4517-925F-DAA2CFC8A068}"/>
              </a:ext>
            </a:extLst>
          </p:cNvPr>
          <p:cNvSpPr/>
          <p:nvPr/>
        </p:nvSpPr>
        <p:spPr>
          <a:xfrm>
            <a:off x="8488218" y="2213811"/>
            <a:ext cx="827773" cy="73152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4</a:t>
            </a:r>
          </a:p>
        </p:txBody>
      </p:sp>
    </p:spTree>
    <p:extLst>
      <p:ext uri="{BB962C8B-B14F-4D97-AF65-F5344CB8AC3E}">
        <p14:creationId xmlns:p14="http://schemas.microsoft.com/office/powerpoint/2010/main" val="373169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E07A0C-5993-42B8-89C3-6B8D5CE9626A}"/>
              </a:ext>
            </a:extLst>
          </p:cNvPr>
          <p:cNvSpPr>
            <a:spLocks noGrp="1"/>
          </p:cNvSpPr>
          <p:nvPr>
            <p:ph type="title"/>
          </p:nvPr>
        </p:nvSpPr>
        <p:spPr>
          <a:xfrm>
            <a:off x="263611" y="930034"/>
            <a:ext cx="11277600" cy="808963"/>
          </a:xfrm>
          <a:solidFill>
            <a:schemeClr val="bg1">
              <a:lumMod val="65000"/>
            </a:schemeClr>
          </a:solidFill>
          <a:ln w="12700">
            <a:solidFill>
              <a:schemeClr val="tx1"/>
            </a:solidFill>
          </a:ln>
        </p:spPr>
        <p:txBody>
          <a:bodyPr vert="horz" lIns="91440" tIns="45720" rIns="91440" bIns="45720" rtlCol="0" anchor="b">
            <a:normAutofit/>
          </a:bodyPr>
          <a:lstStyle/>
          <a:p>
            <a:pPr algn="l"/>
            <a:r>
              <a:rPr lang="en-US" sz="3200" b="1" dirty="0">
                <a:solidFill>
                  <a:schemeClr val="tx1"/>
                </a:solidFill>
                <a:latin typeface="+mn-lt"/>
              </a:rPr>
              <a:t>1. Discover phase  			</a:t>
            </a:r>
            <a:endParaRPr lang="fi-FI" sz="3200" b="1" dirty="0">
              <a:solidFill>
                <a:schemeClr val="bg1"/>
              </a:solidFill>
              <a:latin typeface="+mn-lt"/>
            </a:endParaRPr>
          </a:p>
        </p:txBody>
      </p:sp>
      <p:sp>
        <p:nvSpPr>
          <p:cNvPr id="3" name="Sisällön paikkamerkki 2">
            <a:extLst>
              <a:ext uri="{FF2B5EF4-FFF2-40B4-BE49-F238E27FC236}">
                <a16:creationId xmlns:a16="http://schemas.microsoft.com/office/drawing/2014/main" id="{B8983098-2C2E-417D-B2ED-3A517DDC583E}"/>
              </a:ext>
            </a:extLst>
          </p:cNvPr>
          <p:cNvSpPr>
            <a:spLocks noGrp="1"/>
          </p:cNvSpPr>
          <p:nvPr>
            <p:ph idx="1"/>
          </p:nvPr>
        </p:nvSpPr>
        <p:spPr>
          <a:xfrm>
            <a:off x="263610" y="2016720"/>
            <a:ext cx="11166390" cy="4023360"/>
          </a:xfrm>
        </p:spPr>
        <p:txBody>
          <a:bodyPr>
            <a:normAutofit fontScale="85000" lnSpcReduction="20000"/>
          </a:bodyPr>
          <a:lstStyle/>
          <a:p>
            <a:pPr algn="l"/>
            <a:r>
              <a:rPr lang="en-US" b="0" i="0" dirty="0">
                <a:solidFill>
                  <a:srgbClr val="2B2B2B"/>
                </a:solidFill>
                <a:effectLst/>
                <a:latin typeface="Lato" panose="020F0502020204030203" pitchFamily="34" charset="0"/>
              </a:rPr>
              <a:t>In the Discover phase we begin to identify the problem, opportunity or need to be addressed as well as define some of the boundaries of the solution space.</a:t>
            </a:r>
          </a:p>
          <a:p>
            <a:r>
              <a:rPr lang="en-US" b="1" dirty="0">
                <a:solidFill>
                  <a:srgbClr val="044B8C"/>
                </a:solidFill>
                <a:effectLst/>
                <a:latin typeface="inherit"/>
              </a:rPr>
              <a:t>Objectives of discover phase</a:t>
            </a:r>
          </a:p>
          <a:p>
            <a:pPr lvl="1">
              <a:buFont typeface="Arial" panose="020B0604020202020204" pitchFamily="34" charset="0"/>
              <a:buChar char="•"/>
            </a:pPr>
            <a:r>
              <a:rPr lang="en-US" b="0" i="0" dirty="0">
                <a:solidFill>
                  <a:srgbClr val="2B2B2B"/>
                </a:solidFill>
                <a:effectLst/>
                <a:latin typeface="Lato" panose="020F0502020204030203" pitchFamily="34" charset="0"/>
              </a:rPr>
              <a:t>To learn directly from the people being designed for</a:t>
            </a:r>
          </a:p>
          <a:p>
            <a:pPr lvl="1">
              <a:buFont typeface="Arial" panose="020B0604020202020204" pitchFamily="34" charset="0"/>
              <a:buChar char="•"/>
            </a:pPr>
            <a:r>
              <a:rPr lang="en-US" b="0" i="0" dirty="0">
                <a:solidFill>
                  <a:srgbClr val="2B2B2B"/>
                </a:solidFill>
                <a:effectLst/>
                <a:latin typeface="Lato" panose="020F0502020204030203" pitchFamily="34" charset="0"/>
              </a:rPr>
              <a:t>Identify the problem, opportunity, or needs to be addressed</a:t>
            </a:r>
          </a:p>
          <a:p>
            <a:pPr lvl="1">
              <a:buFont typeface="Arial" panose="020B0604020202020204" pitchFamily="34" charset="0"/>
              <a:buChar char="•"/>
            </a:pPr>
            <a:r>
              <a:rPr lang="en-US" b="0" i="0" dirty="0">
                <a:solidFill>
                  <a:srgbClr val="2B2B2B"/>
                </a:solidFill>
                <a:effectLst/>
                <a:latin typeface="Lato" panose="020F0502020204030203" pitchFamily="34" charset="0"/>
              </a:rPr>
              <a:t>Define the solution space</a:t>
            </a:r>
          </a:p>
          <a:p>
            <a:pPr lvl="1">
              <a:buFont typeface="Arial" panose="020B0604020202020204" pitchFamily="34" charset="0"/>
              <a:buChar char="•"/>
            </a:pPr>
            <a:r>
              <a:rPr lang="en-US" b="0" i="0" dirty="0">
                <a:solidFill>
                  <a:srgbClr val="2B2B2B"/>
                </a:solidFill>
                <a:effectLst/>
                <a:latin typeface="Lato" panose="020F0502020204030203" pitchFamily="34" charset="0"/>
              </a:rPr>
              <a:t>Build a rich knowledge with inspiration and insights.</a:t>
            </a:r>
          </a:p>
          <a:p>
            <a:pPr algn="l"/>
            <a:r>
              <a:rPr lang="en-US" b="0" i="0" dirty="0">
                <a:solidFill>
                  <a:srgbClr val="044B8C"/>
                </a:solidFill>
                <a:effectLst/>
                <a:latin typeface="Lato" panose="020F0502020204030203" pitchFamily="34" charset="0"/>
              </a:rPr>
              <a:t>The discover phase is not: </a:t>
            </a:r>
          </a:p>
          <a:p>
            <a:pPr algn="l"/>
            <a:r>
              <a:rPr lang="en-US" b="1" i="0" dirty="0">
                <a:solidFill>
                  <a:srgbClr val="2B2B2B"/>
                </a:solidFill>
                <a:effectLst/>
                <a:latin typeface="Lato" panose="020F0502020204030203" pitchFamily="34" charset="0"/>
              </a:rPr>
              <a:t>Reinforcing existing ideas =&gt; </a:t>
            </a:r>
            <a:r>
              <a:rPr lang="en-US" b="0" i="0" dirty="0">
                <a:solidFill>
                  <a:srgbClr val="2B2B2B"/>
                </a:solidFill>
                <a:effectLst/>
                <a:latin typeface="Lato" panose="020F0502020204030203" pitchFamily="34" charset="0"/>
              </a:rPr>
              <a:t>The goal is to learn about users and the challenges they face, not to gather evidence to support a predefined solution.</a:t>
            </a:r>
          </a:p>
          <a:p>
            <a:pPr algn="l"/>
            <a:r>
              <a:rPr lang="en-US" b="1" i="0" dirty="0">
                <a:solidFill>
                  <a:srgbClr val="2B2B2B"/>
                </a:solidFill>
                <a:effectLst/>
                <a:latin typeface="Lato" panose="020F0502020204030203" pitchFamily="34" charset="0"/>
              </a:rPr>
              <a:t>Focused on solutions =&gt; </a:t>
            </a:r>
            <a:r>
              <a:rPr lang="en-US" b="0" i="0" dirty="0">
                <a:solidFill>
                  <a:srgbClr val="2B2B2B"/>
                </a:solidFill>
                <a:effectLst/>
                <a:latin typeface="Lato" panose="020F0502020204030203" pitchFamily="34" charset="0"/>
              </a:rPr>
              <a:t>Avoid making assumptions or thinking about solutions before the research is complete. Solutions come later in the process</a:t>
            </a:r>
          </a:p>
          <a:p>
            <a:pPr algn="l"/>
            <a:r>
              <a:rPr lang="en-US" b="1" i="0" dirty="0">
                <a:solidFill>
                  <a:srgbClr val="2B2B2B"/>
                </a:solidFill>
                <a:effectLst/>
                <a:latin typeface="Lato" panose="020F0502020204030203" pitchFamily="34" charset="0"/>
              </a:rPr>
              <a:t>Operating within an established scope =&gt; </a:t>
            </a:r>
            <a:r>
              <a:rPr lang="en-US" b="0" i="0" dirty="0">
                <a:solidFill>
                  <a:srgbClr val="2B2B2B"/>
                </a:solidFill>
                <a:effectLst/>
                <a:latin typeface="Lato" panose="020F0502020204030203" pitchFamily="34" charset="0"/>
              </a:rPr>
              <a:t>Be flexible. User research is an unpredictable process and often leads to unexpected insights. Use research even if it doesn’t align with expected findings, to show how far a problem might extend. (Moore 2021)</a:t>
            </a:r>
          </a:p>
          <a:p>
            <a:endParaRPr lang="fi-FI" dirty="0"/>
          </a:p>
        </p:txBody>
      </p:sp>
    </p:spTree>
    <p:extLst>
      <p:ext uri="{BB962C8B-B14F-4D97-AF65-F5344CB8AC3E}">
        <p14:creationId xmlns:p14="http://schemas.microsoft.com/office/powerpoint/2010/main" val="3846645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E07A0C-5993-42B8-89C3-6B8D5CE9626A}"/>
              </a:ext>
            </a:extLst>
          </p:cNvPr>
          <p:cNvSpPr>
            <a:spLocks noGrp="1"/>
          </p:cNvSpPr>
          <p:nvPr>
            <p:ph type="title"/>
          </p:nvPr>
        </p:nvSpPr>
        <p:spPr>
          <a:xfrm>
            <a:off x="457200" y="895257"/>
            <a:ext cx="11277600" cy="808963"/>
          </a:xfrm>
          <a:solidFill>
            <a:schemeClr val="bg1">
              <a:lumMod val="65000"/>
            </a:schemeClr>
          </a:solidFill>
          <a:ln w="12700">
            <a:solidFill>
              <a:schemeClr val="tx1"/>
            </a:solidFill>
          </a:ln>
        </p:spPr>
        <p:txBody>
          <a:bodyPr vert="horz" lIns="91440" tIns="45720" rIns="91440" bIns="45720" rtlCol="0" anchor="b">
            <a:normAutofit/>
          </a:bodyPr>
          <a:lstStyle/>
          <a:p>
            <a:pPr algn="l"/>
            <a:r>
              <a:rPr lang="en-US" sz="3200" b="1" dirty="0">
                <a:solidFill>
                  <a:schemeClr val="tx1"/>
                </a:solidFill>
                <a:latin typeface="+mn-lt"/>
              </a:rPr>
              <a:t>1. Discover phase </a:t>
            </a:r>
            <a:r>
              <a:rPr lang="ru-RU" sz="3200" b="1" dirty="0">
                <a:solidFill>
                  <a:schemeClr val="tx1"/>
                </a:solidFill>
                <a:latin typeface="+mn-lt"/>
              </a:rPr>
              <a:t>  </a:t>
            </a:r>
            <a:r>
              <a:rPr lang="fi-FI" sz="3200" b="1" dirty="0">
                <a:solidFill>
                  <a:schemeClr val="tx1"/>
                </a:solidFill>
                <a:latin typeface="+mn-lt"/>
              </a:rPr>
              <a:t>			</a:t>
            </a:r>
            <a:endParaRPr lang="fi-FI" sz="3200" b="1" dirty="0">
              <a:solidFill>
                <a:schemeClr val="bg1"/>
              </a:solidFill>
              <a:latin typeface="+mn-lt"/>
            </a:endParaRPr>
          </a:p>
        </p:txBody>
      </p:sp>
      <p:sp>
        <p:nvSpPr>
          <p:cNvPr id="3" name="Sisällön paikkamerkki 2">
            <a:extLst>
              <a:ext uri="{FF2B5EF4-FFF2-40B4-BE49-F238E27FC236}">
                <a16:creationId xmlns:a16="http://schemas.microsoft.com/office/drawing/2014/main" id="{B8983098-2C2E-417D-B2ED-3A517DDC583E}"/>
              </a:ext>
            </a:extLst>
          </p:cNvPr>
          <p:cNvSpPr>
            <a:spLocks noGrp="1"/>
          </p:cNvSpPr>
          <p:nvPr>
            <p:ph idx="1"/>
          </p:nvPr>
        </p:nvSpPr>
        <p:spPr>
          <a:xfrm>
            <a:off x="263611" y="1845734"/>
            <a:ext cx="11277600" cy="4660262"/>
          </a:xfrm>
        </p:spPr>
        <p:txBody>
          <a:bodyPr>
            <a:normAutofit/>
          </a:bodyPr>
          <a:lstStyle/>
          <a:p>
            <a:pPr algn="l"/>
            <a:r>
              <a:rPr lang="en-US" b="1" i="0" dirty="0">
                <a:solidFill>
                  <a:srgbClr val="044B8C"/>
                </a:solidFill>
                <a:effectLst/>
                <a:latin typeface="Lato" panose="020F0502020204030203" pitchFamily="34" charset="0"/>
              </a:rPr>
              <a:t>What should you do in the discover phase:</a:t>
            </a:r>
          </a:p>
          <a:p>
            <a:pPr marL="457200" indent="-457200" algn="l">
              <a:buFont typeface="+mj-lt"/>
              <a:buAutoNum type="arabicPeriod"/>
            </a:pPr>
            <a:r>
              <a:rPr lang="en-US" i="0" dirty="0">
                <a:solidFill>
                  <a:srgbClr val="2B2B2B"/>
                </a:solidFill>
                <a:effectLst/>
                <a:latin typeface="Lato" panose="020F0502020204030203" pitchFamily="34" charset="0"/>
              </a:rPr>
              <a:t>Identify services users</a:t>
            </a:r>
          </a:p>
          <a:p>
            <a:pPr marL="457200" indent="-457200" algn="l">
              <a:buFont typeface="+mj-lt"/>
              <a:buAutoNum type="arabicPeriod"/>
            </a:pPr>
            <a:r>
              <a:rPr lang="en-US" i="0" dirty="0">
                <a:solidFill>
                  <a:srgbClr val="2B2B2B"/>
                </a:solidFill>
                <a:effectLst/>
                <a:latin typeface="Lato" panose="020F0502020204030203" pitchFamily="34" charset="0"/>
              </a:rPr>
              <a:t>Gather research already done</a:t>
            </a:r>
          </a:p>
          <a:p>
            <a:pPr marL="457200" indent="-457200" algn="l">
              <a:buFont typeface="+mj-lt"/>
              <a:buAutoNum type="arabicPeriod"/>
            </a:pPr>
            <a:r>
              <a:rPr lang="en-US" i="0" dirty="0">
                <a:solidFill>
                  <a:srgbClr val="2B2B2B"/>
                </a:solidFill>
                <a:effectLst/>
                <a:latin typeface="Lato" panose="020F0502020204030203" pitchFamily="34" charset="0"/>
              </a:rPr>
              <a:t>Engage with users</a:t>
            </a:r>
          </a:p>
          <a:p>
            <a:pPr marL="457200" indent="-457200" algn="l">
              <a:buFont typeface="+mj-lt"/>
              <a:buAutoNum type="arabicPeriod"/>
            </a:pPr>
            <a:r>
              <a:rPr lang="en-US" i="0" dirty="0">
                <a:solidFill>
                  <a:srgbClr val="2B2B2B"/>
                </a:solidFill>
                <a:effectLst/>
                <a:latin typeface="Lato" panose="020F0502020204030203" pitchFamily="34" charset="0"/>
              </a:rPr>
              <a:t>Engage with stakeholders</a:t>
            </a:r>
          </a:p>
          <a:p>
            <a:pPr marL="457200" indent="-457200" algn="l">
              <a:buFont typeface="+mj-lt"/>
              <a:buAutoNum type="arabicPeriod"/>
            </a:pPr>
            <a:r>
              <a:rPr lang="en-US" i="0" dirty="0">
                <a:solidFill>
                  <a:srgbClr val="2B2B2B"/>
                </a:solidFill>
                <a:effectLst/>
                <a:latin typeface="Lato" panose="020F0502020204030203" pitchFamily="34" charset="0"/>
              </a:rPr>
              <a:t>Consider the current impacts on biodiversity and climate change</a:t>
            </a:r>
          </a:p>
          <a:p>
            <a:r>
              <a:rPr lang="en-US" b="1" i="0" dirty="0">
                <a:solidFill>
                  <a:schemeClr val="accent1"/>
                </a:solidFill>
                <a:effectLst/>
                <a:latin typeface="Lato" panose="020F0502020204030203" pitchFamily="34" charset="0"/>
              </a:rPr>
              <a:t>At the end of this stage of the review process you should have gathered enough data to understand the current service(s) from both an inside out and an outside in perspective.</a:t>
            </a:r>
            <a:r>
              <a:rPr lang="en-US" b="0" i="0" dirty="0">
                <a:solidFill>
                  <a:srgbClr val="2B2B2B"/>
                </a:solidFill>
                <a:effectLst/>
                <a:latin typeface="Lato" panose="020F0502020204030203" pitchFamily="34" charset="0"/>
              </a:rPr>
              <a:t> </a:t>
            </a:r>
          </a:p>
          <a:p>
            <a:r>
              <a:rPr lang="en-US" b="0" i="0" dirty="0">
                <a:solidFill>
                  <a:srgbClr val="2B2B2B"/>
                </a:solidFill>
                <a:effectLst/>
                <a:latin typeface="Lato" panose="020F0502020204030203" pitchFamily="34" charset="0"/>
              </a:rPr>
              <a:t>(Moore 2021)</a:t>
            </a:r>
          </a:p>
          <a:p>
            <a:pPr algn="l"/>
            <a:r>
              <a:rPr lang="en-US" b="1" i="0" dirty="0">
                <a:solidFill>
                  <a:schemeClr val="accent1"/>
                </a:solidFill>
                <a:effectLst/>
                <a:latin typeface="Lato" panose="020F0502020204030203" pitchFamily="34" charset="0"/>
              </a:rPr>
              <a:t> </a:t>
            </a:r>
          </a:p>
          <a:p>
            <a:endParaRPr lang="fi-FI" dirty="0"/>
          </a:p>
        </p:txBody>
      </p:sp>
    </p:spTree>
    <p:extLst>
      <p:ext uri="{BB962C8B-B14F-4D97-AF65-F5344CB8AC3E}">
        <p14:creationId xmlns:p14="http://schemas.microsoft.com/office/powerpoint/2010/main" val="145258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F85B66-A0E3-4782-8F23-8D24BAB17B96}"/>
              </a:ext>
            </a:extLst>
          </p:cNvPr>
          <p:cNvSpPr>
            <a:spLocks noGrp="1"/>
          </p:cNvSpPr>
          <p:nvPr>
            <p:ph type="title"/>
          </p:nvPr>
        </p:nvSpPr>
        <p:spPr>
          <a:solidFill>
            <a:schemeClr val="bg1">
              <a:lumMod val="65000"/>
            </a:schemeClr>
          </a:solidFill>
          <a:ln w="12700">
            <a:solidFill>
              <a:schemeClr val="tx1"/>
            </a:solidFill>
          </a:ln>
        </p:spPr>
        <p:txBody>
          <a:bodyPr vert="horz" lIns="91440" tIns="45720" rIns="91440" bIns="45720" rtlCol="0" anchor="b">
            <a:normAutofit/>
          </a:bodyPr>
          <a:lstStyle/>
          <a:p>
            <a:pPr algn="l"/>
            <a:r>
              <a:rPr lang="en-US" sz="3200" b="1" dirty="0">
                <a:solidFill>
                  <a:schemeClr val="tx1"/>
                </a:solidFill>
                <a:latin typeface="+mn-lt"/>
              </a:rPr>
              <a:t>2. Define phase </a:t>
            </a:r>
            <a:r>
              <a:rPr lang="fi-FI" sz="3200" b="1" dirty="0">
                <a:solidFill>
                  <a:schemeClr val="tx1"/>
                </a:solidFill>
                <a:latin typeface="+mn-lt"/>
              </a:rPr>
              <a:t>			</a:t>
            </a:r>
            <a:endParaRPr lang="fi-FI" sz="3200" b="1" dirty="0">
              <a:solidFill>
                <a:schemeClr val="bg1"/>
              </a:solidFill>
              <a:latin typeface="+mn-lt"/>
            </a:endParaRPr>
          </a:p>
        </p:txBody>
      </p:sp>
      <p:sp>
        <p:nvSpPr>
          <p:cNvPr id="3" name="Sisällön paikkamerkki 2">
            <a:extLst>
              <a:ext uri="{FF2B5EF4-FFF2-40B4-BE49-F238E27FC236}">
                <a16:creationId xmlns:a16="http://schemas.microsoft.com/office/drawing/2014/main" id="{1F521AEC-9E8D-4ACF-A6E9-7990C27367DD}"/>
              </a:ext>
            </a:extLst>
          </p:cNvPr>
          <p:cNvSpPr>
            <a:spLocks noGrp="1"/>
          </p:cNvSpPr>
          <p:nvPr>
            <p:ph idx="1"/>
          </p:nvPr>
        </p:nvSpPr>
        <p:spPr>
          <a:xfrm>
            <a:off x="263612" y="1845733"/>
            <a:ext cx="11277599" cy="4410687"/>
          </a:xfrm>
        </p:spPr>
        <p:txBody>
          <a:bodyPr>
            <a:normAutofit fontScale="77500" lnSpcReduction="20000"/>
          </a:bodyPr>
          <a:lstStyle/>
          <a:p>
            <a:pPr algn="l"/>
            <a:r>
              <a:rPr lang="en-US" b="0" i="0" dirty="0">
                <a:solidFill>
                  <a:srgbClr val="2B2B2B"/>
                </a:solidFill>
                <a:effectLst/>
                <a:latin typeface="Lato" panose="020F0502020204030203" pitchFamily="34" charset="0"/>
              </a:rPr>
              <a:t>Opening out and exploring the challenge to identify problems and opportunities. The Define stage channels these towards actionable tasks. The mass of ideas and findings are </a:t>
            </a:r>
            <a:r>
              <a:rPr lang="en-US" b="0" i="0" dirty="0" err="1">
                <a:solidFill>
                  <a:srgbClr val="2B2B2B"/>
                </a:solidFill>
                <a:effectLst/>
                <a:latin typeface="Lato" panose="020F0502020204030203" pitchFamily="34" charset="0"/>
              </a:rPr>
              <a:t>analysed</a:t>
            </a:r>
            <a:r>
              <a:rPr lang="en-US" b="0" i="0" dirty="0">
                <a:solidFill>
                  <a:srgbClr val="2B2B2B"/>
                </a:solidFill>
                <a:effectLst/>
                <a:latin typeface="Lato" panose="020F0502020204030203" pitchFamily="34" charset="0"/>
              </a:rPr>
              <a:t> and structured into a reduced set of problem statements. These are aligned with the </a:t>
            </a:r>
            <a:r>
              <a:rPr lang="en-US" b="0" i="0" dirty="0" err="1">
                <a:solidFill>
                  <a:srgbClr val="2B2B2B"/>
                </a:solidFill>
                <a:effectLst/>
                <a:latin typeface="Lato" panose="020F0502020204030203" pitchFamily="34" charset="0"/>
              </a:rPr>
              <a:t>organisational</a:t>
            </a:r>
            <a:r>
              <a:rPr lang="en-US" b="0" i="0" dirty="0">
                <a:solidFill>
                  <a:srgbClr val="2B2B2B"/>
                </a:solidFill>
                <a:effectLst/>
                <a:latin typeface="Lato" panose="020F0502020204030203" pitchFamily="34" charset="0"/>
              </a:rPr>
              <a:t> needs and business objectives to identify which to take forward. </a:t>
            </a:r>
          </a:p>
          <a:p>
            <a:r>
              <a:rPr lang="en-US" b="1" dirty="0">
                <a:solidFill>
                  <a:srgbClr val="044B8C"/>
                </a:solidFill>
                <a:effectLst/>
                <a:latin typeface="inherit"/>
              </a:rPr>
              <a:t>Objectives of define phase:</a:t>
            </a:r>
          </a:p>
          <a:p>
            <a:pPr lvl="1">
              <a:buFont typeface="Arial" panose="020B0604020202020204" pitchFamily="34" charset="0"/>
              <a:buChar char="•"/>
            </a:pPr>
            <a:r>
              <a:rPr lang="en-US" b="0" i="0" dirty="0" err="1">
                <a:solidFill>
                  <a:srgbClr val="2B2B2B"/>
                </a:solidFill>
                <a:effectLst/>
                <a:latin typeface="Lato" panose="020F0502020204030203" pitchFamily="34" charset="0"/>
              </a:rPr>
              <a:t>Analyse</a:t>
            </a:r>
            <a:r>
              <a:rPr lang="en-US" b="0" i="0" dirty="0">
                <a:solidFill>
                  <a:srgbClr val="2B2B2B"/>
                </a:solidFill>
                <a:effectLst/>
                <a:latin typeface="Lato" panose="020F0502020204030203" pitchFamily="34" charset="0"/>
              </a:rPr>
              <a:t> the outputs of the Discover phase</a:t>
            </a:r>
          </a:p>
          <a:p>
            <a:pPr lvl="1">
              <a:buFont typeface="Arial" panose="020B0604020202020204" pitchFamily="34" charset="0"/>
              <a:buChar char="•"/>
            </a:pPr>
            <a:r>
              <a:rPr lang="en-US" b="0" i="0" dirty="0" err="1">
                <a:solidFill>
                  <a:srgbClr val="2B2B2B"/>
                </a:solidFill>
                <a:effectLst/>
                <a:latin typeface="Lato" panose="020F0502020204030203" pitchFamily="34" charset="0"/>
              </a:rPr>
              <a:t>Synthesise</a:t>
            </a:r>
            <a:r>
              <a:rPr lang="en-US" b="0" i="0" dirty="0">
                <a:solidFill>
                  <a:srgbClr val="2B2B2B"/>
                </a:solidFill>
                <a:effectLst/>
                <a:latin typeface="Lato" panose="020F0502020204030203" pitchFamily="34" charset="0"/>
              </a:rPr>
              <a:t> the findings into a reduced number of opportunities</a:t>
            </a:r>
          </a:p>
          <a:p>
            <a:pPr lvl="1">
              <a:buFont typeface="Arial" panose="020B0604020202020204" pitchFamily="34" charset="0"/>
              <a:buChar char="•"/>
            </a:pPr>
            <a:r>
              <a:rPr lang="en-US" b="0" i="0" dirty="0">
                <a:solidFill>
                  <a:srgbClr val="2B2B2B"/>
                </a:solidFill>
                <a:effectLst/>
                <a:latin typeface="Lato" panose="020F0502020204030203" pitchFamily="34" charset="0"/>
              </a:rPr>
              <a:t>Define a clear brief for sign off by all stakeholders.</a:t>
            </a:r>
          </a:p>
          <a:p>
            <a:pPr algn="l"/>
            <a:r>
              <a:rPr lang="en-US" b="1" i="0" dirty="0">
                <a:solidFill>
                  <a:srgbClr val="044B8C"/>
                </a:solidFill>
                <a:effectLst/>
                <a:latin typeface="Lato" panose="020F0502020204030203" pitchFamily="34" charset="0"/>
              </a:rPr>
              <a:t>What should you do in the define phase:</a:t>
            </a:r>
          </a:p>
          <a:p>
            <a:pPr marL="457200" indent="-457200" algn="l">
              <a:buFont typeface="+mj-lt"/>
              <a:buAutoNum type="arabicPeriod"/>
            </a:pPr>
            <a:r>
              <a:rPr lang="en-US" i="0" dirty="0" err="1">
                <a:solidFill>
                  <a:srgbClr val="2B2B2B"/>
                </a:solidFill>
                <a:effectLst/>
                <a:latin typeface="Lato" panose="020F0502020204030203" pitchFamily="34" charset="0"/>
              </a:rPr>
              <a:t>Analyse</a:t>
            </a:r>
            <a:r>
              <a:rPr lang="en-US" i="0" dirty="0">
                <a:solidFill>
                  <a:srgbClr val="2B2B2B"/>
                </a:solidFill>
                <a:effectLst/>
                <a:latin typeface="Lato" panose="020F0502020204030203" pitchFamily="34" charset="0"/>
              </a:rPr>
              <a:t> the data</a:t>
            </a:r>
          </a:p>
          <a:p>
            <a:pPr marL="457200" indent="-457200" algn="l">
              <a:buFont typeface="+mj-lt"/>
              <a:buAutoNum type="arabicPeriod"/>
            </a:pPr>
            <a:r>
              <a:rPr lang="en-US" i="0" dirty="0">
                <a:solidFill>
                  <a:srgbClr val="2B2B2B"/>
                </a:solidFill>
                <a:effectLst/>
                <a:latin typeface="Lato" panose="020F0502020204030203" pitchFamily="34" charset="0"/>
              </a:rPr>
              <a:t>How does what we’re doing at the moment not meet user need</a:t>
            </a:r>
          </a:p>
          <a:p>
            <a:pPr marL="457200" indent="-457200" algn="l">
              <a:buFont typeface="+mj-lt"/>
              <a:buAutoNum type="arabicPeriod"/>
            </a:pPr>
            <a:r>
              <a:rPr lang="en-US" i="0" dirty="0">
                <a:solidFill>
                  <a:srgbClr val="2B2B2B"/>
                </a:solidFill>
                <a:effectLst/>
                <a:latin typeface="Lato" panose="020F0502020204030203" pitchFamily="34" charset="0"/>
              </a:rPr>
              <a:t>Define what the actual problem is</a:t>
            </a:r>
          </a:p>
          <a:p>
            <a:r>
              <a:rPr lang="en-US" dirty="0">
                <a:solidFill>
                  <a:srgbClr val="2B2B2B"/>
                </a:solidFill>
                <a:latin typeface="Lato" panose="020F0502020204030203" pitchFamily="34" charset="0"/>
              </a:rPr>
              <a:t>Result: a clear definition of the fundamental challenge or problem to be addressed through a design-led product or service.</a:t>
            </a:r>
          </a:p>
          <a:p>
            <a:r>
              <a:rPr lang="en-US" b="1" i="0" dirty="0">
                <a:solidFill>
                  <a:schemeClr val="accent1"/>
                </a:solidFill>
                <a:effectLst/>
                <a:latin typeface="Lato" panose="020F0502020204030203" pitchFamily="34" charset="0"/>
              </a:rPr>
              <a:t>The outcome from this stage is to understand what the user and stakeholder need is and how we will know we’re successful at meeting this. </a:t>
            </a:r>
            <a:r>
              <a:rPr lang="en-US" b="0" i="0" dirty="0">
                <a:solidFill>
                  <a:srgbClr val="2B2B2B"/>
                </a:solidFill>
                <a:effectLst/>
                <a:latin typeface="Lato" panose="020F0502020204030203" pitchFamily="34" charset="0"/>
              </a:rPr>
              <a:t>(Moore 2021)</a:t>
            </a:r>
          </a:p>
          <a:p>
            <a:pPr algn="l"/>
            <a:endParaRPr lang="en-US" b="1" i="0" dirty="0">
              <a:solidFill>
                <a:schemeClr val="accent1"/>
              </a:solidFill>
              <a:effectLst/>
              <a:latin typeface="Lato" panose="020F0502020204030203" pitchFamily="34" charset="0"/>
            </a:endParaRPr>
          </a:p>
          <a:p>
            <a:endParaRPr lang="fi-FI" dirty="0"/>
          </a:p>
        </p:txBody>
      </p:sp>
    </p:spTree>
    <p:extLst>
      <p:ext uri="{BB962C8B-B14F-4D97-AF65-F5344CB8AC3E}">
        <p14:creationId xmlns:p14="http://schemas.microsoft.com/office/powerpoint/2010/main" val="111758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9CF3FE-CA76-430A-A408-4FBC9D720DD5}"/>
              </a:ext>
            </a:extLst>
          </p:cNvPr>
          <p:cNvSpPr>
            <a:spLocks noGrp="1"/>
          </p:cNvSpPr>
          <p:nvPr>
            <p:ph type="title"/>
          </p:nvPr>
        </p:nvSpPr>
        <p:spPr>
          <a:xfrm>
            <a:off x="263611" y="988906"/>
            <a:ext cx="11277600" cy="808963"/>
          </a:xfrm>
          <a:solidFill>
            <a:schemeClr val="bg1">
              <a:lumMod val="65000"/>
            </a:schemeClr>
          </a:solidFill>
          <a:ln w="12700">
            <a:solidFill>
              <a:schemeClr val="tx1"/>
            </a:solidFill>
          </a:ln>
        </p:spPr>
        <p:txBody>
          <a:bodyPr vert="horz" lIns="91440" tIns="45720" rIns="91440" bIns="45720" rtlCol="0" anchor="b">
            <a:normAutofit/>
          </a:bodyPr>
          <a:lstStyle/>
          <a:p>
            <a:pPr algn="l"/>
            <a:r>
              <a:rPr lang="en-US" sz="3200" b="1" dirty="0">
                <a:solidFill>
                  <a:schemeClr val="tx1"/>
                </a:solidFill>
                <a:latin typeface="+mn-lt"/>
              </a:rPr>
              <a:t>3A. Design phase</a:t>
            </a:r>
            <a:endParaRPr lang="fi-FI" sz="3200" b="1" dirty="0">
              <a:solidFill>
                <a:schemeClr val="bg1"/>
              </a:solidFill>
              <a:latin typeface="+mn-lt"/>
            </a:endParaRPr>
          </a:p>
        </p:txBody>
      </p:sp>
      <p:sp>
        <p:nvSpPr>
          <p:cNvPr id="3" name="Sisällön paikkamerkki 2">
            <a:extLst>
              <a:ext uri="{FF2B5EF4-FFF2-40B4-BE49-F238E27FC236}">
                <a16:creationId xmlns:a16="http://schemas.microsoft.com/office/drawing/2014/main" id="{CEDE09D4-67DA-40AE-84C7-5DE4BE714B2D}"/>
              </a:ext>
            </a:extLst>
          </p:cNvPr>
          <p:cNvSpPr>
            <a:spLocks noGrp="1"/>
          </p:cNvSpPr>
          <p:nvPr>
            <p:ph idx="1"/>
          </p:nvPr>
        </p:nvSpPr>
        <p:spPr>
          <a:xfrm>
            <a:off x="263611" y="1932818"/>
            <a:ext cx="11277600" cy="4487689"/>
          </a:xfrm>
        </p:spPr>
        <p:txBody>
          <a:bodyPr>
            <a:normAutofit fontScale="92500" lnSpcReduction="10000"/>
          </a:bodyPr>
          <a:lstStyle/>
          <a:p>
            <a:pPr marL="0" indent="0" algn="l">
              <a:buNone/>
            </a:pPr>
            <a:r>
              <a:rPr lang="en-US" dirty="0">
                <a:solidFill>
                  <a:srgbClr val="2B2B2B"/>
                </a:solidFill>
                <a:latin typeface="Lato" panose="020F0502020204030203" pitchFamily="34" charset="0"/>
              </a:rPr>
              <a:t>L</a:t>
            </a:r>
            <a:r>
              <a:rPr lang="en-US" b="0" i="0" dirty="0">
                <a:solidFill>
                  <a:srgbClr val="2B2B2B"/>
                </a:solidFill>
                <a:effectLst/>
                <a:latin typeface="Lato" panose="020F0502020204030203" pitchFamily="34" charset="0"/>
              </a:rPr>
              <a:t>ooking at all of the possible solutions to the problems identified in the define stage. </a:t>
            </a:r>
          </a:p>
          <a:p>
            <a:pPr marL="0" indent="0" algn="l">
              <a:buNone/>
            </a:pPr>
            <a:r>
              <a:rPr lang="en-US" b="0" i="0" dirty="0">
                <a:solidFill>
                  <a:srgbClr val="2B2B2B"/>
                </a:solidFill>
                <a:effectLst/>
                <a:latin typeface="Lato" panose="020F0502020204030203" pitchFamily="34" charset="0"/>
              </a:rPr>
              <a:t>Looking at all potential options for service delivery, not just how the services is currently delivered.</a:t>
            </a:r>
          </a:p>
          <a:p>
            <a:pPr algn="l"/>
            <a:r>
              <a:rPr lang="en-US" b="1" i="0" dirty="0">
                <a:solidFill>
                  <a:srgbClr val="044B8C"/>
                </a:solidFill>
                <a:effectLst/>
                <a:latin typeface="Lato" panose="020F0502020204030203" pitchFamily="34" charset="0"/>
              </a:rPr>
              <a:t>Objectives of design phase:</a:t>
            </a:r>
          </a:p>
          <a:p>
            <a:pPr lvl="1">
              <a:buFont typeface="Arial" panose="020B0604020202020204" pitchFamily="34" charset="0"/>
              <a:buChar char="•"/>
            </a:pPr>
            <a:r>
              <a:rPr lang="en-US" b="0" i="0" dirty="0">
                <a:solidFill>
                  <a:srgbClr val="2B2B2B"/>
                </a:solidFill>
                <a:effectLst/>
                <a:latin typeface="Lato" panose="020F0502020204030203" pitchFamily="34" charset="0"/>
              </a:rPr>
              <a:t>Identify various solutions for meeting your customer needs</a:t>
            </a:r>
          </a:p>
          <a:p>
            <a:pPr lvl="1">
              <a:buFont typeface="Arial" panose="020B0604020202020204" pitchFamily="34" charset="0"/>
              <a:buChar char="•"/>
            </a:pPr>
            <a:r>
              <a:rPr lang="en-US" b="0" i="0" dirty="0">
                <a:solidFill>
                  <a:srgbClr val="2B2B2B"/>
                </a:solidFill>
                <a:effectLst/>
                <a:latin typeface="Lato" panose="020F0502020204030203" pitchFamily="34" charset="0"/>
              </a:rPr>
              <a:t>Ensure the user is still at the heart of what you're doing</a:t>
            </a:r>
          </a:p>
          <a:p>
            <a:pPr lvl="1">
              <a:buFont typeface="Arial" panose="020B0604020202020204" pitchFamily="34" charset="0"/>
              <a:buChar char="•"/>
            </a:pPr>
            <a:r>
              <a:rPr lang="en-US" b="0" i="0" dirty="0">
                <a:solidFill>
                  <a:srgbClr val="2B2B2B"/>
                </a:solidFill>
                <a:effectLst/>
                <a:latin typeface="Lato" panose="020F0502020204030203" pitchFamily="34" charset="0"/>
              </a:rPr>
              <a:t>Be able to compare and evaluate the different delivery options</a:t>
            </a:r>
          </a:p>
          <a:p>
            <a:r>
              <a:rPr lang="en-US" b="1" dirty="0">
                <a:solidFill>
                  <a:srgbClr val="044B8C"/>
                </a:solidFill>
                <a:effectLst/>
                <a:latin typeface="inherit"/>
              </a:rPr>
              <a:t>What should you do in the design phase:</a:t>
            </a:r>
          </a:p>
          <a:p>
            <a:pPr marL="457200" indent="-457200">
              <a:buFont typeface="+mj-lt"/>
              <a:buAutoNum type="arabicPeriod"/>
            </a:pPr>
            <a:r>
              <a:rPr lang="en-US" dirty="0">
                <a:solidFill>
                  <a:schemeClr val="tx1"/>
                </a:solidFill>
                <a:effectLst/>
                <a:latin typeface="inherit"/>
              </a:rPr>
              <a:t>Look for solutions</a:t>
            </a:r>
          </a:p>
          <a:p>
            <a:pPr marL="457200" indent="-457200" algn="l">
              <a:buFont typeface="+mj-lt"/>
              <a:buAutoNum type="arabicPeriod"/>
            </a:pPr>
            <a:r>
              <a:rPr lang="en-US" i="0" dirty="0">
                <a:solidFill>
                  <a:schemeClr val="tx1"/>
                </a:solidFill>
                <a:effectLst/>
                <a:latin typeface="Lato" panose="020F0502020204030203" pitchFamily="34" charset="0"/>
              </a:rPr>
              <a:t>Understand what's important to the customer</a:t>
            </a:r>
          </a:p>
          <a:p>
            <a:pPr marL="457200" indent="-457200" algn="l">
              <a:buFont typeface="+mj-lt"/>
              <a:buAutoNum type="arabicPeriod"/>
            </a:pPr>
            <a:r>
              <a:rPr lang="en-US" i="0" dirty="0">
                <a:solidFill>
                  <a:schemeClr val="tx1"/>
                </a:solidFill>
                <a:effectLst/>
                <a:latin typeface="Lato" panose="020F0502020204030203" pitchFamily="34" charset="0"/>
              </a:rPr>
              <a:t>Evaluate your delivery options</a:t>
            </a:r>
          </a:p>
          <a:p>
            <a:r>
              <a:rPr lang="en-US" b="1" i="0" dirty="0">
                <a:solidFill>
                  <a:schemeClr val="accent1"/>
                </a:solidFill>
                <a:effectLst/>
                <a:latin typeface="Lato" panose="020F0502020204030203" pitchFamily="34" charset="0"/>
              </a:rPr>
              <a:t>At the end of this stage you should be able to identify which of your options is likely to be best at meeting your customer need. </a:t>
            </a:r>
            <a:r>
              <a:rPr lang="en-US" b="0" i="0" dirty="0">
                <a:solidFill>
                  <a:srgbClr val="2B2B2B"/>
                </a:solidFill>
                <a:effectLst/>
                <a:latin typeface="Lato" panose="020F0502020204030203" pitchFamily="34" charset="0"/>
              </a:rPr>
              <a:t>(Moore 2021)</a:t>
            </a:r>
          </a:p>
          <a:p>
            <a:pPr algn="l"/>
            <a:endParaRPr lang="en-US" b="1" i="0" dirty="0">
              <a:solidFill>
                <a:schemeClr val="accent1"/>
              </a:solidFill>
              <a:effectLst/>
              <a:latin typeface="Lato" panose="020F0502020204030203" pitchFamily="34" charset="0"/>
            </a:endParaRPr>
          </a:p>
          <a:p>
            <a:endParaRPr lang="fi-FI" dirty="0"/>
          </a:p>
        </p:txBody>
      </p:sp>
    </p:spTree>
    <p:extLst>
      <p:ext uri="{BB962C8B-B14F-4D97-AF65-F5344CB8AC3E}">
        <p14:creationId xmlns:p14="http://schemas.microsoft.com/office/powerpoint/2010/main" val="1849844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234D32-78AB-4552-BC21-040BE7A5E357}"/>
              </a:ext>
            </a:extLst>
          </p:cNvPr>
          <p:cNvSpPr>
            <a:spLocks noGrp="1"/>
          </p:cNvSpPr>
          <p:nvPr>
            <p:ph type="title"/>
          </p:nvPr>
        </p:nvSpPr>
        <p:spPr>
          <a:solidFill>
            <a:schemeClr val="bg1">
              <a:lumMod val="65000"/>
            </a:schemeClr>
          </a:solidFill>
          <a:ln w="12700">
            <a:solidFill>
              <a:schemeClr val="tx1"/>
            </a:solidFill>
          </a:ln>
        </p:spPr>
        <p:txBody>
          <a:bodyPr vert="horz" lIns="91440" tIns="45720" rIns="91440" bIns="45720" rtlCol="0" anchor="b">
            <a:normAutofit/>
          </a:bodyPr>
          <a:lstStyle/>
          <a:p>
            <a:pPr algn="l"/>
            <a:r>
              <a:rPr lang="en-US" sz="3200" b="1" dirty="0">
                <a:solidFill>
                  <a:schemeClr val="tx1"/>
                </a:solidFill>
                <a:latin typeface="+mn-lt"/>
              </a:rPr>
              <a:t>3B. Develop phase</a:t>
            </a:r>
            <a:endParaRPr lang="fi-FI" sz="3200" b="1" dirty="0">
              <a:solidFill>
                <a:schemeClr val="bg1"/>
              </a:solidFill>
              <a:latin typeface="+mn-lt"/>
            </a:endParaRPr>
          </a:p>
        </p:txBody>
      </p:sp>
      <p:sp>
        <p:nvSpPr>
          <p:cNvPr id="3" name="Sisällön paikkamerkki 2">
            <a:extLst>
              <a:ext uri="{FF2B5EF4-FFF2-40B4-BE49-F238E27FC236}">
                <a16:creationId xmlns:a16="http://schemas.microsoft.com/office/drawing/2014/main" id="{3DDED98A-2891-4C83-8310-E24BE1D613C6}"/>
              </a:ext>
            </a:extLst>
          </p:cNvPr>
          <p:cNvSpPr>
            <a:spLocks noGrp="1"/>
          </p:cNvSpPr>
          <p:nvPr>
            <p:ph idx="1"/>
          </p:nvPr>
        </p:nvSpPr>
        <p:spPr>
          <a:xfrm>
            <a:off x="263611" y="1845733"/>
            <a:ext cx="11376454" cy="4574317"/>
          </a:xfrm>
        </p:spPr>
        <p:txBody>
          <a:bodyPr>
            <a:normAutofit fontScale="92500" lnSpcReduction="10000"/>
          </a:bodyPr>
          <a:lstStyle/>
          <a:p>
            <a:pPr algn="l"/>
            <a:r>
              <a:rPr lang="en-US" dirty="0">
                <a:solidFill>
                  <a:srgbClr val="2B2B2B"/>
                </a:solidFill>
                <a:latin typeface="Lato" panose="020F0502020204030203" pitchFamily="34" charset="0"/>
              </a:rPr>
              <a:t>T</a:t>
            </a:r>
            <a:r>
              <a:rPr lang="en-US" b="0" i="0" dirty="0">
                <a:solidFill>
                  <a:srgbClr val="2B2B2B"/>
                </a:solidFill>
                <a:effectLst/>
                <a:latin typeface="Lato" panose="020F0502020204030203" pitchFamily="34" charset="0"/>
              </a:rPr>
              <a:t>akes the initial design brief and through an iterative process of developing and testing, refines the product or service concepts until they are ready for implementation.</a:t>
            </a:r>
          </a:p>
          <a:p>
            <a:pPr algn="l"/>
            <a:r>
              <a:rPr lang="en-US" b="0" i="0" dirty="0">
                <a:solidFill>
                  <a:srgbClr val="2B2B2B"/>
                </a:solidFill>
                <a:effectLst/>
                <a:latin typeface="Lato" panose="020F0502020204030203" pitchFamily="34" charset="0"/>
              </a:rPr>
              <a:t> Working iteratively and testing with users throughout the process helps ensure a more robust service and focuses the teams’ efforts. </a:t>
            </a:r>
          </a:p>
          <a:p>
            <a:pPr algn="l"/>
            <a:r>
              <a:rPr lang="en-US" b="1" dirty="0">
                <a:solidFill>
                  <a:srgbClr val="044B8C"/>
                </a:solidFill>
                <a:effectLst/>
                <a:latin typeface="inherit"/>
              </a:rPr>
              <a:t>Objective of develop phase</a:t>
            </a:r>
          </a:p>
          <a:p>
            <a:pPr lvl="1">
              <a:buFont typeface="Arial" panose="020B0604020202020204" pitchFamily="34" charset="0"/>
              <a:buChar char="•"/>
            </a:pPr>
            <a:r>
              <a:rPr lang="en-US" b="0" i="0" dirty="0">
                <a:solidFill>
                  <a:srgbClr val="2B2B2B"/>
                </a:solidFill>
                <a:effectLst/>
                <a:latin typeface="Lato" panose="020F0502020204030203" pitchFamily="34" charset="0"/>
              </a:rPr>
              <a:t>Develop the initial brief into a product or service for implementation</a:t>
            </a:r>
          </a:p>
          <a:p>
            <a:pPr lvl="1">
              <a:buFont typeface="Arial" panose="020B0604020202020204" pitchFamily="34" charset="0"/>
              <a:buChar char="•"/>
            </a:pPr>
            <a:r>
              <a:rPr lang="en-US" b="0" i="0" dirty="0">
                <a:solidFill>
                  <a:srgbClr val="2B2B2B"/>
                </a:solidFill>
                <a:effectLst/>
                <a:latin typeface="Lato" panose="020F0502020204030203" pitchFamily="34" charset="0"/>
              </a:rPr>
              <a:t>Design service components in detail and as part of a holistic experience</a:t>
            </a:r>
          </a:p>
          <a:p>
            <a:pPr lvl="1">
              <a:buFont typeface="Arial" panose="020B0604020202020204" pitchFamily="34" charset="0"/>
              <a:buChar char="•"/>
            </a:pPr>
            <a:r>
              <a:rPr lang="en-US" b="0" i="0" dirty="0">
                <a:solidFill>
                  <a:srgbClr val="2B2B2B"/>
                </a:solidFill>
                <a:effectLst/>
                <a:latin typeface="Lato" panose="020F0502020204030203" pitchFamily="34" charset="0"/>
              </a:rPr>
              <a:t>Iteratively test concepts with end users.</a:t>
            </a:r>
          </a:p>
          <a:p>
            <a:pPr algn="l"/>
            <a:r>
              <a:rPr lang="en-US" b="1" i="0" dirty="0">
                <a:solidFill>
                  <a:srgbClr val="044B8C"/>
                </a:solidFill>
                <a:effectLst/>
                <a:latin typeface="Lato" panose="020F0502020204030203" pitchFamily="34" charset="0"/>
              </a:rPr>
              <a:t>What should you do in the develop phase:</a:t>
            </a:r>
          </a:p>
          <a:p>
            <a:pPr marL="457200" indent="-457200" algn="l">
              <a:buFont typeface="+mj-lt"/>
              <a:buAutoNum type="arabicPeriod"/>
            </a:pPr>
            <a:r>
              <a:rPr lang="en-US" i="0" dirty="0">
                <a:solidFill>
                  <a:srgbClr val="2B2B2B"/>
                </a:solidFill>
                <a:effectLst/>
                <a:latin typeface="Lato" panose="020F0502020204030203" pitchFamily="34" charset="0"/>
              </a:rPr>
              <a:t>Prototype your ideas</a:t>
            </a:r>
          </a:p>
          <a:p>
            <a:pPr marL="457200" indent="-457200" algn="l">
              <a:buFont typeface="+mj-lt"/>
              <a:buAutoNum type="arabicPeriod"/>
            </a:pPr>
            <a:r>
              <a:rPr lang="en-US" i="0" dirty="0">
                <a:solidFill>
                  <a:srgbClr val="2B2B2B"/>
                </a:solidFill>
                <a:effectLst/>
                <a:latin typeface="Lato" panose="020F0502020204030203" pitchFamily="34" charset="0"/>
              </a:rPr>
              <a:t>Check you're meeting user need</a:t>
            </a:r>
          </a:p>
          <a:p>
            <a:pPr marL="457200" indent="-457200" algn="l">
              <a:buFont typeface="+mj-lt"/>
              <a:buAutoNum type="arabicPeriod"/>
            </a:pPr>
            <a:r>
              <a:rPr lang="en-US" i="0" dirty="0">
                <a:solidFill>
                  <a:srgbClr val="2B2B2B"/>
                </a:solidFill>
                <a:effectLst/>
                <a:latin typeface="Lato" panose="020F0502020204030203" pitchFamily="34" charset="0"/>
              </a:rPr>
              <a:t>Plan for delivery</a:t>
            </a:r>
          </a:p>
          <a:p>
            <a:r>
              <a:rPr lang="en-US" b="1" i="0" dirty="0">
                <a:solidFill>
                  <a:schemeClr val="accent1"/>
                </a:solidFill>
                <a:effectLst/>
                <a:latin typeface="Lato" panose="020F0502020204030203" pitchFamily="34" charset="0"/>
              </a:rPr>
              <a:t>This phase will only be complete when you are ready to go live and deliver the service. </a:t>
            </a:r>
            <a:r>
              <a:rPr lang="en-US" b="0" i="0" dirty="0">
                <a:solidFill>
                  <a:srgbClr val="2B2B2B"/>
                </a:solidFill>
                <a:effectLst/>
                <a:latin typeface="Lato" panose="020F0502020204030203" pitchFamily="34" charset="0"/>
              </a:rPr>
              <a:t>(Moore 2021)</a:t>
            </a:r>
          </a:p>
          <a:p>
            <a:pPr algn="l"/>
            <a:endParaRPr lang="en-US" b="1" i="0" dirty="0">
              <a:solidFill>
                <a:schemeClr val="accent1"/>
              </a:solidFill>
              <a:effectLst/>
              <a:latin typeface="Lato" panose="020F0502020204030203" pitchFamily="34" charset="0"/>
            </a:endParaRPr>
          </a:p>
          <a:p>
            <a:endParaRPr lang="fi-FI" dirty="0"/>
          </a:p>
        </p:txBody>
      </p:sp>
    </p:spTree>
    <p:extLst>
      <p:ext uri="{BB962C8B-B14F-4D97-AF65-F5344CB8AC3E}">
        <p14:creationId xmlns:p14="http://schemas.microsoft.com/office/powerpoint/2010/main" val="3471295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36D151-3B56-414D-94FD-E403E234BADA}"/>
              </a:ext>
            </a:extLst>
          </p:cNvPr>
          <p:cNvSpPr>
            <a:spLocks noGrp="1"/>
          </p:cNvSpPr>
          <p:nvPr>
            <p:ph type="title"/>
          </p:nvPr>
        </p:nvSpPr>
        <p:spPr>
          <a:solidFill>
            <a:schemeClr val="bg1">
              <a:lumMod val="65000"/>
            </a:schemeClr>
          </a:solidFill>
          <a:ln w="12700">
            <a:solidFill>
              <a:schemeClr val="tx1"/>
            </a:solidFill>
          </a:ln>
        </p:spPr>
        <p:txBody>
          <a:bodyPr vert="horz" lIns="91440" tIns="45720" rIns="91440" bIns="45720" rtlCol="0" anchor="b">
            <a:normAutofit/>
          </a:bodyPr>
          <a:lstStyle/>
          <a:p>
            <a:pPr algn="l"/>
            <a:r>
              <a:rPr lang="en-US" sz="3200" b="1" dirty="0">
                <a:solidFill>
                  <a:schemeClr val="tx1"/>
                </a:solidFill>
              </a:rPr>
              <a:t>4</a:t>
            </a:r>
            <a:r>
              <a:rPr lang="en-US" sz="3200" b="1" dirty="0">
                <a:solidFill>
                  <a:schemeClr val="tx1"/>
                </a:solidFill>
                <a:latin typeface="+mn-lt"/>
              </a:rPr>
              <a:t>. Deliver</a:t>
            </a:r>
            <a:endParaRPr lang="fi-FI" sz="3200" b="1" dirty="0">
              <a:solidFill>
                <a:schemeClr val="bg1"/>
              </a:solidFill>
              <a:latin typeface="+mn-lt"/>
            </a:endParaRPr>
          </a:p>
        </p:txBody>
      </p:sp>
      <p:sp>
        <p:nvSpPr>
          <p:cNvPr id="3" name="Sisällön paikkamerkki 2">
            <a:extLst>
              <a:ext uri="{FF2B5EF4-FFF2-40B4-BE49-F238E27FC236}">
                <a16:creationId xmlns:a16="http://schemas.microsoft.com/office/drawing/2014/main" id="{35224DB6-4786-4053-9388-5AC682C46146}"/>
              </a:ext>
            </a:extLst>
          </p:cNvPr>
          <p:cNvSpPr>
            <a:spLocks noGrp="1"/>
          </p:cNvSpPr>
          <p:nvPr>
            <p:ph idx="1"/>
          </p:nvPr>
        </p:nvSpPr>
        <p:spPr>
          <a:xfrm>
            <a:off x="263611" y="1845733"/>
            <a:ext cx="11277599" cy="4352935"/>
          </a:xfrm>
        </p:spPr>
        <p:txBody>
          <a:bodyPr>
            <a:normAutofit/>
          </a:bodyPr>
          <a:lstStyle/>
          <a:p>
            <a:pPr algn="l"/>
            <a:r>
              <a:rPr lang="en-US" dirty="0">
                <a:solidFill>
                  <a:srgbClr val="2B2B2B"/>
                </a:solidFill>
                <a:latin typeface="Lato" panose="020F0502020204030203" pitchFamily="34" charset="0"/>
              </a:rPr>
              <a:t>A</a:t>
            </a:r>
            <a:r>
              <a:rPr lang="en-US" b="0" i="0" dirty="0">
                <a:solidFill>
                  <a:srgbClr val="2B2B2B"/>
                </a:solidFill>
                <a:effectLst/>
                <a:latin typeface="Lato" panose="020F0502020204030203" pitchFamily="34" charset="0"/>
              </a:rPr>
              <a:t> review date should be agreed (normally 6-12months from ‘go live’).</a:t>
            </a:r>
          </a:p>
          <a:p>
            <a:pPr algn="l"/>
            <a:r>
              <a:rPr lang="en-US" b="0" i="0" dirty="0">
                <a:solidFill>
                  <a:srgbClr val="2B2B2B"/>
                </a:solidFill>
                <a:effectLst/>
                <a:latin typeface="Lato" panose="020F0502020204030203" pitchFamily="34" charset="0"/>
              </a:rPr>
              <a:t>Ensure you have all the measures to identify if the changes have been a success and what benefits you expect to receive. </a:t>
            </a:r>
          </a:p>
          <a:p>
            <a:pPr algn="l"/>
            <a:r>
              <a:rPr lang="en-US" b="0" i="0" dirty="0">
                <a:solidFill>
                  <a:srgbClr val="2B2B2B"/>
                </a:solidFill>
                <a:effectLst/>
                <a:latin typeface="Lato" panose="020F0502020204030203" pitchFamily="34" charset="0"/>
              </a:rPr>
              <a:t>Check the service is delivering what you expected.</a:t>
            </a:r>
          </a:p>
          <a:p>
            <a:pPr algn="l"/>
            <a:r>
              <a:rPr lang="en-US" b="0" i="0" dirty="0">
                <a:solidFill>
                  <a:srgbClr val="2B2B2B"/>
                </a:solidFill>
                <a:effectLst/>
                <a:latin typeface="Lato" panose="020F0502020204030203" pitchFamily="34" charset="0"/>
              </a:rPr>
              <a:t>Ensure systems are in place to capture user feedback, especially for services. </a:t>
            </a:r>
          </a:p>
          <a:p>
            <a:pPr algn="l"/>
            <a:r>
              <a:rPr lang="en-US" b="0" i="0" dirty="0">
                <a:solidFill>
                  <a:srgbClr val="2B2B2B"/>
                </a:solidFill>
                <a:effectLst/>
                <a:latin typeface="Lato" panose="020F0502020204030203" pitchFamily="34" charset="0"/>
              </a:rPr>
              <a:t>The Deliver phase is the point to feedback lessons from the process to colleagues and partners, sharing new knowledge, insight tools, or ways of working.</a:t>
            </a:r>
          </a:p>
          <a:p>
            <a:r>
              <a:rPr lang="en-US" b="0" dirty="0">
                <a:solidFill>
                  <a:srgbClr val="044B8C"/>
                </a:solidFill>
                <a:effectLst/>
                <a:latin typeface="inherit"/>
              </a:rPr>
              <a:t>Objectives</a:t>
            </a:r>
          </a:p>
          <a:p>
            <a:pPr lvl="1">
              <a:buFont typeface="Arial" panose="020B0604020202020204" pitchFamily="34" charset="0"/>
              <a:buChar char="•"/>
            </a:pPr>
            <a:r>
              <a:rPr lang="en-US" b="0" i="0" dirty="0">
                <a:solidFill>
                  <a:srgbClr val="2B2B2B"/>
                </a:solidFill>
                <a:effectLst/>
                <a:latin typeface="Lato" panose="020F0502020204030203" pitchFamily="34" charset="0"/>
              </a:rPr>
              <a:t>Taking product or service to launch</a:t>
            </a:r>
          </a:p>
          <a:p>
            <a:pPr lvl="1">
              <a:buFont typeface="Arial" panose="020B0604020202020204" pitchFamily="34" charset="0"/>
              <a:buChar char="•"/>
            </a:pPr>
            <a:r>
              <a:rPr lang="en-US" b="0" i="0" dirty="0">
                <a:solidFill>
                  <a:srgbClr val="2B2B2B"/>
                </a:solidFill>
                <a:effectLst/>
                <a:latin typeface="Lato" panose="020F0502020204030203" pitchFamily="34" charset="0"/>
              </a:rPr>
              <a:t>Ensure customer feedback mechanisms are in place</a:t>
            </a:r>
          </a:p>
          <a:p>
            <a:pPr lvl="1">
              <a:buFont typeface="Arial" panose="020B0604020202020204" pitchFamily="34" charset="0"/>
              <a:buChar char="•"/>
            </a:pPr>
            <a:r>
              <a:rPr lang="en-US" b="0" i="0" dirty="0">
                <a:solidFill>
                  <a:srgbClr val="2B2B2B"/>
                </a:solidFill>
                <a:effectLst/>
                <a:latin typeface="Lato" panose="020F0502020204030203" pitchFamily="34" charset="0"/>
              </a:rPr>
              <a:t>Share lessons from development process back into the </a:t>
            </a:r>
            <a:r>
              <a:rPr lang="en-US" b="0" i="0" dirty="0" err="1">
                <a:solidFill>
                  <a:srgbClr val="2B2B2B"/>
                </a:solidFill>
                <a:effectLst/>
                <a:latin typeface="Lato" panose="020F0502020204030203" pitchFamily="34" charset="0"/>
              </a:rPr>
              <a:t>organisation</a:t>
            </a:r>
            <a:r>
              <a:rPr lang="en-US" b="0" i="0" dirty="0">
                <a:solidFill>
                  <a:srgbClr val="2B2B2B"/>
                </a:solidFill>
                <a:effectLst/>
                <a:latin typeface="Lato" panose="020F0502020204030203" pitchFamily="34" charset="0"/>
              </a:rPr>
              <a:t>. (Moore 2021)</a:t>
            </a:r>
          </a:p>
          <a:p>
            <a:pPr lvl="1">
              <a:buFont typeface="Arial" panose="020B0604020202020204" pitchFamily="34" charset="0"/>
              <a:buChar char="•"/>
            </a:pPr>
            <a:endParaRPr lang="en-US" b="0" i="0" dirty="0">
              <a:solidFill>
                <a:srgbClr val="2B2B2B"/>
              </a:solidFill>
              <a:effectLst/>
              <a:latin typeface="Lato" panose="020F0502020204030203" pitchFamily="34" charset="0"/>
            </a:endParaRPr>
          </a:p>
          <a:p>
            <a:endParaRPr lang="fi-FI" dirty="0"/>
          </a:p>
        </p:txBody>
      </p:sp>
    </p:spTree>
    <p:extLst>
      <p:ext uri="{BB962C8B-B14F-4D97-AF65-F5344CB8AC3E}">
        <p14:creationId xmlns:p14="http://schemas.microsoft.com/office/powerpoint/2010/main" val="312107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3610" y="977350"/>
            <a:ext cx="11371341" cy="838750"/>
          </a:xfrm>
        </p:spPr>
        <p:style>
          <a:lnRef idx="1">
            <a:schemeClr val="dk1"/>
          </a:lnRef>
          <a:fillRef idx="2">
            <a:schemeClr val="dk1"/>
          </a:fillRef>
          <a:effectRef idx="1">
            <a:schemeClr val="dk1"/>
          </a:effectRef>
          <a:fontRef idx="minor">
            <a:schemeClr val="dk1"/>
          </a:fontRef>
        </p:style>
        <p:txBody>
          <a:bodyPr>
            <a:normAutofit fontScale="90000"/>
          </a:bodyPr>
          <a:lstStyle/>
          <a:p>
            <a:br>
              <a:rPr lang="en-US" sz="3600" b="1" dirty="0">
                <a:solidFill>
                  <a:schemeClr val="tx1"/>
                </a:solidFill>
              </a:rPr>
            </a:br>
            <a:br>
              <a:rPr lang="ru-RU" sz="3600" b="1" dirty="0">
                <a:solidFill>
                  <a:schemeClr val="tx1"/>
                </a:solidFill>
              </a:rPr>
            </a:br>
            <a:r>
              <a:rPr lang="en-US" sz="3100" b="1" dirty="0">
                <a:solidFill>
                  <a:schemeClr val="tx1"/>
                </a:solidFill>
              </a:rPr>
              <a:t>Can service design be used in developing nursing services?</a:t>
            </a:r>
            <a:endParaRPr lang="en-US" sz="3100" dirty="0">
              <a:solidFill>
                <a:schemeClr val="bg1"/>
              </a:solidFill>
            </a:endParaRPr>
          </a:p>
        </p:txBody>
      </p:sp>
      <p:sp>
        <p:nvSpPr>
          <p:cNvPr id="3" name="Turinio vietos rezervavimo ženklas 2"/>
          <p:cNvSpPr>
            <a:spLocks noGrp="1"/>
          </p:cNvSpPr>
          <p:nvPr>
            <p:ph idx="1"/>
          </p:nvPr>
        </p:nvSpPr>
        <p:spPr>
          <a:xfrm>
            <a:off x="263612" y="1816100"/>
            <a:ext cx="7192266" cy="4425916"/>
          </a:xfrm>
          <a:ln w="28575">
            <a:solidFill>
              <a:schemeClr val="accent2"/>
            </a:solidFill>
          </a:ln>
        </p:spPr>
        <p:txBody>
          <a:bodyPr>
            <a:normAutofit/>
          </a:bodyPr>
          <a:lstStyle/>
          <a:p>
            <a:pPr algn="l"/>
            <a:r>
              <a:rPr lang="en-US" sz="2400" b="0" i="0" u="none" strike="noStrike" baseline="0" dirty="0">
                <a:solidFill>
                  <a:schemeClr val="tx1"/>
                </a:solidFill>
                <a:latin typeface="AdvP41EC0E"/>
              </a:rPr>
              <a:t>- focus on user involvement is very suited to nursing practice. </a:t>
            </a:r>
            <a:r>
              <a:rPr lang="fi-FI" sz="2400" b="0" i="0" u="none" strike="noStrike" baseline="0" dirty="0">
                <a:solidFill>
                  <a:schemeClr val="tx1"/>
                </a:solidFill>
                <a:latin typeface="AdvP41EC0E"/>
              </a:rPr>
              <a:t>(</a:t>
            </a:r>
            <a:r>
              <a:rPr lang="fi-FI" sz="2400" b="0" i="0" u="none" strike="noStrike" baseline="0" dirty="0" err="1">
                <a:solidFill>
                  <a:schemeClr val="tx1"/>
                </a:solidFill>
                <a:latin typeface="AdvP41EC0E"/>
              </a:rPr>
              <a:t>Yates</a:t>
            </a:r>
            <a:r>
              <a:rPr lang="fi-FI" sz="2400" b="0" i="0" u="none" strike="noStrike" baseline="0" dirty="0">
                <a:solidFill>
                  <a:schemeClr val="tx1"/>
                </a:solidFill>
                <a:latin typeface="AdvP41EC0E"/>
              </a:rPr>
              <a:t> 2018)</a:t>
            </a:r>
            <a:endParaRPr lang="en-US" sz="2400" b="0" i="0" u="none" strike="noStrike" baseline="0" dirty="0">
              <a:solidFill>
                <a:schemeClr val="tx1"/>
              </a:solidFill>
              <a:latin typeface="AdvP41EC0E"/>
            </a:endParaRPr>
          </a:p>
          <a:p>
            <a:pPr algn="l"/>
            <a:r>
              <a:rPr lang="en-US" sz="2400" b="0" i="0" u="none" strike="noStrike" baseline="0" dirty="0">
                <a:solidFill>
                  <a:schemeClr val="tx1"/>
                </a:solidFill>
                <a:latin typeface="AdvP41EC0E"/>
              </a:rPr>
              <a:t>- applied in developing new products or designs of spaces in healthcare.</a:t>
            </a:r>
            <a:r>
              <a:rPr lang="fi-FI" sz="2400" b="0" i="0" u="none" strike="noStrike" baseline="0" dirty="0">
                <a:solidFill>
                  <a:schemeClr val="tx1"/>
                </a:solidFill>
                <a:latin typeface="AdvP41EC0E"/>
              </a:rPr>
              <a:t> (</a:t>
            </a:r>
            <a:r>
              <a:rPr lang="fi-FI" sz="2400" b="0" i="0" u="none" strike="noStrike" baseline="0" dirty="0" err="1">
                <a:solidFill>
                  <a:schemeClr val="tx1"/>
                </a:solidFill>
                <a:latin typeface="AdvP41EC0E"/>
              </a:rPr>
              <a:t>Yates</a:t>
            </a:r>
            <a:r>
              <a:rPr lang="fi-FI" sz="2400" b="0" i="0" u="none" strike="noStrike" baseline="0" dirty="0">
                <a:solidFill>
                  <a:schemeClr val="tx1"/>
                </a:solidFill>
                <a:latin typeface="AdvP41EC0E"/>
              </a:rPr>
              <a:t> 2018)</a:t>
            </a:r>
            <a:endParaRPr lang="en-US" sz="2400" b="0" i="0" u="none" strike="noStrike" baseline="0" dirty="0">
              <a:solidFill>
                <a:schemeClr val="tx1"/>
              </a:solidFill>
              <a:latin typeface="AdvP41EC0E"/>
            </a:endParaRPr>
          </a:p>
          <a:p>
            <a:r>
              <a:rPr lang="en-US" sz="2400" dirty="0">
                <a:solidFill>
                  <a:schemeClr val="tx1"/>
                </a:solidFill>
                <a:latin typeface="AdvP41EC0E"/>
              </a:rPr>
              <a:t>- has potential  </a:t>
            </a:r>
            <a:r>
              <a:rPr lang="en-US" sz="2400" b="0" i="0" u="none" strike="noStrike" baseline="0" dirty="0">
                <a:solidFill>
                  <a:schemeClr val="tx1"/>
                </a:solidFill>
                <a:latin typeface="AdvP41EC0E"/>
              </a:rPr>
              <a:t>as part of the nursing research process as we seek to identify more creative ways to address the complex problems facing healthcare </a:t>
            </a:r>
            <a:r>
              <a:rPr lang="fi-FI" sz="2400" b="0" i="0" u="none" strike="noStrike" baseline="0" dirty="0" err="1">
                <a:solidFill>
                  <a:schemeClr val="tx1"/>
                </a:solidFill>
                <a:latin typeface="AdvP41EC0E"/>
              </a:rPr>
              <a:t>today</a:t>
            </a:r>
            <a:r>
              <a:rPr lang="fi-FI" sz="2400" b="0" i="0" u="none" strike="noStrike" baseline="0" dirty="0">
                <a:solidFill>
                  <a:schemeClr val="tx1"/>
                </a:solidFill>
                <a:latin typeface="AdvP41EC0E"/>
              </a:rPr>
              <a:t>. (</a:t>
            </a:r>
            <a:r>
              <a:rPr lang="fi-FI" sz="2400" b="0" i="0" u="none" strike="noStrike" baseline="0" dirty="0" err="1">
                <a:solidFill>
                  <a:schemeClr val="tx1"/>
                </a:solidFill>
                <a:latin typeface="AdvP41EC0E"/>
              </a:rPr>
              <a:t>Yates</a:t>
            </a:r>
            <a:r>
              <a:rPr lang="fi-FI" sz="2400" b="0" i="0" u="none" strike="noStrike" baseline="0" dirty="0">
                <a:solidFill>
                  <a:schemeClr val="tx1"/>
                </a:solidFill>
                <a:latin typeface="AdvP41EC0E"/>
              </a:rPr>
              <a:t> 2018)</a:t>
            </a:r>
          </a:p>
          <a:p>
            <a:pPr algn="l"/>
            <a:r>
              <a:rPr lang="fi-FI" sz="2400" dirty="0">
                <a:solidFill>
                  <a:schemeClr val="tx1"/>
                </a:solidFill>
                <a:effectLst/>
                <a:latin typeface="AdvP41EC0E"/>
                <a:ea typeface="Calibri" panose="020F0502020204030204" pitchFamily="34" charset="0"/>
                <a:cs typeface="Times New Roman" panose="02020603050405020304" pitchFamily="18" charset="0"/>
              </a:rPr>
              <a:t>-</a:t>
            </a:r>
            <a:r>
              <a:rPr lang="fi-FI" sz="2400" b="0" i="0" u="none" strike="noStrike" baseline="0" dirty="0">
                <a:solidFill>
                  <a:schemeClr val="tx1"/>
                </a:solidFill>
                <a:latin typeface="Calibri" panose="020F0502020204030204" pitchFamily="34" charset="0"/>
              </a:rPr>
              <a:t> </a:t>
            </a:r>
            <a:r>
              <a:rPr lang="fi-FI" sz="2400" b="0" i="0" u="none" strike="noStrike" baseline="0" dirty="0" err="1">
                <a:solidFill>
                  <a:schemeClr val="tx1"/>
                </a:solidFill>
                <a:latin typeface="Calibri" panose="020F0502020204030204" pitchFamily="34" charset="0"/>
              </a:rPr>
              <a:t>hospitals</a:t>
            </a:r>
            <a:r>
              <a:rPr lang="fi-FI" sz="2400" b="0" i="0" u="none" strike="noStrike" baseline="0" dirty="0">
                <a:solidFill>
                  <a:schemeClr val="tx1"/>
                </a:solidFill>
                <a:latin typeface="Calibri" panose="020F0502020204030204" pitchFamily="34" charset="0"/>
              </a:rPr>
              <a:t> </a:t>
            </a:r>
            <a:r>
              <a:rPr lang="fi-FI" sz="2400" b="0" i="0" u="none" strike="noStrike" baseline="0" dirty="0" err="1">
                <a:solidFill>
                  <a:schemeClr val="tx1"/>
                </a:solidFill>
                <a:latin typeface="Calibri" panose="020F0502020204030204" pitchFamily="34" charset="0"/>
              </a:rPr>
              <a:t>would</a:t>
            </a:r>
            <a:r>
              <a:rPr lang="fi-FI" sz="2400" b="0" i="0" u="none" strike="noStrike" baseline="0" dirty="0">
                <a:solidFill>
                  <a:schemeClr val="tx1"/>
                </a:solidFill>
                <a:latin typeface="Calibri" panose="020F0502020204030204" pitchFamily="34" charset="0"/>
              </a:rPr>
              <a:t> </a:t>
            </a:r>
            <a:r>
              <a:rPr lang="fi-FI" sz="2400" b="0" i="0" u="none" strike="noStrike" baseline="0" dirty="0" err="1">
                <a:solidFill>
                  <a:schemeClr val="tx1"/>
                </a:solidFill>
                <a:latin typeface="Calibri" panose="020F0502020204030204" pitchFamily="34" charset="0"/>
              </a:rPr>
              <a:t>benefit</a:t>
            </a:r>
            <a:r>
              <a:rPr lang="fi-FI" sz="2400" b="0" i="0" u="none" strike="noStrike" baseline="0" dirty="0">
                <a:solidFill>
                  <a:schemeClr val="tx1"/>
                </a:solidFill>
                <a:latin typeface="Calibri" panose="020F0502020204030204" pitchFamily="34" charset="0"/>
              </a:rPr>
              <a:t> </a:t>
            </a:r>
            <a:r>
              <a:rPr lang="en-US" sz="2400" b="0" i="0" u="none" strike="noStrike" baseline="0" dirty="0">
                <a:solidFill>
                  <a:schemeClr val="tx1"/>
                </a:solidFill>
                <a:latin typeface="Calibri" panose="020F0502020204030204" pitchFamily="34" charset="0"/>
              </a:rPr>
              <a:t>from using tools from service design when </a:t>
            </a:r>
            <a:r>
              <a:rPr lang="fi-FI" sz="2400" b="0" i="0" u="none" strike="noStrike" baseline="0" dirty="0" err="1">
                <a:solidFill>
                  <a:schemeClr val="tx1"/>
                </a:solidFill>
                <a:latin typeface="Calibri" panose="020F0502020204030204" pitchFamily="34" charset="0"/>
              </a:rPr>
              <a:t>managing</a:t>
            </a:r>
            <a:r>
              <a:rPr lang="fi-FI" sz="2400" b="0" i="0" u="none" strike="noStrike" baseline="0" dirty="0">
                <a:solidFill>
                  <a:schemeClr val="tx1"/>
                </a:solidFill>
                <a:latin typeface="Calibri" panose="020F0502020204030204" pitchFamily="34" charset="0"/>
              </a:rPr>
              <a:t> and </a:t>
            </a:r>
            <a:r>
              <a:rPr lang="fi-FI" sz="2400" b="0" i="0" u="none" strike="noStrike" baseline="0" dirty="0" err="1">
                <a:solidFill>
                  <a:schemeClr val="tx1"/>
                </a:solidFill>
                <a:latin typeface="Calibri" panose="020F0502020204030204" pitchFamily="34" charset="0"/>
              </a:rPr>
              <a:t>implementing</a:t>
            </a:r>
            <a:r>
              <a:rPr lang="fi-FI" sz="2400" b="0" i="0" u="none" strike="noStrike" baseline="0" dirty="0">
                <a:solidFill>
                  <a:schemeClr val="tx1"/>
                </a:solidFill>
                <a:latin typeface="Calibri" panose="020F0502020204030204" pitchFamily="34" charset="0"/>
              </a:rPr>
              <a:t> </a:t>
            </a:r>
            <a:r>
              <a:rPr lang="fi-FI" sz="2400" b="0" i="0" u="none" strike="noStrike" baseline="0" dirty="0" err="1">
                <a:solidFill>
                  <a:schemeClr val="tx1"/>
                </a:solidFill>
                <a:latin typeface="Calibri" panose="020F0502020204030204" pitchFamily="34" charset="0"/>
              </a:rPr>
              <a:t>change</a:t>
            </a:r>
            <a:r>
              <a:rPr lang="fi-FI" sz="2400" b="0" i="0" u="none" strike="noStrike" baseline="0" dirty="0">
                <a:solidFill>
                  <a:schemeClr val="tx1"/>
                </a:solidFill>
                <a:latin typeface="Calibri" panose="020F0502020204030204" pitchFamily="34" charset="0"/>
              </a:rPr>
              <a:t>. (Fry 2019)</a:t>
            </a:r>
            <a:endParaRPr lang="fi-FI"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EF2F862-4C68-7670-A87F-2EDCA69EF8A0}"/>
              </a:ext>
            </a:extLst>
          </p:cNvPr>
          <p:cNvPicPr>
            <a:picLocks noChangeAspect="1"/>
          </p:cNvPicPr>
          <p:nvPr/>
        </p:nvPicPr>
        <p:blipFill>
          <a:blip r:embed="rId3"/>
          <a:stretch>
            <a:fillRect/>
          </a:stretch>
        </p:blipFill>
        <p:spPr>
          <a:xfrm>
            <a:off x="8368784" y="3097108"/>
            <a:ext cx="2353260" cy="1944793"/>
          </a:xfrm>
          <a:prstGeom prst="rect">
            <a:avLst/>
          </a:prstGeom>
        </p:spPr>
      </p:pic>
    </p:spTree>
    <p:extLst>
      <p:ext uri="{BB962C8B-B14F-4D97-AF65-F5344CB8AC3E}">
        <p14:creationId xmlns:p14="http://schemas.microsoft.com/office/powerpoint/2010/main" val="414161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1778" y="1169420"/>
            <a:ext cx="11261124" cy="544967"/>
          </a:xfrm>
        </p:spPr>
        <p:style>
          <a:lnRef idx="1">
            <a:schemeClr val="dk1"/>
          </a:lnRef>
          <a:fillRef idx="2">
            <a:schemeClr val="dk1"/>
          </a:fillRef>
          <a:effectRef idx="1">
            <a:schemeClr val="dk1"/>
          </a:effectRef>
          <a:fontRef idx="minor">
            <a:schemeClr val="dk1"/>
          </a:fontRef>
        </p:style>
        <p:txBody>
          <a:bodyPr anchor="b">
            <a:normAutofit/>
          </a:bodyPr>
          <a:lstStyle/>
          <a:p>
            <a:r>
              <a:rPr lang="en-US" sz="3000" b="1" dirty="0">
                <a:solidFill>
                  <a:schemeClr val="tx1"/>
                </a:solidFill>
              </a:rPr>
              <a:t>Service design</a:t>
            </a:r>
            <a:endParaRPr lang="en-US" sz="3000" b="1" dirty="0">
              <a:solidFill>
                <a:schemeClr val="bg1"/>
              </a:solidFill>
            </a:endParaRPr>
          </a:p>
        </p:txBody>
      </p:sp>
      <p:sp>
        <p:nvSpPr>
          <p:cNvPr id="3" name="Turinio vietos rezervavimo ženklas 2"/>
          <p:cNvSpPr>
            <a:spLocks noGrp="1"/>
          </p:cNvSpPr>
          <p:nvPr>
            <p:ph sz="half" idx="2"/>
          </p:nvPr>
        </p:nvSpPr>
        <p:spPr>
          <a:xfrm>
            <a:off x="391778" y="1954735"/>
            <a:ext cx="7640114" cy="4238028"/>
          </a:xfrm>
        </p:spPr>
        <p:txBody>
          <a:bodyPr>
            <a:noAutofit/>
          </a:bodyPr>
          <a:lstStyle/>
          <a:p>
            <a:pPr algn="l"/>
            <a:r>
              <a:rPr lang="en-US" sz="1600" b="0" i="0" u="none" strike="noStrike" baseline="0" dirty="0">
                <a:solidFill>
                  <a:schemeClr val="tx1"/>
                </a:solidFill>
                <a:latin typeface="Calibri" panose="020F0502020204030204" pitchFamily="34" charset="0"/>
              </a:rPr>
              <a:t>- is the </a:t>
            </a:r>
            <a:r>
              <a:rPr lang="en-US" sz="1600" b="1" i="0" u="sng" strike="noStrike" baseline="0" dirty="0">
                <a:solidFill>
                  <a:schemeClr val="tx1"/>
                </a:solidFill>
                <a:latin typeface="Calibri" panose="020F0502020204030204" pitchFamily="34" charset="0"/>
              </a:rPr>
              <a:t>activity of planning and implementing change to improve a </a:t>
            </a:r>
            <a:r>
              <a:rPr lang="fi-FI" sz="1600" b="1" i="0" u="sng" strike="noStrike" baseline="0" dirty="0" err="1">
                <a:solidFill>
                  <a:schemeClr val="tx1"/>
                </a:solidFill>
                <a:latin typeface="Calibri" panose="020F0502020204030204" pitchFamily="34" charset="0"/>
              </a:rPr>
              <a:t>service’s</a:t>
            </a:r>
            <a:r>
              <a:rPr lang="fi-FI" sz="1600" b="1" i="0" u="sng" strike="noStrike" baseline="0" dirty="0">
                <a:solidFill>
                  <a:schemeClr val="tx1"/>
                </a:solidFill>
                <a:latin typeface="Calibri" panose="020F0502020204030204" pitchFamily="34" charset="0"/>
              </a:rPr>
              <a:t> </a:t>
            </a:r>
            <a:r>
              <a:rPr lang="fi-FI" sz="1600" b="1" i="0" u="sng" strike="noStrike" baseline="0" dirty="0" err="1">
                <a:solidFill>
                  <a:schemeClr val="tx1"/>
                </a:solidFill>
                <a:latin typeface="Calibri" panose="020F0502020204030204" pitchFamily="34" charset="0"/>
              </a:rPr>
              <a:t>quality</a:t>
            </a:r>
            <a:r>
              <a:rPr lang="fi-FI" sz="1600" b="0" i="0" u="none" strike="noStrike" baseline="0" dirty="0">
                <a:solidFill>
                  <a:schemeClr val="tx1"/>
                </a:solidFill>
                <a:latin typeface="Calibri" panose="020F0502020204030204" pitchFamily="34" charset="0"/>
              </a:rPr>
              <a:t>. (Fry 2019)</a:t>
            </a:r>
          </a:p>
          <a:p>
            <a:r>
              <a:rPr lang="en-US" sz="1600" b="0" i="0" u="none" strike="noStrike" baseline="0" dirty="0">
                <a:solidFill>
                  <a:schemeClr val="tx1"/>
                </a:solidFill>
                <a:latin typeface="Calibri" panose="020F0502020204030204" pitchFamily="34" charset="0"/>
              </a:rPr>
              <a:t>- </a:t>
            </a:r>
            <a:r>
              <a:rPr lang="fi-FI" sz="1600" b="0" i="0" u="none" strike="noStrike" baseline="0" dirty="0" err="1">
                <a:solidFill>
                  <a:schemeClr val="tx1"/>
                </a:solidFill>
                <a:latin typeface="Calibri" panose="020F0502020204030204" pitchFamily="34" charset="0"/>
              </a:rPr>
              <a:t>focuses</a:t>
            </a:r>
            <a:r>
              <a:rPr lang="fi-FI" sz="1600" b="0" i="0" u="none" strike="noStrike" baseline="0" dirty="0">
                <a:solidFill>
                  <a:schemeClr val="tx1"/>
                </a:solidFill>
                <a:latin typeface="Calibri" panose="020F0502020204030204" pitchFamily="34" charset="0"/>
              </a:rPr>
              <a:t> on </a:t>
            </a:r>
            <a:r>
              <a:rPr lang="fi-FI" sz="1600" b="1" i="0" u="none" strike="noStrike" baseline="0" dirty="0" err="1">
                <a:solidFill>
                  <a:schemeClr val="tx1"/>
                </a:solidFill>
                <a:latin typeface="Calibri" panose="020F0502020204030204" pitchFamily="34" charset="0"/>
              </a:rPr>
              <a:t>holistic</a:t>
            </a:r>
            <a:r>
              <a:rPr lang="fi-FI" sz="1600" b="1" i="0" u="none" strike="noStrike" baseline="0" dirty="0">
                <a:solidFill>
                  <a:schemeClr val="tx1"/>
                </a:solidFill>
                <a:latin typeface="Calibri" panose="020F0502020204030204" pitchFamily="34" charset="0"/>
              </a:rPr>
              <a:t> </a:t>
            </a:r>
            <a:r>
              <a:rPr lang="fi-FI" sz="1600" b="1" i="0" u="none" strike="noStrike" baseline="0" dirty="0" err="1">
                <a:solidFill>
                  <a:schemeClr val="tx1"/>
                </a:solidFill>
                <a:latin typeface="Calibri" panose="020F0502020204030204" pitchFamily="34" charset="0"/>
              </a:rPr>
              <a:t>service</a:t>
            </a:r>
            <a:r>
              <a:rPr lang="fi-FI" sz="1600" b="1" i="0" u="none" strike="noStrike" baseline="0" dirty="0">
                <a:solidFill>
                  <a:schemeClr val="tx1"/>
                </a:solidFill>
                <a:latin typeface="Calibri" panose="020F0502020204030204" pitchFamily="34" charset="0"/>
              </a:rPr>
              <a:t> </a:t>
            </a:r>
            <a:r>
              <a:rPr lang="fi-FI" sz="1600" b="1" i="0" u="none" strike="noStrike" baseline="0" dirty="0" err="1">
                <a:solidFill>
                  <a:schemeClr val="tx1"/>
                </a:solidFill>
                <a:latin typeface="Calibri" panose="020F0502020204030204" pitchFamily="34" charset="0"/>
              </a:rPr>
              <a:t>experiences</a:t>
            </a:r>
            <a:r>
              <a:rPr lang="fi-FI" sz="1600" b="1" i="0" u="none" strike="noStrike" baseline="0" dirty="0">
                <a:solidFill>
                  <a:schemeClr val="tx1"/>
                </a:solidFill>
                <a:latin typeface="Calibri" panose="020F0502020204030204" pitchFamily="34" charset="0"/>
              </a:rPr>
              <a:t> </a:t>
            </a:r>
            <a:r>
              <a:rPr lang="fi-FI" sz="1600" b="0" i="0" u="none" strike="noStrike" baseline="0" dirty="0">
                <a:solidFill>
                  <a:schemeClr val="tx1"/>
                </a:solidFill>
                <a:latin typeface="Calibri" panose="020F0502020204030204" pitchFamily="34" charset="0"/>
              </a:rPr>
              <a:t>to </a:t>
            </a:r>
            <a:r>
              <a:rPr lang="fi-FI" sz="1600" b="0" i="0" u="none" strike="noStrike" baseline="0" dirty="0" err="1">
                <a:solidFill>
                  <a:schemeClr val="tx1"/>
                </a:solidFill>
                <a:latin typeface="Calibri" panose="020F0502020204030204" pitchFamily="34" charset="0"/>
              </a:rPr>
              <a:t>fully</a:t>
            </a:r>
            <a:r>
              <a:rPr lang="fi-FI" sz="1600" b="0" i="0" u="none" strike="noStrike" baseline="0" dirty="0">
                <a:solidFill>
                  <a:schemeClr val="tx1"/>
                </a:solidFill>
                <a:latin typeface="Calibri" panose="020F0502020204030204" pitchFamily="34" charset="0"/>
              </a:rPr>
              <a:t> </a:t>
            </a:r>
            <a:r>
              <a:rPr lang="fi-FI" sz="1600" b="0" i="0" u="none" strike="noStrike" baseline="0" dirty="0" err="1">
                <a:solidFill>
                  <a:schemeClr val="tx1"/>
                </a:solidFill>
                <a:latin typeface="Calibri" panose="020F0502020204030204" pitchFamily="34" charset="0"/>
              </a:rPr>
              <a:t>understand</a:t>
            </a:r>
            <a:r>
              <a:rPr lang="fi-FI" sz="1600" b="0" i="0" u="none" strike="noStrike" baseline="0" dirty="0">
                <a:solidFill>
                  <a:schemeClr val="tx1"/>
                </a:solidFill>
                <a:latin typeface="Calibri" panose="020F0502020204030204" pitchFamily="34" charset="0"/>
              </a:rPr>
              <a:t> </a:t>
            </a:r>
            <a:r>
              <a:rPr lang="fi-FI" sz="1600" b="0" i="0" u="none" strike="noStrike" baseline="0" dirty="0" err="1">
                <a:solidFill>
                  <a:schemeClr val="tx1"/>
                </a:solidFill>
                <a:latin typeface="Calibri" panose="020F0502020204030204" pitchFamily="34" charset="0"/>
              </a:rPr>
              <a:t>the</a:t>
            </a:r>
            <a:r>
              <a:rPr lang="fi-FI" sz="1600" b="0" i="0" u="none" strike="noStrike" baseline="0" dirty="0">
                <a:solidFill>
                  <a:schemeClr val="tx1"/>
                </a:solidFill>
                <a:latin typeface="Calibri" panose="020F0502020204030204" pitchFamily="34" charset="0"/>
              </a:rPr>
              <a:t> </a:t>
            </a:r>
            <a:r>
              <a:rPr lang="fi-FI" sz="1600" b="0" i="0" u="none" strike="noStrike" baseline="0" dirty="0" err="1">
                <a:solidFill>
                  <a:schemeClr val="tx1"/>
                </a:solidFill>
                <a:latin typeface="Calibri" panose="020F0502020204030204" pitchFamily="34" charset="0"/>
              </a:rPr>
              <a:t>target</a:t>
            </a:r>
            <a:r>
              <a:rPr lang="fi-FI" sz="1600" b="0" i="0" u="none" strike="noStrike" baseline="0" dirty="0">
                <a:solidFill>
                  <a:schemeClr val="tx1"/>
                </a:solidFill>
                <a:latin typeface="Calibri" panose="020F0502020204030204" pitchFamily="34" charset="0"/>
              </a:rPr>
              <a:t> </a:t>
            </a:r>
            <a:r>
              <a:rPr lang="fi-FI" sz="1600" b="0" i="0" u="none" strike="noStrike" baseline="0" dirty="0" err="1">
                <a:solidFill>
                  <a:schemeClr val="tx1"/>
                </a:solidFill>
                <a:latin typeface="Calibri" panose="020F0502020204030204" pitchFamily="34" charset="0"/>
              </a:rPr>
              <a:t>group</a:t>
            </a:r>
            <a:r>
              <a:rPr lang="fi-FI" sz="1600" b="0" i="0" u="none" strike="noStrike" baseline="0" dirty="0">
                <a:solidFill>
                  <a:schemeClr val="tx1"/>
                </a:solidFill>
                <a:latin typeface="Calibri" panose="020F0502020204030204" pitchFamily="34" charset="0"/>
              </a:rPr>
              <a:t>, </a:t>
            </a:r>
            <a:r>
              <a:rPr lang="fi-FI" sz="1600" b="0" i="0" u="none" strike="noStrike" baseline="0" dirty="0" err="1">
                <a:solidFill>
                  <a:schemeClr val="tx1"/>
                </a:solidFill>
                <a:latin typeface="Calibri" panose="020F0502020204030204" pitchFamily="34" charset="0"/>
              </a:rPr>
              <a:t>users</a:t>
            </a:r>
            <a:r>
              <a:rPr lang="fi-FI" sz="1600" b="0" i="0" u="none" strike="noStrike" baseline="0" dirty="0">
                <a:solidFill>
                  <a:schemeClr val="tx1"/>
                </a:solidFill>
                <a:latin typeface="Calibri" panose="020F0502020204030204" pitchFamily="34" charset="0"/>
              </a:rPr>
              <a:t> </a:t>
            </a:r>
            <a:r>
              <a:rPr lang="fi-FI" sz="1600" b="1" i="0" u="none" strike="noStrike" baseline="0" dirty="0">
                <a:solidFill>
                  <a:schemeClr val="tx1"/>
                </a:solidFill>
                <a:latin typeface="Calibri" panose="020F0502020204030204" pitchFamily="34" charset="0"/>
              </a:rPr>
              <a:t>and </a:t>
            </a:r>
            <a:r>
              <a:rPr lang="fi-FI" sz="1600" b="1" i="0" u="none" strike="noStrike" baseline="0" dirty="0" err="1">
                <a:solidFill>
                  <a:schemeClr val="tx1"/>
                </a:solidFill>
                <a:latin typeface="Calibri" panose="020F0502020204030204" pitchFamily="34" charset="0"/>
              </a:rPr>
              <a:t>context</a:t>
            </a:r>
            <a:r>
              <a:rPr lang="fi-FI" sz="1600" b="1" i="0" u="none" strike="noStrike" baseline="0" dirty="0">
                <a:solidFill>
                  <a:schemeClr val="tx1"/>
                </a:solidFill>
                <a:latin typeface="Calibri" panose="020F0502020204030204" pitchFamily="34" charset="0"/>
              </a:rPr>
              <a:t> </a:t>
            </a:r>
            <a:r>
              <a:rPr lang="fi-FI" sz="1600" b="0" i="0" u="none" strike="noStrike" baseline="0" dirty="0">
                <a:solidFill>
                  <a:schemeClr val="tx1"/>
                </a:solidFill>
                <a:latin typeface="Calibri" panose="020F0502020204030204" pitchFamily="34" charset="0"/>
              </a:rPr>
              <a:t>as </a:t>
            </a:r>
            <a:r>
              <a:rPr lang="fi-FI" sz="1600" b="0" i="0" u="none" strike="noStrike" baseline="0" dirty="0" err="1">
                <a:solidFill>
                  <a:schemeClr val="tx1"/>
                </a:solidFill>
                <a:latin typeface="Calibri" panose="020F0502020204030204" pitchFamily="34" charset="0"/>
              </a:rPr>
              <a:t>completely</a:t>
            </a:r>
            <a:r>
              <a:rPr lang="fi-FI" sz="1600" b="0" i="0" u="none" strike="noStrike" baseline="0" dirty="0">
                <a:solidFill>
                  <a:schemeClr val="tx1"/>
                </a:solidFill>
                <a:latin typeface="Calibri" panose="020F0502020204030204" pitchFamily="34" charset="0"/>
              </a:rPr>
              <a:t> as </a:t>
            </a:r>
            <a:r>
              <a:rPr lang="fi-FI" sz="1600" b="0" i="0" u="none" strike="noStrike" baseline="0" dirty="0" err="1">
                <a:solidFill>
                  <a:schemeClr val="tx1"/>
                </a:solidFill>
                <a:latin typeface="Calibri" panose="020F0502020204030204" pitchFamily="34" charset="0"/>
              </a:rPr>
              <a:t>possible</a:t>
            </a:r>
            <a:endParaRPr lang="en-US" sz="1600" b="0" i="0" u="none" strike="noStrike" baseline="0" dirty="0">
              <a:solidFill>
                <a:schemeClr val="tx1"/>
              </a:solidFill>
              <a:latin typeface="Calibri" panose="020F0502020204030204" pitchFamily="34" charset="0"/>
            </a:endParaRPr>
          </a:p>
          <a:p>
            <a:r>
              <a:rPr lang="en-US" sz="1600" dirty="0">
                <a:solidFill>
                  <a:schemeClr val="tx1"/>
                </a:solidFill>
                <a:latin typeface="Calibri" panose="020F0502020204030204" pitchFamily="34" charset="0"/>
              </a:rPr>
              <a:t>-</a:t>
            </a:r>
            <a:r>
              <a:rPr lang="en-US" sz="1600" b="0" i="0" u="none" strike="noStrike" baseline="0" dirty="0">
                <a:solidFill>
                  <a:schemeClr val="tx1"/>
                </a:solidFill>
                <a:latin typeface="Calibri" panose="020F0502020204030204" pitchFamily="34" charset="0"/>
              </a:rPr>
              <a:t> is a </a:t>
            </a:r>
            <a:r>
              <a:rPr lang="en-US" sz="1600" b="1" i="0" u="none" strike="noStrike" baseline="0" dirty="0" err="1">
                <a:solidFill>
                  <a:schemeClr val="tx1"/>
                </a:solidFill>
                <a:latin typeface="Calibri" panose="020F0502020204030204" pitchFamily="34" charset="0"/>
              </a:rPr>
              <a:t>usercentric</a:t>
            </a:r>
            <a:r>
              <a:rPr lang="en-US" sz="1600" b="1" i="0" u="none" strike="noStrike" baseline="0" dirty="0">
                <a:solidFill>
                  <a:schemeClr val="tx1"/>
                </a:solidFill>
                <a:latin typeface="Calibri" panose="020F0502020204030204" pitchFamily="34" charset="0"/>
              </a:rPr>
              <a:t> approach </a:t>
            </a:r>
            <a:r>
              <a:rPr lang="en-US" sz="1600" b="0" i="0" u="none" strike="noStrike" baseline="0" dirty="0">
                <a:solidFill>
                  <a:schemeClr val="tx1"/>
                </a:solidFill>
                <a:latin typeface="Calibri" panose="020F0502020204030204" pitchFamily="34" charset="0"/>
              </a:rPr>
              <a:t>by including service providers, end-users and stakeholders in the design process</a:t>
            </a:r>
            <a:r>
              <a:rPr lang="en-US" sz="1600" dirty="0">
                <a:solidFill>
                  <a:schemeClr val="tx1"/>
                </a:solidFill>
                <a:latin typeface="Calibri" panose="020F0502020204030204" pitchFamily="34" charset="0"/>
              </a:rPr>
              <a:t>. Users are seen as a resource and an integral part of the innovation process.(</a:t>
            </a:r>
            <a:r>
              <a:rPr lang="en-US" sz="1600" b="0" i="0" u="none" strike="noStrike" baseline="0" dirty="0">
                <a:solidFill>
                  <a:schemeClr val="tx1"/>
                </a:solidFill>
                <a:latin typeface="Calibri" panose="020F0502020204030204" pitchFamily="34" charset="0"/>
              </a:rPr>
              <a:t>Fry 2019)</a:t>
            </a:r>
          </a:p>
          <a:p>
            <a:pPr algn="l"/>
            <a:r>
              <a:rPr lang="fi-FI" sz="1600" b="0" i="0" u="none" strike="noStrike" baseline="0" dirty="0">
                <a:solidFill>
                  <a:schemeClr val="tx1"/>
                </a:solidFill>
                <a:latin typeface="Calibri" panose="020F0502020204030204" pitchFamily="34" charset="0"/>
              </a:rPr>
              <a:t>- is an </a:t>
            </a:r>
            <a:r>
              <a:rPr lang="en-US" sz="1600" b="1" i="0" u="none" strike="noStrike" baseline="0" dirty="0">
                <a:solidFill>
                  <a:schemeClr val="tx1"/>
                </a:solidFill>
                <a:latin typeface="Calibri" panose="020F0502020204030204" pitchFamily="34" charset="0"/>
              </a:rPr>
              <a:t>interdisciplinary approach</a:t>
            </a:r>
            <a:r>
              <a:rPr lang="en-US" sz="1600" b="0" i="0" u="none" strike="noStrike" baseline="0" dirty="0">
                <a:solidFill>
                  <a:schemeClr val="tx1"/>
                </a:solidFill>
                <a:latin typeface="Calibri" panose="020F0502020204030204" pitchFamily="34" charset="0"/>
              </a:rPr>
              <a:t>, that uses </a:t>
            </a:r>
            <a:r>
              <a:rPr lang="fi-FI" sz="1600" b="0" i="0" u="none" strike="noStrike" baseline="0" dirty="0" err="1">
                <a:solidFill>
                  <a:schemeClr val="tx1"/>
                </a:solidFill>
                <a:latin typeface="Calibri" panose="020F0502020204030204" pitchFamily="34" charset="0"/>
              </a:rPr>
              <a:t>methods</a:t>
            </a:r>
            <a:r>
              <a:rPr lang="fi-FI" sz="1600" b="0" i="0" u="none" strike="noStrike" baseline="0" dirty="0">
                <a:solidFill>
                  <a:schemeClr val="tx1"/>
                </a:solidFill>
                <a:latin typeface="Calibri" panose="020F0502020204030204" pitchFamily="34" charset="0"/>
              </a:rPr>
              <a:t> of </a:t>
            </a:r>
            <a:r>
              <a:rPr lang="fi-FI" sz="1600" b="0" i="0" u="none" strike="noStrike" baseline="0" dirty="0" err="1">
                <a:solidFill>
                  <a:schemeClr val="tx1"/>
                </a:solidFill>
                <a:latin typeface="Calibri" panose="020F0502020204030204" pitchFamily="34" charset="0"/>
              </a:rPr>
              <a:t>various</a:t>
            </a:r>
            <a:r>
              <a:rPr lang="fi-FI" sz="1600" b="0" i="0" u="none" strike="noStrike" baseline="0" dirty="0">
                <a:solidFill>
                  <a:schemeClr val="tx1"/>
                </a:solidFill>
                <a:latin typeface="Calibri" panose="020F0502020204030204" pitchFamily="34" charset="0"/>
              </a:rPr>
              <a:t> </a:t>
            </a:r>
            <a:r>
              <a:rPr lang="fi-FI" sz="1600" b="0" i="0" u="none" strike="noStrike" baseline="0" dirty="0" err="1">
                <a:solidFill>
                  <a:schemeClr val="tx1"/>
                </a:solidFill>
                <a:latin typeface="Calibri" panose="020F0502020204030204" pitchFamily="34" charset="0"/>
              </a:rPr>
              <a:t>fields</a:t>
            </a:r>
            <a:r>
              <a:rPr lang="fi-FI" sz="1600" b="0" i="0" u="none" strike="noStrike" baseline="0" dirty="0">
                <a:solidFill>
                  <a:schemeClr val="tx1"/>
                </a:solidFill>
                <a:latin typeface="Calibri" panose="020F0502020204030204" pitchFamily="34" charset="0"/>
              </a:rPr>
              <a:t> to </a:t>
            </a:r>
            <a:r>
              <a:rPr lang="fi-FI" sz="1600" b="0" i="0" u="none" strike="noStrike" baseline="0" dirty="0" err="1">
                <a:solidFill>
                  <a:schemeClr val="tx1"/>
                </a:solidFill>
                <a:latin typeface="Calibri" panose="020F0502020204030204" pitchFamily="34" charset="0"/>
              </a:rPr>
              <a:t>improve</a:t>
            </a:r>
            <a:r>
              <a:rPr lang="fi-FI" sz="1600" b="0" i="0" u="none" strike="noStrike" baseline="0" dirty="0">
                <a:solidFill>
                  <a:schemeClr val="tx1"/>
                </a:solidFill>
                <a:latin typeface="Calibri" panose="020F0502020204030204" pitchFamily="34" charset="0"/>
              </a:rPr>
              <a:t> </a:t>
            </a:r>
            <a:r>
              <a:rPr lang="fi-FI" sz="1600" b="0" i="0" u="none" strike="noStrike" baseline="0" dirty="0" err="1">
                <a:solidFill>
                  <a:schemeClr val="tx1"/>
                </a:solidFill>
                <a:latin typeface="Calibri" panose="020F0502020204030204" pitchFamily="34" charset="0"/>
              </a:rPr>
              <a:t>services</a:t>
            </a:r>
            <a:r>
              <a:rPr lang="fi-FI" sz="1600" b="0" i="0" u="none" strike="noStrike" baseline="0" dirty="0">
                <a:solidFill>
                  <a:schemeClr val="tx1"/>
                </a:solidFill>
                <a:latin typeface="Calibri" panose="020F0502020204030204" pitchFamily="34" charset="0"/>
              </a:rPr>
              <a:t>. (Fry 2019)</a:t>
            </a:r>
          </a:p>
          <a:p>
            <a:r>
              <a:rPr lang="en-US" sz="1600" b="0" i="0" u="none" strike="noStrike" baseline="0" dirty="0">
                <a:solidFill>
                  <a:schemeClr val="tx1"/>
                </a:solidFill>
                <a:latin typeface="Calibri" panose="020F0502020204030204" pitchFamily="34" charset="0"/>
              </a:rPr>
              <a:t>-offers a unique approach in the sense that it </a:t>
            </a:r>
            <a:r>
              <a:rPr lang="en-US" sz="1600" b="1" i="0" u="none" strike="noStrike" baseline="0" dirty="0">
                <a:solidFill>
                  <a:schemeClr val="tx1"/>
                </a:solidFill>
                <a:latin typeface="Calibri" panose="020F0502020204030204" pitchFamily="34" charset="0"/>
              </a:rPr>
              <a:t>includes service-providers, customers and managers </a:t>
            </a:r>
            <a:r>
              <a:rPr lang="en-US" sz="1600" b="0" i="0" u="none" strike="noStrike" baseline="0" dirty="0">
                <a:solidFill>
                  <a:schemeClr val="tx1"/>
                </a:solidFill>
                <a:latin typeface="Calibri" panose="020F0502020204030204" pitchFamily="34" charset="0"/>
              </a:rPr>
              <a:t>into not only the </a:t>
            </a:r>
            <a:r>
              <a:rPr lang="fi-FI" sz="1600" b="0" i="0" u="none" strike="noStrike" baseline="0" dirty="0" err="1">
                <a:solidFill>
                  <a:schemeClr val="tx1"/>
                </a:solidFill>
                <a:latin typeface="Calibri" panose="020F0502020204030204" pitchFamily="34" charset="0"/>
              </a:rPr>
              <a:t>implementation</a:t>
            </a:r>
            <a:r>
              <a:rPr lang="fi-FI" sz="1600" b="0" i="0" u="none" strike="noStrike" baseline="0" dirty="0">
                <a:solidFill>
                  <a:schemeClr val="tx1"/>
                </a:solidFill>
                <a:latin typeface="Calibri" panose="020F0502020204030204" pitchFamily="34" charset="0"/>
              </a:rPr>
              <a:t> of </a:t>
            </a:r>
            <a:r>
              <a:rPr lang="fi-FI" sz="1600" b="0" i="0" u="none" strike="noStrike" baseline="0" dirty="0" err="1">
                <a:solidFill>
                  <a:schemeClr val="tx1"/>
                </a:solidFill>
                <a:latin typeface="Calibri" panose="020F0502020204030204" pitchFamily="34" charset="0"/>
              </a:rPr>
              <a:t>the</a:t>
            </a:r>
            <a:r>
              <a:rPr lang="fi-FI" sz="1600" b="0" i="0" u="none" strike="noStrike" baseline="0" dirty="0">
                <a:solidFill>
                  <a:schemeClr val="tx1"/>
                </a:solidFill>
                <a:latin typeface="Calibri" panose="020F0502020204030204" pitchFamily="34" charset="0"/>
              </a:rPr>
              <a:t> </a:t>
            </a:r>
            <a:r>
              <a:rPr lang="fi-FI" sz="1600" b="0" i="0" u="none" strike="noStrike" baseline="0" dirty="0" err="1">
                <a:solidFill>
                  <a:schemeClr val="tx1"/>
                </a:solidFill>
                <a:latin typeface="Calibri" panose="020F0502020204030204" pitchFamily="34" charset="0"/>
              </a:rPr>
              <a:t>suggested</a:t>
            </a:r>
            <a:r>
              <a:rPr lang="fi-FI" sz="1600" b="0" i="0" u="none" strike="noStrike" baseline="0" dirty="0">
                <a:solidFill>
                  <a:schemeClr val="tx1"/>
                </a:solidFill>
                <a:latin typeface="Calibri" panose="020F0502020204030204" pitchFamily="34" charset="0"/>
              </a:rPr>
              <a:t> </a:t>
            </a:r>
            <a:r>
              <a:rPr lang="en-US" sz="1600" b="0" i="0" u="none" strike="noStrike" baseline="0" dirty="0">
                <a:solidFill>
                  <a:schemeClr val="tx1"/>
                </a:solidFill>
                <a:latin typeface="Calibri" panose="020F0502020204030204" pitchFamily="34" charset="0"/>
              </a:rPr>
              <a:t>improvement, but also the development of it (Fry 2019)</a:t>
            </a:r>
          </a:p>
          <a:p>
            <a:r>
              <a:rPr lang="fi-FI" sz="1600" dirty="0">
                <a:solidFill>
                  <a:schemeClr val="tx1"/>
                </a:solidFill>
                <a:latin typeface="Calibri" panose="020F0502020204030204" pitchFamily="34" charset="0"/>
              </a:rPr>
              <a:t> - </a:t>
            </a:r>
            <a:r>
              <a:rPr lang="fi-FI" sz="1600" dirty="0" err="1">
                <a:solidFill>
                  <a:schemeClr val="tx1"/>
                </a:solidFill>
                <a:latin typeface="Calibri" panose="020F0502020204030204" pitchFamily="34" charset="0"/>
              </a:rPr>
              <a:t>can</a:t>
            </a:r>
            <a:r>
              <a:rPr lang="fi-FI" sz="1600" dirty="0">
                <a:solidFill>
                  <a:schemeClr val="tx1"/>
                </a:solidFill>
                <a:latin typeface="Calibri" panose="020F0502020204030204" pitchFamily="34" charset="0"/>
              </a:rPr>
              <a:t> </a:t>
            </a:r>
            <a:r>
              <a:rPr lang="fi-FI" sz="1600" dirty="0" err="1">
                <a:solidFill>
                  <a:schemeClr val="tx1"/>
                </a:solidFill>
                <a:latin typeface="Calibri" panose="020F0502020204030204" pitchFamily="34" charset="0"/>
              </a:rPr>
              <a:t>be</a:t>
            </a:r>
            <a:r>
              <a:rPr lang="fi-FI" sz="1600" dirty="0">
                <a:solidFill>
                  <a:schemeClr val="tx1"/>
                </a:solidFill>
                <a:latin typeface="Calibri" panose="020F0502020204030204" pitchFamily="34" charset="0"/>
              </a:rPr>
              <a:t> </a:t>
            </a:r>
            <a:r>
              <a:rPr lang="fi-FI" sz="1600" dirty="0" err="1">
                <a:solidFill>
                  <a:schemeClr val="tx1"/>
                </a:solidFill>
                <a:latin typeface="Calibri" panose="020F0502020204030204" pitchFamily="34" charset="0"/>
              </a:rPr>
              <a:t>used</a:t>
            </a:r>
            <a:r>
              <a:rPr lang="fi-FI" sz="1600" dirty="0">
                <a:solidFill>
                  <a:schemeClr val="tx1"/>
                </a:solidFill>
                <a:latin typeface="Calibri" panose="020F0502020204030204" pitchFamily="34" charset="0"/>
              </a:rPr>
              <a:t> for </a:t>
            </a:r>
            <a:r>
              <a:rPr lang="fi-FI" sz="1600" dirty="0" err="1">
                <a:solidFill>
                  <a:schemeClr val="tx1"/>
                </a:solidFill>
                <a:latin typeface="Calibri" panose="020F0502020204030204" pitchFamily="34" charset="0"/>
              </a:rPr>
              <a:t>development</a:t>
            </a:r>
            <a:r>
              <a:rPr lang="fi-FI" sz="1600" dirty="0">
                <a:solidFill>
                  <a:schemeClr val="tx1"/>
                </a:solidFill>
                <a:latin typeface="Calibri" panose="020F0502020204030204" pitchFamily="34" charset="0"/>
              </a:rPr>
              <a:t> of person </a:t>
            </a:r>
            <a:r>
              <a:rPr lang="fi-FI" sz="1600" dirty="0" err="1">
                <a:solidFill>
                  <a:schemeClr val="tx1"/>
                </a:solidFill>
                <a:latin typeface="Calibri" panose="020F0502020204030204" pitchFamily="34" charset="0"/>
              </a:rPr>
              <a:t>cented-care</a:t>
            </a:r>
            <a:r>
              <a:rPr lang="fi-FI" sz="1600" dirty="0">
                <a:solidFill>
                  <a:schemeClr val="tx1"/>
                </a:solidFill>
                <a:latin typeface="Calibri" panose="020F0502020204030204" pitchFamily="34" charset="0"/>
              </a:rPr>
              <a:t>,   </a:t>
            </a:r>
            <a:r>
              <a:rPr lang="fi-FI" sz="1600" dirty="0" err="1">
                <a:solidFill>
                  <a:schemeClr val="tx1"/>
                </a:solidFill>
                <a:latin typeface="Calibri" panose="020F0502020204030204" pitchFamily="34" charset="0"/>
              </a:rPr>
              <a:t>identification</a:t>
            </a:r>
            <a:r>
              <a:rPr lang="fi-FI" sz="1600" dirty="0">
                <a:solidFill>
                  <a:schemeClr val="tx1"/>
                </a:solidFill>
                <a:latin typeface="Calibri" panose="020F0502020204030204" pitchFamily="34" charset="0"/>
              </a:rPr>
              <a:t> of </a:t>
            </a:r>
            <a:r>
              <a:rPr lang="fi-FI" sz="1600" dirty="0" err="1">
                <a:solidFill>
                  <a:schemeClr val="tx1"/>
                </a:solidFill>
                <a:latin typeface="Calibri" panose="020F0502020204030204" pitchFamily="34" charset="0"/>
              </a:rPr>
              <a:t>current</a:t>
            </a:r>
            <a:r>
              <a:rPr lang="fi-FI" sz="1600" dirty="0">
                <a:solidFill>
                  <a:schemeClr val="tx1"/>
                </a:solidFill>
                <a:latin typeface="Calibri" panose="020F0502020204030204" pitchFamily="34" charset="0"/>
              </a:rPr>
              <a:t> </a:t>
            </a:r>
            <a:r>
              <a:rPr lang="fi-FI" sz="1600" dirty="0" err="1">
                <a:solidFill>
                  <a:schemeClr val="tx1"/>
                </a:solidFill>
                <a:latin typeface="Calibri" panose="020F0502020204030204" pitchFamily="34" charset="0"/>
              </a:rPr>
              <a:t>problems</a:t>
            </a:r>
            <a:r>
              <a:rPr lang="fi-FI" sz="1600" dirty="0">
                <a:solidFill>
                  <a:schemeClr val="tx1"/>
                </a:solidFill>
                <a:latin typeface="Calibri" panose="020F0502020204030204" pitchFamily="34" charset="0"/>
              </a:rPr>
              <a:t> for </a:t>
            </a:r>
            <a:r>
              <a:rPr lang="fi-FI" sz="1600" dirty="0" err="1">
                <a:solidFill>
                  <a:schemeClr val="tx1"/>
                </a:solidFill>
                <a:latin typeface="Calibri" panose="020F0502020204030204" pitchFamily="34" charset="0"/>
              </a:rPr>
              <a:t>improved</a:t>
            </a:r>
            <a:r>
              <a:rPr lang="fi-FI" sz="1600" dirty="0">
                <a:solidFill>
                  <a:schemeClr val="tx1"/>
                </a:solidFill>
                <a:latin typeface="Calibri" panose="020F0502020204030204" pitchFamily="34" charset="0"/>
              </a:rPr>
              <a:t> </a:t>
            </a:r>
            <a:r>
              <a:rPr lang="fi-FI" sz="1600" dirty="0" err="1">
                <a:solidFill>
                  <a:schemeClr val="tx1"/>
                </a:solidFill>
                <a:latin typeface="Calibri" panose="020F0502020204030204" pitchFamily="34" charset="0"/>
              </a:rPr>
              <a:t>pathway</a:t>
            </a:r>
            <a:r>
              <a:rPr lang="fi-FI" sz="1600" dirty="0">
                <a:solidFill>
                  <a:schemeClr val="tx1"/>
                </a:solidFill>
                <a:latin typeface="Calibri" panose="020F0502020204030204" pitchFamily="34" charset="0"/>
              </a:rPr>
              <a:t> design and </a:t>
            </a:r>
            <a:r>
              <a:rPr lang="fi-FI" sz="1600" dirty="0" err="1">
                <a:solidFill>
                  <a:schemeClr val="tx1"/>
                </a:solidFill>
                <a:latin typeface="Calibri" panose="020F0502020204030204" pitchFamily="34" charset="0"/>
              </a:rPr>
              <a:t>new</a:t>
            </a:r>
            <a:r>
              <a:rPr lang="fi-FI" sz="1600" dirty="0">
                <a:solidFill>
                  <a:schemeClr val="tx1"/>
                </a:solidFill>
                <a:latin typeface="Calibri" panose="020F0502020204030204" pitchFamily="34" charset="0"/>
              </a:rPr>
              <a:t> </a:t>
            </a:r>
            <a:r>
              <a:rPr lang="fi-FI" sz="1600" dirty="0" err="1">
                <a:solidFill>
                  <a:schemeClr val="tx1"/>
                </a:solidFill>
                <a:latin typeface="Calibri" panose="020F0502020204030204" pitchFamily="34" charset="0"/>
              </a:rPr>
              <a:t>service</a:t>
            </a:r>
            <a:r>
              <a:rPr lang="fi-FI" sz="1600" dirty="0">
                <a:solidFill>
                  <a:schemeClr val="tx1"/>
                </a:solidFill>
                <a:latin typeface="Calibri" panose="020F0502020204030204" pitchFamily="34" charset="0"/>
              </a:rPr>
              <a:t> </a:t>
            </a:r>
            <a:r>
              <a:rPr lang="fi-FI" sz="1600" dirty="0" err="1">
                <a:solidFill>
                  <a:schemeClr val="tx1"/>
                </a:solidFill>
                <a:latin typeface="Calibri" panose="020F0502020204030204" pitchFamily="34" charset="0"/>
              </a:rPr>
              <a:t>delivery</a:t>
            </a:r>
            <a:r>
              <a:rPr lang="fi-FI" sz="1600" dirty="0">
                <a:solidFill>
                  <a:schemeClr val="tx1"/>
                </a:solidFill>
                <a:latin typeface="Calibri" panose="020F0502020204030204" pitchFamily="34" charset="0"/>
              </a:rPr>
              <a:t>. (Simonse et al 2019)</a:t>
            </a:r>
          </a:p>
        </p:txBody>
      </p:sp>
      <p:pic>
        <p:nvPicPr>
          <p:cNvPr id="4" name="Kuva 3">
            <a:extLst>
              <a:ext uri="{FF2B5EF4-FFF2-40B4-BE49-F238E27FC236}">
                <a16:creationId xmlns:a16="http://schemas.microsoft.com/office/drawing/2014/main" id="{7F51BE04-94E3-4C9F-BE59-042C323D98B9}"/>
              </a:ext>
            </a:extLst>
          </p:cNvPr>
          <p:cNvPicPr>
            <a:picLocks noChangeAspect="1"/>
          </p:cNvPicPr>
          <p:nvPr/>
        </p:nvPicPr>
        <p:blipFill>
          <a:blip r:embed="rId2"/>
          <a:stretch>
            <a:fillRect/>
          </a:stretch>
        </p:blipFill>
        <p:spPr>
          <a:xfrm>
            <a:off x="8384345" y="2535214"/>
            <a:ext cx="3284116" cy="2261869"/>
          </a:xfrm>
          <a:prstGeom prst="rect">
            <a:avLst/>
          </a:prstGeom>
        </p:spPr>
      </p:pic>
    </p:spTree>
    <p:extLst>
      <p:ext uri="{BB962C8B-B14F-4D97-AF65-F5344CB8AC3E}">
        <p14:creationId xmlns:p14="http://schemas.microsoft.com/office/powerpoint/2010/main" val="61740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3610" y="988568"/>
            <a:ext cx="11371341" cy="838750"/>
          </a:xfrm>
        </p:spPr>
        <p:style>
          <a:lnRef idx="1">
            <a:schemeClr val="dk1"/>
          </a:lnRef>
          <a:fillRef idx="2">
            <a:schemeClr val="dk1"/>
          </a:fillRef>
          <a:effectRef idx="1">
            <a:schemeClr val="dk1"/>
          </a:effectRef>
          <a:fontRef idx="minor">
            <a:schemeClr val="dk1"/>
          </a:fontRef>
        </p:style>
        <p:txBody>
          <a:bodyPr>
            <a:normAutofit fontScale="90000"/>
          </a:bodyPr>
          <a:lstStyle/>
          <a:p>
            <a:br>
              <a:rPr lang="en-US" sz="3600" b="1" dirty="0">
                <a:solidFill>
                  <a:schemeClr val="tx1"/>
                </a:solidFill>
              </a:rPr>
            </a:br>
            <a:br>
              <a:rPr lang="ru-RU" sz="3600" b="1" dirty="0">
                <a:solidFill>
                  <a:schemeClr val="tx1"/>
                </a:solidFill>
              </a:rPr>
            </a:br>
            <a:r>
              <a:rPr lang="fi-FI" sz="3100" b="1" dirty="0" err="1">
                <a:solidFill>
                  <a:schemeClr val="tx1"/>
                </a:solidFill>
              </a:rPr>
              <a:t>What</a:t>
            </a:r>
            <a:r>
              <a:rPr lang="fi-FI" sz="3100" b="1" dirty="0">
                <a:solidFill>
                  <a:schemeClr val="tx1"/>
                </a:solidFill>
              </a:rPr>
              <a:t> </a:t>
            </a:r>
            <a:r>
              <a:rPr lang="fi-FI" sz="3100" b="1" dirty="0" err="1">
                <a:solidFill>
                  <a:schemeClr val="tx1"/>
                </a:solidFill>
              </a:rPr>
              <a:t>are</a:t>
            </a:r>
            <a:r>
              <a:rPr lang="fi-FI" sz="3100" b="1" dirty="0">
                <a:solidFill>
                  <a:schemeClr val="tx1"/>
                </a:solidFill>
              </a:rPr>
              <a:t> design </a:t>
            </a:r>
            <a:r>
              <a:rPr lang="fi-FI" sz="3100" b="1" dirty="0" err="1">
                <a:solidFill>
                  <a:schemeClr val="tx1"/>
                </a:solidFill>
              </a:rPr>
              <a:t>skills</a:t>
            </a:r>
            <a:r>
              <a:rPr lang="fi-FI" sz="3100" b="1" dirty="0">
                <a:solidFill>
                  <a:schemeClr val="tx1"/>
                </a:solidFill>
              </a:rPr>
              <a:t>?</a:t>
            </a:r>
            <a:endParaRPr lang="en-US" sz="3100" dirty="0">
              <a:solidFill>
                <a:schemeClr val="bg1"/>
              </a:solidFill>
            </a:endParaRPr>
          </a:p>
        </p:txBody>
      </p:sp>
      <p:pic>
        <p:nvPicPr>
          <p:cNvPr id="5" name="Content Placeholder 4">
            <a:extLst>
              <a:ext uri="{FF2B5EF4-FFF2-40B4-BE49-F238E27FC236}">
                <a16:creationId xmlns:a16="http://schemas.microsoft.com/office/drawing/2014/main" id="{FA1AC01D-BB56-410C-ED72-0794764D06D0}"/>
              </a:ext>
            </a:extLst>
          </p:cNvPr>
          <p:cNvPicPr>
            <a:picLocks noGrp="1" noChangeAspect="1"/>
          </p:cNvPicPr>
          <p:nvPr>
            <p:ph idx="1"/>
          </p:nvPr>
        </p:nvPicPr>
        <p:blipFill>
          <a:blip r:embed="rId3"/>
          <a:stretch>
            <a:fillRect/>
          </a:stretch>
        </p:blipFill>
        <p:spPr>
          <a:xfrm>
            <a:off x="359777" y="1992287"/>
            <a:ext cx="10519890" cy="1553621"/>
          </a:xfrm>
          <a:ln w="28575">
            <a:solidFill>
              <a:schemeClr val="accent2"/>
            </a:solidFill>
          </a:ln>
        </p:spPr>
      </p:pic>
      <p:sp>
        <p:nvSpPr>
          <p:cNvPr id="11" name="TextBox 10">
            <a:extLst>
              <a:ext uri="{FF2B5EF4-FFF2-40B4-BE49-F238E27FC236}">
                <a16:creationId xmlns:a16="http://schemas.microsoft.com/office/drawing/2014/main" id="{273BC8D0-2BE6-33BB-44D4-0CF9415FF4A9}"/>
              </a:ext>
            </a:extLst>
          </p:cNvPr>
          <p:cNvSpPr txBox="1"/>
          <p:nvPr/>
        </p:nvSpPr>
        <p:spPr>
          <a:xfrm>
            <a:off x="559056" y="3875847"/>
            <a:ext cx="3462611" cy="1508105"/>
          </a:xfrm>
          <a:prstGeom prst="rect">
            <a:avLst/>
          </a:prstGeom>
          <a:noFill/>
        </p:spPr>
        <p:txBody>
          <a:bodyPr wrap="square">
            <a:spAutoFit/>
          </a:bodyPr>
          <a:lstStyle/>
          <a:p>
            <a:r>
              <a:rPr lang="fi-FI" sz="2800" b="1" i="0" u="none" strike="noStrike" baseline="0" dirty="0" err="1">
                <a:solidFill>
                  <a:srgbClr val="ED1B23"/>
                </a:solidFill>
                <a:latin typeface="HelveticaNeueLT Pro 55 Roman"/>
              </a:rPr>
              <a:t>Head</a:t>
            </a:r>
            <a:endParaRPr lang="fi-FI" sz="2800" b="0" i="0" u="none" strike="noStrike" baseline="0" dirty="0">
              <a:solidFill>
                <a:srgbClr val="ED1B23"/>
              </a:solidFill>
              <a:latin typeface="HelveticaNeueLT Pro 55 Roman"/>
            </a:endParaRPr>
          </a:p>
          <a:p>
            <a:r>
              <a:rPr lang="fi-FI" sz="2800" b="0" i="0" u="none" strike="noStrike" baseline="0" dirty="0" err="1">
                <a:solidFill>
                  <a:srgbClr val="221E1F"/>
                </a:solidFill>
                <a:latin typeface="HelveticaNeueLT Pro 65 Md"/>
              </a:rPr>
              <a:t>Problem</a:t>
            </a:r>
            <a:r>
              <a:rPr lang="fi-FI" sz="2800" b="0" i="0" u="none" strike="noStrike" baseline="0" dirty="0">
                <a:solidFill>
                  <a:srgbClr val="221E1F"/>
                </a:solidFill>
                <a:latin typeface="HelveticaNeueLT Pro 65 Md"/>
              </a:rPr>
              <a:t> </a:t>
            </a:r>
            <a:r>
              <a:rPr lang="fi-FI" sz="2800" b="0" i="0" u="none" strike="noStrike" baseline="0" dirty="0" err="1">
                <a:solidFill>
                  <a:srgbClr val="221E1F"/>
                </a:solidFill>
                <a:latin typeface="HelveticaNeueLT Pro 65 Md"/>
              </a:rPr>
              <a:t>solving</a:t>
            </a:r>
            <a:endParaRPr lang="fi-FI" sz="2800" b="0" i="0" u="none" strike="noStrike" baseline="0" dirty="0">
              <a:solidFill>
                <a:srgbClr val="221E1F"/>
              </a:solidFill>
              <a:latin typeface="HelveticaNeueLT Pro 65 Md"/>
            </a:endParaRPr>
          </a:p>
          <a:p>
            <a:r>
              <a:rPr lang="en-US" sz="1800" b="0" i="0" u="none" strike="noStrike" baseline="0" dirty="0">
                <a:solidFill>
                  <a:srgbClr val="221E1F"/>
                </a:solidFill>
                <a:latin typeface="HelveticaNeueLT Pro 55 Roman"/>
              </a:rPr>
              <a:t>The ability to </a:t>
            </a:r>
            <a:r>
              <a:rPr lang="en-US" sz="1800" b="0" i="0" u="none" strike="noStrike" baseline="0" dirty="0" err="1">
                <a:solidFill>
                  <a:srgbClr val="221E1F"/>
                </a:solidFill>
                <a:latin typeface="HelveticaNeueLT Pro 55 Roman"/>
              </a:rPr>
              <a:t>visualise</a:t>
            </a:r>
            <a:r>
              <a:rPr lang="en-US" sz="1800" b="0" i="0" u="none" strike="noStrike" baseline="0" dirty="0">
                <a:solidFill>
                  <a:srgbClr val="221E1F"/>
                </a:solidFill>
                <a:latin typeface="HelveticaNeueLT Pro 55 Roman"/>
              </a:rPr>
              <a:t> and </a:t>
            </a:r>
          </a:p>
          <a:p>
            <a:r>
              <a:rPr lang="fi-FI" sz="1800" b="0" i="0" u="none" strike="noStrike" baseline="0" dirty="0" err="1">
                <a:solidFill>
                  <a:srgbClr val="221E1F"/>
                </a:solidFill>
                <a:latin typeface="HelveticaNeueLT Pro 55 Roman"/>
              </a:rPr>
              <a:t>conceptualise</a:t>
            </a:r>
            <a:r>
              <a:rPr lang="fi-FI" sz="1800" b="0" i="0" u="none" strike="noStrike" baseline="0" dirty="0">
                <a:solidFill>
                  <a:srgbClr val="221E1F"/>
                </a:solidFill>
                <a:latin typeface="HelveticaNeueLT Pro 55 Roman"/>
              </a:rPr>
              <a:t> </a:t>
            </a:r>
            <a:r>
              <a:rPr lang="fi-FI" sz="1800" b="0" i="0" u="none" strike="noStrike" baseline="0" dirty="0" err="1">
                <a:solidFill>
                  <a:srgbClr val="221E1F"/>
                </a:solidFill>
                <a:latin typeface="HelveticaNeueLT Pro 55 Roman"/>
              </a:rPr>
              <a:t>the</a:t>
            </a:r>
            <a:r>
              <a:rPr lang="fi-FI" sz="1800" b="0" i="0" u="none" strike="noStrike" baseline="0" dirty="0">
                <a:solidFill>
                  <a:srgbClr val="221E1F"/>
                </a:solidFill>
                <a:latin typeface="HelveticaNeueLT Pro 55 Roman"/>
              </a:rPr>
              <a:t> </a:t>
            </a:r>
            <a:r>
              <a:rPr lang="fi-FI" sz="1800" b="0" i="0" u="none" strike="noStrike" baseline="0" dirty="0" err="1">
                <a:solidFill>
                  <a:srgbClr val="221E1F"/>
                </a:solidFill>
                <a:latin typeface="HelveticaNeueLT Pro 55 Roman"/>
              </a:rPr>
              <a:t>intangible</a:t>
            </a:r>
            <a:r>
              <a:rPr lang="fi-FI" sz="1800" b="0" i="0" u="none" strike="noStrike" baseline="0" dirty="0">
                <a:solidFill>
                  <a:srgbClr val="221E1F"/>
                </a:solidFill>
                <a:latin typeface="HelveticaNeueLT Pro 55 Roman"/>
              </a:rPr>
              <a:t>.</a:t>
            </a:r>
            <a:endParaRPr lang="fi-FI" dirty="0"/>
          </a:p>
        </p:txBody>
      </p:sp>
      <p:sp>
        <p:nvSpPr>
          <p:cNvPr id="13" name="TextBox 12">
            <a:extLst>
              <a:ext uri="{FF2B5EF4-FFF2-40B4-BE49-F238E27FC236}">
                <a16:creationId xmlns:a16="http://schemas.microsoft.com/office/drawing/2014/main" id="{F7F7369E-F465-C820-E96A-7F0B79254144}"/>
              </a:ext>
            </a:extLst>
          </p:cNvPr>
          <p:cNvSpPr txBox="1"/>
          <p:nvPr/>
        </p:nvSpPr>
        <p:spPr>
          <a:xfrm>
            <a:off x="3825318" y="3875847"/>
            <a:ext cx="3588808" cy="1785104"/>
          </a:xfrm>
          <a:prstGeom prst="rect">
            <a:avLst/>
          </a:prstGeom>
          <a:noFill/>
        </p:spPr>
        <p:txBody>
          <a:bodyPr wrap="square">
            <a:spAutoFit/>
          </a:bodyPr>
          <a:lstStyle/>
          <a:p>
            <a:r>
              <a:rPr lang="fi-FI" sz="2800" b="1" i="0" u="none" strike="noStrike" baseline="0" dirty="0" err="1">
                <a:solidFill>
                  <a:srgbClr val="ED1B23"/>
                </a:solidFill>
                <a:latin typeface="HelveticaNeueLT Pro 55 Roman"/>
              </a:rPr>
              <a:t>Heart</a:t>
            </a:r>
            <a:endParaRPr lang="fi-FI" sz="2800" b="0" i="0" u="none" strike="noStrike" baseline="0" dirty="0">
              <a:solidFill>
                <a:srgbClr val="ED1B23"/>
              </a:solidFill>
              <a:latin typeface="HelveticaNeueLT Pro 55 Roman"/>
            </a:endParaRPr>
          </a:p>
          <a:p>
            <a:r>
              <a:rPr lang="fi-FI" sz="2800" b="0" i="0" u="none" strike="noStrike" baseline="0" dirty="0" err="1">
                <a:solidFill>
                  <a:srgbClr val="221E1F"/>
                </a:solidFill>
                <a:latin typeface="HelveticaNeueLT Pro 65 Md"/>
              </a:rPr>
              <a:t>Humanity</a:t>
            </a:r>
            <a:r>
              <a:rPr lang="fi-FI" sz="2800" b="0" i="0" u="none" strike="noStrike" baseline="0" dirty="0">
                <a:solidFill>
                  <a:srgbClr val="221E1F"/>
                </a:solidFill>
                <a:latin typeface="HelveticaNeueLT Pro 65 Md"/>
              </a:rPr>
              <a:t> </a:t>
            </a:r>
            <a:r>
              <a:rPr lang="fi-FI" sz="2800" b="0" i="0" u="none" strike="noStrike" baseline="0" dirty="0" err="1">
                <a:solidFill>
                  <a:srgbClr val="221E1F"/>
                </a:solidFill>
                <a:latin typeface="HelveticaNeueLT Pro 65 Md"/>
              </a:rPr>
              <a:t>centred</a:t>
            </a:r>
            <a:endParaRPr lang="fi-FI" sz="2800" b="0" i="0" u="none" strike="noStrike" baseline="0" dirty="0">
              <a:solidFill>
                <a:srgbClr val="221E1F"/>
              </a:solidFill>
              <a:latin typeface="HelveticaNeueLT Pro 65 Md"/>
            </a:endParaRPr>
          </a:p>
          <a:p>
            <a:r>
              <a:rPr lang="en-US" sz="1800" b="0" i="0" u="none" strike="noStrike" baseline="0" dirty="0">
                <a:solidFill>
                  <a:srgbClr val="221E1F"/>
                </a:solidFill>
                <a:latin typeface="HelveticaNeueLT Pro 55 Roman"/>
              </a:rPr>
              <a:t>The passion and curiosity to design solutions that are right for people </a:t>
            </a:r>
            <a:r>
              <a:rPr lang="fi-FI" sz="1800" b="0" i="0" u="none" strike="noStrike" baseline="0" dirty="0">
                <a:solidFill>
                  <a:srgbClr val="221E1F"/>
                </a:solidFill>
                <a:latin typeface="HelveticaNeueLT Pro 55 Roman"/>
              </a:rPr>
              <a:t>and </a:t>
            </a:r>
            <a:r>
              <a:rPr lang="fi-FI" sz="1800" b="0" i="0" u="none" strike="noStrike" baseline="0" dirty="0" err="1">
                <a:solidFill>
                  <a:srgbClr val="221E1F"/>
                </a:solidFill>
                <a:latin typeface="HelveticaNeueLT Pro 55 Roman"/>
              </a:rPr>
              <a:t>planet</a:t>
            </a:r>
            <a:r>
              <a:rPr lang="fi-FI" sz="1800" b="0" i="0" u="none" strike="noStrike" baseline="0" dirty="0">
                <a:solidFill>
                  <a:srgbClr val="221E1F"/>
                </a:solidFill>
                <a:latin typeface="HelveticaNeueLT Pro 55 Roman"/>
              </a:rPr>
              <a:t>.</a:t>
            </a:r>
            <a:endParaRPr lang="fi-FI" dirty="0"/>
          </a:p>
        </p:txBody>
      </p:sp>
      <p:sp>
        <p:nvSpPr>
          <p:cNvPr id="15" name="TextBox 14">
            <a:extLst>
              <a:ext uri="{FF2B5EF4-FFF2-40B4-BE49-F238E27FC236}">
                <a16:creationId xmlns:a16="http://schemas.microsoft.com/office/drawing/2014/main" id="{34933283-6A39-0087-6DB1-1E2647E86A08}"/>
              </a:ext>
            </a:extLst>
          </p:cNvPr>
          <p:cNvSpPr txBox="1"/>
          <p:nvPr/>
        </p:nvSpPr>
        <p:spPr>
          <a:xfrm>
            <a:off x="7893519" y="3875847"/>
            <a:ext cx="3147015" cy="1785104"/>
          </a:xfrm>
          <a:prstGeom prst="rect">
            <a:avLst/>
          </a:prstGeom>
          <a:noFill/>
        </p:spPr>
        <p:txBody>
          <a:bodyPr wrap="square">
            <a:spAutoFit/>
          </a:bodyPr>
          <a:lstStyle/>
          <a:p>
            <a:r>
              <a:rPr lang="fi-FI" sz="2800" b="1" i="0" u="none" strike="noStrike" baseline="0" dirty="0" err="1">
                <a:solidFill>
                  <a:srgbClr val="ED1B23"/>
                </a:solidFill>
                <a:latin typeface="HelveticaNeueLT Pro 55 Roman"/>
              </a:rPr>
              <a:t>Hand</a:t>
            </a:r>
            <a:endParaRPr lang="fi-FI" sz="2800" b="0" i="0" u="none" strike="noStrike" baseline="0" dirty="0">
              <a:solidFill>
                <a:srgbClr val="ED1B23"/>
              </a:solidFill>
              <a:latin typeface="HelveticaNeueLT Pro 55 Roman"/>
            </a:endParaRPr>
          </a:p>
          <a:p>
            <a:r>
              <a:rPr lang="fi-FI" sz="2800" b="0" i="0" u="none" strike="noStrike" baseline="0" dirty="0" err="1">
                <a:solidFill>
                  <a:srgbClr val="221E1F"/>
                </a:solidFill>
                <a:latin typeface="HelveticaNeueLT Pro 65 Md"/>
              </a:rPr>
              <a:t>Practical</a:t>
            </a:r>
            <a:r>
              <a:rPr lang="fi-FI" sz="2800" b="0" i="0" u="none" strike="noStrike" baseline="0" dirty="0">
                <a:solidFill>
                  <a:srgbClr val="221E1F"/>
                </a:solidFill>
                <a:latin typeface="HelveticaNeueLT Pro 65 Md"/>
              </a:rPr>
              <a:t> </a:t>
            </a:r>
            <a:r>
              <a:rPr lang="fi-FI" sz="2800" b="0" i="0" u="none" strike="noStrike" baseline="0" dirty="0" err="1">
                <a:solidFill>
                  <a:srgbClr val="221E1F"/>
                </a:solidFill>
                <a:latin typeface="HelveticaNeueLT Pro 65 Md"/>
              </a:rPr>
              <a:t>skills</a:t>
            </a:r>
            <a:endParaRPr lang="fi-FI" sz="2800" b="0" i="0" u="none" strike="noStrike" baseline="0" dirty="0">
              <a:solidFill>
                <a:srgbClr val="221E1F"/>
              </a:solidFill>
              <a:latin typeface="HelveticaNeueLT Pro 65 Md"/>
            </a:endParaRPr>
          </a:p>
          <a:p>
            <a:r>
              <a:rPr lang="en-US" sz="1800" b="0" i="0" u="none" strike="noStrike" baseline="0" dirty="0">
                <a:solidFill>
                  <a:srgbClr val="221E1F"/>
                </a:solidFill>
                <a:latin typeface="HelveticaNeueLT Pro 55 Roman"/>
              </a:rPr>
              <a:t>The technical abilities to enable </a:t>
            </a:r>
          </a:p>
          <a:p>
            <a:r>
              <a:rPr lang="en-US" sz="1800" b="0" i="0" u="none" strike="noStrike" baseline="0" dirty="0">
                <a:solidFill>
                  <a:srgbClr val="221E1F"/>
                </a:solidFill>
                <a:latin typeface="HelveticaNeueLT Pro 55 Roman"/>
              </a:rPr>
              <a:t>the end goal to be reached.</a:t>
            </a:r>
            <a:endParaRPr lang="fi-FI" dirty="0"/>
          </a:p>
        </p:txBody>
      </p:sp>
      <p:sp>
        <p:nvSpPr>
          <p:cNvPr id="17" name="TextBox 16">
            <a:extLst>
              <a:ext uri="{FF2B5EF4-FFF2-40B4-BE49-F238E27FC236}">
                <a16:creationId xmlns:a16="http://schemas.microsoft.com/office/drawing/2014/main" id="{94BE6AE1-E65B-27D8-49DD-71468FECA576}"/>
              </a:ext>
            </a:extLst>
          </p:cNvPr>
          <p:cNvSpPr txBox="1"/>
          <p:nvPr/>
        </p:nvSpPr>
        <p:spPr>
          <a:xfrm>
            <a:off x="5835807" y="5990890"/>
            <a:ext cx="6140918" cy="369332"/>
          </a:xfrm>
          <a:prstGeom prst="rect">
            <a:avLst/>
          </a:prstGeom>
          <a:noFill/>
        </p:spPr>
        <p:txBody>
          <a:bodyPr wrap="square">
            <a:spAutoFit/>
          </a:bodyPr>
          <a:lstStyle/>
          <a:p>
            <a:r>
              <a:rPr lang="fi-FI" dirty="0"/>
              <a:t>Design </a:t>
            </a:r>
            <a:r>
              <a:rPr lang="fi-FI" dirty="0" err="1"/>
              <a:t>perspectives</a:t>
            </a:r>
            <a:r>
              <a:rPr lang="fi-FI" dirty="0"/>
              <a:t>: Design </a:t>
            </a:r>
            <a:r>
              <a:rPr lang="fi-FI" dirty="0" err="1"/>
              <a:t>skills</a:t>
            </a:r>
            <a:r>
              <a:rPr lang="fi-FI" dirty="0"/>
              <a:t>. 2020. Design </a:t>
            </a:r>
            <a:r>
              <a:rPr lang="fi-FI" dirty="0" err="1"/>
              <a:t>Council</a:t>
            </a:r>
            <a:endParaRPr lang="fi-FI" dirty="0"/>
          </a:p>
        </p:txBody>
      </p:sp>
    </p:spTree>
    <p:extLst>
      <p:ext uri="{BB962C8B-B14F-4D97-AF65-F5344CB8AC3E}">
        <p14:creationId xmlns:p14="http://schemas.microsoft.com/office/powerpoint/2010/main" val="148370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251A2-AEC0-5D24-DD1C-2457B59C1D78}"/>
              </a:ext>
            </a:extLst>
          </p:cNvPr>
          <p:cNvSpPr>
            <a:spLocks noGrp="1"/>
          </p:cNvSpPr>
          <p:nvPr>
            <p:ph type="title"/>
          </p:nvPr>
        </p:nvSpPr>
        <p:spPr>
          <a:solidFill>
            <a:schemeClr val="bg1">
              <a:lumMod val="65000"/>
            </a:schemeClr>
          </a:solidFill>
          <a:ln w="12700">
            <a:solidFill>
              <a:schemeClr val="tx1"/>
            </a:solidFill>
          </a:ln>
        </p:spPr>
        <p:txBody>
          <a:bodyPr vert="horz" lIns="91440" tIns="45720" rIns="91440" bIns="45720" rtlCol="0" anchor="b">
            <a:normAutofit/>
          </a:bodyPr>
          <a:lstStyle/>
          <a:p>
            <a:pPr algn="l"/>
            <a:r>
              <a:rPr lang="en-US" sz="3200" b="1" dirty="0">
                <a:solidFill>
                  <a:schemeClr val="tx1"/>
                </a:solidFill>
                <a:latin typeface="+mn-lt"/>
              </a:rPr>
              <a:t>FOUR CORE ROLES OF A DESIGN TEAM</a:t>
            </a:r>
            <a:endParaRPr lang="fi-FI" sz="3200" b="1" dirty="0">
              <a:solidFill>
                <a:schemeClr val="tx1"/>
              </a:solidFill>
              <a:latin typeface="+mn-lt"/>
            </a:endParaRPr>
          </a:p>
        </p:txBody>
      </p:sp>
      <p:pic>
        <p:nvPicPr>
          <p:cNvPr id="5" name="Content Placeholder 4">
            <a:extLst>
              <a:ext uri="{FF2B5EF4-FFF2-40B4-BE49-F238E27FC236}">
                <a16:creationId xmlns:a16="http://schemas.microsoft.com/office/drawing/2014/main" id="{79635859-9030-3FC4-F751-428F4FBAC99F}"/>
              </a:ext>
            </a:extLst>
          </p:cNvPr>
          <p:cNvPicPr>
            <a:picLocks noGrp="1" noChangeAspect="1"/>
          </p:cNvPicPr>
          <p:nvPr>
            <p:ph idx="1"/>
          </p:nvPr>
        </p:nvPicPr>
        <p:blipFill>
          <a:blip r:embed="rId2"/>
          <a:stretch>
            <a:fillRect/>
          </a:stretch>
        </p:blipFill>
        <p:spPr>
          <a:xfrm>
            <a:off x="4081112" y="2483318"/>
            <a:ext cx="3195520" cy="3195520"/>
          </a:xfrm>
        </p:spPr>
      </p:pic>
      <p:sp>
        <p:nvSpPr>
          <p:cNvPr id="7" name="TextBox 6">
            <a:extLst>
              <a:ext uri="{FF2B5EF4-FFF2-40B4-BE49-F238E27FC236}">
                <a16:creationId xmlns:a16="http://schemas.microsoft.com/office/drawing/2014/main" id="{A1D40029-C0B1-E6A1-D6DE-B79D6F7FC180}"/>
              </a:ext>
            </a:extLst>
          </p:cNvPr>
          <p:cNvSpPr txBox="1"/>
          <p:nvPr/>
        </p:nvSpPr>
        <p:spPr>
          <a:xfrm>
            <a:off x="413955" y="1779457"/>
            <a:ext cx="3455333" cy="4247317"/>
          </a:xfrm>
          <a:prstGeom prst="rect">
            <a:avLst/>
          </a:prstGeom>
          <a:noFill/>
        </p:spPr>
        <p:txBody>
          <a:bodyPr wrap="square">
            <a:spAutoFit/>
          </a:bodyPr>
          <a:lstStyle/>
          <a:p>
            <a:r>
              <a:rPr lang="en-US" b="1" dirty="0"/>
              <a:t>SYSTEM THINKER</a:t>
            </a:r>
          </a:p>
          <a:p>
            <a:r>
              <a:rPr lang="en-US" dirty="0"/>
              <a:t>Someone who has the ability</a:t>
            </a:r>
          </a:p>
          <a:p>
            <a:r>
              <a:rPr lang="en-US" dirty="0"/>
              <a:t>to see how everything is</a:t>
            </a:r>
          </a:p>
          <a:p>
            <a:r>
              <a:rPr lang="en-US" dirty="0"/>
              <a:t>interconnected in a bigger</a:t>
            </a:r>
          </a:p>
          <a:p>
            <a:r>
              <a:rPr lang="en-US" dirty="0"/>
              <a:t>picture, and zoom between the micro and the macro and across silos.</a:t>
            </a:r>
          </a:p>
          <a:p>
            <a:endParaRPr lang="en-US" dirty="0"/>
          </a:p>
          <a:p>
            <a:r>
              <a:rPr lang="en-US" b="1" dirty="0"/>
              <a:t>DESIGNER AND MAKER</a:t>
            </a:r>
          </a:p>
          <a:p>
            <a:r>
              <a:rPr lang="en-US" dirty="0"/>
              <a:t>Someone who understands</a:t>
            </a:r>
          </a:p>
          <a:p>
            <a:r>
              <a:rPr lang="en-US" dirty="0"/>
              <a:t>the power of design and</a:t>
            </a:r>
          </a:p>
          <a:p>
            <a:r>
              <a:rPr lang="en-US" dirty="0"/>
              <a:t>innovation tools, has the</a:t>
            </a:r>
          </a:p>
          <a:p>
            <a:r>
              <a:rPr lang="en-US" dirty="0"/>
              <a:t>technical and creative skill to make things happen, and puts these to use early on in the work.</a:t>
            </a:r>
            <a:endParaRPr lang="fi-FI" dirty="0"/>
          </a:p>
        </p:txBody>
      </p:sp>
      <p:sp>
        <p:nvSpPr>
          <p:cNvPr id="9" name="TextBox 8">
            <a:extLst>
              <a:ext uri="{FF2B5EF4-FFF2-40B4-BE49-F238E27FC236}">
                <a16:creationId xmlns:a16="http://schemas.microsoft.com/office/drawing/2014/main" id="{01F6DEFF-B85E-ECAE-190F-4758FE938F38}"/>
              </a:ext>
            </a:extLst>
          </p:cNvPr>
          <p:cNvSpPr txBox="1"/>
          <p:nvPr/>
        </p:nvSpPr>
        <p:spPr>
          <a:xfrm>
            <a:off x="7488456" y="2403468"/>
            <a:ext cx="4629750" cy="3139321"/>
          </a:xfrm>
          <a:prstGeom prst="rect">
            <a:avLst/>
          </a:prstGeom>
          <a:noFill/>
        </p:spPr>
        <p:txBody>
          <a:bodyPr wrap="square">
            <a:spAutoFit/>
          </a:bodyPr>
          <a:lstStyle/>
          <a:p>
            <a:r>
              <a:rPr lang="en-US" b="1" dirty="0"/>
              <a:t>LEADER AND STORYTELLER</a:t>
            </a:r>
          </a:p>
          <a:p>
            <a:r>
              <a:rPr lang="en-US" dirty="0"/>
              <a:t>Someone who can tell a great story about what might be possible and why this is important, get buy-in from all levels and have the tenacity to see the work through.</a:t>
            </a:r>
          </a:p>
          <a:p>
            <a:endParaRPr lang="en-US" dirty="0"/>
          </a:p>
          <a:p>
            <a:r>
              <a:rPr lang="en-US" b="1" dirty="0"/>
              <a:t>CONNECTOR AND CONVENER</a:t>
            </a:r>
          </a:p>
          <a:p>
            <a:r>
              <a:rPr lang="en-US" dirty="0"/>
              <a:t>Someone who has good relationships, can create spaces where people from</a:t>
            </a:r>
          </a:p>
          <a:p>
            <a:r>
              <a:rPr lang="en-US" dirty="0"/>
              <a:t>different backgrounds come together, and joins</a:t>
            </a:r>
          </a:p>
          <a:p>
            <a:r>
              <a:rPr lang="en-US" dirty="0"/>
              <a:t>the dots to create a bigger movement.</a:t>
            </a:r>
          </a:p>
        </p:txBody>
      </p:sp>
      <p:sp>
        <p:nvSpPr>
          <p:cNvPr id="3" name="TextBox 2">
            <a:extLst>
              <a:ext uri="{FF2B5EF4-FFF2-40B4-BE49-F238E27FC236}">
                <a16:creationId xmlns:a16="http://schemas.microsoft.com/office/drawing/2014/main" id="{B1F67301-A7CB-348B-C7A2-8850ED7C3165}"/>
              </a:ext>
            </a:extLst>
          </p:cNvPr>
          <p:cNvSpPr txBox="1"/>
          <p:nvPr/>
        </p:nvSpPr>
        <p:spPr>
          <a:xfrm>
            <a:off x="5502340" y="5982134"/>
            <a:ext cx="6412525" cy="369332"/>
          </a:xfrm>
          <a:prstGeom prst="rect">
            <a:avLst/>
          </a:prstGeom>
          <a:noFill/>
        </p:spPr>
        <p:txBody>
          <a:bodyPr wrap="none" rtlCol="0">
            <a:spAutoFit/>
          </a:bodyPr>
          <a:lstStyle/>
          <a:p>
            <a:r>
              <a:rPr lang="fi-FI" sz="1800"/>
              <a:t>Byond Net Zero: A Systemic Desgn Approach. 2021. Design Council</a:t>
            </a:r>
            <a:endParaRPr lang="fi-FI" dirty="0"/>
          </a:p>
        </p:txBody>
      </p:sp>
    </p:spTree>
    <p:extLst>
      <p:ext uri="{BB962C8B-B14F-4D97-AF65-F5344CB8AC3E}">
        <p14:creationId xmlns:p14="http://schemas.microsoft.com/office/powerpoint/2010/main" val="2674706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1778" y="931332"/>
            <a:ext cx="11343022" cy="816921"/>
          </a:xfrm>
        </p:spPr>
        <p:style>
          <a:lnRef idx="1">
            <a:schemeClr val="dk1"/>
          </a:lnRef>
          <a:fillRef idx="2">
            <a:schemeClr val="dk1"/>
          </a:fillRef>
          <a:effectRef idx="1">
            <a:schemeClr val="dk1"/>
          </a:effectRef>
          <a:fontRef idx="minor">
            <a:schemeClr val="dk1"/>
          </a:fontRef>
        </p:style>
        <p:txBody>
          <a:bodyPr anchor="b">
            <a:normAutofit/>
          </a:bodyPr>
          <a:lstStyle/>
          <a:p>
            <a:r>
              <a:rPr lang="en-US" sz="3000" b="1" dirty="0">
                <a:solidFill>
                  <a:schemeClr val="tx1"/>
                </a:solidFill>
              </a:rPr>
              <a:t>Facilitating a service design process</a:t>
            </a:r>
            <a:endParaRPr lang="en-US" sz="3000" b="1" dirty="0">
              <a:solidFill>
                <a:schemeClr val="bg1"/>
              </a:solidFill>
            </a:endParaRPr>
          </a:p>
        </p:txBody>
      </p:sp>
      <p:sp>
        <p:nvSpPr>
          <p:cNvPr id="3" name="Turinio vietos rezervavimo ženklas 2"/>
          <p:cNvSpPr>
            <a:spLocks noGrp="1"/>
          </p:cNvSpPr>
          <p:nvPr>
            <p:ph sz="half" idx="2"/>
          </p:nvPr>
        </p:nvSpPr>
        <p:spPr>
          <a:xfrm>
            <a:off x="391777" y="2003108"/>
            <a:ext cx="5280889" cy="4238028"/>
          </a:xfrm>
        </p:spPr>
        <p:txBody>
          <a:bodyPr>
            <a:normAutofit/>
          </a:bodyPr>
          <a:lstStyle/>
          <a:p>
            <a:pPr marL="457200" indent="-457200">
              <a:lnSpc>
                <a:spcPct val="120000"/>
              </a:lnSpc>
              <a:spcBef>
                <a:spcPts val="0"/>
              </a:spcBef>
              <a:spcAft>
                <a:spcPts val="0"/>
              </a:spcAft>
              <a:buFont typeface="+mj-lt"/>
              <a:buAutoNum type="arabicPeriod"/>
            </a:pPr>
            <a:r>
              <a:rPr lang="en-US" sz="2400" dirty="0">
                <a:solidFill>
                  <a:schemeClr val="tx1"/>
                </a:solidFill>
              </a:rPr>
              <a:t>Create flat hierarchy.</a:t>
            </a:r>
          </a:p>
          <a:p>
            <a:pPr marL="457200" indent="-457200">
              <a:lnSpc>
                <a:spcPct val="120000"/>
              </a:lnSpc>
              <a:spcBef>
                <a:spcPts val="0"/>
              </a:spcBef>
              <a:spcAft>
                <a:spcPts val="0"/>
              </a:spcAft>
              <a:buFont typeface="+mj-lt"/>
              <a:buAutoNum type="arabicPeriod"/>
            </a:pPr>
            <a:r>
              <a:rPr lang="en-US" sz="2400" dirty="0">
                <a:solidFill>
                  <a:schemeClr val="tx1"/>
                </a:solidFill>
              </a:rPr>
              <a:t>Schedule.</a:t>
            </a:r>
          </a:p>
          <a:p>
            <a:pPr marL="457200" indent="-457200">
              <a:lnSpc>
                <a:spcPct val="120000"/>
              </a:lnSpc>
              <a:spcBef>
                <a:spcPts val="0"/>
              </a:spcBef>
              <a:spcAft>
                <a:spcPts val="0"/>
              </a:spcAft>
              <a:buFont typeface="+mj-lt"/>
              <a:buAutoNum type="arabicPeriod"/>
            </a:pPr>
            <a:r>
              <a:rPr lang="en-US" sz="2400" dirty="0">
                <a:solidFill>
                  <a:schemeClr val="tx1"/>
                </a:solidFill>
              </a:rPr>
              <a:t>Form a facilitating team. </a:t>
            </a:r>
          </a:p>
          <a:p>
            <a:pPr marL="457200" indent="-457200">
              <a:lnSpc>
                <a:spcPct val="120000"/>
              </a:lnSpc>
              <a:spcBef>
                <a:spcPts val="0"/>
              </a:spcBef>
              <a:spcAft>
                <a:spcPts val="0"/>
              </a:spcAft>
              <a:buFont typeface="+mj-lt"/>
              <a:buAutoNum type="arabicPeriod"/>
            </a:pPr>
            <a:r>
              <a:rPr lang="en-US" sz="2400" dirty="0">
                <a:solidFill>
                  <a:schemeClr val="tx1"/>
                </a:solidFill>
              </a:rPr>
              <a:t>Document each phase.</a:t>
            </a:r>
          </a:p>
          <a:p>
            <a:pPr marL="457200" indent="-457200">
              <a:lnSpc>
                <a:spcPct val="120000"/>
              </a:lnSpc>
              <a:spcBef>
                <a:spcPts val="0"/>
              </a:spcBef>
              <a:spcAft>
                <a:spcPts val="0"/>
              </a:spcAft>
              <a:buFont typeface="+mj-lt"/>
              <a:buAutoNum type="arabicPeriod"/>
            </a:pPr>
            <a:r>
              <a:rPr lang="en-US" sz="2400" dirty="0">
                <a:solidFill>
                  <a:schemeClr val="tx1"/>
                </a:solidFill>
              </a:rPr>
              <a:t>Create innovation.</a:t>
            </a:r>
          </a:p>
          <a:p>
            <a:pPr marL="457200" indent="-457200">
              <a:lnSpc>
                <a:spcPct val="120000"/>
              </a:lnSpc>
              <a:spcBef>
                <a:spcPts val="0"/>
              </a:spcBef>
              <a:spcAft>
                <a:spcPts val="0"/>
              </a:spcAft>
              <a:buFont typeface="+mj-lt"/>
              <a:buAutoNum type="arabicPeriod"/>
            </a:pPr>
            <a:r>
              <a:rPr lang="en-US" sz="2400" dirty="0">
                <a:solidFill>
                  <a:schemeClr val="tx1"/>
                </a:solidFill>
              </a:rPr>
              <a:t>Avoid dis-engagement.</a:t>
            </a:r>
          </a:p>
          <a:p>
            <a:pPr marL="457200" indent="-457200">
              <a:lnSpc>
                <a:spcPct val="120000"/>
              </a:lnSpc>
              <a:spcBef>
                <a:spcPts val="0"/>
              </a:spcBef>
              <a:spcAft>
                <a:spcPts val="0"/>
              </a:spcAft>
              <a:buFont typeface="+mj-lt"/>
              <a:buAutoNum type="arabicPeriod"/>
            </a:pPr>
            <a:r>
              <a:rPr lang="en-US" sz="2400" dirty="0">
                <a:solidFill>
                  <a:schemeClr val="tx1"/>
                </a:solidFill>
              </a:rPr>
              <a:t>Take pictures.</a:t>
            </a:r>
          </a:p>
          <a:p>
            <a:pPr marL="457200" indent="-457200">
              <a:lnSpc>
                <a:spcPct val="120000"/>
              </a:lnSpc>
              <a:spcBef>
                <a:spcPts val="0"/>
              </a:spcBef>
              <a:spcAft>
                <a:spcPts val="0"/>
              </a:spcAft>
              <a:buFont typeface="+mj-lt"/>
              <a:buAutoNum type="arabicPeriod"/>
            </a:pPr>
            <a:r>
              <a:rPr lang="en-US" sz="2400" dirty="0">
                <a:solidFill>
                  <a:schemeClr val="tx1"/>
                </a:solidFill>
              </a:rPr>
              <a:t>Check after every session and discuss.</a:t>
            </a:r>
          </a:p>
          <a:p>
            <a:pPr>
              <a:lnSpc>
                <a:spcPct val="120000"/>
              </a:lnSpc>
              <a:spcAft>
                <a:spcPts val="800"/>
              </a:spcAft>
            </a:pPr>
            <a:endParaRPr lang="en-US" dirty="0">
              <a:solidFill>
                <a:schemeClr val="tx1"/>
              </a:solidFill>
            </a:endParaRPr>
          </a:p>
        </p:txBody>
      </p:sp>
      <p:pic>
        <p:nvPicPr>
          <p:cNvPr id="4" name="Picture 3">
            <a:extLst>
              <a:ext uri="{FF2B5EF4-FFF2-40B4-BE49-F238E27FC236}">
                <a16:creationId xmlns:a16="http://schemas.microsoft.com/office/drawing/2014/main" id="{149F37CF-0CE4-2AFD-B73E-9C7A3E0C8138}"/>
              </a:ext>
            </a:extLst>
          </p:cNvPr>
          <p:cNvPicPr>
            <a:picLocks noChangeAspect="1"/>
          </p:cNvPicPr>
          <p:nvPr/>
        </p:nvPicPr>
        <p:blipFill>
          <a:blip r:embed="rId2"/>
          <a:stretch>
            <a:fillRect/>
          </a:stretch>
        </p:blipFill>
        <p:spPr>
          <a:xfrm>
            <a:off x="6096000" y="1748253"/>
            <a:ext cx="5704222" cy="4665491"/>
          </a:xfrm>
          <a:prstGeom prst="rect">
            <a:avLst/>
          </a:prstGeom>
        </p:spPr>
      </p:pic>
    </p:spTree>
    <p:extLst>
      <p:ext uri="{BB962C8B-B14F-4D97-AF65-F5344CB8AC3E}">
        <p14:creationId xmlns:p14="http://schemas.microsoft.com/office/powerpoint/2010/main" val="23829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1779" y="845703"/>
            <a:ext cx="11343022" cy="1078347"/>
          </a:xfrm>
        </p:spPr>
        <p:style>
          <a:lnRef idx="1">
            <a:schemeClr val="dk1"/>
          </a:lnRef>
          <a:fillRef idx="2">
            <a:schemeClr val="dk1"/>
          </a:fillRef>
          <a:effectRef idx="1">
            <a:schemeClr val="dk1"/>
          </a:effectRef>
          <a:fontRef idx="minor">
            <a:schemeClr val="dk1"/>
          </a:fontRef>
        </p:style>
        <p:txBody>
          <a:bodyPr anchor="b">
            <a:normAutofit/>
          </a:bodyPr>
          <a:lstStyle/>
          <a:p>
            <a:r>
              <a:rPr lang="en-US" sz="2400" dirty="0"/>
              <a:t>Tips for using service design in Kazakhstan by </a:t>
            </a:r>
            <a:br>
              <a:rPr lang="en-US" sz="2400" dirty="0"/>
            </a:br>
            <a:r>
              <a:rPr lang="en-US" sz="2400" b="1" dirty="0" err="1">
                <a:solidFill>
                  <a:schemeClr val="tx1"/>
                </a:solidFill>
                <a:effectLst/>
              </a:rPr>
              <a:t>Abilhasova</a:t>
            </a:r>
            <a:r>
              <a:rPr lang="en-US" sz="2400" b="1" dirty="0">
                <a:solidFill>
                  <a:schemeClr val="tx1"/>
                </a:solidFill>
                <a:effectLst/>
              </a:rPr>
              <a:t> </a:t>
            </a:r>
            <a:r>
              <a:rPr lang="en-US" sz="2400" b="1" dirty="0" err="1">
                <a:solidFill>
                  <a:schemeClr val="tx1"/>
                </a:solidFill>
                <a:effectLst/>
              </a:rPr>
              <a:t>Aiman</a:t>
            </a:r>
            <a:r>
              <a:rPr lang="en-US" sz="2400" b="1" dirty="0">
                <a:solidFill>
                  <a:schemeClr val="tx1"/>
                </a:solidFill>
                <a:effectLst/>
              </a:rPr>
              <a:t>, </a:t>
            </a:r>
            <a:br>
              <a:rPr lang="en-US" sz="2400" b="1" dirty="0">
                <a:solidFill>
                  <a:schemeClr val="tx1"/>
                </a:solidFill>
                <a:effectLst/>
              </a:rPr>
            </a:br>
            <a:r>
              <a:rPr lang="en-US" sz="2400" b="1" dirty="0">
                <a:solidFill>
                  <a:schemeClr val="tx1"/>
                </a:solidFill>
                <a:effectLst/>
              </a:rPr>
              <a:t>Head Nurse of the Occupational Therapy Department </a:t>
            </a:r>
            <a:endParaRPr lang="en-US" sz="2400" dirty="0">
              <a:solidFill>
                <a:srgbClr val="0070C0"/>
              </a:solidFill>
            </a:endParaRPr>
          </a:p>
        </p:txBody>
      </p:sp>
      <p:sp>
        <p:nvSpPr>
          <p:cNvPr id="3" name="Turinio vietos rezervavimo ženklas 2"/>
          <p:cNvSpPr>
            <a:spLocks noGrp="1"/>
          </p:cNvSpPr>
          <p:nvPr>
            <p:ph sz="half" idx="2"/>
          </p:nvPr>
        </p:nvSpPr>
        <p:spPr>
          <a:xfrm>
            <a:off x="502586" y="2114551"/>
            <a:ext cx="7041214" cy="4567602"/>
          </a:xfrm>
        </p:spPr>
        <p:txBody>
          <a:bodyPr>
            <a:normAutofit/>
          </a:bodyPr>
          <a:lstStyle/>
          <a:p>
            <a:r>
              <a:rPr lang="en-US" dirty="0">
                <a:solidFill>
                  <a:schemeClr val="tx1"/>
                </a:solidFill>
              </a:rPr>
              <a:t>1. the support of management, in the future this will facilitate the implementation of improved services;</a:t>
            </a:r>
            <a:endParaRPr lang="fi-FI" dirty="0">
              <a:solidFill>
                <a:schemeClr val="tx1"/>
              </a:solidFill>
            </a:endParaRPr>
          </a:p>
          <a:p>
            <a:r>
              <a:rPr lang="en-US" dirty="0">
                <a:solidFill>
                  <a:schemeClr val="tx1"/>
                </a:solidFill>
              </a:rPr>
              <a:t>2. when choosing a topic, focus on the problem that YOU, the Nurse, can solve;</a:t>
            </a:r>
            <a:endParaRPr lang="fi-FI" dirty="0">
              <a:solidFill>
                <a:schemeClr val="tx1"/>
              </a:solidFill>
            </a:endParaRPr>
          </a:p>
          <a:p>
            <a:r>
              <a:rPr lang="en-US" dirty="0">
                <a:solidFill>
                  <a:schemeClr val="tx1"/>
                </a:solidFill>
              </a:rPr>
              <a:t>3.  when conducting the observation, be an "observer", do not interfere with patients, let them be "themselves".</a:t>
            </a:r>
            <a:endParaRPr lang="fi-FI" dirty="0">
              <a:solidFill>
                <a:schemeClr val="tx1"/>
              </a:solidFill>
            </a:endParaRPr>
          </a:p>
          <a:p>
            <a:r>
              <a:rPr lang="en-US" dirty="0">
                <a:solidFill>
                  <a:schemeClr val="tx1"/>
                </a:solidFill>
              </a:rPr>
              <a:t>4. when conducting an interview, try to ask revealing questions if necessary and be on the same wavelength with patients. The patient feels your sincerity and will open up, which will help you understand the problem in more depth.</a:t>
            </a:r>
            <a:endParaRPr lang="ru-RU" dirty="0">
              <a:solidFill>
                <a:schemeClr val="tx1"/>
              </a:solidFill>
            </a:endParaRPr>
          </a:p>
          <a:p>
            <a:endParaRPr lang="ru-RU" dirty="0"/>
          </a:p>
          <a:p>
            <a:endParaRPr lang="ru-RU" dirty="0"/>
          </a:p>
          <a:p>
            <a:endParaRPr lang="fi-FI" dirty="0"/>
          </a:p>
          <a:p>
            <a:pPr>
              <a:lnSpc>
                <a:spcPct val="120000"/>
              </a:lnSpc>
              <a:spcAft>
                <a:spcPts val="800"/>
              </a:spcAft>
            </a:pPr>
            <a:endParaRPr lang="en-US" dirty="0">
              <a:solidFill>
                <a:schemeClr val="tx1"/>
              </a:solidFill>
            </a:endParaRPr>
          </a:p>
        </p:txBody>
      </p:sp>
      <p:pic>
        <p:nvPicPr>
          <p:cNvPr id="4" name="Picture 3">
            <a:extLst>
              <a:ext uri="{FF2B5EF4-FFF2-40B4-BE49-F238E27FC236}">
                <a16:creationId xmlns:a16="http://schemas.microsoft.com/office/drawing/2014/main" id="{149F37CF-0CE4-2AFD-B73E-9C7A3E0C8138}"/>
              </a:ext>
            </a:extLst>
          </p:cNvPr>
          <p:cNvPicPr>
            <a:picLocks noChangeAspect="1"/>
          </p:cNvPicPr>
          <p:nvPr/>
        </p:nvPicPr>
        <p:blipFill>
          <a:blip r:embed="rId2"/>
          <a:stretch>
            <a:fillRect/>
          </a:stretch>
        </p:blipFill>
        <p:spPr>
          <a:xfrm>
            <a:off x="7779408" y="2489200"/>
            <a:ext cx="3468363" cy="2836779"/>
          </a:xfrm>
          <a:prstGeom prst="rect">
            <a:avLst/>
          </a:prstGeom>
        </p:spPr>
      </p:pic>
    </p:spTree>
    <p:extLst>
      <p:ext uri="{BB962C8B-B14F-4D97-AF65-F5344CB8AC3E}">
        <p14:creationId xmlns:p14="http://schemas.microsoft.com/office/powerpoint/2010/main" val="243192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B124E8-90C7-49E1-AF1C-9CE63E37FBA1}"/>
              </a:ext>
            </a:extLst>
          </p:cNvPr>
          <p:cNvSpPr>
            <a:spLocks noGrp="1"/>
          </p:cNvSpPr>
          <p:nvPr>
            <p:ph type="title"/>
          </p:nvPr>
        </p:nvSpPr>
        <p:spPr/>
        <p:txBody>
          <a:bodyPr>
            <a:normAutofit/>
          </a:bodyPr>
          <a:lstStyle/>
          <a:p>
            <a:r>
              <a:rPr lang="fi-FI" dirty="0" err="1"/>
              <a:t>References</a:t>
            </a:r>
            <a:endParaRPr lang="fi-FI" dirty="0"/>
          </a:p>
        </p:txBody>
      </p:sp>
      <p:sp>
        <p:nvSpPr>
          <p:cNvPr id="3" name="Sisällön paikkamerkki 2">
            <a:extLst>
              <a:ext uri="{FF2B5EF4-FFF2-40B4-BE49-F238E27FC236}">
                <a16:creationId xmlns:a16="http://schemas.microsoft.com/office/drawing/2014/main" id="{CD4148B8-01E7-4ABA-94FC-7BE735389A63}"/>
              </a:ext>
            </a:extLst>
          </p:cNvPr>
          <p:cNvSpPr>
            <a:spLocks noGrp="1"/>
          </p:cNvSpPr>
          <p:nvPr>
            <p:ph idx="1"/>
          </p:nvPr>
        </p:nvSpPr>
        <p:spPr>
          <a:xfrm>
            <a:off x="263611" y="1845733"/>
            <a:ext cx="11277600" cy="4278841"/>
          </a:xfrm>
        </p:spPr>
        <p:txBody>
          <a:bodyPr>
            <a:normAutofit fontScale="70000" lnSpcReduction="20000"/>
          </a:bodyPr>
          <a:lstStyle/>
          <a:p>
            <a:pPr marL="0" indent="0">
              <a:buNone/>
            </a:pPr>
            <a:r>
              <a:rPr lang="fi-FI" sz="1800" dirty="0" err="1">
                <a:solidFill>
                  <a:schemeClr val="tx1"/>
                </a:solidFill>
                <a:latin typeface="Calibri" panose="020F0502020204030204" pitchFamily="34" charset="0"/>
              </a:rPr>
              <a:t>Arnstein</a:t>
            </a:r>
            <a:r>
              <a:rPr lang="fi-FI" sz="1800" dirty="0">
                <a:solidFill>
                  <a:schemeClr val="tx1"/>
                </a:solidFill>
                <a:latin typeface="Calibri" panose="020F0502020204030204" pitchFamily="34" charset="0"/>
              </a:rPr>
              <a:t> S. 1969. A </a:t>
            </a:r>
            <a:r>
              <a:rPr lang="fi-FI" sz="1800" dirty="0" err="1">
                <a:solidFill>
                  <a:schemeClr val="tx1"/>
                </a:solidFill>
                <a:latin typeface="Calibri" panose="020F0502020204030204" pitchFamily="34" charset="0"/>
              </a:rPr>
              <a:t>Ladder</a:t>
            </a:r>
            <a:r>
              <a:rPr lang="fi-FI" sz="1800" dirty="0">
                <a:solidFill>
                  <a:schemeClr val="tx1"/>
                </a:solidFill>
                <a:latin typeface="Calibri" panose="020F0502020204030204" pitchFamily="34" charset="0"/>
              </a:rPr>
              <a:t> of </a:t>
            </a:r>
            <a:r>
              <a:rPr lang="fi-FI" sz="1800" dirty="0" err="1">
                <a:solidFill>
                  <a:schemeClr val="tx1"/>
                </a:solidFill>
                <a:latin typeface="Calibri" panose="020F0502020204030204" pitchFamily="34" charset="0"/>
              </a:rPr>
              <a:t>Citizen</a:t>
            </a:r>
            <a:r>
              <a:rPr lang="fi-FI" sz="1800" dirty="0">
                <a:solidFill>
                  <a:schemeClr val="tx1"/>
                </a:solidFill>
                <a:latin typeface="Calibri" panose="020F0502020204030204" pitchFamily="34" charset="0"/>
              </a:rPr>
              <a:t> </a:t>
            </a:r>
            <a:r>
              <a:rPr lang="fi-FI" sz="1800" dirty="0" err="1">
                <a:solidFill>
                  <a:schemeClr val="tx1"/>
                </a:solidFill>
                <a:latin typeface="Calibri" panose="020F0502020204030204" pitchFamily="34" charset="0"/>
              </a:rPr>
              <a:t>participation</a:t>
            </a:r>
            <a:r>
              <a:rPr lang="fi-FI" sz="1800" dirty="0">
                <a:solidFill>
                  <a:schemeClr val="tx1"/>
                </a:solidFill>
                <a:latin typeface="Calibri" panose="020F0502020204030204" pitchFamily="34" charset="0"/>
              </a:rPr>
              <a:t>. AIP Journal </a:t>
            </a:r>
            <a:r>
              <a:rPr lang="fi-FI" sz="1800" dirty="0">
                <a:solidFill>
                  <a:schemeClr val="tx1"/>
                </a:solidFill>
                <a:latin typeface="Calibri" panose="020F0502020204030204" pitchFamily="34" charset="0"/>
                <a:hlinkClick r:id="rId3"/>
              </a:rPr>
              <a:t>https://www.historyofsocialwork.org/1969_ENG_Ladderofparticipation/1969,%20Arnstein,%20ladder%20of%20participation,%20original%20text%20OCR%20C.pdf</a:t>
            </a:r>
            <a:endParaRPr lang="fi-FI" sz="1800" dirty="0">
              <a:solidFill>
                <a:schemeClr val="tx1"/>
              </a:solidFill>
              <a:latin typeface="Calibri" panose="020F0502020204030204" pitchFamily="34" charset="0"/>
            </a:endParaRPr>
          </a:p>
          <a:p>
            <a:pPr marL="0" indent="0">
              <a:buNone/>
            </a:pPr>
            <a:r>
              <a:rPr lang="fi-FI" sz="1800" dirty="0" err="1">
                <a:solidFill>
                  <a:schemeClr val="tx1"/>
                </a:solidFill>
                <a:latin typeface="Calibri" panose="020F0502020204030204" pitchFamily="34" charset="0"/>
              </a:rPr>
              <a:t>Dolan</a:t>
            </a:r>
            <a:r>
              <a:rPr lang="fi-FI" sz="1800" dirty="0">
                <a:solidFill>
                  <a:schemeClr val="tx1"/>
                </a:solidFill>
                <a:latin typeface="Calibri" panose="020F0502020204030204" pitchFamily="34" charset="0"/>
              </a:rPr>
              <a:t> T. 2021. </a:t>
            </a:r>
            <a:r>
              <a:rPr lang="fi-FI" sz="1800" dirty="0" err="1">
                <a:solidFill>
                  <a:schemeClr val="tx1"/>
                </a:solidFill>
                <a:latin typeface="Calibri" panose="020F0502020204030204" pitchFamily="34" charset="0"/>
              </a:rPr>
              <a:t>Double</a:t>
            </a:r>
            <a:r>
              <a:rPr lang="fi-FI" sz="1800" dirty="0">
                <a:solidFill>
                  <a:schemeClr val="tx1"/>
                </a:solidFill>
                <a:latin typeface="Calibri" panose="020F0502020204030204" pitchFamily="34" charset="0"/>
              </a:rPr>
              <a:t> </a:t>
            </a:r>
            <a:r>
              <a:rPr lang="fi-FI" sz="1800" dirty="0" err="1">
                <a:solidFill>
                  <a:schemeClr val="tx1"/>
                </a:solidFill>
                <a:latin typeface="Calibri" panose="020F0502020204030204" pitchFamily="34" charset="0"/>
              </a:rPr>
              <a:t>Diamond</a:t>
            </a:r>
            <a:r>
              <a:rPr lang="fi-FI" sz="1800" dirty="0">
                <a:solidFill>
                  <a:schemeClr val="tx1"/>
                </a:solidFill>
                <a:latin typeface="Calibri" panose="020F0502020204030204" pitchFamily="34" charset="0"/>
              </a:rPr>
              <a:t> Design </a:t>
            </a:r>
            <a:r>
              <a:rPr lang="fi-FI" sz="1800" dirty="0" err="1">
                <a:solidFill>
                  <a:schemeClr val="tx1"/>
                </a:solidFill>
                <a:latin typeface="Calibri" panose="020F0502020204030204" pitchFamily="34" charset="0"/>
              </a:rPr>
              <a:t>Process</a:t>
            </a:r>
            <a:r>
              <a:rPr lang="fi-FI" sz="1800" dirty="0">
                <a:solidFill>
                  <a:schemeClr val="tx1"/>
                </a:solidFill>
                <a:latin typeface="Calibri" panose="020F0502020204030204" pitchFamily="34" charset="0"/>
              </a:rPr>
              <a:t>. </a:t>
            </a:r>
            <a:r>
              <a:rPr lang="fi-FI" sz="1800" dirty="0">
                <a:solidFill>
                  <a:schemeClr val="tx1"/>
                </a:solidFill>
                <a:latin typeface="Calibri" panose="020F0502020204030204" pitchFamily="34" charset="0"/>
                <a:hlinkClick r:id="rId4"/>
              </a:rPr>
              <a:t>https://www.kickframetoolbox.com/framework/double-diamond-design-process</a:t>
            </a:r>
            <a:endParaRPr lang="fi-FI" sz="1800" dirty="0">
              <a:solidFill>
                <a:schemeClr val="tx1"/>
              </a:solidFill>
              <a:latin typeface="Calibri" panose="020F0502020204030204" pitchFamily="34" charset="0"/>
            </a:endParaRPr>
          </a:p>
          <a:p>
            <a:pPr marL="0" indent="0">
              <a:buNone/>
            </a:pPr>
            <a:r>
              <a:rPr lang="fi-FI" sz="1800" dirty="0">
                <a:solidFill>
                  <a:schemeClr val="tx1"/>
                </a:solidFill>
                <a:latin typeface="Calibri" panose="020F0502020204030204" pitchFamily="34" charset="0"/>
              </a:rPr>
              <a:t>Design </a:t>
            </a:r>
            <a:r>
              <a:rPr lang="fi-FI" sz="1800" dirty="0" err="1">
                <a:solidFill>
                  <a:schemeClr val="tx1"/>
                </a:solidFill>
                <a:latin typeface="Calibri" panose="020F0502020204030204" pitchFamily="34" charset="0"/>
              </a:rPr>
              <a:t>perspectives</a:t>
            </a:r>
            <a:r>
              <a:rPr lang="fi-FI" sz="1800" dirty="0">
                <a:solidFill>
                  <a:schemeClr val="tx1"/>
                </a:solidFill>
                <a:latin typeface="Calibri" panose="020F0502020204030204" pitchFamily="34" charset="0"/>
              </a:rPr>
              <a:t>: Design </a:t>
            </a:r>
            <a:r>
              <a:rPr lang="fi-FI" sz="1800" dirty="0" err="1">
                <a:solidFill>
                  <a:schemeClr val="tx1"/>
                </a:solidFill>
                <a:latin typeface="Calibri" panose="020F0502020204030204" pitchFamily="34" charset="0"/>
              </a:rPr>
              <a:t>skills</a:t>
            </a:r>
            <a:r>
              <a:rPr lang="fi-FI" sz="1800" dirty="0">
                <a:solidFill>
                  <a:schemeClr val="tx1"/>
                </a:solidFill>
                <a:latin typeface="Calibri" panose="020F0502020204030204" pitchFamily="34" charset="0"/>
              </a:rPr>
              <a:t>. 2020. Design </a:t>
            </a:r>
            <a:r>
              <a:rPr lang="fi-FI" sz="1800" dirty="0" err="1">
                <a:solidFill>
                  <a:schemeClr val="tx1"/>
                </a:solidFill>
                <a:latin typeface="Calibri" panose="020F0502020204030204" pitchFamily="34" charset="0"/>
              </a:rPr>
              <a:t>Council</a:t>
            </a:r>
            <a:r>
              <a:rPr lang="fi-FI" sz="1800" dirty="0">
                <a:solidFill>
                  <a:schemeClr val="tx1"/>
                </a:solidFill>
                <a:latin typeface="Calibri" panose="020F0502020204030204" pitchFamily="34" charset="0"/>
              </a:rPr>
              <a:t>. </a:t>
            </a:r>
            <a:r>
              <a:rPr lang="fi-FI" sz="1600" dirty="0">
                <a:hlinkClick r:id="rId5"/>
              </a:rPr>
              <a:t>https://www.designcouncil.org.uk/fileadmin/uploads/dc/Documents/Design%2520Perspectives-%2520Design%2520Skills.pdf</a:t>
            </a:r>
            <a:endParaRPr lang="fi-FI" sz="1600" dirty="0"/>
          </a:p>
          <a:p>
            <a:pPr marL="0" indent="0">
              <a:buNone/>
            </a:pPr>
            <a:r>
              <a:rPr lang="fi-FI" sz="1800" dirty="0" err="1">
                <a:solidFill>
                  <a:schemeClr val="tx1"/>
                </a:solidFill>
                <a:latin typeface="Calibri" panose="020F0502020204030204" pitchFamily="34" charset="0"/>
              </a:rPr>
              <a:t>Byond</a:t>
            </a:r>
            <a:r>
              <a:rPr lang="fi-FI" sz="1800" dirty="0">
                <a:solidFill>
                  <a:schemeClr val="tx1"/>
                </a:solidFill>
                <a:latin typeface="Calibri" panose="020F0502020204030204" pitchFamily="34" charset="0"/>
              </a:rPr>
              <a:t> Net Zero: A </a:t>
            </a:r>
            <a:r>
              <a:rPr lang="fi-FI" sz="1800" dirty="0" err="1">
                <a:solidFill>
                  <a:schemeClr val="tx1"/>
                </a:solidFill>
                <a:latin typeface="Calibri" panose="020F0502020204030204" pitchFamily="34" charset="0"/>
              </a:rPr>
              <a:t>Systemic</a:t>
            </a:r>
            <a:r>
              <a:rPr lang="fi-FI" sz="1800" dirty="0">
                <a:solidFill>
                  <a:schemeClr val="tx1"/>
                </a:solidFill>
                <a:latin typeface="Calibri" panose="020F0502020204030204" pitchFamily="34" charset="0"/>
              </a:rPr>
              <a:t> </a:t>
            </a:r>
            <a:r>
              <a:rPr lang="fi-FI" sz="1800" dirty="0" err="1">
                <a:solidFill>
                  <a:schemeClr val="tx1"/>
                </a:solidFill>
                <a:latin typeface="Calibri" panose="020F0502020204030204" pitchFamily="34" charset="0"/>
              </a:rPr>
              <a:t>Desgn</a:t>
            </a:r>
            <a:r>
              <a:rPr lang="fi-FI" sz="1800" dirty="0">
                <a:solidFill>
                  <a:schemeClr val="tx1"/>
                </a:solidFill>
                <a:latin typeface="Calibri" panose="020F0502020204030204" pitchFamily="34" charset="0"/>
              </a:rPr>
              <a:t> </a:t>
            </a:r>
            <a:r>
              <a:rPr lang="fi-FI" sz="1800" dirty="0" err="1">
                <a:solidFill>
                  <a:schemeClr val="tx1"/>
                </a:solidFill>
                <a:latin typeface="Calibri" panose="020F0502020204030204" pitchFamily="34" charset="0"/>
              </a:rPr>
              <a:t>Approach</a:t>
            </a:r>
            <a:r>
              <a:rPr lang="fi-FI" sz="1800" dirty="0">
                <a:solidFill>
                  <a:schemeClr val="tx1"/>
                </a:solidFill>
                <a:latin typeface="Calibri" panose="020F0502020204030204" pitchFamily="34" charset="0"/>
              </a:rPr>
              <a:t>. 2021. Design </a:t>
            </a:r>
            <a:r>
              <a:rPr lang="fi-FI" sz="1800" dirty="0" err="1">
                <a:solidFill>
                  <a:schemeClr val="tx1"/>
                </a:solidFill>
                <a:latin typeface="Calibri" panose="020F0502020204030204" pitchFamily="34" charset="0"/>
              </a:rPr>
              <a:t>Council</a:t>
            </a:r>
            <a:r>
              <a:rPr lang="fi-FI" sz="1800" dirty="0">
                <a:solidFill>
                  <a:schemeClr val="tx1"/>
                </a:solidFill>
                <a:latin typeface="Calibri" panose="020F0502020204030204" pitchFamily="34" charset="0"/>
              </a:rPr>
              <a:t>. </a:t>
            </a:r>
            <a:r>
              <a:rPr lang="fi-FI" sz="1800" dirty="0">
                <a:solidFill>
                  <a:schemeClr val="tx1"/>
                </a:solidFill>
                <a:latin typeface="Calibri" panose="020F0502020204030204" pitchFamily="34" charset="0"/>
                <a:hlinkClick r:id="rId6">
                  <a:extLst>
                    <a:ext uri="{A12FA001-AC4F-418D-AE19-62706E023703}">
                      <ahyp:hlinkClr xmlns:ahyp="http://schemas.microsoft.com/office/drawing/2018/hyperlinkcolor" val="tx"/>
                    </a:ext>
                  </a:extLst>
                </a:hlinkClick>
              </a:rPr>
              <a:t> </a:t>
            </a:r>
            <a:r>
              <a:rPr lang="fi-FI" sz="1600" dirty="0">
                <a:hlinkClick r:id="rId6"/>
              </a:rPr>
              <a:t>https://www.designcouncil.org.uk/fileadmin/uploads/dc/Documents/Beyond%2520Net%2520Zero%2520-%2520A%2520Systemic%2520Design%2520Approach.pdf</a:t>
            </a:r>
            <a:endParaRPr lang="fi-FI" sz="1800" dirty="0">
              <a:solidFill>
                <a:schemeClr val="tx1"/>
              </a:solidFill>
              <a:latin typeface="Calibri" panose="020F0502020204030204" pitchFamily="34" charset="0"/>
            </a:endParaRPr>
          </a:p>
          <a:p>
            <a:pPr marL="0" indent="0">
              <a:buNone/>
            </a:pPr>
            <a:r>
              <a:rPr lang="fi-FI" sz="1800" dirty="0">
                <a:solidFill>
                  <a:schemeClr val="tx1"/>
                </a:solidFill>
                <a:latin typeface="Calibri" panose="020F0502020204030204" pitchFamily="34" charset="0"/>
              </a:rPr>
              <a:t>Fry KR. 2019. </a:t>
            </a:r>
            <a:r>
              <a:rPr lang="en-US" sz="1800" dirty="0">
                <a:solidFill>
                  <a:schemeClr val="tx1"/>
                </a:solidFill>
                <a:latin typeface="Calibri" panose="020F0502020204030204" pitchFamily="34" charset="0"/>
              </a:rPr>
              <a:t>Why Hospitals Need Service Design: Challenges and methods for successful implementation of change in hospitals. </a:t>
            </a:r>
            <a:r>
              <a:rPr lang="fi-FI" sz="1800" dirty="0">
                <a:solidFill>
                  <a:schemeClr val="tx1"/>
                </a:solidFill>
                <a:latin typeface="Calibri" panose="020F0502020204030204" pitchFamily="34" charset="0"/>
              </a:rPr>
              <a:t>DOI: </a:t>
            </a:r>
            <a:r>
              <a:rPr lang="fi-FI" sz="1800" dirty="0">
                <a:solidFill>
                  <a:schemeClr val="tx1"/>
                </a:solidFill>
                <a:latin typeface="Calibri" panose="020F0502020204030204" pitchFamily="34" charset="0"/>
                <a:hlinkClick r:id="rId7">
                  <a:extLst>
                    <a:ext uri="{A12FA001-AC4F-418D-AE19-62706E023703}">
                      <ahyp:hlinkClr xmlns:ahyp="http://schemas.microsoft.com/office/drawing/2018/hyperlinkcolor" val="tx"/>
                    </a:ext>
                  </a:extLst>
                </a:hlinkClick>
              </a:rPr>
              <a:t>10.1007/978-3-030-00749-2_22</a:t>
            </a:r>
            <a:r>
              <a:rPr lang="fi-FI" sz="1800" dirty="0">
                <a:solidFill>
                  <a:schemeClr val="tx1"/>
                </a:solidFill>
                <a:latin typeface="Calibri" panose="020F0502020204030204" pitchFamily="34" charset="0"/>
              </a:rPr>
              <a:t> </a:t>
            </a:r>
            <a:r>
              <a:rPr lang="en-US" sz="1800" dirty="0">
                <a:solidFill>
                  <a:schemeClr val="tx1"/>
                </a:solidFill>
                <a:latin typeface="Calibri" panose="020F0502020204030204" pitchFamily="34" charset="0"/>
              </a:rPr>
              <a:t> In book: Service Design and Service Thinking in Healthcare and Hospital Management. Theory, Concepts, Practice. Eds </a:t>
            </a:r>
            <a:r>
              <a:rPr lang="en-US" sz="1800" dirty="0" err="1">
                <a:solidFill>
                  <a:schemeClr val="tx1"/>
                </a:solidFill>
                <a:latin typeface="Calibri" panose="020F0502020204030204" pitchFamily="34" charset="0"/>
              </a:rPr>
              <a:t>Pfannstiel</a:t>
            </a:r>
            <a:r>
              <a:rPr lang="en-US" sz="1800" dirty="0">
                <a:solidFill>
                  <a:schemeClr val="tx1"/>
                </a:solidFill>
                <a:latin typeface="Calibri" panose="020F0502020204030204" pitchFamily="34" charset="0"/>
              </a:rPr>
              <a:t> MA </a:t>
            </a:r>
            <a:r>
              <a:rPr lang="en-US" sz="1800" dirty="0" err="1">
                <a:solidFill>
                  <a:schemeClr val="tx1"/>
                </a:solidFill>
                <a:latin typeface="Calibri" panose="020F0502020204030204" pitchFamily="34" charset="0"/>
              </a:rPr>
              <a:t>Rasche</a:t>
            </a:r>
            <a:r>
              <a:rPr lang="en-US" sz="1800" dirty="0">
                <a:solidFill>
                  <a:schemeClr val="tx1"/>
                </a:solidFill>
                <a:latin typeface="Calibri" panose="020F0502020204030204" pitchFamily="34" charset="0"/>
              </a:rPr>
              <a:t> C. Springer. Pp 377-399.</a:t>
            </a:r>
          </a:p>
          <a:p>
            <a:pPr marL="0" indent="0">
              <a:buNone/>
            </a:pPr>
            <a:r>
              <a:rPr lang="en-US" sz="1800" dirty="0">
                <a:solidFill>
                  <a:schemeClr val="tx1"/>
                </a:solidFill>
                <a:latin typeface="Calibri" panose="020F0502020204030204" pitchFamily="34" charset="0"/>
              </a:rPr>
              <a:t>Moore K. 2020. Service Design Toolkit. </a:t>
            </a:r>
            <a:r>
              <a:rPr lang="en-US" sz="1800" dirty="0">
                <a:solidFill>
                  <a:schemeClr val="tx1"/>
                </a:solidFill>
                <a:latin typeface="Calibri" panose="020F0502020204030204" pitchFamily="34" charset="0"/>
                <a:hlinkClick r:id="rId8"/>
              </a:rPr>
              <a:t>https://digitalservices.maidstone.gov.uk/about-us/toolkits/service-design-toolkit</a:t>
            </a:r>
            <a:endParaRPr lang="en-US" sz="1800" dirty="0">
              <a:solidFill>
                <a:schemeClr val="tx1"/>
              </a:solidFill>
              <a:latin typeface="Calibri" panose="020F0502020204030204" pitchFamily="34" charset="0"/>
            </a:endParaRPr>
          </a:p>
          <a:p>
            <a:pPr marL="0" indent="0">
              <a:buNone/>
            </a:pPr>
            <a:r>
              <a:rPr lang="en-US" sz="1800" dirty="0">
                <a:solidFill>
                  <a:schemeClr val="tx1"/>
                </a:solidFill>
                <a:latin typeface="Calibri" panose="020F0502020204030204" pitchFamily="34" charset="0"/>
              </a:rPr>
              <a:t>Moore K. 2021. Service Design Toolkit Framework https://digitalservices.maidstone.gov.uk/about-us/toolkits/service-design-toolkit/1-discover</a:t>
            </a:r>
          </a:p>
          <a:p>
            <a:pPr marL="0" indent="0" algn="l">
              <a:buNone/>
            </a:pPr>
            <a:r>
              <a:rPr lang="en-US" sz="1800" dirty="0" err="1">
                <a:solidFill>
                  <a:schemeClr val="tx1"/>
                </a:solidFill>
                <a:latin typeface="Calibri" panose="020F0502020204030204" pitchFamily="34" charset="0"/>
              </a:rPr>
              <a:t>Razzouk</a:t>
            </a:r>
            <a:r>
              <a:rPr lang="en-US" sz="1800" dirty="0">
                <a:solidFill>
                  <a:schemeClr val="tx1"/>
                </a:solidFill>
                <a:latin typeface="Calibri" panose="020F0502020204030204" pitchFamily="34" charset="0"/>
              </a:rPr>
              <a:t> R &amp; Shute V. 2012. What Is Design Thinking and Why Is It Important? Review of Educational Research, 82(3), 330–348. DOI: 10.3102/0034654312457429 </a:t>
            </a:r>
          </a:p>
          <a:p>
            <a:pPr marL="0" indent="0">
              <a:buNone/>
            </a:pPr>
            <a:r>
              <a:rPr lang="en-US" sz="1800" dirty="0">
                <a:solidFill>
                  <a:schemeClr val="tx1"/>
                </a:solidFill>
                <a:latin typeface="Calibri" panose="020F0502020204030204" pitchFamily="34" charset="0"/>
              </a:rPr>
              <a:t>Roberts JP, Fisher TR, Trowbridge MJ &amp; Bent C. 2016. A design thinking framework for healthcare management and innovation. Healthcare 4(1), 11-14. </a:t>
            </a:r>
            <a:r>
              <a:rPr lang="en-US" sz="1800" dirty="0">
                <a:solidFill>
                  <a:schemeClr val="tx1"/>
                </a:solidFill>
                <a:latin typeface="Calibri" panose="020F0502020204030204" pitchFamily="34" charset="0"/>
                <a:hlinkClick r:id="rId9">
                  <a:extLst>
                    <a:ext uri="{A12FA001-AC4F-418D-AE19-62706E023703}">
                      <ahyp:hlinkClr xmlns:ahyp="http://schemas.microsoft.com/office/drawing/2018/hyperlinkcolor" val="tx"/>
                    </a:ext>
                  </a:extLst>
                </a:hlinkClick>
              </a:rPr>
              <a:t>https://doi.org/10.1016/j.hjdsi.2015.12.00</a:t>
            </a:r>
            <a:endParaRPr lang="en-US" sz="1800" dirty="0">
              <a:solidFill>
                <a:schemeClr val="tx1"/>
              </a:solidFill>
              <a:latin typeface="Calibri" panose="020F0502020204030204" pitchFamily="34" charset="0"/>
            </a:endParaRPr>
          </a:p>
          <a:p>
            <a:pPr marL="0" indent="0" algn="l">
              <a:buNone/>
            </a:pPr>
            <a:r>
              <a:rPr lang="it-IT" sz="1800" dirty="0">
                <a:solidFill>
                  <a:schemeClr val="tx1"/>
                </a:solidFill>
                <a:latin typeface="Calibri" panose="020F0502020204030204" pitchFamily="34" charset="0"/>
              </a:rPr>
              <a:t>Simonse L, Albayrak A &amp; Starre S. 2019 Patient </a:t>
            </a:r>
            <a:r>
              <a:rPr lang="en-US" sz="1800" dirty="0">
                <a:solidFill>
                  <a:schemeClr val="tx1"/>
                </a:solidFill>
                <a:latin typeface="Calibri" panose="020F0502020204030204" pitchFamily="34" charset="0"/>
              </a:rPr>
              <a:t>journey method for integrated service design, Design for Health, 3:1, 82-97, DOI:</a:t>
            </a:r>
            <a:r>
              <a:rPr lang="fi-FI" sz="1800" dirty="0">
                <a:solidFill>
                  <a:schemeClr val="tx1"/>
                </a:solidFill>
                <a:latin typeface="Calibri" panose="020F0502020204030204" pitchFamily="34" charset="0"/>
              </a:rPr>
              <a:t>10.1080/24735132.2019.1582741</a:t>
            </a:r>
          </a:p>
          <a:p>
            <a:pPr marL="0" indent="0" algn="l">
              <a:buNone/>
            </a:pPr>
            <a:r>
              <a:rPr lang="en-US" sz="1600" dirty="0">
                <a:hlinkClick r:id="rId10"/>
              </a:rPr>
              <a:t>The Scottish Approach to Service Design (</a:t>
            </a:r>
            <a:r>
              <a:rPr lang="en-US" sz="1600" dirty="0" err="1">
                <a:hlinkClick r:id="rId10"/>
              </a:rPr>
              <a:t>SAtSD</a:t>
            </a:r>
            <a:r>
              <a:rPr lang="en-US" sz="1600" dirty="0">
                <a:hlinkClick r:id="rId10"/>
              </a:rPr>
              <a:t>) - </a:t>
            </a:r>
            <a:r>
              <a:rPr lang="en-US" sz="1600" dirty="0" err="1">
                <a:hlinkClick r:id="rId10"/>
              </a:rPr>
              <a:t>gov.scot</a:t>
            </a:r>
            <a:r>
              <a:rPr lang="en-US" sz="1600" dirty="0">
                <a:hlinkClick r:id="rId10"/>
              </a:rPr>
              <a:t> (www.gov.scot</a:t>
            </a:r>
            <a:endParaRPr lang="fi-FI" sz="1800" dirty="0">
              <a:solidFill>
                <a:schemeClr val="tx1"/>
              </a:solidFill>
              <a:latin typeface="Calibri" panose="020F0502020204030204" pitchFamily="34" charset="0"/>
            </a:endParaRPr>
          </a:p>
          <a:p>
            <a:pPr marL="0" indent="0">
              <a:buNone/>
            </a:pPr>
            <a:r>
              <a:rPr lang="en-US" sz="1800" dirty="0">
                <a:solidFill>
                  <a:schemeClr val="tx1"/>
                </a:solidFill>
                <a:latin typeface="Calibri" panose="020F0502020204030204" pitchFamily="34" charset="0"/>
              </a:rPr>
              <a:t>Yates P.  2018. Design Thinking: Can it enhance nursing research?</a:t>
            </a:r>
            <a:r>
              <a:rPr lang="pt-BR" sz="1800" dirty="0">
                <a:solidFill>
                  <a:schemeClr val="tx1"/>
                </a:solidFill>
                <a:latin typeface="Calibri" panose="020F0502020204030204" pitchFamily="34" charset="0"/>
              </a:rPr>
              <a:t> Cancer Nursing,  41(4), 344-345. DOI: 10.1097/NCC.0000000000000630</a:t>
            </a:r>
          </a:p>
          <a:p>
            <a:endParaRPr lang="en-US" dirty="0"/>
          </a:p>
        </p:txBody>
      </p:sp>
    </p:spTree>
    <p:extLst>
      <p:ext uri="{BB962C8B-B14F-4D97-AF65-F5344CB8AC3E}">
        <p14:creationId xmlns:p14="http://schemas.microsoft.com/office/powerpoint/2010/main" val="3353428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1778" y="931332"/>
            <a:ext cx="11343022" cy="816921"/>
          </a:xfrm>
        </p:spPr>
        <p:style>
          <a:lnRef idx="1">
            <a:schemeClr val="dk1"/>
          </a:lnRef>
          <a:fillRef idx="2">
            <a:schemeClr val="dk1"/>
          </a:fillRef>
          <a:effectRef idx="1">
            <a:schemeClr val="dk1"/>
          </a:effectRef>
          <a:fontRef idx="minor">
            <a:schemeClr val="dk1"/>
          </a:fontRef>
        </p:style>
        <p:txBody>
          <a:bodyPr anchor="b">
            <a:normAutofit/>
          </a:bodyPr>
          <a:lstStyle/>
          <a:p>
            <a:r>
              <a:rPr lang="en-US" sz="3000" b="1" dirty="0">
                <a:solidFill>
                  <a:schemeClr val="tx1"/>
                </a:solidFill>
              </a:rPr>
              <a:t>Design thinking as approach in service design</a:t>
            </a:r>
            <a:endParaRPr lang="en-US" sz="3000" b="1" dirty="0">
              <a:solidFill>
                <a:schemeClr val="bg1"/>
              </a:solidFill>
            </a:endParaRPr>
          </a:p>
        </p:txBody>
      </p:sp>
      <p:sp>
        <p:nvSpPr>
          <p:cNvPr id="3" name="Turinio vietos rezervavimo ženklas 2"/>
          <p:cNvSpPr>
            <a:spLocks noGrp="1"/>
          </p:cNvSpPr>
          <p:nvPr>
            <p:ph sz="half" idx="2"/>
          </p:nvPr>
        </p:nvSpPr>
        <p:spPr>
          <a:xfrm>
            <a:off x="391777" y="2003108"/>
            <a:ext cx="7825465" cy="4238028"/>
          </a:xfrm>
        </p:spPr>
        <p:txBody>
          <a:bodyPr>
            <a:normAutofit/>
          </a:bodyPr>
          <a:lstStyle/>
          <a:p>
            <a:pPr marL="0" indent="0">
              <a:lnSpc>
                <a:spcPct val="120000"/>
              </a:lnSpc>
              <a:spcAft>
                <a:spcPts val="800"/>
              </a:spcAft>
              <a:buNone/>
            </a:pPr>
            <a:r>
              <a:rPr lang="en-US" dirty="0">
                <a:solidFill>
                  <a:schemeClr val="tx1"/>
                </a:solidFill>
              </a:rPr>
              <a:t>Design thinking has been defined as an “analytic and creative process that engages a person in opportunities to experiment, create and prototype models, gather feedback, and redesign”.(</a:t>
            </a:r>
            <a:r>
              <a:rPr lang="en-US" dirty="0" err="1">
                <a:solidFill>
                  <a:schemeClr val="tx1"/>
                </a:solidFill>
              </a:rPr>
              <a:t>Razzouk</a:t>
            </a:r>
            <a:r>
              <a:rPr lang="en-US" dirty="0">
                <a:solidFill>
                  <a:schemeClr val="tx1"/>
                </a:solidFill>
              </a:rPr>
              <a:t> &amp; Shute 2012)  </a:t>
            </a:r>
          </a:p>
          <a:p>
            <a:pPr marL="0" indent="0">
              <a:lnSpc>
                <a:spcPct val="120000"/>
              </a:lnSpc>
              <a:spcAft>
                <a:spcPts val="800"/>
              </a:spcAft>
              <a:buNone/>
            </a:pPr>
            <a:r>
              <a:rPr lang="en-US" dirty="0">
                <a:solidFill>
                  <a:schemeClr val="tx1"/>
                </a:solidFill>
              </a:rPr>
              <a:t>Design thinking has been described as a “systematic innovation process that prioritizes deep empathy for end-user desires, needs and challenges to fully understand a problem in the hopes of developing more comprehensive and effective solutions”.(Roberts et al 2016)</a:t>
            </a:r>
          </a:p>
        </p:txBody>
      </p:sp>
      <p:pic>
        <p:nvPicPr>
          <p:cNvPr id="4" name="Picture 3">
            <a:extLst>
              <a:ext uri="{FF2B5EF4-FFF2-40B4-BE49-F238E27FC236}">
                <a16:creationId xmlns:a16="http://schemas.microsoft.com/office/drawing/2014/main" id="{50EE28D0-CEA0-EBFE-181E-7DF7B737A8E7}"/>
              </a:ext>
            </a:extLst>
          </p:cNvPr>
          <p:cNvPicPr>
            <a:picLocks noChangeAspect="1"/>
          </p:cNvPicPr>
          <p:nvPr/>
        </p:nvPicPr>
        <p:blipFill>
          <a:blip r:embed="rId2"/>
          <a:stretch>
            <a:fillRect/>
          </a:stretch>
        </p:blipFill>
        <p:spPr>
          <a:xfrm>
            <a:off x="8347177" y="2377439"/>
            <a:ext cx="3554866" cy="2363373"/>
          </a:xfrm>
          <a:prstGeom prst="rect">
            <a:avLst/>
          </a:prstGeom>
        </p:spPr>
      </p:pic>
    </p:spTree>
    <p:extLst>
      <p:ext uri="{BB962C8B-B14F-4D97-AF65-F5344CB8AC3E}">
        <p14:creationId xmlns:p14="http://schemas.microsoft.com/office/powerpoint/2010/main" val="189047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3797F3-759B-4250-A023-8EB9BCA99ECB}"/>
              </a:ext>
            </a:extLst>
          </p:cNvPr>
          <p:cNvSpPr>
            <a:spLocks noGrp="1"/>
          </p:cNvSpPr>
          <p:nvPr>
            <p:ph type="title"/>
          </p:nvPr>
        </p:nvSpPr>
        <p:spPr>
          <a:xfrm>
            <a:off x="304800" y="970371"/>
            <a:ext cx="11399520" cy="759523"/>
          </a:xfrm>
          <a:solidFill>
            <a:schemeClr val="bg1">
              <a:lumMod val="65000"/>
            </a:schemeClr>
          </a:solidFill>
          <a:ln w="12700">
            <a:solidFill>
              <a:schemeClr val="tx1"/>
            </a:solidFill>
          </a:ln>
        </p:spPr>
        <p:txBody>
          <a:bodyPr>
            <a:normAutofit/>
          </a:bodyPr>
          <a:lstStyle/>
          <a:p>
            <a:r>
              <a:rPr lang="en-US" sz="3000" b="1" i="0" u="none" strike="noStrike" baseline="0" dirty="0">
                <a:solidFill>
                  <a:schemeClr val="tx1"/>
                </a:solidFill>
                <a:latin typeface="+mn-lt"/>
              </a:rPr>
              <a:t>Comparison of Design thinking and Process improvement </a:t>
            </a:r>
            <a:r>
              <a:rPr lang="en-US" sz="1800" b="1" i="0" u="none" strike="noStrike" baseline="0" dirty="0">
                <a:solidFill>
                  <a:schemeClr val="tx1"/>
                </a:solidFill>
                <a:latin typeface="+mn-lt"/>
              </a:rPr>
              <a:t>(</a:t>
            </a:r>
            <a:r>
              <a:rPr lang="en-US" sz="1800" b="1" dirty="0">
                <a:solidFill>
                  <a:schemeClr val="tx1"/>
                </a:solidFill>
                <a:latin typeface="+mn-lt"/>
              </a:rPr>
              <a:t>Roberts et al 2016)</a:t>
            </a:r>
            <a:endParaRPr lang="fi-FI" sz="2800" b="1" dirty="0">
              <a:solidFill>
                <a:schemeClr val="bg1"/>
              </a:solidFill>
              <a:latin typeface="+mn-lt"/>
            </a:endParaRPr>
          </a:p>
        </p:txBody>
      </p:sp>
      <p:sp>
        <p:nvSpPr>
          <p:cNvPr id="3" name="Tekstin paikkamerkki 2">
            <a:extLst>
              <a:ext uri="{FF2B5EF4-FFF2-40B4-BE49-F238E27FC236}">
                <a16:creationId xmlns:a16="http://schemas.microsoft.com/office/drawing/2014/main" id="{25E7026D-3170-4554-A2ED-0AFD1150D22A}"/>
              </a:ext>
            </a:extLst>
          </p:cNvPr>
          <p:cNvSpPr>
            <a:spLocks noGrp="1"/>
          </p:cNvSpPr>
          <p:nvPr>
            <p:ph type="body" idx="1"/>
          </p:nvPr>
        </p:nvSpPr>
        <p:spPr>
          <a:xfrm>
            <a:off x="623115" y="1865819"/>
            <a:ext cx="5303727" cy="736282"/>
          </a:xfrm>
        </p:spPr>
        <p:txBody>
          <a:bodyPr>
            <a:noAutofit/>
          </a:bodyPr>
          <a:lstStyle/>
          <a:p>
            <a:r>
              <a:rPr lang="fi-FI" sz="2400" b="1" i="0" u="none" strike="noStrike" baseline="0" dirty="0" err="1">
                <a:solidFill>
                  <a:schemeClr val="tx1"/>
                </a:solidFill>
                <a:latin typeface="AdvOTb83ee1dd.B"/>
              </a:rPr>
              <a:t>Process</a:t>
            </a:r>
            <a:r>
              <a:rPr lang="fi-FI" sz="2400" b="1" i="0" u="none" strike="noStrike" baseline="0" dirty="0">
                <a:solidFill>
                  <a:schemeClr val="tx1"/>
                </a:solidFill>
                <a:latin typeface="AdvOTb83ee1dd.B"/>
              </a:rPr>
              <a:t> </a:t>
            </a:r>
            <a:r>
              <a:rPr lang="fi-FI" sz="2400" b="1" i="0" u="none" strike="noStrike" baseline="0" dirty="0" err="1">
                <a:solidFill>
                  <a:schemeClr val="tx1"/>
                </a:solidFill>
                <a:latin typeface="AdvOTb83ee1dd.B"/>
              </a:rPr>
              <a:t>improvement</a:t>
            </a:r>
            <a:r>
              <a:rPr lang="fi-FI" sz="2400" b="1" i="0" u="none" strike="noStrike" baseline="0" dirty="0">
                <a:solidFill>
                  <a:schemeClr val="tx1"/>
                </a:solidFill>
                <a:latin typeface="AdvOTb83ee1dd.B"/>
              </a:rPr>
              <a:t> </a:t>
            </a:r>
            <a:r>
              <a:rPr lang="fi-FI" sz="2400" b="1" i="0" u="none" strike="noStrike" baseline="0" dirty="0" err="1">
                <a:solidFill>
                  <a:schemeClr val="tx1"/>
                </a:solidFill>
                <a:latin typeface="AdvOTb83ee1dd.B"/>
              </a:rPr>
              <a:t>orientation</a:t>
            </a:r>
            <a:endParaRPr lang="fi-FI" sz="2400" b="1" dirty="0">
              <a:solidFill>
                <a:schemeClr val="tx1"/>
              </a:solidFill>
            </a:endParaRPr>
          </a:p>
        </p:txBody>
      </p:sp>
      <p:sp>
        <p:nvSpPr>
          <p:cNvPr id="4" name="Sisällön paikkamerkki 3">
            <a:extLst>
              <a:ext uri="{FF2B5EF4-FFF2-40B4-BE49-F238E27FC236}">
                <a16:creationId xmlns:a16="http://schemas.microsoft.com/office/drawing/2014/main" id="{653D1FC1-DED5-462D-8397-22A91B51D073}"/>
              </a:ext>
            </a:extLst>
          </p:cNvPr>
          <p:cNvSpPr>
            <a:spLocks noGrp="1"/>
          </p:cNvSpPr>
          <p:nvPr>
            <p:ph sz="half" idx="2"/>
          </p:nvPr>
        </p:nvSpPr>
        <p:spPr>
          <a:xfrm>
            <a:off x="675249" y="2585327"/>
            <a:ext cx="4911143" cy="3341145"/>
          </a:xfrm>
        </p:spPr>
        <p:txBody>
          <a:bodyPr>
            <a:normAutofit/>
          </a:bodyPr>
          <a:lstStyle/>
          <a:p>
            <a:pPr algn="l"/>
            <a:r>
              <a:rPr lang="en-US" b="0" i="0" u="none" strike="noStrike" baseline="0" dirty="0">
                <a:solidFill>
                  <a:schemeClr val="tx1"/>
                </a:solidFill>
                <a:latin typeface="AdvOT863180fb"/>
              </a:rPr>
              <a:t>Prioritizes evaluation of limited set of possible solutions</a:t>
            </a:r>
          </a:p>
          <a:p>
            <a:pPr algn="l"/>
            <a:r>
              <a:rPr lang="en-US" b="0" i="0" u="none" strike="noStrike" baseline="0" dirty="0">
                <a:solidFill>
                  <a:schemeClr val="tx1"/>
                </a:solidFill>
                <a:latin typeface="AdvOT863180fb"/>
              </a:rPr>
              <a:t>Well suited to address problems that have predictable solutions </a:t>
            </a:r>
          </a:p>
          <a:p>
            <a:pPr algn="l"/>
            <a:r>
              <a:rPr lang="en-US" b="0" i="0" u="none" strike="noStrike" baseline="0" dirty="0">
                <a:solidFill>
                  <a:schemeClr val="tx1"/>
                </a:solidFill>
                <a:latin typeface="AdvOT863180fb"/>
              </a:rPr>
              <a:t>Promotes consensus building (convergent) </a:t>
            </a:r>
          </a:p>
          <a:p>
            <a:pPr algn="l"/>
            <a:r>
              <a:rPr lang="en-US" b="0" i="0" u="none" strike="noStrike" baseline="0" dirty="0">
                <a:solidFill>
                  <a:schemeClr val="tx1"/>
                </a:solidFill>
                <a:latin typeface="AdvOT863180fb"/>
              </a:rPr>
              <a:t>Aims to uncover what is important to consumers within a particular experience</a:t>
            </a:r>
          </a:p>
          <a:p>
            <a:pPr algn="l"/>
            <a:r>
              <a:rPr lang="en-US" b="0" i="0" u="none" strike="noStrike" baseline="0" dirty="0">
                <a:solidFill>
                  <a:schemeClr val="tx1"/>
                </a:solidFill>
                <a:latin typeface="AdvOT863180fb"/>
              </a:rPr>
              <a:t>Empathy research focuses on what people </a:t>
            </a:r>
            <a:r>
              <a:rPr lang="en-US" b="0" i="0" u="none" strike="noStrike" baseline="0" dirty="0">
                <a:solidFill>
                  <a:schemeClr val="tx1"/>
                </a:solidFill>
                <a:latin typeface="AdvOTb92eb7df.I"/>
              </a:rPr>
              <a:t>think </a:t>
            </a:r>
            <a:r>
              <a:rPr lang="en-US" b="0" i="0" u="none" strike="noStrike" baseline="0" dirty="0">
                <a:solidFill>
                  <a:schemeClr val="tx1"/>
                </a:solidFill>
                <a:latin typeface="AdvOT863180fb"/>
              </a:rPr>
              <a:t>to reveal improved outcomes</a:t>
            </a:r>
            <a:endParaRPr lang="fi-FI" dirty="0">
              <a:solidFill>
                <a:schemeClr val="tx1"/>
              </a:solidFill>
            </a:endParaRPr>
          </a:p>
        </p:txBody>
      </p:sp>
      <p:sp>
        <p:nvSpPr>
          <p:cNvPr id="5" name="Tekstin paikkamerkki 4">
            <a:extLst>
              <a:ext uri="{FF2B5EF4-FFF2-40B4-BE49-F238E27FC236}">
                <a16:creationId xmlns:a16="http://schemas.microsoft.com/office/drawing/2014/main" id="{DAE6357A-BB98-4C00-A842-0397ED54676A}"/>
              </a:ext>
            </a:extLst>
          </p:cNvPr>
          <p:cNvSpPr>
            <a:spLocks noGrp="1"/>
          </p:cNvSpPr>
          <p:nvPr>
            <p:ph type="body" sz="quarter" idx="3"/>
          </p:nvPr>
        </p:nvSpPr>
        <p:spPr>
          <a:xfrm>
            <a:off x="6004560" y="1849045"/>
            <a:ext cx="5303727" cy="736282"/>
          </a:xfrm>
        </p:spPr>
        <p:txBody>
          <a:bodyPr>
            <a:noAutofit/>
          </a:bodyPr>
          <a:lstStyle/>
          <a:p>
            <a:r>
              <a:rPr lang="fi-FI" sz="2600" b="1" i="0" u="none" strike="noStrike" baseline="0" dirty="0">
                <a:solidFill>
                  <a:schemeClr val="tx1"/>
                </a:solidFill>
                <a:latin typeface="AdvOTb83ee1dd.B"/>
              </a:rPr>
              <a:t>Design </a:t>
            </a:r>
            <a:r>
              <a:rPr lang="fi-FI" sz="2600" b="1" i="0" u="none" strike="noStrike" baseline="0" dirty="0" err="1">
                <a:solidFill>
                  <a:schemeClr val="tx1"/>
                </a:solidFill>
                <a:latin typeface="AdvOTb83ee1dd.B"/>
              </a:rPr>
              <a:t>thinking</a:t>
            </a:r>
            <a:r>
              <a:rPr lang="fi-FI" sz="2600" b="1" i="0" u="none" strike="noStrike" baseline="0" dirty="0">
                <a:solidFill>
                  <a:schemeClr val="tx1"/>
                </a:solidFill>
                <a:latin typeface="AdvOTb83ee1dd.B"/>
              </a:rPr>
              <a:t> </a:t>
            </a:r>
            <a:r>
              <a:rPr lang="fi-FI" sz="2600" b="1" i="0" u="none" strike="noStrike" baseline="0" dirty="0" err="1">
                <a:solidFill>
                  <a:schemeClr val="tx1"/>
                </a:solidFill>
                <a:latin typeface="AdvOTb83ee1dd.B"/>
              </a:rPr>
              <a:t>orientation</a:t>
            </a:r>
            <a:endParaRPr lang="fi-FI" sz="2600" b="1" dirty="0">
              <a:solidFill>
                <a:schemeClr val="tx1"/>
              </a:solidFill>
            </a:endParaRPr>
          </a:p>
        </p:txBody>
      </p:sp>
      <p:sp>
        <p:nvSpPr>
          <p:cNvPr id="6" name="Sisällön paikkamerkki 5">
            <a:extLst>
              <a:ext uri="{FF2B5EF4-FFF2-40B4-BE49-F238E27FC236}">
                <a16:creationId xmlns:a16="http://schemas.microsoft.com/office/drawing/2014/main" id="{96D364F2-D4B2-4C7F-88D1-83B3C97A3F8D}"/>
              </a:ext>
            </a:extLst>
          </p:cNvPr>
          <p:cNvSpPr>
            <a:spLocks noGrp="1"/>
          </p:cNvSpPr>
          <p:nvPr>
            <p:ph sz="quarter" idx="4"/>
          </p:nvPr>
        </p:nvSpPr>
        <p:spPr>
          <a:xfrm>
            <a:off x="5961634" y="2500308"/>
            <a:ext cx="5034154" cy="3341146"/>
          </a:xfrm>
        </p:spPr>
        <p:txBody>
          <a:bodyPr>
            <a:noAutofit/>
          </a:bodyPr>
          <a:lstStyle/>
          <a:p>
            <a:r>
              <a:rPr lang="en-US" dirty="0">
                <a:solidFill>
                  <a:schemeClr val="tx1"/>
                </a:solidFill>
                <a:latin typeface="AdvOT863180fb"/>
              </a:rPr>
              <a:t>Prioritizes comprehensive understanding of underlying problems</a:t>
            </a:r>
          </a:p>
          <a:p>
            <a:r>
              <a:rPr lang="en-US" dirty="0">
                <a:solidFill>
                  <a:schemeClr val="tx1"/>
                </a:solidFill>
                <a:latin typeface="AdvOT863180fb"/>
              </a:rPr>
              <a:t>Well suited to address problems that have unpredictable solutions (wicked problems)</a:t>
            </a:r>
          </a:p>
          <a:p>
            <a:r>
              <a:rPr lang="en-US" dirty="0">
                <a:solidFill>
                  <a:schemeClr val="tx1"/>
                </a:solidFill>
                <a:latin typeface="AdvOT863180fb"/>
              </a:rPr>
              <a:t>Promotes opposing ideas and debate (divergent)</a:t>
            </a:r>
          </a:p>
          <a:p>
            <a:r>
              <a:rPr lang="en-US" dirty="0">
                <a:solidFill>
                  <a:schemeClr val="tx1"/>
                </a:solidFill>
                <a:latin typeface="AdvOT863180fb"/>
              </a:rPr>
              <a:t>Aims to uncover what is important to consumers in their everyday lives</a:t>
            </a:r>
          </a:p>
          <a:p>
            <a:r>
              <a:rPr lang="en-US" dirty="0">
                <a:solidFill>
                  <a:schemeClr val="tx1"/>
                </a:solidFill>
                <a:latin typeface="AdvOT863180fb"/>
              </a:rPr>
              <a:t>Empathy research focuses on what people feel to reveal new/disruptive outcomes</a:t>
            </a:r>
            <a:endParaRPr lang="fi-FI" dirty="0">
              <a:solidFill>
                <a:schemeClr val="tx1"/>
              </a:solidFill>
              <a:latin typeface="AdvOT863180fb"/>
            </a:endParaRPr>
          </a:p>
        </p:txBody>
      </p:sp>
      <p:cxnSp>
        <p:nvCxnSpPr>
          <p:cNvPr id="8" name="Suora yhdysviiva 7">
            <a:extLst>
              <a:ext uri="{FF2B5EF4-FFF2-40B4-BE49-F238E27FC236}">
                <a16:creationId xmlns:a16="http://schemas.microsoft.com/office/drawing/2014/main" id="{FAA14FAB-4EBB-4F9D-8241-9BDB9670205F}"/>
              </a:ext>
            </a:extLst>
          </p:cNvPr>
          <p:cNvCxnSpPr>
            <a:cxnSpLocks/>
          </p:cNvCxnSpPr>
          <p:nvPr/>
        </p:nvCxnSpPr>
        <p:spPr>
          <a:xfrm flipH="1">
            <a:off x="5756617" y="2602101"/>
            <a:ext cx="34792" cy="323588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4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C60EE7-C6CF-4CA3-A287-4F31D169994A}"/>
              </a:ext>
            </a:extLst>
          </p:cNvPr>
          <p:cNvSpPr>
            <a:spLocks noGrp="1"/>
          </p:cNvSpPr>
          <p:nvPr>
            <p:ph type="title"/>
          </p:nvPr>
        </p:nvSpPr>
        <p:spPr>
          <a:solidFill>
            <a:schemeClr val="bg1">
              <a:lumMod val="65000"/>
            </a:schemeClr>
          </a:solidFill>
          <a:ln w="12700">
            <a:solidFill>
              <a:schemeClr val="tx1"/>
            </a:solidFill>
          </a:ln>
        </p:spPr>
        <p:txBody>
          <a:bodyPr vert="horz" lIns="91440" tIns="45720" rIns="91440" bIns="45720" rtlCol="0" anchor="b">
            <a:normAutofit/>
          </a:bodyPr>
          <a:lstStyle/>
          <a:p>
            <a:pPr algn="ctr"/>
            <a:r>
              <a:rPr lang="fi-FI" sz="3000" b="1" dirty="0">
                <a:solidFill>
                  <a:schemeClr val="tx1"/>
                </a:solidFill>
                <a:latin typeface="+mn-lt"/>
              </a:rPr>
              <a:t>Ladder of </a:t>
            </a:r>
            <a:r>
              <a:rPr lang="fi-FI" sz="3000" b="1" dirty="0" err="1">
                <a:solidFill>
                  <a:schemeClr val="tx1"/>
                </a:solidFill>
                <a:latin typeface="+mn-lt"/>
              </a:rPr>
              <a:t>Co-production</a:t>
            </a:r>
            <a:endParaRPr lang="fi-FI" sz="3000" b="1" dirty="0">
              <a:solidFill>
                <a:schemeClr val="bg1"/>
              </a:solidFill>
              <a:latin typeface="+mn-lt"/>
            </a:endParaRPr>
          </a:p>
        </p:txBody>
      </p:sp>
      <p:pic>
        <p:nvPicPr>
          <p:cNvPr id="3" name="Kuva 2">
            <a:extLst>
              <a:ext uri="{FF2B5EF4-FFF2-40B4-BE49-F238E27FC236}">
                <a16:creationId xmlns:a16="http://schemas.microsoft.com/office/drawing/2014/main" id="{177C9F1C-9C87-4A26-BCD7-BB79E6A0E3FE}"/>
              </a:ext>
            </a:extLst>
          </p:cNvPr>
          <p:cNvPicPr>
            <a:picLocks noChangeAspect="1"/>
          </p:cNvPicPr>
          <p:nvPr/>
        </p:nvPicPr>
        <p:blipFill>
          <a:blip r:embed="rId2"/>
          <a:stretch>
            <a:fillRect/>
          </a:stretch>
        </p:blipFill>
        <p:spPr>
          <a:xfrm>
            <a:off x="629577" y="1779457"/>
            <a:ext cx="4551738" cy="4705749"/>
          </a:xfrm>
          <a:prstGeom prst="rect">
            <a:avLst/>
          </a:prstGeom>
        </p:spPr>
      </p:pic>
      <p:sp>
        <p:nvSpPr>
          <p:cNvPr id="5" name="Tekstiruutu 4">
            <a:extLst>
              <a:ext uri="{FF2B5EF4-FFF2-40B4-BE49-F238E27FC236}">
                <a16:creationId xmlns:a16="http://schemas.microsoft.com/office/drawing/2014/main" id="{479FB256-FBC0-4F68-9FF0-CC739D84FB97}"/>
              </a:ext>
            </a:extLst>
          </p:cNvPr>
          <p:cNvSpPr txBox="1"/>
          <p:nvPr/>
        </p:nvSpPr>
        <p:spPr>
          <a:xfrm>
            <a:off x="6551353" y="2793966"/>
            <a:ext cx="4551738" cy="1317412"/>
          </a:xfrm>
          <a:prstGeom prst="rect">
            <a:avLst/>
          </a:prstGeom>
          <a:noFill/>
        </p:spPr>
        <p:txBody>
          <a:bodyPr wrap="square">
            <a:spAutoFit/>
          </a:bodyPr>
          <a:lstStyle/>
          <a:p>
            <a:pPr>
              <a:lnSpc>
                <a:spcPts val="1900"/>
              </a:lnSpc>
            </a:pPr>
            <a:r>
              <a:rPr lang="en-US" sz="2000" dirty="0"/>
              <a:t>The Ladder of Co-production was produced by the National Co-production Advisory Group at Think Local Act Personal (TLAP), building on previous work by Sherry </a:t>
            </a:r>
            <a:r>
              <a:rPr lang="en-US" sz="2000" dirty="0" err="1"/>
              <a:t>Arnstein</a:t>
            </a:r>
            <a:r>
              <a:rPr lang="en-US" sz="2000" dirty="0"/>
              <a:t> (1969)</a:t>
            </a:r>
            <a:endParaRPr lang="fi-FI" sz="2000" dirty="0"/>
          </a:p>
        </p:txBody>
      </p:sp>
    </p:spTree>
    <p:extLst>
      <p:ext uri="{BB962C8B-B14F-4D97-AF65-F5344CB8AC3E}">
        <p14:creationId xmlns:p14="http://schemas.microsoft.com/office/powerpoint/2010/main" val="81599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2B2EEB-BA00-4F59-A5DB-2468C9028F48}"/>
              </a:ext>
            </a:extLst>
          </p:cNvPr>
          <p:cNvSpPr>
            <a:spLocks noGrp="1"/>
          </p:cNvSpPr>
          <p:nvPr>
            <p:ph type="title"/>
          </p:nvPr>
        </p:nvSpPr>
        <p:spPr>
          <a:solidFill>
            <a:schemeClr val="bg1">
              <a:lumMod val="65000"/>
            </a:schemeClr>
          </a:solidFill>
          <a:ln w="12700">
            <a:solidFill>
              <a:schemeClr val="tx1"/>
            </a:solidFill>
          </a:ln>
        </p:spPr>
        <p:txBody>
          <a:bodyPr>
            <a:normAutofit/>
          </a:bodyPr>
          <a:lstStyle/>
          <a:p>
            <a:r>
              <a:rPr lang="en-US" sz="3000" b="1" i="0" u="none" strike="noStrike" baseline="0" dirty="0">
                <a:solidFill>
                  <a:schemeClr val="tx1"/>
                </a:solidFill>
                <a:latin typeface="Calibri-Bold"/>
              </a:rPr>
              <a:t>     Central pillars of service design </a:t>
            </a:r>
            <a:r>
              <a:rPr lang="en-US" sz="1800" b="1" i="0" u="none" strike="noStrike" baseline="0" dirty="0">
                <a:solidFill>
                  <a:schemeClr val="tx1"/>
                </a:solidFill>
                <a:latin typeface="Calibri-Bold"/>
              </a:rPr>
              <a:t>(Fry 2019)</a:t>
            </a:r>
            <a:endParaRPr lang="fi-FI" sz="2800" b="1" dirty="0">
              <a:solidFill>
                <a:schemeClr val="bg1"/>
              </a:solidFill>
              <a:latin typeface="Calibri-Bold"/>
            </a:endParaRPr>
          </a:p>
        </p:txBody>
      </p:sp>
      <p:graphicFrame>
        <p:nvGraphicFramePr>
          <p:cNvPr id="3" name="Kaaviokuva 2">
            <a:extLst>
              <a:ext uri="{FF2B5EF4-FFF2-40B4-BE49-F238E27FC236}">
                <a16:creationId xmlns:a16="http://schemas.microsoft.com/office/drawing/2014/main" id="{2E9625A8-91D2-409F-A8BA-CAAA067BD480}"/>
              </a:ext>
            </a:extLst>
          </p:cNvPr>
          <p:cNvGraphicFramePr/>
          <p:nvPr>
            <p:extLst>
              <p:ext uri="{D42A27DB-BD31-4B8C-83A1-F6EECF244321}">
                <p14:modId xmlns:p14="http://schemas.microsoft.com/office/powerpoint/2010/main" val="1892036684"/>
              </p:ext>
            </p:extLst>
          </p:nvPr>
        </p:nvGraphicFramePr>
        <p:xfrm>
          <a:off x="1688123" y="1954162"/>
          <a:ext cx="7461713" cy="4207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231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2B2EEB-BA00-4F59-A5DB-2468C9028F48}"/>
              </a:ext>
            </a:extLst>
          </p:cNvPr>
          <p:cNvSpPr>
            <a:spLocks noGrp="1"/>
          </p:cNvSpPr>
          <p:nvPr>
            <p:ph type="title"/>
          </p:nvPr>
        </p:nvSpPr>
        <p:spPr>
          <a:xfrm>
            <a:off x="170479" y="970493"/>
            <a:ext cx="11170508" cy="808963"/>
          </a:xfrm>
          <a:solidFill>
            <a:schemeClr val="bg1">
              <a:lumMod val="65000"/>
            </a:schemeClr>
          </a:solidFill>
          <a:ln w="12700">
            <a:solidFill>
              <a:schemeClr val="tx1"/>
            </a:solidFill>
          </a:ln>
        </p:spPr>
        <p:txBody>
          <a:bodyPr>
            <a:normAutofit/>
          </a:bodyPr>
          <a:lstStyle/>
          <a:p>
            <a:r>
              <a:rPr lang="en-US" sz="3000" b="1" i="0" u="none" strike="noStrike" baseline="0" dirty="0">
                <a:solidFill>
                  <a:schemeClr val="tx1"/>
                </a:solidFill>
                <a:latin typeface="Calibri-Bold"/>
              </a:rPr>
              <a:t>Central pillars of service design </a:t>
            </a:r>
            <a:r>
              <a:rPr lang="en-US" sz="1800" b="1" i="0" u="none" strike="noStrike" baseline="0" dirty="0">
                <a:solidFill>
                  <a:schemeClr val="tx1"/>
                </a:solidFill>
                <a:latin typeface="Calibri-Bold"/>
              </a:rPr>
              <a:t>(Fry 2019) 1/3</a:t>
            </a:r>
            <a:endParaRPr lang="fi-FI" sz="2800" b="1" dirty="0">
              <a:solidFill>
                <a:schemeClr val="bg1"/>
              </a:solidFill>
              <a:latin typeface="Calibri-Bold"/>
            </a:endParaRPr>
          </a:p>
        </p:txBody>
      </p:sp>
      <p:graphicFrame>
        <p:nvGraphicFramePr>
          <p:cNvPr id="3" name="Kaaviokuva 2">
            <a:extLst>
              <a:ext uri="{FF2B5EF4-FFF2-40B4-BE49-F238E27FC236}">
                <a16:creationId xmlns:a16="http://schemas.microsoft.com/office/drawing/2014/main" id="{2E9625A8-91D2-409F-A8BA-CAAA067BD480}"/>
              </a:ext>
            </a:extLst>
          </p:cNvPr>
          <p:cNvGraphicFramePr/>
          <p:nvPr>
            <p:extLst>
              <p:ext uri="{D42A27DB-BD31-4B8C-83A1-F6EECF244321}">
                <p14:modId xmlns:p14="http://schemas.microsoft.com/office/powerpoint/2010/main" val="1384598835"/>
              </p:ext>
            </p:extLst>
          </p:nvPr>
        </p:nvGraphicFramePr>
        <p:xfrm>
          <a:off x="170479" y="1821790"/>
          <a:ext cx="2854075" cy="3969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7875A04-1DD0-9241-4A36-0CC588D4E94E}"/>
              </a:ext>
            </a:extLst>
          </p:cNvPr>
          <p:cNvSpPr txBox="1"/>
          <p:nvPr/>
        </p:nvSpPr>
        <p:spPr>
          <a:xfrm>
            <a:off x="3193366" y="1779456"/>
            <a:ext cx="8312833" cy="1498315"/>
          </a:xfrm>
          <a:prstGeom prst="rect">
            <a:avLst/>
          </a:prstGeom>
          <a:noFill/>
        </p:spPr>
        <p:txBody>
          <a:bodyPr wrap="square" rtlCol="0">
            <a:spAutoFit/>
          </a:bodyPr>
          <a:lstStyle/>
          <a:p>
            <a:r>
              <a:rPr lang="en-US" b="0" i="0" u="none" strike="noStrike" baseline="0" dirty="0">
                <a:latin typeface="Calibri" panose="020F0502020204030204" pitchFamily="34" charset="0"/>
              </a:rPr>
              <a:t>By placing the user in the </a:t>
            </a:r>
            <a:r>
              <a:rPr lang="en-US" b="0" i="0" u="none" strike="noStrike" baseline="0" dirty="0" err="1">
                <a:latin typeface="Calibri" panose="020F0502020204030204" pitchFamily="34" charset="0"/>
              </a:rPr>
              <a:t>centre</a:t>
            </a:r>
            <a:r>
              <a:rPr lang="en-US" b="0" i="0" u="none" strike="noStrike" baseline="0" dirty="0">
                <a:latin typeface="Calibri" panose="020F0502020204030204" pitchFamily="34" charset="0"/>
              </a:rPr>
              <a:t> of the service, service designers are able to discover how the user experiences the service in its wider context to </a:t>
            </a:r>
            <a:r>
              <a:rPr lang="en-US" dirty="0">
                <a:latin typeface="Calibri" panose="020F0502020204030204" pitchFamily="34" charset="0"/>
              </a:rPr>
              <a:t>understand users’ true motivations, </a:t>
            </a:r>
            <a:r>
              <a:rPr lang="fi-FI" dirty="0" err="1">
                <a:latin typeface="Calibri" panose="020F0502020204030204" pitchFamily="34" charset="0"/>
              </a:rPr>
              <a:t>social</a:t>
            </a:r>
            <a:r>
              <a:rPr lang="fi-FI" dirty="0">
                <a:latin typeface="Calibri" panose="020F0502020204030204" pitchFamily="34" charset="0"/>
              </a:rPr>
              <a:t> </a:t>
            </a:r>
            <a:r>
              <a:rPr lang="fi-FI" dirty="0" err="1">
                <a:latin typeface="Calibri" panose="020F0502020204030204" pitchFamily="34" charset="0"/>
              </a:rPr>
              <a:t>context</a:t>
            </a:r>
            <a:r>
              <a:rPr lang="fi-FI" dirty="0">
                <a:latin typeface="Calibri" panose="020F0502020204030204" pitchFamily="34" charset="0"/>
              </a:rPr>
              <a:t> and </a:t>
            </a:r>
            <a:r>
              <a:rPr lang="fi-FI" dirty="0" err="1">
                <a:latin typeface="Calibri" panose="020F0502020204030204" pitchFamily="34" charset="0"/>
              </a:rPr>
              <a:t>habits</a:t>
            </a:r>
            <a:r>
              <a:rPr lang="fi-FI" dirty="0">
                <a:latin typeface="Calibri" panose="020F0502020204030204" pitchFamily="34" charset="0"/>
              </a:rPr>
              <a:t>.</a:t>
            </a:r>
            <a:endParaRPr lang="en-US" b="0" i="0" u="none" strike="noStrike" baseline="0" dirty="0">
              <a:latin typeface="Calibri" panose="020F0502020204030204" pitchFamily="34" charset="0"/>
            </a:endParaRPr>
          </a:p>
          <a:p>
            <a:pPr algn="l"/>
            <a:r>
              <a:rPr lang="en-US" b="0" i="0" u="none" strike="noStrike" baseline="0" dirty="0">
                <a:latin typeface="Calibri" panose="020F0502020204030204" pitchFamily="34" charset="0"/>
              </a:rPr>
              <a:t>Requires a deeper  understanding of users than statistical descriptions, thus service design uses </a:t>
            </a:r>
            <a:r>
              <a:rPr lang="fi-FI" b="0" i="0" u="none" strike="noStrike" baseline="0" dirty="0" err="1">
                <a:latin typeface="Calibri" panose="020F0502020204030204" pitchFamily="34" charset="0"/>
              </a:rPr>
              <a:t>empathic</a:t>
            </a:r>
            <a:r>
              <a:rPr lang="fi-FI" b="0" i="0" u="none" strike="noStrike" baseline="0" dirty="0">
                <a:latin typeface="Calibri" panose="020F0502020204030204" pitchFamily="34" charset="0"/>
              </a:rPr>
              <a:t> </a:t>
            </a:r>
            <a:r>
              <a:rPr lang="fi-FI" b="0" i="0" u="none" strike="noStrike" baseline="0" dirty="0" err="1">
                <a:latin typeface="Calibri" panose="020F0502020204030204" pitchFamily="34" charset="0"/>
              </a:rPr>
              <a:t>approaches</a:t>
            </a:r>
            <a:r>
              <a:rPr lang="fi-FI" b="0" i="0" u="none" strike="noStrike" baseline="0" dirty="0">
                <a:latin typeface="Calibri" panose="020F0502020204030204" pitchFamily="34" charset="0"/>
              </a:rPr>
              <a:t> </a:t>
            </a:r>
            <a:r>
              <a:rPr lang="fi-FI" b="0" i="0" u="none" strike="noStrike" baseline="0" dirty="0" err="1">
                <a:latin typeface="Calibri" panose="020F0502020204030204" pitchFamily="34" charset="0"/>
              </a:rPr>
              <a:t>like</a:t>
            </a:r>
            <a:r>
              <a:rPr lang="fi-FI" b="0" i="0" u="none" strike="noStrike" baseline="0" dirty="0">
                <a:latin typeface="Calibri" panose="020F0502020204030204" pitchFamily="34" charset="0"/>
              </a:rPr>
              <a:t> </a:t>
            </a:r>
            <a:r>
              <a:rPr lang="fi-FI" b="0" i="0" u="none" strike="noStrike" baseline="0" dirty="0" err="1">
                <a:latin typeface="Calibri" panose="020F0502020204030204" pitchFamily="34" charset="0"/>
              </a:rPr>
              <a:t>interviews</a:t>
            </a:r>
            <a:r>
              <a:rPr lang="fi-FI" b="0" i="0" u="none" strike="noStrike" baseline="0" dirty="0">
                <a:latin typeface="Calibri" panose="020F0502020204030204" pitchFamily="34" charset="0"/>
              </a:rPr>
              <a:t>, </a:t>
            </a:r>
            <a:r>
              <a:rPr lang="en-US" b="0" i="0" u="none" strike="noStrike" baseline="0" dirty="0">
                <a:latin typeface="Calibri" panose="020F0502020204030204" pitchFamily="34" charset="0"/>
              </a:rPr>
              <a:t>observation and field research</a:t>
            </a:r>
            <a:r>
              <a:rPr lang="fi-FI" b="0" i="0" u="none" strike="noStrike" baseline="0" dirty="0">
                <a:latin typeface="Calibri" panose="020F0502020204030204" pitchFamily="34" charset="0"/>
              </a:rPr>
              <a:t>. </a:t>
            </a:r>
            <a:endParaRPr lang="fi-FI" dirty="0"/>
          </a:p>
        </p:txBody>
      </p:sp>
      <p:sp>
        <p:nvSpPr>
          <p:cNvPr id="6" name="TextBox 5">
            <a:extLst>
              <a:ext uri="{FF2B5EF4-FFF2-40B4-BE49-F238E27FC236}">
                <a16:creationId xmlns:a16="http://schemas.microsoft.com/office/drawing/2014/main" id="{C2C6C68C-4BE4-D3FF-DE3D-4DCCD3A742C5}"/>
              </a:ext>
            </a:extLst>
          </p:cNvPr>
          <p:cNvSpPr txBox="1"/>
          <p:nvPr/>
        </p:nvSpPr>
        <p:spPr>
          <a:xfrm>
            <a:off x="3193366" y="3604848"/>
            <a:ext cx="8998634" cy="2585323"/>
          </a:xfrm>
          <a:prstGeom prst="rect">
            <a:avLst/>
          </a:prstGeom>
          <a:noFill/>
        </p:spPr>
        <p:txBody>
          <a:bodyPr wrap="square" rtlCol="0">
            <a:spAutoFit/>
          </a:bodyPr>
          <a:lstStyle/>
          <a:p>
            <a:pPr algn="l"/>
            <a:r>
              <a:rPr lang="en-US" b="0" i="0" u="none" strike="noStrike" baseline="0" dirty="0">
                <a:latin typeface="Calibri" panose="020F0502020204030204" pitchFamily="34" charset="0"/>
              </a:rPr>
              <a:t>Involving stakeholders not only in the design of the solution but also in the production and development of it. </a:t>
            </a:r>
          </a:p>
          <a:p>
            <a:pPr algn="l"/>
            <a:r>
              <a:rPr lang="en-US" b="0" i="0" u="none" strike="noStrike" baseline="0" dirty="0">
                <a:latin typeface="Calibri" panose="020F0502020204030204" pitchFamily="34" charset="0"/>
              </a:rPr>
              <a:t>Done in multidisciplinary teams, as without the deep expertise of various relevant specialists, the knowledge and skills in the service design team would be very shallow.</a:t>
            </a:r>
          </a:p>
          <a:p>
            <a:pPr algn="l"/>
            <a:r>
              <a:rPr lang="en-US" b="0" i="0" u="none" strike="noStrike" baseline="0" dirty="0">
                <a:latin typeface="Calibri" panose="020F0502020204030204" pitchFamily="34" charset="0"/>
              </a:rPr>
              <a:t>A partnership between the professional groups, as well as patients, where they work together and everyone has the opportunity to input their perspectives and experiences on level terms. During the process of co-design where everyone is given the opportunity express themselves. </a:t>
            </a:r>
          </a:p>
          <a:p>
            <a:pPr algn="l"/>
            <a:r>
              <a:rPr lang="en-US" dirty="0">
                <a:latin typeface="Calibri" panose="020F0502020204030204" pitchFamily="34" charset="0"/>
              </a:rPr>
              <a:t>B</a:t>
            </a:r>
            <a:r>
              <a:rPr lang="en-US" b="0" i="0" u="none" strike="noStrike" baseline="0" dirty="0">
                <a:latin typeface="Calibri" panose="020F0502020204030204" pitchFamily="34" charset="0"/>
              </a:rPr>
              <a:t>rings groups together and thus creates a feeling of ownership for the innovation being created. Staffs’ engagement and motivation is </a:t>
            </a:r>
            <a:r>
              <a:rPr lang="fi-FI" b="0" i="0" u="none" strike="noStrike" baseline="0" dirty="0" err="1">
                <a:latin typeface="Calibri" panose="020F0502020204030204" pitchFamily="34" charset="0"/>
              </a:rPr>
              <a:t>crucial</a:t>
            </a:r>
            <a:r>
              <a:rPr lang="fi-FI" b="0" i="0" u="none" strike="noStrike" baseline="0" dirty="0">
                <a:latin typeface="Calibri" panose="020F0502020204030204" pitchFamily="34" charset="0"/>
              </a:rPr>
              <a:t> for a </a:t>
            </a:r>
            <a:r>
              <a:rPr lang="fi-FI" b="0" i="0" u="none" strike="noStrike" baseline="0" dirty="0" err="1">
                <a:latin typeface="Calibri" panose="020F0502020204030204" pitchFamily="34" charset="0"/>
              </a:rPr>
              <a:t>sustainable</a:t>
            </a:r>
            <a:r>
              <a:rPr lang="fi-FI" b="0" i="0" u="none" strike="noStrike" baseline="0" dirty="0">
                <a:latin typeface="Calibri" panose="020F0502020204030204" pitchFamily="34" charset="0"/>
              </a:rPr>
              <a:t> </a:t>
            </a:r>
            <a:r>
              <a:rPr lang="fi-FI" b="0" i="0" u="none" strike="noStrike" baseline="0" dirty="0" err="1">
                <a:latin typeface="Calibri" panose="020F0502020204030204" pitchFamily="34" charset="0"/>
              </a:rPr>
              <a:t>service</a:t>
            </a:r>
            <a:r>
              <a:rPr lang="fi-FI" b="0" i="0" u="none" strike="noStrike" baseline="0" dirty="0">
                <a:latin typeface="Calibri" panose="020F0502020204030204" pitchFamily="34" charset="0"/>
              </a:rPr>
              <a:t> </a:t>
            </a:r>
            <a:r>
              <a:rPr lang="fi-FI" b="0" i="0" u="none" strike="noStrike" baseline="0" dirty="0" err="1">
                <a:latin typeface="Calibri" panose="020F0502020204030204" pitchFamily="34" charset="0"/>
              </a:rPr>
              <a:t>implementation</a:t>
            </a:r>
            <a:r>
              <a:rPr lang="fi-FI" b="0" i="0" u="none" strike="noStrike" baseline="0" dirty="0">
                <a:latin typeface="Calibri" panose="020F0502020204030204" pitchFamily="34" charset="0"/>
              </a:rPr>
              <a:t>.</a:t>
            </a:r>
            <a:endParaRPr lang="fi-FI" dirty="0"/>
          </a:p>
        </p:txBody>
      </p:sp>
    </p:spTree>
    <p:extLst>
      <p:ext uri="{BB962C8B-B14F-4D97-AF65-F5344CB8AC3E}">
        <p14:creationId xmlns:p14="http://schemas.microsoft.com/office/powerpoint/2010/main" val="427247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2B2EEB-BA00-4F59-A5DB-2468C9028F48}"/>
              </a:ext>
            </a:extLst>
          </p:cNvPr>
          <p:cNvSpPr>
            <a:spLocks noGrp="1"/>
          </p:cNvSpPr>
          <p:nvPr>
            <p:ph type="title"/>
          </p:nvPr>
        </p:nvSpPr>
        <p:spPr>
          <a:solidFill>
            <a:schemeClr val="bg1">
              <a:lumMod val="65000"/>
            </a:schemeClr>
          </a:solidFill>
          <a:ln w="12700">
            <a:solidFill>
              <a:schemeClr val="tx1"/>
            </a:solidFill>
          </a:ln>
        </p:spPr>
        <p:txBody>
          <a:bodyPr>
            <a:normAutofit/>
          </a:bodyPr>
          <a:lstStyle/>
          <a:p>
            <a:r>
              <a:rPr lang="en-US" sz="3000" b="1" i="0" u="none" strike="noStrike" baseline="0" dirty="0">
                <a:solidFill>
                  <a:schemeClr val="tx1"/>
                </a:solidFill>
                <a:latin typeface="Calibri-Bold"/>
              </a:rPr>
              <a:t>Central pillars of service design </a:t>
            </a:r>
            <a:r>
              <a:rPr lang="en-US" sz="1800" b="1" i="0" u="none" strike="noStrike" baseline="0" dirty="0">
                <a:solidFill>
                  <a:schemeClr val="tx1"/>
                </a:solidFill>
                <a:latin typeface="Calibri-Bold"/>
              </a:rPr>
              <a:t>(Fry 2019)</a:t>
            </a:r>
            <a:r>
              <a:rPr lang="fi-FI" sz="1800" b="1" dirty="0">
                <a:solidFill>
                  <a:schemeClr val="tx1"/>
                </a:solidFill>
                <a:latin typeface="Calibri-Bold"/>
              </a:rPr>
              <a:t> 2/3</a:t>
            </a:r>
            <a:endParaRPr lang="fi-FI" sz="2800" b="1" dirty="0">
              <a:solidFill>
                <a:schemeClr val="bg1"/>
              </a:solidFill>
              <a:latin typeface="Calibri-Bold"/>
            </a:endParaRPr>
          </a:p>
        </p:txBody>
      </p:sp>
      <p:graphicFrame>
        <p:nvGraphicFramePr>
          <p:cNvPr id="3" name="Kaaviokuva 2">
            <a:extLst>
              <a:ext uri="{FF2B5EF4-FFF2-40B4-BE49-F238E27FC236}">
                <a16:creationId xmlns:a16="http://schemas.microsoft.com/office/drawing/2014/main" id="{2E9625A8-91D2-409F-A8BA-CAAA067BD480}"/>
              </a:ext>
            </a:extLst>
          </p:cNvPr>
          <p:cNvGraphicFramePr/>
          <p:nvPr>
            <p:extLst>
              <p:ext uri="{D42A27DB-BD31-4B8C-83A1-F6EECF244321}">
                <p14:modId xmlns:p14="http://schemas.microsoft.com/office/powerpoint/2010/main" val="4002017757"/>
              </p:ext>
            </p:extLst>
          </p:nvPr>
        </p:nvGraphicFramePr>
        <p:xfrm>
          <a:off x="263612" y="1779457"/>
          <a:ext cx="3928560" cy="431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7875A04-1DD0-9241-4A36-0CC588D4E94E}"/>
              </a:ext>
            </a:extLst>
          </p:cNvPr>
          <p:cNvSpPr txBox="1"/>
          <p:nvPr/>
        </p:nvSpPr>
        <p:spPr>
          <a:xfrm>
            <a:off x="4445000" y="2057401"/>
            <a:ext cx="7399867" cy="1477328"/>
          </a:xfrm>
          <a:prstGeom prst="rect">
            <a:avLst/>
          </a:prstGeom>
          <a:noFill/>
        </p:spPr>
        <p:txBody>
          <a:bodyPr wrap="square" rtlCol="0">
            <a:spAutoFit/>
          </a:bodyPr>
          <a:lstStyle/>
          <a:p>
            <a:pPr algn="l"/>
            <a:r>
              <a:rPr lang="en-US" sz="1800" b="0" i="0" u="none" strike="noStrike" baseline="0" dirty="0">
                <a:latin typeface="Calibri" panose="020F0502020204030204" pitchFamily="34" charset="0"/>
              </a:rPr>
              <a:t>It is not about avoiding mistakes, but rather exploring as many mistakes as possible and learning from them. This is often done by making prototypes or probes of products or services and testing them on end-users and stakeholders. As a designer, you can save the </a:t>
            </a:r>
            <a:r>
              <a:rPr lang="en-US" sz="1800" b="0" i="0" u="none" strike="noStrike" baseline="0" dirty="0" err="1">
                <a:latin typeface="Calibri" panose="020F0502020204030204" pitchFamily="34" charset="0"/>
              </a:rPr>
              <a:t>organisations</a:t>
            </a:r>
            <a:r>
              <a:rPr lang="en-US" sz="1800" b="0" i="0" u="none" strike="noStrike" baseline="0" dirty="0">
                <a:latin typeface="Calibri" panose="020F0502020204030204" pitchFamily="34" charset="0"/>
              </a:rPr>
              <a:t> time and money if you test the experience before resources are spent on actually developing it.</a:t>
            </a:r>
            <a:endParaRPr lang="fi-FI" dirty="0"/>
          </a:p>
        </p:txBody>
      </p:sp>
      <p:sp>
        <p:nvSpPr>
          <p:cNvPr id="4" name="TextBox 3">
            <a:extLst>
              <a:ext uri="{FF2B5EF4-FFF2-40B4-BE49-F238E27FC236}">
                <a16:creationId xmlns:a16="http://schemas.microsoft.com/office/drawing/2014/main" id="{B5262CE9-937E-159A-AD13-549168967C1B}"/>
              </a:ext>
            </a:extLst>
          </p:cNvPr>
          <p:cNvSpPr txBox="1"/>
          <p:nvPr/>
        </p:nvSpPr>
        <p:spPr>
          <a:xfrm>
            <a:off x="4512734" y="3811727"/>
            <a:ext cx="7518400" cy="2031325"/>
          </a:xfrm>
          <a:prstGeom prst="rect">
            <a:avLst/>
          </a:prstGeom>
          <a:noFill/>
        </p:spPr>
        <p:txBody>
          <a:bodyPr wrap="square" rtlCol="0">
            <a:spAutoFit/>
          </a:bodyPr>
          <a:lstStyle/>
          <a:p>
            <a:pPr algn="l"/>
            <a:r>
              <a:rPr lang="en-US" sz="1800" b="0" i="0" u="none" strike="noStrike" baseline="0" dirty="0">
                <a:latin typeface="Calibri" panose="020F0502020204030204" pitchFamily="34" charset="0"/>
              </a:rPr>
              <a:t>Service designers often use visual aids like sketches, pictures or prototypes to communicate.</a:t>
            </a:r>
          </a:p>
          <a:p>
            <a:pPr algn="l"/>
            <a:r>
              <a:rPr lang="en-US" dirty="0">
                <a:latin typeface="Calibri" panose="020F0502020204030204" pitchFamily="34" charset="0"/>
              </a:rPr>
              <a:t>E</a:t>
            </a:r>
            <a:r>
              <a:rPr lang="en-US" sz="1800" b="0" i="0" u="none" strike="noStrike" baseline="0" dirty="0">
                <a:latin typeface="Calibri" panose="020F0502020204030204" pitchFamily="34" charset="0"/>
              </a:rPr>
              <a:t>ncouraging all stakeholders to express themselves more visually, can make ideas more tangible, less complex and supports the communication between the actors involved. </a:t>
            </a:r>
          </a:p>
          <a:p>
            <a:pPr algn="l"/>
            <a:r>
              <a:rPr lang="en-US" sz="1800" b="0" i="0" u="none" strike="noStrike" baseline="0" dirty="0">
                <a:latin typeface="Calibri" panose="020F0502020204030204" pitchFamily="34" charset="0"/>
              </a:rPr>
              <a:t>A clear </a:t>
            </a:r>
            <a:r>
              <a:rPr lang="fi-FI" sz="1800" b="0" i="0" u="none" strike="noStrike" baseline="0" dirty="0" err="1">
                <a:latin typeface="Calibri" panose="020F0502020204030204" pitchFamily="34" charset="0"/>
              </a:rPr>
              <a:t>communication</a:t>
            </a:r>
            <a:r>
              <a:rPr lang="fi-FI" sz="1800" b="0" i="0" u="none" strike="noStrike" baseline="0" dirty="0">
                <a:latin typeface="Calibri" panose="020F0502020204030204" pitchFamily="34" charset="0"/>
              </a:rPr>
              <a:t> </a:t>
            </a:r>
            <a:r>
              <a:rPr lang="fi-FI" sz="1800" b="0" i="0" u="none" strike="noStrike" baseline="0" dirty="0" err="1">
                <a:latin typeface="Calibri" panose="020F0502020204030204" pitchFamily="34" charset="0"/>
              </a:rPr>
              <a:t>between</a:t>
            </a:r>
            <a:r>
              <a:rPr lang="fi-FI" sz="1800" b="0" i="0" u="none" strike="noStrike" baseline="0" dirty="0">
                <a:latin typeface="Calibri" panose="020F0502020204030204" pitchFamily="34" charset="0"/>
              </a:rPr>
              <a:t> </a:t>
            </a:r>
            <a:r>
              <a:rPr lang="fi-FI" sz="1800" b="0" i="0" u="none" strike="noStrike" baseline="0" dirty="0" err="1">
                <a:latin typeface="Calibri" panose="020F0502020204030204" pitchFamily="34" charset="0"/>
              </a:rPr>
              <a:t>the</a:t>
            </a:r>
            <a:r>
              <a:rPr lang="fi-FI" sz="1800" b="0" i="0" u="none" strike="noStrike" baseline="0" dirty="0">
                <a:latin typeface="Calibri" panose="020F0502020204030204" pitchFamily="34" charset="0"/>
              </a:rPr>
              <a:t> </a:t>
            </a:r>
            <a:r>
              <a:rPr lang="fi-FI" sz="1800" b="0" i="0" u="none" strike="noStrike" baseline="0" dirty="0" err="1">
                <a:latin typeface="Calibri" panose="020F0502020204030204" pitchFamily="34" charset="0"/>
              </a:rPr>
              <a:t>stakeholders</a:t>
            </a:r>
            <a:r>
              <a:rPr lang="fi-FI" sz="1800" b="0" i="0" u="none" strike="noStrike" baseline="0" dirty="0">
                <a:latin typeface="Calibri" panose="020F0502020204030204" pitchFamily="34" charset="0"/>
              </a:rPr>
              <a:t> </a:t>
            </a:r>
            <a:r>
              <a:rPr lang="en-US" sz="1800" b="0" i="0" u="none" strike="noStrike" baseline="0" dirty="0">
                <a:latin typeface="Calibri" panose="020F0502020204030204" pitchFamily="34" charset="0"/>
              </a:rPr>
              <a:t>about the desired outcome is essential for the </a:t>
            </a:r>
            <a:r>
              <a:rPr lang="fi-FI" sz="1800" b="0" i="0" u="none" strike="noStrike" baseline="0" dirty="0" err="1">
                <a:latin typeface="Calibri" panose="020F0502020204030204" pitchFamily="34" charset="0"/>
              </a:rPr>
              <a:t>implementation</a:t>
            </a:r>
            <a:r>
              <a:rPr lang="fi-FI" sz="1800" b="0" i="0" u="none" strike="noStrike" baseline="0" dirty="0">
                <a:latin typeface="Calibri" panose="020F0502020204030204" pitchFamily="34" charset="0"/>
              </a:rPr>
              <a:t> </a:t>
            </a:r>
            <a:r>
              <a:rPr lang="fi-FI" sz="1800" b="0" i="0" u="none" strike="noStrike" baseline="0" dirty="0" err="1">
                <a:latin typeface="Calibri" panose="020F0502020204030204" pitchFamily="34" charset="0"/>
              </a:rPr>
              <a:t>stage</a:t>
            </a:r>
            <a:r>
              <a:rPr lang="fi-FI" sz="1800" b="0" i="0" u="none" strike="noStrike" baseline="0" dirty="0">
                <a:latin typeface="Calibri" panose="020F0502020204030204" pitchFamily="34" charset="0"/>
              </a:rPr>
              <a:t>.</a:t>
            </a:r>
            <a:endParaRPr lang="fi-FI" dirty="0"/>
          </a:p>
        </p:txBody>
      </p:sp>
    </p:spTree>
    <p:extLst>
      <p:ext uri="{BB962C8B-B14F-4D97-AF65-F5344CB8AC3E}">
        <p14:creationId xmlns:p14="http://schemas.microsoft.com/office/powerpoint/2010/main" val="65462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2B2EEB-BA00-4F59-A5DB-2468C9028F48}"/>
              </a:ext>
            </a:extLst>
          </p:cNvPr>
          <p:cNvSpPr>
            <a:spLocks noGrp="1"/>
          </p:cNvSpPr>
          <p:nvPr>
            <p:ph type="title"/>
          </p:nvPr>
        </p:nvSpPr>
        <p:spPr>
          <a:solidFill>
            <a:schemeClr val="bg1">
              <a:lumMod val="65000"/>
            </a:schemeClr>
          </a:solidFill>
          <a:ln w="12700">
            <a:solidFill>
              <a:schemeClr val="tx1"/>
            </a:solidFill>
          </a:ln>
        </p:spPr>
        <p:txBody>
          <a:bodyPr>
            <a:normAutofit/>
          </a:bodyPr>
          <a:lstStyle/>
          <a:p>
            <a:r>
              <a:rPr lang="en-US" sz="3000" b="1" i="0" u="none" strike="noStrike" baseline="0" dirty="0">
                <a:solidFill>
                  <a:schemeClr val="tx1"/>
                </a:solidFill>
                <a:latin typeface="Calibri-Bold"/>
              </a:rPr>
              <a:t>Central pillars of service design </a:t>
            </a:r>
            <a:r>
              <a:rPr lang="en-US" sz="2400" b="1" i="0" u="none" strike="noStrike" baseline="0" dirty="0">
                <a:solidFill>
                  <a:schemeClr val="tx1"/>
                </a:solidFill>
                <a:latin typeface="Calibri-Bold"/>
              </a:rPr>
              <a:t>(Fry 2019) 3/3</a:t>
            </a:r>
            <a:endParaRPr lang="fi-FI" sz="2400" b="1" dirty="0">
              <a:solidFill>
                <a:schemeClr val="bg1"/>
              </a:solidFill>
              <a:latin typeface="Calibri-Bold"/>
            </a:endParaRPr>
          </a:p>
        </p:txBody>
      </p:sp>
      <p:graphicFrame>
        <p:nvGraphicFramePr>
          <p:cNvPr id="3" name="Kaaviokuva 2">
            <a:extLst>
              <a:ext uri="{FF2B5EF4-FFF2-40B4-BE49-F238E27FC236}">
                <a16:creationId xmlns:a16="http://schemas.microsoft.com/office/drawing/2014/main" id="{2E9625A8-91D2-409F-A8BA-CAAA067BD480}"/>
              </a:ext>
            </a:extLst>
          </p:cNvPr>
          <p:cNvGraphicFramePr/>
          <p:nvPr>
            <p:extLst>
              <p:ext uri="{D42A27DB-BD31-4B8C-83A1-F6EECF244321}">
                <p14:modId xmlns:p14="http://schemas.microsoft.com/office/powerpoint/2010/main" val="1808275747"/>
              </p:ext>
            </p:extLst>
          </p:nvPr>
        </p:nvGraphicFramePr>
        <p:xfrm>
          <a:off x="263612" y="1779457"/>
          <a:ext cx="4181388" cy="4491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7875A04-1DD0-9241-4A36-0CC588D4E94E}"/>
              </a:ext>
            </a:extLst>
          </p:cNvPr>
          <p:cNvSpPr txBox="1"/>
          <p:nvPr/>
        </p:nvSpPr>
        <p:spPr>
          <a:xfrm>
            <a:off x="4427623" y="1966305"/>
            <a:ext cx="7399867" cy="2031325"/>
          </a:xfrm>
          <a:prstGeom prst="rect">
            <a:avLst/>
          </a:prstGeom>
          <a:noFill/>
        </p:spPr>
        <p:txBody>
          <a:bodyPr wrap="square" rtlCol="0">
            <a:spAutoFit/>
          </a:bodyPr>
          <a:lstStyle/>
          <a:p>
            <a:pPr algn="l"/>
            <a:r>
              <a:rPr lang="en-US" sz="1800" b="0" i="0" u="none" strike="noStrike" baseline="0" dirty="0">
                <a:latin typeface="Calibri" panose="020F0502020204030204" pitchFamily="34" charset="0"/>
              </a:rPr>
              <a:t>Holistic services are services that examine the whole user journey and consider each touch point of that service. </a:t>
            </a:r>
          </a:p>
          <a:p>
            <a:pPr algn="l"/>
            <a:r>
              <a:rPr lang="en-US" sz="1800" b="0" i="0" u="none" strike="noStrike" baseline="0" dirty="0">
                <a:latin typeface="Calibri" panose="020F0502020204030204" pitchFamily="34" charset="0"/>
              </a:rPr>
              <a:t>Service design methods like service blueprints, user journeys and scenarios investigates the holistic customer experience and touch points. </a:t>
            </a:r>
          </a:p>
          <a:p>
            <a:pPr algn="l"/>
            <a:r>
              <a:rPr lang="en-US" sz="1800" b="0" i="0" u="none" strike="noStrike" baseline="0" dirty="0">
                <a:latin typeface="Calibri" panose="020F0502020204030204" pitchFamily="34" charset="0"/>
              </a:rPr>
              <a:t>This involves not only designing the whole journey as it is experienced by the users including both tangible and intangible </a:t>
            </a:r>
            <a:r>
              <a:rPr lang="fi-FI" sz="1800" b="0" i="0" u="none" strike="noStrike" baseline="0" dirty="0">
                <a:latin typeface="Calibri" panose="020F0502020204030204" pitchFamily="34" charset="0"/>
              </a:rPr>
              <a:t>qualities</a:t>
            </a:r>
            <a:r>
              <a:rPr lang="fi-FI" dirty="0">
                <a:latin typeface="Calibri" panose="020F0502020204030204" pitchFamily="34" charset="0"/>
              </a:rPr>
              <a:t>.</a:t>
            </a:r>
          </a:p>
          <a:p>
            <a:pPr algn="l"/>
            <a:endParaRPr lang="fi-FI" dirty="0">
              <a:latin typeface="Calibri" panose="020F0502020204030204" pitchFamily="34" charset="0"/>
            </a:endParaRPr>
          </a:p>
        </p:txBody>
      </p:sp>
    </p:spTree>
    <p:extLst>
      <p:ext uri="{BB962C8B-B14F-4D97-AF65-F5344CB8AC3E}">
        <p14:creationId xmlns:p14="http://schemas.microsoft.com/office/powerpoint/2010/main" val="2221438650"/>
      </p:ext>
    </p:extLst>
  </p:cSld>
  <p:clrMapOvr>
    <a:masterClrMapping/>
  </p:clrMapOvr>
</p:sld>
</file>

<file path=ppt/theme/theme1.xml><?xml version="1.0" encoding="utf-8"?>
<a:theme xmlns:a="http://schemas.openxmlformats.org/drawingml/2006/main" name="Retrospektyvinė">
  <a:themeElements>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yvinė">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nė">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_Template" id="{F52BAE4A-3757-4BB5-BC6D-16B0C296CE13}" vid="{3F6DFB22-61F0-4797-B00A-C0AFD3CE9603}"/>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PPT_Template</Template>
  <TotalTime>4213</TotalTime>
  <Words>4495</Words>
  <Application>Microsoft Office PowerPoint</Application>
  <PresentationFormat>Widescreen</PresentationFormat>
  <Paragraphs>278</Paragraphs>
  <Slides>24</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AdvOT863180fb</vt:lpstr>
      <vt:lpstr>AdvOTb83ee1dd.B</vt:lpstr>
      <vt:lpstr>AdvOTb92eb7df.I</vt:lpstr>
      <vt:lpstr>AdvP41EC0E</vt:lpstr>
      <vt:lpstr>Arial</vt:lpstr>
      <vt:lpstr>Calibri</vt:lpstr>
      <vt:lpstr>Calibri Light</vt:lpstr>
      <vt:lpstr>Calibri-Bold</vt:lpstr>
      <vt:lpstr>HelveticaNeueLT Pro 55 Roman</vt:lpstr>
      <vt:lpstr>HelveticaNeueLT Pro 65 Md</vt:lpstr>
      <vt:lpstr>inherit</vt:lpstr>
      <vt:lpstr>Lato</vt:lpstr>
      <vt:lpstr>Retrospektyvinė</vt:lpstr>
      <vt:lpstr>“Service design approach in the development of nursing services” Lecture 01  “Service design methodology  and process ”  </vt:lpstr>
      <vt:lpstr>Service design</vt:lpstr>
      <vt:lpstr>Design thinking as approach in service design</vt:lpstr>
      <vt:lpstr>Comparison of Design thinking and Process improvement (Roberts et al 2016)</vt:lpstr>
      <vt:lpstr>Ladder of Co-production</vt:lpstr>
      <vt:lpstr>     Central pillars of service design (Fry 2019)</vt:lpstr>
      <vt:lpstr>Central pillars of service design (Fry 2019) 1/3</vt:lpstr>
      <vt:lpstr>Central pillars of service design (Fry 2019) 2/3</vt:lpstr>
      <vt:lpstr>Central pillars of service design (Fry 2019) 3/3</vt:lpstr>
      <vt:lpstr>Double Diamond Design Process </vt:lpstr>
      <vt:lpstr>    Double Diamond - Design Process   (Dolan 2021) </vt:lpstr>
      <vt:lpstr>Service Design Model</vt:lpstr>
      <vt:lpstr>1. Discover phase     </vt:lpstr>
      <vt:lpstr>1. Discover phase      </vt:lpstr>
      <vt:lpstr>2. Define phase    </vt:lpstr>
      <vt:lpstr>3A. Design phase</vt:lpstr>
      <vt:lpstr>3B. Develop phase</vt:lpstr>
      <vt:lpstr>4. Deliver</vt:lpstr>
      <vt:lpstr>  Can service design be used in developing nursing services?</vt:lpstr>
      <vt:lpstr>  What are design skills?</vt:lpstr>
      <vt:lpstr>FOUR CORE ROLES OF A DESIGN TEAM</vt:lpstr>
      <vt:lpstr>Facilitating a service design process</vt:lpstr>
      <vt:lpstr>Tips for using service design in Kazakhstan by  Abilhasova Aiman,  Head Nurse of the Occupational Therapy Department </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Enrika Morkienė</dc:creator>
  <cp:lastModifiedBy>Heikkilä Johanna</cp:lastModifiedBy>
  <cp:revision>72</cp:revision>
  <dcterms:created xsi:type="dcterms:W3CDTF">2021-02-03T14:20:44Z</dcterms:created>
  <dcterms:modified xsi:type="dcterms:W3CDTF">2023-01-09T15:36:06Z</dcterms:modified>
</cp:coreProperties>
</file>