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3" r:id="rId3"/>
    <p:sldId id="269" r:id="rId4"/>
    <p:sldId id="272" r:id="rId5"/>
    <p:sldId id="284" r:id="rId6"/>
    <p:sldId id="277" r:id="rId7"/>
    <p:sldId id="299" r:id="rId8"/>
    <p:sldId id="288" r:id="rId9"/>
    <p:sldId id="293" r:id="rId10"/>
    <p:sldId id="300" r:id="rId11"/>
    <p:sldId id="294" r:id="rId12"/>
    <p:sldId id="285" r:id="rId13"/>
    <p:sldId id="276" r:id="rId14"/>
    <p:sldId id="278" r:id="rId15"/>
    <p:sldId id="279" r:id="rId16"/>
    <p:sldId id="286" r:id="rId17"/>
    <p:sldId id="280" r:id="rId18"/>
    <p:sldId id="281" r:id="rId19"/>
    <p:sldId id="282" r:id="rId20"/>
    <p:sldId id="283" r:id="rId21"/>
    <p:sldId id="258" r:id="rId22"/>
    <p:sldId id="296" r:id="rId23"/>
    <p:sldId id="298" r:id="rId24"/>
    <p:sldId id="292" r:id="rId25"/>
    <p:sldId id="297" r:id="rId26"/>
    <p:sldId id="290"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21BCC-4206-4BA7-86D0-71AE9C551783}" v="1" dt="2021-12-05T18:24:15.865"/>
    <p1510:client id="{915CB194-9E35-43F4-B0C5-5C2470B63CFC}" v="1" dt="2021-12-05T18:23:15.423"/>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5" autoAdjust="0"/>
    <p:restoredTop sz="95213" autoAdjust="0"/>
  </p:normalViewPr>
  <p:slideViewPr>
    <p:cSldViewPr snapToGrid="0">
      <p:cViewPr varScale="1">
        <p:scale>
          <a:sx n="53" d="100"/>
          <a:sy n="53" d="100"/>
        </p:scale>
        <p:origin x="200" y="1008"/>
      </p:cViewPr>
      <p:guideLst>
        <p:guide orient="horz" pos="624"/>
        <p:guide pos="3840"/>
      </p:guideLst>
    </p:cSldViewPr>
  </p:slideViewPr>
  <p:notesTextViewPr>
    <p:cViewPr>
      <p:scale>
        <a:sx n="1" d="1"/>
        <a:sy n="1" d="1"/>
      </p:scale>
      <p:origin x="0" y="-85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9D8AB112-EEA5-4368-9FD2-72C635EDC90D}">
      <dgm:prSet phldrT="[Teksti]"/>
      <dgm:spPr/>
      <dgm:t>
        <a:bodyPr/>
        <a:lstStyle/>
        <a:p>
          <a:r>
            <a:rPr lang="fi-FI" dirty="0"/>
            <a:t>User-</a:t>
          </a:r>
          <a:r>
            <a:rPr lang="fi-FI" dirty="0" err="1"/>
            <a:t>centric</a:t>
          </a:r>
          <a:endParaRPr lang="fi-FI" dirty="0"/>
        </a:p>
      </dgm:t>
    </dgm:pt>
    <dgm:pt modelId="{CB66C8F4-B6EC-461C-85C1-0F97DADFCEEA}" type="parTrans" cxnId="{42C091E4-7A43-4229-91FE-4218BDFD61DE}">
      <dgm:prSet/>
      <dgm:spPr/>
      <dgm:t>
        <a:bodyPr/>
        <a:lstStyle/>
        <a:p>
          <a:endParaRPr lang="fi-FI"/>
        </a:p>
      </dgm:t>
    </dgm:pt>
    <dgm:pt modelId="{89AB3F66-F48A-47B9-AFB1-7E7C9E8024D2}" type="sibTrans" cxnId="{42C091E4-7A43-4229-91FE-4218BDFD61DE}">
      <dgm:prSet/>
      <dgm:spPr/>
      <dgm:t>
        <a:bodyPr/>
        <a:lstStyle/>
        <a:p>
          <a:endParaRPr lang="fi-FI"/>
        </a:p>
      </dgm:t>
    </dgm:pt>
    <dgm:pt modelId="{D7505530-6BD7-4826-A961-D0BFEB9CD747}">
      <dgm:prSet phldrT="[Teksti]"/>
      <dgm:spPr/>
      <dgm:t>
        <a:bodyPr/>
        <a:lstStyle/>
        <a:p>
          <a:r>
            <a:rPr lang="fi-FI" dirty="0" err="1"/>
            <a:t>Co-creation</a:t>
          </a:r>
          <a:endParaRPr lang="fi-FI" dirty="0"/>
        </a:p>
      </dgm:t>
    </dgm:pt>
    <dgm:pt modelId="{94B86D73-9DE4-470C-BC8A-37D71E242E23}" type="parTrans" cxnId="{66C5D4A8-BAA2-4542-943E-901BE3B0B998}">
      <dgm:prSet/>
      <dgm:spPr/>
      <dgm:t>
        <a:bodyPr/>
        <a:lstStyle/>
        <a:p>
          <a:endParaRPr lang="fi-FI"/>
        </a:p>
      </dgm:t>
    </dgm:pt>
    <dgm:pt modelId="{AB8F8C40-5D88-495E-951A-395F0A7E5250}" type="sibTrans" cxnId="{66C5D4A8-BAA2-4542-943E-901BE3B0B998}">
      <dgm:prSet/>
      <dgm:spPr/>
      <dgm:t>
        <a:bodyPr/>
        <a:lstStyle/>
        <a:p>
          <a:endParaRPr lang="fi-FI"/>
        </a:p>
      </dgm:t>
    </dgm:pt>
    <dgm:pt modelId="{73D45766-08C4-4062-BE06-D7A00FA9D3F1}">
      <dgm:prSet phldrT="[Teksti]"/>
      <dgm:spPr/>
      <dgm:t>
        <a:bodyPr/>
        <a:lstStyle/>
        <a:p>
          <a:r>
            <a:rPr lang="fi-FI" dirty="0" err="1"/>
            <a:t>Iterative</a:t>
          </a:r>
          <a:r>
            <a:rPr lang="fi-FI" dirty="0"/>
            <a:t> </a:t>
          </a:r>
          <a:r>
            <a:rPr lang="fi-FI" dirty="0" err="1"/>
            <a:t>process</a:t>
          </a:r>
          <a:endParaRPr lang="fi-FI" dirty="0"/>
        </a:p>
      </dgm:t>
    </dgm:pt>
    <dgm:pt modelId="{429BF9DE-6EAD-47AD-A827-AD9DFC48ECE3}" type="parTrans" cxnId="{B6A0A4C2-7B22-4CD5-8E2A-B75A084E8BC9}">
      <dgm:prSet/>
      <dgm:spPr/>
      <dgm:t>
        <a:bodyPr/>
        <a:lstStyle/>
        <a:p>
          <a:endParaRPr lang="fi-FI"/>
        </a:p>
      </dgm:t>
    </dgm:pt>
    <dgm:pt modelId="{C8F92E54-CCD1-45D3-8DC9-BE24759C82DC}" type="sibTrans" cxnId="{B6A0A4C2-7B22-4CD5-8E2A-B75A084E8BC9}">
      <dgm:prSet/>
      <dgm:spPr/>
      <dgm:t>
        <a:bodyPr/>
        <a:lstStyle/>
        <a:p>
          <a:endParaRPr lang="fi-FI"/>
        </a:p>
      </dgm:t>
    </dgm:pt>
    <dgm:pt modelId="{0D01AA19-3856-4331-AB19-C945BD80F01F}">
      <dgm:prSet phldrT="[Teksti]"/>
      <dgm:spPr/>
      <dgm:t>
        <a:bodyPr/>
        <a:lstStyle/>
        <a:p>
          <a:r>
            <a:rPr lang="fi-FI" dirty="0"/>
            <a:t>Visual </a:t>
          </a:r>
          <a:r>
            <a:rPr lang="fi-FI" dirty="0" err="1"/>
            <a:t>communication</a:t>
          </a:r>
          <a:endParaRPr lang="fi-FI" dirty="0"/>
        </a:p>
      </dgm:t>
    </dgm:pt>
    <dgm:pt modelId="{CD249CD7-2417-45B2-A925-B6FFD7C49FF2}" type="parTrans" cxnId="{6A5A4DE6-629E-4DDC-8EFE-A36049B71BF6}">
      <dgm:prSet/>
      <dgm:spPr/>
      <dgm:t>
        <a:bodyPr/>
        <a:lstStyle/>
        <a:p>
          <a:endParaRPr lang="fi-FI"/>
        </a:p>
      </dgm:t>
    </dgm:pt>
    <dgm:pt modelId="{CF5FDB8C-9A8A-4D7A-BF5D-944CBE70189F}" type="sibTrans" cxnId="{6A5A4DE6-629E-4DDC-8EFE-A36049B71BF6}">
      <dgm:prSet/>
      <dgm:spPr/>
      <dgm:t>
        <a:bodyPr/>
        <a:lstStyle/>
        <a:p>
          <a:endParaRPr lang="fi-FI"/>
        </a:p>
      </dgm:t>
    </dgm:pt>
    <dgm:pt modelId="{05B5606D-098C-4C19-86D5-FFDA77674112}">
      <dgm:prSet phldrT="[Teksti]"/>
      <dgm:spPr/>
      <dgm:t>
        <a:bodyPr/>
        <a:lstStyle/>
        <a:p>
          <a:r>
            <a:rPr lang="fi-FI" dirty="0" err="1"/>
            <a:t>Holistic</a:t>
          </a:r>
          <a:r>
            <a:rPr lang="fi-FI" dirty="0"/>
            <a:t> </a:t>
          </a:r>
          <a:r>
            <a:rPr lang="fi-FI" dirty="0" err="1"/>
            <a:t>services</a:t>
          </a:r>
          <a:endParaRPr lang="fi-FI" dirty="0"/>
        </a:p>
      </dgm:t>
    </dgm:pt>
    <dgm:pt modelId="{8D34B8FF-AC54-438A-95BC-CEF9F15A6ABF}" type="parTrans" cxnId="{F173C395-EB2D-460A-89DE-E9F9C97FA3A5}">
      <dgm:prSet/>
      <dgm:spPr/>
      <dgm:t>
        <a:bodyPr/>
        <a:lstStyle/>
        <a:p>
          <a:endParaRPr lang="fi-FI"/>
        </a:p>
      </dgm:t>
    </dgm:pt>
    <dgm:pt modelId="{C0ACD3DA-79B7-4497-AE5C-5308D3476C8C}" type="sibTrans" cxnId="{F173C395-EB2D-460A-89DE-E9F9C97FA3A5}">
      <dgm:prSet/>
      <dgm:spPr/>
      <dgm:t>
        <a:bodyPr/>
        <a:lstStyle/>
        <a:p>
          <a:endParaRPr lang="fi-FI"/>
        </a:p>
      </dgm:t>
    </dgm:pt>
    <dgm:pt modelId="{620B098F-7B3F-4CF9-8F72-E2D1BC83F859}" type="pres">
      <dgm:prSet presAssocID="{02A214E5-37B0-42E7-92F0-BAC17ED45EE3}" presName="Name0" presStyleCnt="0">
        <dgm:presLayoutVars>
          <dgm:dir/>
          <dgm:resizeHandles val="exact"/>
        </dgm:presLayoutVars>
      </dgm:prSet>
      <dgm:spPr/>
    </dgm:pt>
    <dgm:pt modelId="{9BDBC03E-DA2F-4FE2-8540-9C8D70D43B22}" type="pres">
      <dgm:prSet presAssocID="{9D8AB112-EEA5-4368-9FD2-72C635EDC90D}" presName="composite" presStyleCnt="0"/>
      <dgm:spPr/>
    </dgm:pt>
    <dgm:pt modelId="{8AADF308-253F-453B-9E4A-47DF680B0F19}" type="pres">
      <dgm:prSet presAssocID="{9D8AB112-EEA5-4368-9FD2-72C635EDC90D}" presName="rect1" presStyleLbl="trAlignAcc1" presStyleIdx="0" presStyleCnt="5">
        <dgm:presLayoutVars>
          <dgm:bulletEnabled val="1"/>
        </dgm:presLayoutVars>
      </dgm:prSet>
      <dgm:spPr/>
    </dgm:pt>
    <dgm:pt modelId="{698EDF2C-D9AC-4416-966C-775D0C8E535D}" type="pres">
      <dgm:prSet presAssocID="{9D8AB112-EEA5-4368-9FD2-72C635EDC90D}" presName="rect2" presStyleLbl="fgImgPlace1" presStyleIdx="0" presStyleCnt="5"/>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027558B9-0D28-4002-BD9F-9464783C134A}" type="pres">
      <dgm:prSet presAssocID="{89AB3F66-F48A-47B9-AFB1-7E7C9E8024D2}" presName="sibTrans" presStyleCnt="0"/>
      <dgm:spPr/>
    </dgm:pt>
    <dgm:pt modelId="{0C08C2AC-78F1-49CA-9C24-6C0605B425FE}" type="pres">
      <dgm:prSet presAssocID="{D7505530-6BD7-4826-A961-D0BFEB9CD747}" presName="composite" presStyleCnt="0"/>
      <dgm:spPr/>
    </dgm:pt>
    <dgm:pt modelId="{B67060AC-502D-489F-A49E-1A4BBADB99EE}" type="pres">
      <dgm:prSet presAssocID="{D7505530-6BD7-4826-A961-D0BFEB9CD747}" presName="rect1" presStyleLbl="trAlignAcc1" presStyleIdx="1" presStyleCnt="5">
        <dgm:presLayoutVars>
          <dgm:bulletEnabled val="1"/>
        </dgm:presLayoutVars>
      </dgm:prSet>
      <dgm:spPr/>
    </dgm:pt>
    <dgm:pt modelId="{91A61F2C-E086-4B52-928F-C7D28C9B3842}" type="pres">
      <dgm:prSet presAssocID="{D7505530-6BD7-4826-A961-D0BFEB9CD747}" presName="rect2" presStyleLbl="fgImgPlace1" presStyleIdx="1" presStyleCnt="5" custLinFactNeighborY="-2352"/>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heers with solid fill"/>
        </a:ext>
      </dgm:extLst>
    </dgm:pt>
    <dgm:pt modelId="{1925B881-6DF7-4967-9445-AAD358B81049}" type="pres">
      <dgm:prSet presAssocID="{AB8F8C40-5D88-495E-951A-395F0A7E5250}" presName="sibTrans" presStyleCnt="0"/>
      <dgm:spPr/>
    </dgm:pt>
    <dgm:pt modelId="{E5CD2F91-6A30-4647-AB29-F345D5114627}" type="pres">
      <dgm:prSet presAssocID="{73D45766-08C4-4062-BE06-D7A00FA9D3F1}" presName="composite" presStyleCnt="0"/>
      <dgm:spPr/>
    </dgm:pt>
    <dgm:pt modelId="{DD08BF16-62BD-40FD-A43E-8C04BF04D996}" type="pres">
      <dgm:prSet presAssocID="{73D45766-08C4-4062-BE06-D7A00FA9D3F1}" presName="rect1" presStyleLbl="trAlignAcc1" presStyleIdx="2" presStyleCnt="5">
        <dgm:presLayoutVars>
          <dgm:bulletEnabled val="1"/>
        </dgm:presLayoutVars>
      </dgm:prSet>
      <dgm:spPr/>
    </dgm:pt>
    <dgm:pt modelId="{7B5C8FE1-B128-4475-8113-30CA7F7751F2}" type="pres">
      <dgm:prSet presAssocID="{73D45766-08C4-4062-BE06-D7A00FA9D3F1}" presName="rect2" presStyleLbl="fgImgPlace1" presStyleIdx="2" presStyleCnt="5" custLinFactNeighborY="-2352"/>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Arrow circle with solid fill"/>
        </a:ext>
      </dgm:extLst>
    </dgm:pt>
    <dgm:pt modelId="{2CAEC368-DBA3-4BED-B7E2-249A5FC8E48B}" type="pres">
      <dgm:prSet presAssocID="{C8F92E54-CCD1-45D3-8DC9-BE24759C82DC}" presName="sibTrans" presStyleCnt="0"/>
      <dgm:spPr/>
    </dgm:pt>
    <dgm:pt modelId="{EDC0A809-1C5A-4D29-96C5-74839D24D589}" type="pres">
      <dgm:prSet presAssocID="{0D01AA19-3856-4331-AB19-C945BD80F01F}" presName="composite" presStyleCnt="0"/>
      <dgm:spPr/>
    </dgm:pt>
    <dgm:pt modelId="{A6B75878-BD3A-42B8-9DB8-D9AE2088E2CA}" type="pres">
      <dgm:prSet presAssocID="{0D01AA19-3856-4331-AB19-C945BD80F01F}" presName="rect1" presStyleLbl="trAlignAcc1" presStyleIdx="3" presStyleCnt="5">
        <dgm:presLayoutVars>
          <dgm:bulletEnabled val="1"/>
        </dgm:presLayoutVars>
      </dgm:prSet>
      <dgm:spPr/>
    </dgm:pt>
    <dgm:pt modelId="{B18A9A2B-AA6A-46E2-8210-615701A58762}" type="pres">
      <dgm:prSet presAssocID="{0D01AA19-3856-4331-AB19-C945BD80F01F}" presName="rect2" presStyleLbl="fgImgPlace1" presStyleIdx="3" presStyleCnt="5" custLinFactNeighborY="-2352"/>
      <dgm:spPr>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Eye with solid fill"/>
        </a:ext>
      </dgm:extLst>
    </dgm:pt>
    <dgm:pt modelId="{C51CC7B4-26A7-4C40-ABC4-C07A1B485F02}" type="pres">
      <dgm:prSet presAssocID="{CF5FDB8C-9A8A-4D7A-BF5D-944CBE70189F}" presName="sibTrans" presStyleCnt="0"/>
      <dgm:spPr/>
    </dgm:pt>
    <dgm:pt modelId="{29E92898-1BF5-4C3D-962D-736DFC26DE38}" type="pres">
      <dgm:prSet presAssocID="{05B5606D-098C-4C19-86D5-FFDA77674112}" presName="composite" presStyleCnt="0"/>
      <dgm:spPr/>
    </dgm:pt>
    <dgm:pt modelId="{14C5D564-ABA6-449D-91C6-0794667C9A21}" type="pres">
      <dgm:prSet presAssocID="{05B5606D-098C-4C19-86D5-FFDA77674112}" presName="rect1" presStyleLbl="trAlignAcc1" presStyleIdx="4" presStyleCnt="5">
        <dgm:presLayoutVars>
          <dgm:bulletEnabled val="1"/>
        </dgm:presLayoutVars>
      </dgm:prSet>
      <dgm:spPr/>
    </dgm:pt>
    <dgm:pt modelId="{550CC425-F6DD-465C-9D62-C01867F758D2}" type="pres">
      <dgm:prSet presAssocID="{05B5606D-098C-4C19-86D5-FFDA77674112}" presName="rect2" presStyleLbl="fgImgPlace1" presStyleIdx="4" presStyleCnt="5" custLinFactNeighborY="-2352"/>
      <dgm:spPr>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Open hand with plant outline"/>
        </a:ext>
      </dgm:extLst>
    </dgm:pt>
  </dgm:ptLst>
  <dgm:cxnLst>
    <dgm:cxn modelId="{DFB4721F-37FC-44F6-9AB1-2E13AEFB6A27}" type="presOf" srcId="{05B5606D-098C-4C19-86D5-FFDA77674112}" destId="{14C5D564-ABA6-449D-91C6-0794667C9A21}" srcOrd="0" destOrd="0" presId="urn:microsoft.com/office/officeart/2008/layout/PictureStrips"/>
    <dgm:cxn modelId="{5620C060-F888-4974-93DE-8C3CC4B8BA99}" type="presOf" srcId="{73D45766-08C4-4062-BE06-D7A00FA9D3F1}" destId="{DD08BF16-62BD-40FD-A43E-8C04BF04D996}" srcOrd="0" destOrd="0" presId="urn:microsoft.com/office/officeart/2008/layout/PictureStrips"/>
    <dgm:cxn modelId="{D4907A76-6B35-4717-BB98-5F948A09B75A}" type="presOf" srcId="{02A214E5-37B0-42E7-92F0-BAC17ED45EE3}" destId="{620B098F-7B3F-4CF9-8F72-E2D1BC83F859}" srcOrd="0" destOrd="0" presId="urn:microsoft.com/office/officeart/2008/layout/PictureStrips"/>
    <dgm:cxn modelId="{1CD22C7D-5919-40DE-AB2C-BF0FD2781695}" type="presOf" srcId="{9D8AB112-EEA5-4368-9FD2-72C635EDC90D}" destId="{8AADF308-253F-453B-9E4A-47DF680B0F19}" srcOrd="0" destOrd="0" presId="urn:microsoft.com/office/officeart/2008/layout/PictureStrips"/>
    <dgm:cxn modelId="{F173C395-EB2D-460A-89DE-E9F9C97FA3A5}" srcId="{02A214E5-37B0-42E7-92F0-BAC17ED45EE3}" destId="{05B5606D-098C-4C19-86D5-FFDA77674112}" srcOrd="4" destOrd="0" parTransId="{8D34B8FF-AC54-438A-95BC-CEF9F15A6ABF}" sibTransId="{C0ACD3DA-79B7-4497-AE5C-5308D3476C8C}"/>
    <dgm:cxn modelId="{61796BA7-354F-4B64-ACB2-E9440BF0E20E}" type="presOf" srcId="{0D01AA19-3856-4331-AB19-C945BD80F01F}" destId="{A6B75878-BD3A-42B8-9DB8-D9AE2088E2CA}" srcOrd="0" destOrd="0" presId="urn:microsoft.com/office/officeart/2008/layout/PictureStrips"/>
    <dgm:cxn modelId="{66C5D4A8-BAA2-4542-943E-901BE3B0B998}" srcId="{02A214E5-37B0-42E7-92F0-BAC17ED45EE3}" destId="{D7505530-6BD7-4826-A961-D0BFEB9CD747}" srcOrd="1" destOrd="0" parTransId="{94B86D73-9DE4-470C-BC8A-37D71E242E23}" sibTransId="{AB8F8C40-5D88-495E-951A-395F0A7E5250}"/>
    <dgm:cxn modelId="{61D6D3AE-6E74-4922-9AF7-BF49758CF2E7}" type="presOf" srcId="{D7505530-6BD7-4826-A961-D0BFEB9CD747}" destId="{B67060AC-502D-489F-A49E-1A4BBADB99EE}" srcOrd="0" destOrd="0" presId="urn:microsoft.com/office/officeart/2008/layout/PictureStrips"/>
    <dgm:cxn modelId="{B6A0A4C2-7B22-4CD5-8E2A-B75A084E8BC9}" srcId="{02A214E5-37B0-42E7-92F0-BAC17ED45EE3}" destId="{73D45766-08C4-4062-BE06-D7A00FA9D3F1}" srcOrd="2" destOrd="0" parTransId="{429BF9DE-6EAD-47AD-A827-AD9DFC48ECE3}" sibTransId="{C8F92E54-CCD1-45D3-8DC9-BE24759C82DC}"/>
    <dgm:cxn modelId="{42C091E4-7A43-4229-91FE-4218BDFD61DE}" srcId="{02A214E5-37B0-42E7-92F0-BAC17ED45EE3}" destId="{9D8AB112-EEA5-4368-9FD2-72C635EDC90D}" srcOrd="0" destOrd="0" parTransId="{CB66C8F4-B6EC-461C-85C1-0F97DADFCEEA}" sibTransId="{89AB3F66-F48A-47B9-AFB1-7E7C9E8024D2}"/>
    <dgm:cxn modelId="{6A5A4DE6-629E-4DDC-8EFE-A36049B71BF6}" srcId="{02A214E5-37B0-42E7-92F0-BAC17ED45EE3}" destId="{0D01AA19-3856-4331-AB19-C945BD80F01F}" srcOrd="3" destOrd="0" parTransId="{CD249CD7-2417-45B2-A925-B6FFD7C49FF2}" sibTransId="{CF5FDB8C-9A8A-4D7A-BF5D-944CBE70189F}"/>
    <dgm:cxn modelId="{E2236903-D4A3-4FFC-B75D-1889D7C6D0DC}" type="presParOf" srcId="{620B098F-7B3F-4CF9-8F72-E2D1BC83F859}" destId="{9BDBC03E-DA2F-4FE2-8540-9C8D70D43B22}" srcOrd="0" destOrd="0" presId="urn:microsoft.com/office/officeart/2008/layout/PictureStrips"/>
    <dgm:cxn modelId="{A67EBC29-E51B-42B9-84C6-7E7805DE9DE9}" type="presParOf" srcId="{9BDBC03E-DA2F-4FE2-8540-9C8D70D43B22}" destId="{8AADF308-253F-453B-9E4A-47DF680B0F19}" srcOrd="0" destOrd="0" presId="urn:microsoft.com/office/officeart/2008/layout/PictureStrips"/>
    <dgm:cxn modelId="{E031870F-9D2E-498D-8C1D-98C5B129AC69}" type="presParOf" srcId="{9BDBC03E-DA2F-4FE2-8540-9C8D70D43B22}" destId="{698EDF2C-D9AC-4416-966C-775D0C8E535D}" srcOrd="1" destOrd="0" presId="urn:microsoft.com/office/officeart/2008/layout/PictureStrips"/>
    <dgm:cxn modelId="{E266AC90-D38D-48B3-9923-F234FF0819A2}" type="presParOf" srcId="{620B098F-7B3F-4CF9-8F72-E2D1BC83F859}" destId="{027558B9-0D28-4002-BD9F-9464783C134A}" srcOrd="1" destOrd="0" presId="urn:microsoft.com/office/officeart/2008/layout/PictureStrips"/>
    <dgm:cxn modelId="{6EE978AC-86D0-4F93-AC76-9F252386152D}" type="presParOf" srcId="{620B098F-7B3F-4CF9-8F72-E2D1BC83F859}" destId="{0C08C2AC-78F1-49CA-9C24-6C0605B425FE}" srcOrd="2" destOrd="0" presId="urn:microsoft.com/office/officeart/2008/layout/PictureStrips"/>
    <dgm:cxn modelId="{C44BD687-7F76-4202-B08E-2B0C1A79AD44}" type="presParOf" srcId="{0C08C2AC-78F1-49CA-9C24-6C0605B425FE}" destId="{B67060AC-502D-489F-A49E-1A4BBADB99EE}" srcOrd="0" destOrd="0" presId="urn:microsoft.com/office/officeart/2008/layout/PictureStrips"/>
    <dgm:cxn modelId="{3262A7FF-F2E4-4B44-B6CA-7EE053AFC739}" type="presParOf" srcId="{0C08C2AC-78F1-49CA-9C24-6C0605B425FE}" destId="{91A61F2C-E086-4B52-928F-C7D28C9B3842}" srcOrd="1" destOrd="0" presId="urn:microsoft.com/office/officeart/2008/layout/PictureStrips"/>
    <dgm:cxn modelId="{469FB7F6-AD9A-4C00-AA4E-71F7A2715736}" type="presParOf" srcId="{620B098F-7B3F-4CF9-8F72-E2D1BC83F859}" destId="{1925B881-6DF7-4967-9445-AAD358B81049}" srcOrd="3" destOrd="0" presId="urn:microsoft.com/office/officeart/2008/layout/PictureStrips"/>
    <dgm:cxn modelId="{7E9964A2-AB30-40B1-91FC-5821F10D17B6}" type="presParOf" srcId="{620B098F-7B3F-4CF9-8F72-E2D1BC83F859}" destId="{E5CD2F91-6A30-4647-AB29-F345D5114627}" srcOrd="4" destOrd="0" presId="urn:microsoft.com/office/officeart/2008/layout/PictureStrips"/>
    <dgm:cxn modelId="{70889A79-65DA-480C-AAC0-3CA71656BFC6}" type="presParOf" srcId="{E5CD2F91-6A30-4647-AB29-F345D5114627}" destId="{DD08BF16-62BD-40FD-A43E-8C04BF04D996}" srcOrd="0" destOrd="0" presId="urn:microsoft.com/office/officeart/2008/layout/PictureStrips"/>
    <dgm:cxn modelId="{07732F16-052C-4C64-BE8B-3AAFD41F1902}" type="presParOf" srcId="{E5CD2F91-6A30-4647-AB29-F345D5114627}" destId="{7B5C8FE1-B128-4475-8113-30CA7F7751F2}" srcOrd="1" destOrd="0" presId="urn:microsoft.com/office/officeart/2008/layout/PictureStrips"/>
    <dgm:cxn modelId="{8A304E9B-2F99-4DA9-960A-B7036EE9A169}" type="presParOf" srcId="{620B098F-7B3F-4CF9-8F72-E2D1BC83F859}" destId="{2CAEC368-DBA3-4BED-B7E2-249A5FC8E48B}" srcOrd="5" destOrd="0" presId="urn:microsoft.com/office/officeart/2008/layout/PictureStrips"/>
    <dgm:cxn modelId="{6C69E416-8393-497D-A5E0-69D10B1A5138}" type="presParOf" srcId="{620B098F-7B3F-4CF9-8F72-E2D1BC83F859}" destId="{EDC0A809-1C5A-4D29-96C5-74839D24D589}" srcOrd="6" destOrd="0" presId="urn:microsoft.com/office/officeart/2008/layout/PictureStrips"/>
    <dgm:cxn modelId="{AAD439F5-EF67-4862-B1D1-284F3A6E1DDF}" type="presParOf" srcId="{EDC0A809-1C5A-4D29-96C5-74839D24D589}" destId="{A6B75878-BD3A-42B8-9DB8-D9AE2088E2CA}" srcOrd="0" destOrd="0" presId="urn:microsoft.com/office/officeart/2008/layout/PictureStrips"/>
    <dgm:cxn modelId="{B557A95E-D466-4B44-9AA8-8A0D9C5DC659}" type="presParOf" srcId="{EDC0A809-1C5A-4D29-96C5-74839D24D589}" destId="{B18A9A2B-AA6A-46E2-8210-615701A58762}" srcOrd="1" destOrd="0" presId="urn:microsoft.com/office/officeart/2008/layout/PictureStrips"/>
    <dgm:cxn modelId="{0FD312B0-3AF0-4168-9DF7-11C208BC755C}" type="presParOf" srcId="{620B098F-7B3F-4CF9-8F72-E2D1BC83F859}" destId="{C51CC7B4-26A7-4C40-ABC4-C07A1B485F02}" srcOrd="7" destOrd="0" presId="urn:microsoft.com/office/officeart/2008/layout/PictureStrips"/>
    <dgm:cxn modelId="{CA9A2706-F417-467D-981D-5A48714F67E4}" type="presParOf" srcId="{620B098F-7B3F-4CF9-8F72-E2D1BC83F859}" destId="{29E92898-1BF5-4C3D-962D-736DFC26DE38}" srcOrd="8" destOrd="0" presId="urn:microsoft.com/office/officeart/2008/layout/PictureStrips"/>
    <dgm:cxn modelId="{96F69997-A8A8-4BFC-A3A4-7A3946ACC34F}" type="presParOf" srcId="{29E92898-1BF5-4C3D-962D-736DFC26DE38}" destId="{14C5D564-ABA6-449D-91C6-0794667C9A21}" srcOrd="0" destOrd="0" presId="urn:microsoft.com/office/officeart/2008/layout/PictureStrips"/>
    <dgm:cxn modelId="{8B6439E2-88C5-44B1-AF6C-B66DC7A54495}" type="presParOf" srcId="{29E92898-1BF5-4C3D-962D-736DFC26DE38}" destId="{550CC425-F6DD-465C-9D62-C01867F758D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9D8AB112-EEA5-4368-9FD2-72C635EDC90D}">
      <dgm:prSet phldrT="[Teksti]"/>
      <dgm:spPr/>
      <dgm:t>
        <a:bodyPr/>
        <a:lstStyle/>
        <a:p>
          <a:r>
            <a:rPr lang="ru-RU" dirty="0"/>
            <a:t>Ориентированный на пользователя</a:t>
          </a:r>
          <a:endParaRPr lang="fi-FI" dirty="0"/>
        </a:p>
      </dgm:t>
    </dgm:pt>
    <dgm:pt modelId="{CB66C8F4-B6EC-461C-85C1-0F97DADFCEEA}" type="parTrans" cxnId="{42C091E4-7A43-4229-91FE-4218BDFD61DE}">
      <dgm:prSet/>
      <dgm:spPr/>
      <dgm:t>
        <a:bodyPr/>
        <a:lstStyle/>
        <a:p>
          <a:endParaRPr lang="fi-FI"/>
        </a:p>
      </dgm:t>
    </dgm:pt>
    <dgm:pt modelId="{89AB3F66-F48A-47B9-AFB1-7E7C9E8024D2}" type="sibTrans" cxnId="{42C091E4-7A43-4229-91FE-4218BDFD61DE}">
      <dgm:prSet/>
      <dgm:spPr/>
      <dgm:t>
        <a:bodyPr/>
        <a:lstStyle/>
        <a:p>
          <a:endParaRPr lang="fi-FI"/>
        </a:p>
      </dgm:t>
    </dgm:pt>
    <dgm:pt modelId="{D7505530-6BD7-4826-A961-D0BFEB9CD747}">
      <dgm:prSet phldrT="[Teksti]"/>
      <dgm:spPr/>
      <dgm:t>
        <a:bodyPr/>
        <a:lstStyle/>
        <a:p>
          <a:r>
            <a:rPr lang="ru-RU" dirty="0"/>
            <a:t>Совместное творчество</a:t>
          </a:r>
          <a:endParaRPr lang="fi-FI" dirty="0"/>
        </a:p>
      </dgm:t>
    </dgm:pt>
    <dgm:pt modelId="{AB8F8C40-5D88-495E-951A-395F0A7E5250}" type="sibTrans" cxnId="{66C5D4A8-BAA2-4542-943E-901BE3B0B998}">
      <dgm:prSet/>
      <dgm:spPr/>
      <dgm:t>
        <a:bodyPr/>
        <a:lstStyle/>
        <a:p>
          <a:endParaRPr lang="fi-FI"/>
        </a:p>
      </dgm:t>
    </dgm:pt>
    <dgm:pt modelId="{94B86D73-9DE4-470C-BC8A-37D71E242E23}" type="parTrans" cxnId="{66C5D4A8-BAA2-4542-943E-901BE3B0B998}">
      <dgm:prSet/>
      <dgm:spPr/>
      <dgm:t>
        <a:bodyPr/>
        <a:lstStyle/>
        <a:p>
          <a:endParaRPr lang="fi-FI"/>
        </a:p>
      </dgm:t>
    </dgm:pt>
    <dgm:pt modelId="{73D45766-08C4-4062-BE06-D7A00FA9D3F1}">
      <dgm:prSet phldrT="[Teksti]"/>
      <dgm:spPr/>
      <dgm:t>
        <a:bodyPr/>
        <a:lstStyle/>
        <a:p>
          <a:r>
            <a:rPr lang="ru-RU" dirty="0"/>
            <a:t>Итерационный процесс</a:t>
          </a:r>
          <a:endParaRPr lang="fi-FI" dirty="0"/>
        </a:p>
      </dgm:t>
    </dgm:pt>
    <dgm:pt modelId="{C8F92E54-CCD1-45D3-8DC9-BE24759C82DC}" type="sibTrans" cxnId="{B6A0A4C2-7B22-4CD5-8E2A-B75A084E8BC9}">
      <dgm:prSet/>
      <dgm:spPr/>
      <dgm:t>
        <a:bodyPr/>
        <a:lstStyle/>
        <a:p>
          <a:endParaRPr lang="fi-FI"/>
        </a:p>
      </dgm:t>
    </dgm:pt>
    <dgm:pt modelId="{429BF9DE-6EAD-47AD-A827-AD9DFC48ECE3}" type="parTrans" cxnId="{B6A0A4C2-7B22-4CD5-8E2A-B75A084E8BC9}">
      <dgm:prSet/>
      <dgm:spPr/>
      <dgm:t>
        <a:bodyPr/>
        <a:lstStyle/>
        <a:p>
          <a:endParaRPr lang="fi-FI"/>
        </a:p>
      </dgm:t>
    </dgm:pt>
    <dgm:pt modelId="{0D01AA19-3856-4331-AB19-C945BD80F01F}">
      <dgm:prSet phldrT="[Teksti]"/>
      <dgm:spPr/>
      <dgm:t>
        <a:bodyPr/>
        <a:lstStyle/>
        <a:p>
          <a:r>
            <a:rPr lang="ru-RU" dirty="0"/>
            <a:t>Визуальная связь</a:t>
          </a:r>
          <a:endParaRPr lang="fi-FI" dirty="0"/>
        </a:p>
      </dgm:t>
    </dgm:pt>
    <dgm:pt modelId="{CF5FDB8C-9A8A-4D7A-BF5D-944CBE70189F}" type="sibTrans" cxnId="{6A5A4DE6-629E-4DDC-8EFE-A36049B71BF6}">
      <dgm:prSet/>
      <dgm:spPr/>
      <dgm:t>
        <a:bodyPr/>
        <a:lstStyle/>
        <a:p>
          <a:endParaRPr lang="fi-FI"/>
        </a:p>
      </dgm:t>
    </dgm:pt>
    <dgm:pt modelId="{CD249CD7-2417-45B2-A925-B6FFD7C49FF2}" type="parTrans" cxnId="{6A5A4DE6-629E-4DDC-8EFE-A36049B71BF6}">
      <dgm:prSet/>
      <dgm:spPr/>
      <dgm:t>
        <a:bodyPr/>
        <a:lstStyle/>
        <a:p>
          <a:endParaRPr lang="fi-FI"/>
        </a:p>
      </dgm:t>
    </dgm:pt>
    <dgm:pt modelId="{05B5606D-098C-4C19-86D5-FFDA77674112}">
      <dgm:prSet phldrT="[Teksti]"/>
      <dgm:spPr/>
      <dgm:t>
        <a:bodyPr/>
        <a:lstStyle/>
        <a:p>
          <a:r>
            <a:rPr lang="ru-RU" dirty="0"/>
            <a:t>Комплексные услуги</a:t>
          </a:r>
          <a:endParaRPr lang="fi-FI" dirty="0"/>
        </a:p>
      </dgm:t>
    </dgm:pt>
    <dgm:pt modelId="{C0ACD3DA-79B7-4497-AE5C-5308D3476C8C}" type="sibTrans" cxnId="{F173C395-EB2D-460A-89DE-E9F9C97FA3A5}">
      <dgm:prSet/>
      <dgm:spPr/>
      <dgm:t>
        <a:bodyPr/>
        <a:lstStyle/>
        <a:p>
          <a:endParaRPr lang="fi-FI"/>
        </a:p>
      </dgm:t>
    </dgm:pt>
    <dgm:pt modelId="{8D34B8FF-AC54-438A-95BC-CEF9F15A6ABF}" type="parTrans" cxnId="{F173C395-EB2D-460A-89DE-E9F9C97FA3A5}">
      <dgm:prSet/>
      <dgm:spPr/>
      <dgm:t>
        <a:bodyPr/>
        <a:lstStyle/>
        <a:p>
          <a:endParaRPr lang="fi-FI"/>
        </a:p>
      </dgm:t>
    </dgm:pt>
    <dgm:pt modelId="{620B098F-7B3F-4CF9-8F72-E2D1BC83F859}" type="pres">
      <dgm:prSet presAssocID="{02A214E5-37B0-42E7-92F0-BAC17ED45EE3}" presName="Name0" presStyleCnt="0">
        <dgm:presLayoutVars>
          <dgm:dir/>
          <dgm:resizeHandles val="exact"/>
        </dgm:presLayoutVars>
      </dgm:prSet>
      <dgm:spPr/>
    </dgm:pt>
    <dgm:pt modelId="{9BDBC03E-DA2F-4FE2-8540-9C8D70D43B22}" type="pres">
      <dgm:prSet presAssocID="{9D8AB112-EEA5-4368-9FD2-72C635EDC90D}" presName="composite" presStyleCnt="0"/>
      <dgm:spPr/>
    </dgm:pt>
    <dgm:pt modelId="{8AADF308-253F-453B-9E4A-47DF680B0F19}" type="pres">
      <dgm:prSet presAssocID="{9D8AB112-EEA5-4368-9FD2-72C635EDC90D}" presName="rect1" presStyleLbl="trAlignAcc1" presStyleIdx="0" presStyleCnt="5" custLinFactNeighborX="320" custLinFactNeighborY="-7977">
        <dgm:presLayoutVars>
          <dgm:bulletEnabled val="1"/>
        </dgm:presLayoutVars>
      </dgm:prSet>
      <dgm:spPr/>
    </dgm:pt>
    <dgm:pt modelId="{698EDF2C-D9AC-4416-966C-775D0C8E535D}" type="pres">
      <dgm:prSet presAssocID="{9D8AB112-EEA5-4368-9FD2-72C635EDC90D}" presName="rect2" presStyleLbl="fgImgPlace1" presStyleIdx="0" presStyleCnt="5"/>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027558B9-0D28-4002-BD9F-9464783C134A}" type="pres">
      <dgm:prSet presAssocID="{89AB3F66-F48A-47B9-AFB1-7E7C9E8024D2}" presName="sibTrans" presStyleCnt="0"/>
      <dgm:spPr/>
    </dgm:pt>
    <dgm:pt modelId="{0C08C2AC-78F1-49CA-9C24-6C0605B425FE}" type="pres">
      <dgm:prSet presAssocID="{D7505530-6BD7-4826-A961-D0BFEB9CD747}" presName="composite" presStyleCnt="0"/>
      <dgm:spPr/>
    </dgm:pt>
    <dgm:pt modelId="{B67060AC-502D-489F-A49E-1A4BBADB99EE}" type="pres">
      <dgm:prSet presAssocID="{D7505530-6BD7-4826-A961-D0BFEB9CD747}" presName="rect1" presStyleLbl="trAlignAcc1" presStyleIdx="1" presStyleCnt="5">
        <dgm:presLayoutVars>
          <dgm:bulletEnabled val="1"/>
        </dgm:presLayoutVars>
      </dgm:prSet>
      <dgm:spPr/>
    </dgm:pt>
    <dgm:pt modelId="{91A61F2C-E086-4B52-928F-C7D28C9B3842}" type="pres">
      <dgm:prSet presAssocID="{D7505530-6BD7-4826-A961-D0BFEB9CD747}" presName="rect2" presStyleLbl="fgImgPlace1" presStyleIdx="1" presStyleCnt="5" custLinFactNeighborY="-2352"/>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heers with solid fill"/>
        </a:ext>
      </dgm:extLst>
    </dgm:pt>
    <dgm:pt modelId="{1925B881-6DF7-4967-9445-AAD358B81049}" type="pres">
      <dgm:prSet presAssocID="{AB8F8C40-5D88-495E-951A-395F0A7E5250}" presName="sibTrans" presStyleCnt="0"/>
      <dgm:spPr/>
    </dgm:pt>
    <dgm:pt modelId="{E5CD2F91-6A30-4647-AB29-F345D5114627}" type="pres">
      <dgm:prSet presAssocID="{73D45766-08C4-4062-BE06-D7A00FA9D3F1}" presName="composite" presStyleCnt="0"/>
      <dgm:spPr/>
    </dgm:pt>
    <dgm:pt modelId="{DD08BF16-62BD-40FD-A43E-8C04BF04D996}" type="pres">
      <dgm:prSet presAssocID="{73D45766-08C4-4062-BE06-D7A00FA9D3F1}" presName="rect1" presStyleLbl="trAlignAcc1" presStyleIdx="2" presStyleCnt="5">
        <dgm:presLayoutVars>
          <dgm:bulletEnabled val="1"/>
        </dgm:presLayoutVars>
      </dgm:prSet>
      <dgm:spPr/>
    </dgm:pt>
    <dgm:pt modelId="{7B5C8FE1-B128-4475-8113-30CA7F7751F2}" type="pres">
      <dgm:prSet presAssocID="{73D45766-08C4-4062-BE06-D7A00FA9D3F1}" presName="rect2" presStyleLbl="fgImgPlace1" presStyleIdx="2" presStyleCnt="5" custLinFactNeighborY="-2352"/>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Arrow circle with solid fill"/>
        </a:ext>
      </dgm:extLst>
    </dgm:pt>
    <dgm:pt modelId="{2CAEC368-DBA3-4BED-B7E2-249A5FC8E48B}" type="pres">
      <dgm:prSet presAssocID="{C8F92E54-CCD1-45D3-8DC9-BE24759C82DC}" presName="sibTrans" presStyleCnt="0"/>
      <dgm:spPr/>
    </dgm:pt>
    <dgm:pt modelId="{EDC0A809-1C5A-4D29-96C5-74839D24D589}" type="pres">
      <dgm:prSet presAssocID="{0D01AA19-3856-4331-AB19-C945BD80F01F}" presName="composite" presStyleCnt="0"/>
      <dgm:spPr/>
    </dgm:pt>
    <dgm:pt modelId="{A6B75878-BD3A-42B8-9DB8-D9AE2088E2CA}" type="pres">
      <dgm:prSet presAssocID="{0D01AA19-3856-4331-AB19-C945BD80F01F}" presName="rect1" presStyleLbl="trAlignAcc1" presStyleIdx="3" presStyleCnt="5">
        <dgm:presLayoutVars>
          <dgm:bulletEnabled val="1"/>
        </dgm:presLayoutVars>
      </dgm:prSet>
      <dgm:spPr/>
    </dgm:pt>
    <dgm:pt modelId="{B18A9A2B-AA6A-46E2-8210-615701A58762}" type="pres">
      <dgm:prSet presAssocID="{0D01AA19-3856-4331-AB19-C945BD80F01F}" presName="rect2" presStyleLbl="fgImgPlace1" presStyleIdx="3" presStyleCnt="5" custLinFactNeighborY="-2352"/>
      <dgm:spPr>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Eye with solid fill"/>
        </a:ext>
      </dgm:extLst>
    </dgm:pt>
    <dgm:pt modelId="{C51CC7B4-26A7-4C40-ABC4-C07A1B485F02}" type="pres">
      <dgm:prSet presAssocID="{CF5FDB8C-9A8A-4D7A-BF5D-944CBE70189F}" presName="sibTrans" presStyleCnt="0"/>
      <dgm:spPr/>
    </dgm:pt>
    <dgm:pt modelId="{29E92898-1BF5-4C3D-962D-736DFC26DE38}" type="pres">
      <dgm:prSet presAssocID="{05B5606D-098C-4C19-86D5-FFDA77674112}" presName="composite" presStyleCnt="0"/>
      <dgm:spPr/>
    </dgm:pt>
    <dgm:pt modelId="{14C5D564-ABA6-449D-91C6-0794667C9A21}" type="pres">
      <dgm:prSet presAssocID="{05B5606D-098C-4C19-86D5-FFDA77674112}" presName="rect1" presStyleLbl="trAlignAcc1" presStyleIdx="4" presStyleCnt="5">
        <dgm:presLayoutVars>
          <dgm:bulletEnabled val="1"/>
        </dgm:presLayoutVars>
      </dgm:prSet>
      <dgm:spPr/>
    </dgm:pt>
    <dgm:pt modelId="{550CC425-F6DD-465C-9D62-C01867F758D2}" type="pres">
      <dgm:prSet presAssocID="{05B5606D-098C-4C19-86D5-FFDA77674112}" presName="rect2" presStyleLbl="fgImgPlace1" presStyleIdx="4" presStyleCnt="5" custLinFactNeighborY="-2352"/>
      <dgm:spPr>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Open hand with plant outline"/>
        </a:ext>
      </dgm:extLst>
    </dgm:pt>
  </dgm:ptLst>
  <dgm:cxnLst>
    <dgm:cxn modelId="{DFB4721F-37FC-44F6-9AB1-2E13AEFB6A27}" type="presOf" srcId="{05B5606D-098C-4C19-86D5-FFDA77674112}" destId="{14C5D564-ABA6-449D-91C6-0794667C9A21}" srcOrd="0" destOrd="0" presId="urn:microsoft.com/office/officeart/2008/layout/PictureStrips"/>
    <dgm:cxn modelId="{5620C060-F888-4974-93DE-8C3CC4B8BA99}" type="presOf" srcId="{73D45766-08C4-4062-BE06-D7A00FA9D3F1}" destId="{DD08BF16-62BD-40FD-A43E-8C04BF04D996}" srcOrd="0" destOrd="0" presId="urn:microsoft.com/office/officeart/2008/layout/PictureStrips"/>
    <dgm:cxn modelId="{D4907A76-6B35-4717-BB98-5F948A09B75A}" type="presOf" srcId="{02A214E5-37B0-42E7-92F0-BAC17ED45EE3}" destId="{620B098F-7B3F-4CF9-8F72-E2D1BC83F859}" srcOrd="0" destOrd="0" presId="urn:microsoft.com/office/officeart/2008/layout/PictureStrips"/>
    <dgm:cxn modelId="{1CD22C7D-5919-40DE-AB2C-BF0FD2781695}" type="presOf" srcId="{9D8AB112-EEA5-4368-9FD2-72C635EDC90D}" destId="{8AADF308-253F-453B-9E4A-47DF680B0F19}" srcOrd="0" destOrd="0" presId="urn:microsoft.com/office/officeart/2008/layout/PictureStrips"/>
    <dgm:cxn modelId="{F173C395-EB2D-460A-89DE-E9F9C97FA3A5}" srcId="{02A214E5-37B0-42E7-92F0-BAC17ED45EE3}" destId="{05B5606D-098C-4C19-86D5-FFDA77674112}" srcOrd="4" destOrd="0" parTransId="{8D34B8FF-AC54-438A-95BC-CEF9F15A6ABF}" sibTransId="{C0ACD3DA-79B7-4497-AE5C-5308D3476C8C}"/>
    <dgm:cxn modelId="{61796BA7-354F-4B64-ACB2-E9440BF0E20E}" type="presOf" srcId="{0D01AA19-3856-4331-AB19-C945BD80F01F}" destId="{A6B75878-BD3A-42B8-9DB8-D9AE2088E2CA}" srcOrd="0" destOrd="0" presId="urn:microsoft.com/office/officeart/2008/layout/PictureStrips"/>
    <dgm:cxn modelId="{66C5D4A8-BAA2-4542-943E-901BE3B0B998}" srcId="{02A214E5-37B0-42E7-92F0-BAC17ED45EE3}" destId="{D7505530-6BD7-4826-A961-D0BFEB9CD747}" srcOrd="1" destOrd="0" parTransId="{94B86D73-9DE4-470C-BC8A-37D71E242E23}" sibTransId="{AB8F8C40-5D88-495E-951A-395F0A7E5250}"/>
    <dgm:cxn modelId="{61D6D3AE-6E74-4922-9AF7-BF49758CF2E7}" type="presOf" srcId="{D7505530-6BD7-4826-A961-D0BFEB9CD747}" destId="{B67060AC-502D-489F-A49E-1A4BBADB99EE}" srcOrd="0" destOrd="0" presId="urn:microsoft.com/office/officeart/2008/layout/PictureStrips"/>
    <dgm:cxn modelId="{B6A0A4C2-7B22-4CD5-8E2A-B75A084E8BC9}" srcId="{02A214E5-37B0-42E7-92F0-BAC17ED45EE3}" destId="{73D45766-08C4-4062-BE06-D7A00FA9D3F1}" srcOrd="2" destOrd="0" parTransId="{429BF9DE-6EAD-47AD-A827-AD9DFC48ECE3}" sibTransId="{C8F92E54-CCD1-45D3-8DC9-BE24759C82DC}"/>
    <dgm:cxn modelId="{42C091E4-7A43-4229-91FE-4218BDFD61DE}" srcId="{02A214E5-37B0-42E7-92F0-BAC17ED45EE3}" destId="{9D8AB112-EEA5-4368-9FD2-72C635EDC90D}" srcOrd="0" destOrd="0" parTransId="{CB66C8F4-B6EC-461C-85C1-0F97DADFCEEA}" sibTransId="{89AB3F66-F48A-47B9-AFB1-7E7C9E8024D2}"/>
    <dgm:cxn modelId="{6A5A4DE6-629E-4DDC-8EFE-A36049B71BF6}" srcId="{02A214E5-37B0-42E7-92F0-BAC17ED45EE3}" destId="{0D01AA19-3856-4331-AB19-C945BD80F01F}" srcOrd="3" destOrd="0" parTransId="{CD249CD7-2417-45B2-A925-B6FFD7C49FF2}" sibTransId="{CF5FDB8C-9A8A-4D7A-BF5D-944CBE70189F}"/>
    <dgm:cxn modelId="{E2236903-D4A3-4FFC-B75D-1889D7C6D0DC}" type="presParOf" srcId="{620B098F-7B3F-4CF9-8F72-E2D1BC83F859}" destId="{9BDBC03E-DA2F-4FE2-8540-9C8D70D43B22}" srcOrd="0" destOrd="0" presId="urn:microsoft.com/office/officeart/2008/layout/PictureStrips"/>
    <dgm:cxn modelId="{A67EBC29-E51B-42B9-84C6-7E7805DE9DE9}" type="presParOf" srcId="{9BDBC03E-DA2F-4FE2-8540-9C8D70D43B22}" destId="{8AADF308-253F-453B-9E4A-47DF680B0F19}" srcOrd="0" destOrd="0" presId="urn:microsoft.com/office/officeart/2008/layout/PictureStrips"/>
    <dgm:cxn modelId="{E031870F-9D2E-498D-8C1D-98C5B129AC69}" type="presParOf" srcId="{9BDBC03E-DA2F-4FE2-8540-9C8D70D43B22}" destId="{698EDF2C-D9AC-4416-966C-775D0C8E535D}" srcOrd="1" destOrd="0" presId="urn:microsoft.com/office/officeart/2008/layout/PictureStrips"/>
    <dgm:cxn modelId="{E266AC90-D38D-48B3-9923-F234FF0819A2}" type="presParOf" srcId="{620B098F-7B3F-4CF9-8F72-E2D1BC83F859}" destId="{027558B9-0D28-4002-BD9F-9464783C134A}" srcOrd="1" destOrd="0" presId="urn:microsoft.com/office/officeart/2008/layout/PictureStrips"/>
    <dgm:cxn modelId="{6EE978AC-86D0-4F93-AC76-9F252386152D}" type="presParOf" srcId="{620B098F-7B3F-4CF9-8F72-E2D1BC83F859}" destId="{0C08C2AC-78F1-49CA-9C24-6C0605B425FE}" srcOrd="2" destOrd="0" presId="urn:microsoft.com/office/officeart/2008/layout/PictureStrips"/>
    <dgm:cxn modelId="{C44BD687-7F76-4202-B08E-2B0C1A79AD44}" type="presParOf" srcId="{0C08C2AC-78F1-49CA-9C24-6C0605B425FE}" destId="{B67060AC-502D-489F-A49E-1A4BBADB99EE}" srcOrd="0" destOrd="0" presId="urn:microsoft.com/office/officeart/2008/layout/PictureStrips"/>
    <dgm:cxn modelId="{3262A7FF-F2E4-4B44-B6CA-7EE053AFC739}" type="presParOf" srcId="{0C08C2AC-78F1-49CA-9C24-6C0605B425FE}" destId="{91A61F2C-E086-4B52-928F-C7D28C9B3842}" srcOrd="1" destOrd="0" presId="urn:microsoft.com/office/officeart/2008/layout/PictureStrips"/>
    <dgm:cxn modelId="{469FB7F6-AD9A-4C00-AA4E-71F7A2715736}" type="presParOf" srcId="{620B098F-7B3F-4CF9-8F72-E2D1BC83F859}" destId="{1925B881-6DF7-4967-9445-AAD358B81049}" srcOrd="3" destOrd="0" presId="urn:microsoft.com/office/officeart/2008/layout/PictureStrips"/>
    <dgm:cxn modelId="{7E9964A2-AB30-40B1-91FC-5821F10D17B6}" type="presParOf" srcId="{620B098F-7B3F-4CF9-8F72-E2D1BC83F859}" destId="{E5CD2F91-6A30-4647-AB29-F345D5114627}" srcOrd="4" destOrd="0" presId="urn:microsoft.com/office/officeart/2008/layout/PictureStrips"/>
    <dgm:cxn modelId="{70889A79-65DA-480C-AAC0-3CA71656BFC6}" type="presParOf" srcId="{E5CD2F91-6A30-4647-AB29-F345D5114627}" destId="{DD08BF16-62BD-40FD-A43E-8C04BF04D996}" srcOrd="0" destOrd="0" presId="urn:microsoft.com/office/officeart/2008/layout/PictureStrips"/>
    <dgm:cxn modelId="{07732F16-052C-4C64-BE8B-3AAFD41F1902}" type="presParOf" srcId="{E5CD2F91-6A30-4647-AB29-F345D5114627}" destId="{7B5C8FE1-B128-4475-8113-30CA7F7751F2}" srcOrd="1" destOrd="0" presId="urn:microsoft.com/office/officeart/2008/layout/PictureStrips"/>
    <dgm:cxn modelId="{8A304E9B-2F99-4DA9-960A-B7036EE9A169}" type="presParOf" srcId="{620B098F-7B3F-4CF9-8F72-E2D1BC83F859}" destId="{2CAEC368-DBA3-4BED-B7E2-249A5FC8E48B}" srcOrd="5" destOrd="0" presId="urn:microsoft.com/office/officeart/2008/layout/PictureStrips"/>
    <dgm:cxn modelId="{6C69E416-8393-497D-A5E0-69D10B1A5138}" type="presParOf" srcId="{620B098F-7B3F-4CF9-8F72-E2D1BC83F859}" destId="{EDC0A809-1C5A-4D29-96C5-74839D24D589}" srcOrd="6" destOrd="0" presId="urn:microsoft.com/office/officeart/2008/layout/PictureStrips"/>
    <dgm:cxn modelId="{AAD439F5-EF67-4862-B1D1-284F3A6E1DDF}" type="presParOf" srcId="{EDC0A809-1C5A-4D29-96C5-74839D24D589}" destId="{A6B75878-BD3A-42B8-9DB8-D9AE2088E2CA}" srcOrd="0" destOrd="0" presId="urn:microsoft.com/office/officeart/2008/layout/PictureStrips"/>
    <dgm:cxn modelId="{B557A95E-D466-4B44-9AA8-8A0D9C5DC659}" type="presParOf" srcId="{EDC0A809-1C5A-4D29-96C5-74839D24D589}" destId="{B18A9A2B-AA6A-46E2-8210-615701A58762}" srcOrd="1" destOrd="0" presId="urn:microsoft.com/office/officeart/2008/layout/PictureStrips"/>
    <dgm:cxn modelId="{0FD312B0-3AF0-4168-9DF7-11C208BC755C}" type="presParOf" srcId="{620B098F-7B3F-4CF9-8F72-E2D1BC83F859}" destId="{C51CC7B4-26A7-4C40-ABC4-C07A1B485F02}" srcOrd="7" destOrd="0" presId="urn:microsoft.com/office/officeart/2008/layout/PictureStrips"/>
    <dgm:cxn modelId="{CA9A2706-F417-467D-981D-5A48714F67E4}" type="presParOf" srcId="{620B098F-7B3F-4CF9-8F72-E2D1BC83F859}" destId="{29E92898-1BF5-4C3D-962D-736DFC26DE38}" srcOrd="8" destOrd="0" presId="urn:microsoft.com/office/officeart/2008/layout/PictureStrips"/>
    <dgm:cxn modelId="{96F69997-A8A8-4BFC-A3A4-7A3946ACC34F}" type="presParOf" srcId="{29E92898-1BF5-4C3D-962D-736DFC26DE38}" destId="{14C5D564-ABA6-449D-91C6-0794667C9A21}" srcOrd="0" destOrd="0" presId="urn:microsoft.com/office/officeart/2008/layout/PictureStrips"/>
    <dgm:cxn modelId="{8B6439E2-88C5-44B1-AF6C-B66DC7A54495}" type="presParOf" srcId="{29E92898-1BF5-4C3D-962D-736DFC26DE38}" destId="{550CC425-F6DD-465C-9D62-C01867F758D2}"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9D8AB112-EEA5-4368-9FD2-72C635EDC90D}">
      <dgm:prSet phldrT="[Teksti]"/>
      <dgm:spPr/>
      <dgm:t>
        <a:bodyPr/>
        <a:lstStyle/>
        <a:p>
          <a:pPr algn="r"/>
          <a:r>
            <a:rPr lang="fi-FI" dirty="0"/>
            <a:t>User-</a:t>
          </a:r>
          <a:r>
            <a:rPr lang="fi-FI" dirty="0" err="1"/>
            <a:t>centric</a:t>
          </a:r>
          <a:endParaRPr lang="fi-FI" dirty="0"/>
        </a:p>
      </dgm:t>
    </dgm:pt>
    <dgm:pt modelId="{CB66C8F4-B6EC-461C-85C1-0F97DADFCEEA}" type="parTrans" cxnId="{42C091E4-7A43-4229-91FE-4218BDFD61DE}">
      <dgm:prSet/>
      <dgm:spPr/>
      <dgm:t>
        <a:bodyPr/>
        <a:lstStyle/>
        <a:p>
          <a:endParaRPr lang="fi-FI"/>
        </a:p>
      </dgm:t>
    </dgm:pt>
    <dgm:pt modelId="{89AB3F66-F48A-47B9-AFB1-7E7C9E8024D2}" type="sibTrans" cxnId="{42C091E4-7A43-4229-91FE-4218BDFD61DE}">
      <dgm:prSet/>
      <dgm:spPr/>
      <dgm:t>
        <a:bodyPr/>
        <a:lstStyle/>
        <a:p>
          <a:endParaRPr lang="fi-FI"/>
        </a:p>
      </dgm:t>
    </dgm:pt>
    <dgm:pt modelId="{6C0C485E-7BC6-5C41-B3AC-81EB36DA34D4}">
      <dgm:prSet phldrT="[Teksti]"/>
      <dgm:spPr/>
      <dgm:t>
        <a:bodyPr/>
        <a:lstStyle/>
        <a:p>
          <a:pPr algn="r"/>
          <a:r>
            <a:rPr lang="ru-RU" dirty="0"/>
            <a:t>Ориентированный на пользователя</a:t>
          </a:r>
          <a:endParaRPr lang="fi-FI" dirty="0"/>
        </a:p>
      </dgm:t>
    </dgm:pt>
    <dgm:pt modelId="{B93DA265-B922-424F-B97B-DB27CCDF7688}" type="parTrans" cxnId="{68E011AD-6CEE-D04C-AD77-D55252401D5E}">
      <dgm:prSet/>
      <dgm:spPr/>
      <dgm:t>
        <a:bodyPr/>
        <a:lstStyle/>
        <a:p>
          <a:endParaRPr lang="ru-RU"/>
        </a:p>
      </dgm:t>
    </dgm:pt>
    <dgm:pt modelId="{49BA503C-2DE8-D74A-B346-115318233F56}" type="sibTrans" cxnId="{68E011AD-6CEE-D04C-AD77-D55252401D5E}">
      <dgm:prSet/>
      <dgm:spPr/>
      <dgm:t>
        <a:bodyPr/>
        <a:lstStyle/>
        <a:p>
          <a:endParaRPr lang="ru-RU"/>
        </a:p>
      </dgm:t>
    </dgm:pt>
    <dgm:pt modelId="{620B098F-7B3F-4CF9-8F72-E2D1BC83F859}" type="pres">
      <dgm:prSet presAssocID="{02A214E5-37B0-42E7-92F0-BAC17ED45EE3}" presName="Name0" presStyleCnt="0">
        <dgm:presLayoutVars>
          <dgm:dir/>
          <dgm:resizeHandles val="exact"/>
        </dgm:presLayoutVars>
      </dgm:prSet>
      <dgm:spPr/>
    </dgm:pt>
    <dgm:pt modelId="{9BDBC03E-DA2F-4FE2-8540-9C8D70D43B22}" type="pres">
      <dgm:prSet presAssocID="{9D8AB112-EEA5-4368-9FD2-72C635EDC90D}" presName="composite" presStyleCnt="0"/>
      <dgm:spPr/>
    </dgm:pt>
    <dgm:pt modelId="{8AADF308-253F-453B-9E4A-47DF680B0F19}" type="pres">
      <dgm:prSet presAssocID="{9D8AB112-EEA5-4368-9FD2-72C635EDC90D}" presName="rect1" presStyleLbl="trAlignAcc1" presStyleIdx="0" presStyleCnt="2" custLinFactY="-6894" custLinFactNeighborX="0" custLinFactNeighborY="-100000">
        <dgm:presLayoutVars>
          <dgm:bulletEnabled val="1"/>
        </dgm:presLayoutVars>
      </dgm:prSet>
      <dgm:spPr/>
    </dgm:pt>
    <dgm:pt modelId="{698EDF2C-D9AC-4416-966C-775D0C8E535D}" type="pres">
      <dgm:prSet presAssocID="{9D8AB112-EEA5-4368-9FD2-72C635EDC90D}" presName="rect2" presStyleLbl="fgImgPlace1" presStyleIdx="0" presStyleCnt="2" custScaleX="83258" custScaleY="60065" custLinFactNeighborX="29482" custLinFactNeighborY="-72974"/>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68ADB5BF-3978-364B-A399-BA410E570896}" type="pres">
      <dgm:prSet presAssocID="{89AB3F66-F48A-47B9-AFB1-7E7C9E8024D2}" presName="sibTrans" presStyleCnt="0"/>
      <dgm:spPr/>
    </dgm:pt>
    <dgm:pt modelId="{44A94ADD-68B1-CE40-891D-D18CF5DFFC57}" type="pres">
      <dgm:prSet presAssocID="{6C0C485E-7BC6-5C41-B3AC-81EB36DA34D4}" presName="composite" presStyleCnt="0"/>
      <dgm:spPr/>
    </dgm:pt>
    <dgm:pt modelId="{90EDEE28-58BF-D249-9563-9CD7D670C28C}" type="pres">
      <dgm:prSet presAssocID="{6C0C485E-7BC6-5C41-B3AC-81EB36DA34D4}" presName="rect1" presStyleLbl="trAlignAcc1" presStyleIdx="1" presStyleCnt="2">
        <dgm:presLayoutVars>
          <dgm:bulletEnabled val="1"/>
        </dgm:presLayoutVars>
      </dgm:prSet>
      <dgm:spPr/>
    </dgm:pt>
    <dgm:pt modelId="{9D8E737C-E9DF-F344-A10A-8F54C5CFA8A5}" type="pres">
      <dgm:prSet presAssocID="{6C0C485E-7BC6-5C41-B3AC-81EB36DA34D4}" presName="rect2" presStyleLbl="fgImgPlace1" presStyleIdx="1" presStyleCnt="2"/>
      <dgm:spPr>
        <a:blipFill rotWithShape="1">
          <a:blip xmlns:r="http://schemas.openxmlformats.org/officeDocument/2006/relationships" r:embed="rId1">
            <a:duotone>
              <a:prstClr val="black"/>
              <a:srgbClr val="E48312">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Lst>
  <dgm:cxnLst>
    <dgm:cxn modelId="{D4907A76-6B35-4717-BB98-5F948A09B75A}" type="presOf" srcId="{02A214E5-37B0-42E7-92F0-BAC17ED45EE3}" destId="{620B098F-7B3F-4CF9-8F72-E2D1BC83F859}" srcOrd="0" destOrd="0" presId="urn:microsoft.com/office/officeart/2008/layout/PictureStrips"/>
    <dgm:cxn modelId="{1CD22C7D-5919-40DE-AB2C-BF0FD2781695}" type="presOf" srcId="{9D8AB112-EEA5-4368-9FD2-72C635EDC90D}" destId="{8AADF308-253F-453B-9E4A-47DF680B0F19}" srcOrd="0" destOrd="0" presId="urn:microsoft.com/office/officeart/2008/layout/PictureStrips"/>
    <dgm:cxn modelId="{0D626F82-6719-654E-B9F2-076613DBEF66}" type="presOf" srcId="{6C0C485E-7BC6-5C41-B3AC-81EB36DA34D4}" destId="{90EDEE28-58BF-D249-9563-9CD7D670C28C}" srcOrd="0" destOrd="0" presId="urn:microsoft.com/office/officeart/2008/layout/PictureStrips"/>
    <dgm:cxn modelId="{68E011AD-6CEE-D04C-AD77-D55252401D5E}" srcId="{02A214E5-37B0-42E7-92F0-BAC17ED45EE3}" destId="{6C0C485E-7BC6-5C41-B3AC-81EB36DA34D4}" srcOrd="1" destOrd="0" parTransId="{B93DA265-B922-424F-B97B-DB27CCDF7688}" sibTransId="{49BA503C-2DE8-D74A-B346-115318233F56}"/>
    <dgm:cxn modelId="{42C091E4-7A43-4229-91FE-4218BDFD61DE}" srcId="{02A214E5-37B0-42E7-92F0-BAC17ED45EE3}" destId="{9D8AB112-EEA5-4368-9FD2-72C635EDC90D}" srcOrd="0" destOrd="0" parTransId="{CB66C8F4-B6EC-461C-85C1-0F97DADFCEEA}" sibTransId="{89AB3F66-F48A-47B9-AFB1-7E7C9E8024D2}"/>
    <dgm:cxn modelId="{E2236903-D4A3-4FFC-B75D-1889D7C6D0DC}" type="presParOf" srcId="{620B098F-7B3F-4CF9-8F72-E2D1BC83F859}" destId="{9BDBC03E-DA2F-4FE2-8540-9C8D70D43B22}" srcOrd="0" destOrd="0" presId="urn:microsoft.com/office/officeart/2008/layout/PictureStrips"/>
    <dgm:cxn modelId="{A67EBC29-E51B-42B9-84C6-7E7805DE9DE9}" type="presParOf" srcId="{9BDBC03E-DA2F-4FE2-8540-9C8D70D43B22}" destId="{8AADF308-253F-453B-9E4A-47DF680B0F19}" srcOrd="0" destOrd="0" presId="urn:microsoft.com/office/officeart/2008/layout/PictureStrips"/>
    <dgm:cxn modelId="{E031870F-9D2E-498D-8C1D-98C5B129AC69}" type="presParOf" srcId="{9BDBC03E-DA2F-4FE2-8540-9C8D70D43B22}" destId="{698EDF2C-D9AC-4416-966C-775D0C8E535D}" srcOrd="1" destOrd="0" presId="urn:microsoft.com/office/officeart/2008/layout/PictureStrips"/>
    <dgm:cxn modelId="{AD36C852-41C3-E04A-9459-B5EF2F5813E4}" type="presParOf" srcId="{620B098F-7B3F-4CF9-8F72-E2D1BC83F859}" destId="{68ADB5BF-3978-364B-A399-BA410E570896}" srcOrd="1" destOrd="0" presId="urn:microsoft.com/office/officeart/2008/layout/PictureStrips"/>
    <dgm:cxn modelId="{3D32F9F4-0F7A-AB48-8067-4CDA1E702885}" type="presParOf" srcId="{620B098F-7B3F-4CF9-8F72-E2D1BC83F859}" destId="{44A94ADD-68B1-CE40-891D-D18CF5DFFC57}" srcOrd="2" destOrd="0" presId="urn:microsoft.com/office/officeart/2008/layout/PictureStrips"/>
    <dgm:cxn modelId="{67E07A0B-9F1F-D945-87C8-CF54FE4ED7E3}" type="presParOf" srcId="{44A94ADD-68B1-CE40-891D-D18CF5DFFC57}" destId="{90EDEE28-58BF-D249-9563-9CD7D670C28C}" srcOrd="0" destOrd="0" presId="urn:microsoft.com/office/officeart/2008/layout/PictureStrips"/>
    <dgm:cxn modelId="{BA1D7243-901E-3249-A64D-4C2ADB7AD668}" type="presParOf" srcId="{44A94ADD-68B1-CE40-891D-D18CF5DFFC57}" destId="{9D8E737C-E9DF-F344-A10A-8F54C5CFA8A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D7505530-6BD7-4826-A961-D0BFEB9CD747}">
      <dgm:prSet phldrT="[Teksti]"/>
      <dgm:spPr/>
      <dgm:t>
        <a:bodyPr/>
        <a:lstStyle/>
        <a:p>
          <a:pPr algn="r"/>
          <a:r>
            <a:rPr lang="fi-FI" dirty="0" err="1"/>
            <a:t>Co-creation</a:t>
          </a:r>
          <a:endParaRPr lang="fi-FI" dirty="0"/>
        </a:p>
      </dgm:t>
    </dgm:pt>
    <dgm:pt modelId="{94B86D73-9DE4-470C-BC8A-37D71E242E23}" type="parTrans" cxnId="{66C5D4A8-BAA2-4542-943E-901BE3B0B998}">
      <dgm:prSet/>
      <dgm:spPr/>
      <dgm:t>
        <a:bodyPr/>
        <a:lstStyle/>
        <a:p>
          <a:endParaRPr lang="fi-FI"/>
        </a:p>
      </dgm:t>
    </dgm:pt>
    <dgm:pt modelId="{AB8F8C40-5D88-495E-951A-395F0A7E5250}" type="sibTrans" cxnId="{66C5D4A8-BAA2-4542-943E-901BE3B0B998}">
      <dgm:prSet/>
      <dgm:spPr/>
      <dgm:t>
        <a:bodyPr/>
        <a:lstStyle/>
        <a:p>
          <a:endParaRPr lang="fi-FI"/>
        </a:p>
      </dgm:t>
    </dgm:pt>
    <dgm:pt modelId="{112DCD34-CD25-BD4F-9545-99ECDCCEA90D}">
      <dgm:prSet phldrT="[Teksti]"/>
      <dgm:spPr/>
      <dgm:t>
        <a:bodyPr/>
        <a:lstStyle/>
        <a:p>
          <a:pPr algn="r"/>
          <a:r>
            <a:rPr lang="ru-RU" dirty="0"/>
            <a:t>Совместное творчество</a:t>
          </a:r>
          <a:endParaRPr lang="fi-FI" dirty="0"/>
        </a:p>
      </dgm:t>
    </dgm:pt>
    <dgm:pt modelId="{F42A720A-4553-104B-B7A5-2AB58E2D26ED}" type="parTrans" cxnId="{C7A80250-4C01-2C44-9BF8-A4B201378014}">
      <dgm:prSet/>
      <dgm:spPr/>
    </dgm:pt>
    <dgm:pt modelId="{EFBF2353-1185-ED40-A02B-EAB596633A83}" type="sibTrans" cxnId="{C7A80250-4C01-2C44-9BF8-A4B201378014}">
      <dgm:prSet/>
      <dgm:spPr/>
    </dgm:pt>
    <dgm:pt modelId="{620B098F-7B3F-4CF9-8F72-E2D1BC83F859}" type="pres">
      <dgm:prSet presAssocID="{02A214E5-37B0-42E7-92F0-BAC17ED45EE3}" presName="Name0" presStyleCnt="0">
        <dgm:presLayoutVars>
          <dgm:dir/>
          <dgm:resizeHandles val="exact"/>
        </dgm:presLayoutVars>
      </dgm:prSet>
      <dgm:spPr/>
    </dgm:pt>
    <dgm:pt modelId="{0C08C2AC-78F1-49CA-9C24-6C0605B425FE}" type="pres">
      <dgm:prSet presAssocID="{D7505530-6BD7-4826-A961-D0BFEB9CD747}" presName="composite" presStyleCnt="0"/>
      <dgm:spPr/>
    </dgm:pt>
    <dgm:pt modelId="{B67060AC-502D-489F-A49E-1A4BBADB99EE}" type="pres">
      <dgm:prSet presAssocID="{D7505530-6BD7-4826-A961-D0BFEB9CD747}" presName="rect1" presStyleLbl="trAlignAcc1" presStyleIdx="0" presStyleCnt="2" custLinFactNeighborX="848" custLinFactNeighborY="-47647">
        <dgm:presLayoutVars>
          <dgm:bulletEnabled val="1"/>
        </dgm:presLayoutVars>
      </dgm:prSet>
      <dgm:spPr/>
    </dgm:pt>
    <dgm:pt modelId="{91A61F2C-E086-4B52-928F-C7D28C9B3842}" type="pres">
      <dgm:prSet presAssocID="{D7505530-6BD7-4826-A961-D0BFEB9CD747}" presName="rect2" presStyleLbl="fgImgPlace1" presStyleIdx="0" presStyleCnt="2" custScaleX="86639" custScaleY="59677" custLinFactNeighborX="33973" custLinFactNeighborY="-30157"/>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heers with solid fill"/>
        </a:ext>
      </dgm:extLst>
    </dgm:pt>
    <dgm:pt modelId="{0EC59E24-A7F6-2344-B092-DA7CDCC015DD}" type="pres">
      <dgm:prSet presAssocID="{AB8F8C40-5D88-495E-951A-395F0A7E5250}" presName="sibTrans" presStyleCnt="0"/>
      <dgm:spPr/>
    </dgm:pt>
    <dgm:pt modelId="{AB64B232-105D-934C-891A-F0AACB22AA3E}" type="pres">
      <dgm:prSet presAssocID="{112DCD34-CD25-BD4F-9545-99ECDCCEA90D}" presName="composite" presStyleCnt="0"/>
      <dgm:spPr/>
    </dgm:pt>
    <dgm:pt modelId="{7D9BA711-539F-E04F-8432-2DEFB9DC1C70}" type="pres">
      <dgm:prSet presAssocID="{112DCD34-CD25-BD4F-9545-99ECDCCEA90D}" presName="rect1" presStyleLbl="trAlignAcc1" presStyleIdx="1" presStyleCnt="2">
        <dgm:presLayoutVars>
          <dgm:bulletEnabled val="1"/>
        </dgm:presLayoutVars>
      </dgm:prSet>
      <dgm:spPr/>
    </dgm:pt>
    <dgm:pt modelId="{D118637A-F111-0949-BED6-6E1BD33E73A6}" type="pres">
      <dgm:prSet presAssocID="{112DCD34-CD25-BD4F-9545-99ECDCCEA90D}" presName="rect2" presStyleLbl="fgImgPlace1" presStyleIdx="1" presStyleCnt="2"/>
      <dgm:spPr>
        <a:blipFill rotWithShape="1">
          <a:blip xmlns:r="http://schemas.openxmlformats.org/officeDocument/2006/relationships" r:embed="rId1">
            <a:duotone>
              <a:prstClr val="black"/>
              <a:srgbClr val="E48312">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Lst>
  <dgm:cxnLst>
    <dgm:cxn modelId="{C7A80250-4C01-2C44-9BF8-A4B201378014}" srcId="{02A214E5-37B0-42E7-92F0-BAC17ED45EE3}" destId="{112DCD34-CD25-BD4F-9545-99ECDCCEA90D}" srcOrd="1" destOrd="0" parTransId="{F42A720A-4553-104B-B7A5-2AB58E2D26ED}" sibTransId="{EFBF2353-1185-ED40-A02B-EAB596633A83}"/>
    <dgm:cxn modelId="{D4907A76-6B35-4717-BB98-5F948A09B75A}" type="presOf" srcId="{02A214E5-37B0-42E7-92F0-BAC17ED45EE3}" destId="{620B098F-7B3F-4CF9-8F72-E2D1BC83F859}" srcOrd="0" destOrd="0" presId="urn:microsoft.com/office/officeart/2008/layout/PictureStrips"/>
    <dgm:cxn modelId="{9554EF9A-76AD-834E-8615-3DB1643594FA}" type="presOf" srcId="{112DCD34-CD25-BD4F-9545-99ECDCCEA90D}" destId="{7D9BA711-539F-E04F-8432-2DEFB9DC1C70}" srcOrd="0" destOrd="0" presId="urn:microsoft.com/office/officeart/2008/layout/PictureStrips"/>
    <dgm:cxn modelId="{66C5D4A8-BAA2-4542-943E-901BE3B0B998}" srcId="{02A214E5-37B0-42E7-92F0-BAC17ED45EE3}" destId="{D7505530-6BD7-4826-A961-D0BFEB9CD747}" srcOrd="0" destOrd="0" parTransId="{94B86D73-9DE4-470C-BC8A-37D71E242E23}" sibTransId="{AB8F8C40-5D88-495E-951A-395F0A7E5250}"/>
    <dgm:cxn modelId="{61D6D3AE-6E74-4922-9AF7-BF49758CF2E7}" type="presOf" srcId="{D7505530-6BD7-4826-A961-D0BFEB9CD747}" destId="{B67060AC-502D-489F-A49E-1A4BBADB99EE}" srcOrd="0" destOrd="0" presId="urn:microsoft.com/office/officeart/2008/layout/PictureStrips"/>
    <dgm:cxn modelId="{6EE978AC-86D0-4F93-AC76-9F252386152D}" type="presParOf" srcId="{620B098F-7B3F-4CF9-8F72-E2D1BC83F859}" destId="{0C08C2AC-78F1-49CA-9C24-6C0605B425FE}" srcOrd="0" destOrd="0" presId="urn:microsoft.com/office/officeart/2008/layout/PictureStrips"/>
    <dgm:cxn modelId="{C44BD687-7F76-4202-B08E-2B0C1A79AD44}" type="presParOf" srcId="{0C08C2AC-78F1-49CA-9C24-6C0605B425FE}" destId="{B67060AC-502D-489F-A49E-1A4BBADB99EE}" srcOrd="0" destOrd="0" presId="urn:microsoft.com/office/officeart/2008/layout/PictureStrips"/>
    <dgm:cxn modelId="{3262A7FF-F2E4-4B44-B6CA-7EE053AFC739}" type="presParOf" srcId="{0C08C2AC-78F1-49CA-9C24-6C0605B425FE}" destId="{91A61F2C-E086-4B52-928F-C7D28C9B3842}" srcOrd="1" destOrd="0" presId="urn:microsoft.com/office/officeart/2008/layout/PictureStrips"/>
    <dgm:cxn modelId="{B15C391E-C70F-FC48-95B4-C4353F430E44}" type="presParOf" srcId="{620B098F-7B3F-4CF9-8F72-E2D1BC83F859}" destId="{0EC59E24-A7F6-2344-B092-DA7CDCC015DD}" srcOrd="1" destOrd="0" presId="urn:microsoft.com/office/officeart/2008/layout/PictureStrips"/>
    <dgm:cxn modelId="{6AB6123E-39D8-1B42-B9F4-6E5F08C913BE}" type="presParOf" srcId="{620B098F-7B3F-4CF9-8F72-E2D1BC83F859}" destId="{AB64B232-105D-934C-891A-F0AACB22AA3E}" srcOrd="2" destOrd="0" presId="urn:microsoft.com/office/officeart/2008/layout/PictureStrips"/>
    <dgm:cxn modelId="{1CB41CBC-DCC9-E745-859C-AFB32E88FDF2}" type="presParOf" srcId="{AB64B232-105D-934C-891A-F0AACB22AA3E}" destId="{7D9BA711-539F-E04F-8432-2DEFB9DC1C70}" srcOrd="0" destOrd="0" presId="urn:microsoft.com/office/officeart/2008/layout/PictureStrips"/>
    <dgm:cxn modelId="{46F32731-FCF1-BB49-99A2-C810AF2348AF}" type="presParOf" srcId="{AB64B232-105D-934C-891A-F0AACB22AA3E}" destId="{D118637A-F111-0949-BED6-6E1BD33E73A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73D45766-08C4-4062-BE06-D7A00FA9D3F1}">
      <dgm:prSet phldrT="[Teksti]"/>
      <dgm:spPr/>
      <dgm:t>
        <a:bodyPr/>
        <a:lstStyle/>
        <a:p>
          <a:r>
            <a:rPr lang="fi-FI" dirty="0" err="1"/>
            <a:t>Iterative</a:t>
          </a:r>
          <a:r>
            <a:rPr lang="fi-FI" dirty="0"/>
            <a:t> </a:t>
          </a:r>
          <a:r>
            <a:rPr lang="fi-FI" dirty="0" err="1"/>
            <a:t>process</a:t>
          </a:r>
          <a:endParaRPr lang="fi-FI" dirty="0"/>
        </a:p>
      </dgm:t>
    </dgm:pt>
    <dgm:pt modelId="{429BF9DE-6EAD-47AD-A827-AD9DFC48ECE3}" type="parTrans" cxnId="{B6A0A4C2-7B22-4CD5-8E2A-B75A084E8BC9}">
      <dgm:prSet/>
      <dgm:spPr/>
      <dgm:t>
        <a:bodyPr/>
        <a:lstStyle/>
        <a:p>
          <a:endParaRPr lang="fi-FI"/>
        </a:p>
      </dgm:t>
    </dgm:pt>
    <dgm:pt modelId="{C8F92E54-CCD1-45D3-8DC9-BE24759C82DC}" type="sibTrans" cxnId="{B6A0A4C2-7B22-4CD5-8E2A-B75A084E8BC9}">
      <dgm:prSet/>
      <dgm:spPr/>
      <dgm:t>
        <a:bodyPr/>
        <a:lstStyle/>
        <a:p>
          <a:endParaRPr lang="fi-FI"/>
        </a:p>
      </dgm:t>
    </dgm:pt>
    <dgm:pt modelId="{F0D66A73-F9A4-D444-95E7-93F14EFFFC13}">
      <dgm:prSet phldrT="[Teksti]"/>
      <dgm:spPr/>
      <dgm:t>
        <a:bodyPr/>
        <a:lstStyle/>
        <a:p>
          <a:r>
            <a:rPr lang="ru-RU"/>
            <a:t>Итерационный процесс</a:t>
          </a:r>
          <a:endParaRPr lang="fi-FI" dirty="0"/>
        </a:p>
      </dgm:t>
    </dgm:pt>
    <dgm:pt modelId="{D07A69BB-61DF-1945-B133-2940DE98A66A}" type="parTrans" cxnId="{45AF48CA-E931-5940-BAB2-BE28E0A326B7}">
      <dgm:prSet/>
      <dgm:spPr/>
    </dgm:pt>
    <dgm:pt modelId="{54F4DAEE-E5DA-3C49-952F-1C4B88F96BD8}" type="sibTrans" cxnId="{45AF48CA-E931-5940-BAB2-BE28E0A326B7}">
      <dgm:prSet/>
      <dgm:spPr/>
    </dgm:pt>
    <dgm:pt modelId="{620B098F-7B3F-4CF9-8F72-E2D1BC83F859}" type="pres">
      <dgm:prSet presAssocID="{02A214E5-37B0-42E7-92F0-BAC17ED45EE3}" presName="Name0" presStyleCnt="0">
        <dgm:presLayoutVars>
          <dgm:dir/>
          <dgm:resizeHandles val="exact"/>
        </dgm:presLayoutVars>
      </dgm:prSet>
      <dgm:spPr/>
    </dgm:pt>
    <dgm:pt modelId="{E5CD2F91-6A30-4647-AB29-F345D5114627}" type="pres">
      <dgm:prSet presAssocID="{73D45766-08C4-4062-BE06-D7A00FA9D3F1}" presName="composite" presStyleCnt="0"/>
      <dgm:spPr/>
    </dgm:pt>
    <dgm:pt modelId="{DD08BF16-62BD-40FD-A43E-8C04BF04D996}" type="pres">
      <dgm:prSet presAssocID="{73D45766-08C4-4062-BE06-D7A00FA9D3F1}" presName="rect1" presStyleLbl="trAlignAcc1" presStyleIdx="0" presStyleCnt="2" custLinFactNeighborX="0" custLinFactNeighborY="-38984">
        <dgm:presLayoutVars>
          <dgm:bulletEnabled val="1"/>
        </dgm:presLayoutVars>
      </dgm:prSet>
      <dgm:spPr/>
    </dgm:pt>
    <dgm:pt modelId="{7B5C8FE1-B128-4475-8113-30CA7F7751F2}" type="pres">
      <dgm:prSet presAssocID="{73D45766-08C4-4062-BE06-D7A00FA9D3F1}" presName="rect2" presStyleLbl="fgImgPlace1" presStyleIdx="0" presStyleCnt="2" custScaleX="64588" custScaleY="59620" custLinFactNeighborX="20462" custLinFactNeighborY="-31764"/>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Arrow circle with solid fill"/>
        </a:ext>
      </dgm:extLst>
    </dgm:pt>
    <dgm:pt modelId="{4225F3A9-10D1-3F46-995F-C5D82E7D3319}" type="pres">
      <dgm:prSet presAssocID="{C8F92E54-CCD1-45D3-8DC9-BE24759C82DC}" presName="sibTrans" presStyleCnt="0"/>
      <dgm:spPr/>
    </dgm:pt>
    <dgm:pt modelId="{EFA52BA1-D06C-6A4D-98C2-493E338E5DB1}" type="pres">
      <dgm:prSet presAssocID="{F0D66A73-F9A4-D444-95E7-93F14EFFFC13}" presName="composite" presStyleCnt="0"/>
      <dgm:spPr/>
    </dgm:pt>
    <dgm:pt modelId="{67C2E223-FA75-5642-B2CF-1EC069D0C7BF}" type="pres">
      <dgm:prSet presAssocID="{F0D66A73-F9A4-D444-95E7-93F14EFFFC13}" presName="rect1" presStyleLbl="trAlignAcc1" presStyleIdx="1" presStyleCnt="2">
        <dgm:presLayoutVars>
          <dgm:bulletEnabled val="1"/>
        </dgm:presLayoutVars>
      </dgm:prSet>
      <dgm:spPr/>
    </dgm:pt>
    <dgm:pt modelId="{CE1A8CA9-1C66-0D4F-9AE2-2E64B01346A6}" type="pres">
      <dgm:prSet presAssocID="{F0D66A73-F9A4-D444-95E7-93F14EFFFC13}" presName="rect2" presStyleLbl="fgImgPlace1" presStyleIdx="1" presStyleCnt="2"/>
      <dgm:spPr>
        <a:blipFill rotWithShape="1">
          <a:blip xmlns:r="http://schemas.openxmlformats.org/officeDocument/2006/relationships" r:embed="rId1">
            <a:duotone>
              <a:prstClr val="black"/>
              <a:srgbClr val="E48312">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Lst>
  <dgm:cxnLst>
    <dgm:cxn modelId="{4F6EE328-21BC-574B-9401-2401A958CD08}" type="presOf" srcId="{F0D66A73-F9A4-D444-95E7-93F14EFFFC13}" destId="{67C2E223-FA75-5642-B2CF-1EC069D0C7BF}" srcOrd="0" destOrd="0" presId="urn:microsoft.com/office/officeart/2008/layout/PictureStrips"/>
    <dgm:cxn modelId="{5620C060-F888-4974-93DE-8C3CC4B8BA99}" type="presOf" srcId="{73D45766-08C4-4062-BE06-D7A00FA9D3F1}" destId="{DD08BF16-62BD-40FD-A43E-8C04BF04D996}" srcOrd="0" destOrd="0" presId="urn:microsoft.com/office/officeart/2008/layout/PictureStrips"/>
    <dgm:cxn modelId="{D4907A76-6B35-4717-BB98-5F948A09B75A}" type="presOf" srcId="{02A214E5-37B0-42E7-92F0-BAC17ED45EE3}" destId="{620B098F-7B3F-4CF9-8F72-E2D1BC83F859}" srcOrd="0" destOrd="0" presId="urn:microsoft.com/office/officeart/2008/layout/PictureStrips"/>
    <dgm:cxn modelId="{B6A0A4C2-7B22-4CD5-8E2A-B75A084E8BC9}" srcId="{02A214E5-37B0-42E7-92F0-BAC17ED45EE3}" destId="{73D45766-08C4-4062-BE06-D7A00FA9D3F1}" srcOrd="0" destOrd="0" parTransId="{429BF9DE-6EAD-47AD-A827-AD9DFC48ECE3}" sibTransId="{C8F92E54-CCD1-45D3-8DC9-BE24759C82DC}"/>
    <dgm:cxn modelId="{45AF48CA-E931-5940-BAB2-BE28E0A326B7}" srcId="{02A214E5-37B0-42E7-92F0-BAC17ED45EE3}" destId="{F0D66A73-F9A4-D444-95E7-93F14EFFFC13}" srcOrd="1" destOrd="0" parTransId="{D07A69BB-61DF-1945-B133-2940DE98A66A}" sibTransId="{54F4DAEE-E5DA-3C49-952F-1C4B88F96BD8}"/>
    <dgm:cxn modelId="{7E9964A2-AB30-40B1-91FC-5821F10D17B6}" type="presParOf" srcId="{620B098F-7B3F-4CF9-8F72-E2D1BC83F859}" destId="{E5CD2F91-6A30-4647-AB29-F345D5114627}" srcOrd="0" destOrd="0" presId="urn:microsoft.com/office/officeart/2008/layout/PictureStrips"/>
    <dgm:cxn modelId="{70889A79-65DA-480C-AAC0-3CA71656BFC6}" type="presParOf" srcId="{E5CD2F91-6A30-4647-AB29-F345D5114627}" destId="{DD08BF16-62BD-40FD-A43E-8C04BF04D996}" srcOrd="0" destOrd="0" presId="urn:microsoft.com/office/officeart/2008/layout/PictureStrips"/>
    <dgm:cxn modelId="{07732F16-052C-4C64-BE8B-3AAFD41F1902}" type="presParOf" srcId="{E5CD2F91-6A30-4647-AB29-F345D5114627}" destId="{7B5C8FE1-B128-4475-8113-30CA7F7751F2}" srcOrd="1" destOrd="0" presId="urn:microsoft.com/office/officeart/2008/layout/PictureStrips"/>
    <dgm:cxn modelId="{316793AB-1874-404A-8EB6-9D7D29F78985}" type="presParOf" srcId="{620B098F-7B3F-4CF9-8F72-E2D1BC83F859}" destId="{4225F3A9-10D1-3F46-995F-C5D82E7D3319}" srcOrd="1" destOrd="0" presId="urn:microsoft.com/office/officeart/2008/layout/PictureStrips"/>
    <dgm:cxn modelId="{5C9535E7-D17B-0F41-A2A5-A323ACA216EC}" type="presParOf" srcId="{620B098F-7B3F-4CF9-8F72-E2D1BC83F859}" destId="{EFA52BA1-D06C-6A4D-98C2-493E338E5DB1}" srcOrd="2" destOrd="0" presId="urn:microsoft.com/office/officeart/2008/layout/PictureStrips"/>
    <dgm:cxn modelId="{7182883C-D28F-6443-9AD7-73D6FF86D2BE}" type="presParOf" srcId="{EFA52BA1-D06C-6A4D-98C2-493E338E5DB1}" destId="{67C2E223-FA75-5642-B2CF-1EC069D0C7BF}" srcOrd="0" destOrd="0" presId="urn:microsoft.com/office/officeart/2008/layout/PictureStrips"/>
    <dgm:cxn modelId="{53701EDD-1E2A-FC49-9B48-85C0392016DD}" type="presParOf" srcId="{EFA52BA1-D06C-6A4D-98C2-493E338E5DB1}" destId="{CE1A8CA9-1C66-0D4F-9AE2-2E64B01346A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0D01AA19-3856-4331-AB19-C945BD80F01F}">
      <dgm:prSet phldrT="[Teksti]"/>
      <dgm:spPr/>
      <dgm:t>
        <a:bodyPr/>
        <a:lstStyle/>
        <a:p>
          <a:r>
            <a:rPr lang="fi-FI" dirty="0"/>
            <a:t>Visual </a:t>
          </a:r>
          <a:r>
            <a:rPr lang="fi-FI" dirty="0" err="1"/>
            <a:t>communication</a:t>
          </a:r>
          <a:endParaRPr lang="fi-FI" dirty="0"/>
        </a:p>
      </dgm:t>
    </dgm:pt>
    <dgm:pt modelId="{CD249CD7-2417-45B2-A925-B6FFD7C49FF2}" type="parTrans" cxnId="{6A5A4DE6-629E-4DDC-8EFE-A36049B71BF6}">
      <dgm:prSet/>
      <dgm:spPr/>
      <dgm:t>
        <a:bodyPr/>
        <a:lstStyle/>
        <a:p>
          <a:endParaRPr lang="fi-FI"/>
        </a:p>
      </dgm:t>
    </dgm:pt>
    <dgm:pt modelId="{CF5FDB8C-9A8A-4D7A-BF5D-944CBE70189F}" type="sibTrans" cxnId="{6A5A4DE6-629E-4DDC-8EFE-A36049B71BF6}">
      <dgm:prSet/>
      <dgm:spPr/>
      <dgm:t>
        <a:bodyPr/>
        <a:lstStyle/>
        <a:p>
          <a:endParaRPr lang="fi-FI"/>
        </a:p>
      </dgm:t>
    </dgm:pt>
    <dgm:pt modelId="{94F82799-28A0-0642-8AE6-16699BB07B55}">
      <dgm:prSet phldrT="[Teksti]"/>
      <dgm:spPr/>
      <dgm:t>
        <a:bodyPr/>
        <a:lstStyle/>
        <a:p>
          <a:r>
            <a:rPr lang="ru-RU" dirty="0"/>
            <a:t>Визуальная связь</a:t>
          </a:r>
          <a:endParaRPr lang="fi-FI" dirty="0"/>
        </a:p>
      </dgm:t>
    </dgm:pt>
    <dgm:pt modelId="{4D503010-53A2-C74D-931E-A9AAD0F45946}" type="parTrans" cxnId="{C973642D-15DF-8F4E-937B-CF1C936FA208}">
      <dgm:prSet/>
      <dgm:spPr/>
      <dgm:t>
        <a:bodyPr/>
        <a:lstStyle/>
        <a:p>
          <a:endParaRPr lang="ru-RU"/>
        </a:p>
      </dgm:t>
    </dgm:pt>
    <dgm:pt modelId="{EA72827F-B315-7747-80AD-537A19ED7F8D}" type="sibTrans" cxnId="{C973642D-15DF-8F4E-937B-CF1C936FA208}">
      <dgm:prSet/>
      <dgm:spPr/>
      <dgm:t>
        <a:bodyPr/>
        <a:lstStyle/>
        <a:p>
          <a:endParaRPr lang="ru-RU"/>
        </a:p>
      </dgm:t>
    </dgm:pt>
    <dgm:pt modelId="{620B098F-7B3F-4CF9-8F72-E2D1BC83F859}" type="pres">
      <dgm:prSet presAssocID="{02A214E5-37B0-42E7-92F0-BAC17ED45EE3}" presName="Name0" presStyleCnt="0">
        <dgm:presLayoutVars>
          <dgm:dir/>
          <dgm:resizeHandles val="exact"/>
        </dgm:presLayoutVars>
      </dgm:prSet>
      <dgm:spPr/>
    </dgm:pt>
    <dgm:pt modelId="{EDC0A809-1C5A-4D29-96C5-74839D24D589}" type="pres">
      <dgm:prSet presAssocID="{0D01AA19-3856-4331-AB19-C945BD80F01F}" presName="composite" presStyleCnt="0"/>
      <dgm:spPr/>
    </dgm:pt>
    <dgm:pt modelId="{A6B75878-BD3A-42B8-9DB8-D9AE2088E2CA}" type="pres">
      <dgm:prSet presAssocID="{0D01AA19-3856-4331-AB19-C945BD80F01F}" presName="rect1" presStyleLbl="trAlignAcc1" presStyleIdx="0" presStyleCnt="2" custLinFactNeighborX="-2083" custLinFactNeighborY="-21297">
        <dgm:presLayoutVars>
          <dgm:bulletEnabled val="1"/>
        </dgm:presLayoutVars>
      </dgm:prSet>
      <dgm:spPr/>
    </dgm:pt>
    <dgm:pt modelId="{B18A9A2B-AA6A-46E2-8210-615701A58762}" type="pres">
      <dgm:prSet presAssocID="{0D01AA19-3856-4331-AB19-C945BD80F01F}" presName="rect2" presStyleLbl="fgImgPlace1" presStyleIdx="0" presStyleCnt="2" custScaleX="50947" custScaleY="54420" custLinFactNeighborX="15347" custLinFactNeighborY="-8794"/>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Eye with solid fill"/>
        </a:ext>
      </dgm:extLst>
    </dgm:pt>
    <dgm:pt modelId="{2035265A-4D9F-7448-ABBC-7E02806B23C6}" type="pres">
      <dgm:prSet presAssocID="{CF5FDB8C-9A8A-4D7A-BF5D-944CBE70189F}" presName="sibTrans" presStyleCnt="0"/>
      <dgm:spPr/>
    </dgm:pt>
    <dgm:pt modelId="{92392694-FDB5-3C40-B71D-E667F98A00B2}" type="pres">
      <dgm:prSet presAssocID="{94F82799-28A0-0642-8AE6-16699BB07B55}" presName="composite" presStyleCnt="0"/>
      <dgm:spPr/>
    </dgm:pt>
    <dgm:pt modelId="{17DC72F7-482B-914E-ABE7-9724041726FA}" type="pres">
      <dgm:prSet presAssocID="{94F82799-28A0-0642-8AE6-16699BB07B55}" presName="rect1" presStyleLbl="trAlignAcc1" presStyleIdx="1" presStyleCnt="2">
        <dgm:presLayoutVars>
          <dgm:bulletEnabled val="1"/>
        </dgm:presLayoutVars>
      </dgm:prSet>
      <dgm:spPr/>
    </dgm:pt>
    <dgm:pt modelId="{9DC51C5D-9DA5-BF47-8C3D-D015EEEA12B0}" type="pres">
      <dgm:prSet presAssocID="{94F82799-28A0-0642-8AE6-16699BB07B55}" presName="rect2" presStyleLbl="fgImgPlace1" presStyleIdx="1" presStyleCnt="2"/>
      <dgm:spPr>
        <a:blipFill rotWithShape="1">
          <a:blip xmlns:r="http://schemas.openxmlformats.org/officeDocument/2006/relationships" r:embed="rId1">
            <a:duotone>
              <a:prstClr val="black"/>
              <a:srgbClr val="E48312">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Lst>
  <dgm:cxnLst>
    <dgm:cxn modelId="{C973642D-15DF-8F4E-937B-CF1C936FA208}" srcId="{02A214E5-37B0-42E7-92F0-BAC17ED45EE3}" destId="{94F82799-28A0-0642-8AE6-16699BB07B55}" srcOrd="1" destOrd="0" parTransId="{4D503010-53A2-C74D-931E-A9AAD0F45946}" sibTransId="{EA72827F-B315-7747-80AD-537A19ED7F8D}"/>
    <dgm:cxn modelId="{D4907A76-6B35-4717-BB98-5F948A09B75A}" type="presOf" srcId="{02A214E5-37B0-42E7-92F0-BAC17ED45EE3}" destId="{620B098F-7B3F-4CF9-8F72-E2D1BC83F859}" srcOrd="0" destOrd="0" presId="urn:microsoft.com/office/officeart/2008/layout/PictureStrips"/>
    <dgm:cxn modelId="{61796BA7-354F-4B64-ACB2-E9440BF0E20E}" type="presOf" srcId="{0D01AA19-3856-4331-AB19-C945BD80F01F}" destId="{A6B75878-BD3A-42B8-9DB8-D9AE2088E2CA}" srcOrd="0" destOrd="0" presId="urn:microsoft.com/office/officeart/2008/layout/PictureStrips"/>
    <dgm:cxn modelId="{6A5A4DE6-629E-4DDC-8EFE-A36049B71BF6}" srcId="{02A214E5-37B0-42E7-92F0-BAC17ED45EE3}" destId="{0D01AA19-3856-4331-AB19-C945BD80F01F}" srcOrd="0" destOrd="0" parTransId="{CD249CD7-2417-45B2-A925-B6FFD7C49FF2}" sibTransId="{CF5FDB8C-9A8A-4D7A-BF5D-944CBE70189F}"/>
    <dgm:cxn modelId="{2170ECEB-13C2-F24F-A0E4-B91913BC4BD2}" type="presOf" srcId="{94F82799-28A0-0642-8AE6-16699BB07B55}" destId="{17DC72F7-482B-914E-ABE7-9724041726FA}" srcOrd="0" destOrd="0" presId="urn:microsoft.com/office/officeart/2008/layout/PictureStrips"/>
    <dgm:cxn modelId="{6C69E416-8393-497D-A5E0-69D10B1A5138}" type="presParOf" srcId="{620B098F-7B3F-4CF9-8F72-E2D1BC83F859}" destId="{EDC0A809-1C5A-4D29-96C5-74839D24D589}" srcOrd="0" destOrd="0" presId="urn:microsoft.com/office/officeart/2008/layout/PictureStrips"/>
    <dgm:cxn modelId="{AAD439F5-EF67-4862-B1D1-284F3A6E1DDF}" type="presParOf" srcId="{EDC0A809-1C5A-4D29-96C5-74839D24D589}" destId="{A6B75878-BD3A-42B8-9DB8-D9AE2088E2CA}" srcOrd="0" destOrd="0" presId="urn:microsoft.com/office/officeart/2008/layout/PictureStrips"/>
    <dgm:cxn modelId="{B557A95E-D466-4B44-9AA8-8A0D9C5DC659}" type="presParOf" srcId="{EDC0A809-1C5A-4D29-96C5-74839D24D589}" destId="{B18A9A2B-AA6A-46E2-8210-615701A58762}" srcOrd="1" destOrd="0" presId="urn:microsoft.com/office/officeart/2008/layout/PictureStrips"/>
    <dgm:cxn modelId="{9D8BC193-6D27-3A42-80E2-6C359D5E0273}" type="presParOf" srcId="{620B098F-7B3F-4CF9-8F72-E2D1BC83F859}" destId="{2035265A-4D9F-7448-ABBC-7E02806B23C6}" srcOrd="1" destOrd="0" presId="urn:microsoft.com/office/officeart/2008/layout/PictureStrips"/>
    <dgm:cxn modelId="{4577AD3B-E28E-3949-9A21-DCB3EB9032FE}" type="presParOf" srcId="{620B098F-7B3F-4CF9-8F72-E2D1BC83F859}" destId="{92392694-FDB5-3C40-B71D-E667F98A00B2}" srcOrd="2" destOrd="0" presId="urn:microsoft.com/office/officeart/2008/layout/PictureStrips"/>
    <dgm:cxn modelId="{0F32A5C4-C3F1-4449-9E63-6A796C967BBE}" type="presParOf" srcId="{92392694-FDB5-3C40-B71D-E667F98A00B2}" destId="{17DC72F7-482B-914E-ABE7-9724041726FA}" srcOrd="0" destOrd="0" presId="urn:microsoft.com/office/officeart/2008/layout/PictureStrips"/>
    <dgm:cxn modelId="{E9265909-CD6C-E54D-96DD-B8D3AFD2B998}" type="presParOf" srcId="{92392694-FDB5-3C40-B71D-E667F98A00B2}" destId="{9DC51C5D-9DA5-BF47-8C3D-D015EEEA12B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A214E5-37B0-42E7-92F0-BAC17ED45EE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i-FI"/>
        </a:p>
      </dgm:t>
    </dgm:pt>
    <dgm:pt modelId="{05B5606D-098C-4C19-86D5-FFDA77674112}">
      <dgm:prSet phldrT="[Teksti]"/>
      <dgm:spPr/>
      <dgm:t>
        <a:bodyPr/>
        <a:lstStyle/>
        <a:p>
          <a:r>
            <a:rPr lang="fi-FI" dirty="0" err="1"/>
            <a:t>Holistic</a:t>
          </a:r>
          <a:r>
            <a:rPr lang="fi-FI" dirty="0"/>
            <a:t> </a:t>
          </a:r>
          <a:r>
            <a:rPr lang="fi-FI" dirty="0" err="1"/>
            <a:t>services</a:t>
          </a:r>
          <a:endParaRPr lang="fi-FI" dirty="0"/>
        </a:p>
      </dgm:t>
    </dgm:pt>
    <dgm:pt modelId="{8D34B8FF-AC54-438A-95BC-CEF9F15A6ABF}" type="parTrans" cxnId="{F173C395-EB2D-460A-89DE-E9F9C97FA3A5}">
      <dgm:prSet/>
      <dgm:spPr/>
      <dgm:t>
        <a:bodyPr/>
        <a:lstStyle/>
        <a:p>
          <a:endParaRPr lang="fi-FI"/>
        </a:p>
      </dgm:t>
    </dgm:pt>
    <dgm:pt modelId="{C0ACD3DA-79B7-4497-AE5C-5308D3476C8C}" type="sibTrans" cxnId="{F173C395-EB2D-460A-89DE-E9F9C97FA3A5}">
      <dgm:prSet/>
      <dgm:spPr/>
      <dgm:t>
        <a:bodyPr/>
        <a:lstStyle/>
        <a:p>
          <a:endParaRPr lang="fi-FI"/>
        </a:p>
      </dgm:t>
    </dgm:pt>
    <dgm:pt modelId="{30C525D2-C216-3741-AE1E-8AFDE8513611}">
      <dgm:prSet phldrT="[Teksti]" custT="1"/>
      <dgm:spPr/>
      <dgm:t>
        <a:bodyPr/>
        <a:lstStyle/>
        <a:p>
          <a:r>
            <a:rPr lang="ru-RU" sz="3200" dirty="0"/>
            <a:t>Комплексные услуги</a:t>
          </a:r>
          <a:endParaRPr lang="fi-FI" sz="3200" dirty="0"/>
        </a:p>
      </dgm:t>
    </dgm:pt>
    <dgm:pt modelId="{D6BBFFE1-4BD6-E341-A69C-969EAD58D192}" type="parTrans" cxnId="{E676B784-9C2C-8741-94AF-A1101B304617}">
      <dgm:prSet/>
      <dgm:spPr/>
      <dgm:t>
        <a:bodyPr/>
        <a:lstStyle/>
        <a:p>
          <a:endParaRPr lang="ru-RU"/>
        </a:p>
      </dgm:t>
    </dgm:pt>
    <dgm:pt modelId="{1DFFA830-0F1E-7C4F-ACD4-E73753931AB6}" type="sibTrans" cxnId="{E676B784-9C2C-8741-94AF-A1101B304617}">
      <dgm:prSet/>
      <dgm:spPr/>
      <dgm:t>
        <a:bodyPr/>
        <a:lstStyle/>
        <a:p>
          <a:endParaRPr lang="ru-RU"/>
        </a:p>
      </dgm:t>
    </dgm:pt>
    <dgm:pt modelId="{620B098F-7B3F-4CF9-8F72-E2D1BC83F859}" type="pres">
      <dgm:prSet presAssocID="{02A214E5-37B0-42E7-92F0-BAC17ED45EE3}" presName="Name0" presStyleCnt="0">
        <dgm:presLayoutVars>
          <dgm:dir/>
          <dgm:resizeHandles val="exact"/>
        </dgm:presLayoutVars>
      </dgm:prSet>
      <dgm:spPr/>
    </dgm:pt>
    <dgm:pt modelId="{29E92898-1BF5-4C3D-962D-736DFC26DE38}" type="pres">
      <dgm:prSet presAssocID="{05B5606D-098C-4C19-86D5-FFDA77674112}" presName="composite" presStyleCnt="0"/>
      <dgm:spPr/>
    </dgm:pt>
    <dgm:pt modelId="{14C5D564-ABA6-449D-91C6-0794667C9A21}" type="pres">
      <dgm:prSet presAssocID="{05B5606D-098C-4C19-86D5-FFDA77674112}" presName="rect1" presStyleLbl="trAlignAcc1" presStyleIdx="0" presStyleCnt="2" custLinFactNeighborX="1522" custLinFactNeighborY="-96705">
        <dgm:presLayoutVars>
          <dgm:bulletEnabled val="1"/>
        </dgm:presLayoutVars>
      </dgm:prSet>
      <dgm:spPr/>
    </dgm:pt>
    <dgm:pt modelId="{550CC425-F6DD-465C-9D62-C01867F758D2}" type="pres">
      <dgm:prSet presAssocID="{05B5606D-098C-4C19-86D5-FFDA77674112}" presName="rect2" presStyleLbl="fgImgPlace1" presStyleIdx="0" presStyleCnt="2" custScaleX="64249" custScaleY="67787" custLinFactNeighborX="35345" custLinFactNeighborY="-83547"/>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Open hand with plant outline"/>
        </a:ext>
      </dgm:extLst>
    </dgm:pt>
    <dgm:pt modelId="{960D78C3-4DC5-BC4C-9635-4679B9D6F260}" type="pres">
      <dgm:prSet presAssocID="{C0ACD3DA-79B7-4497-AE5C-5308D3476C8C}" presName="sibTrans" presStyleCnt="0"/>
      <dgm:spPr/>
    </dgm:pt>
    <dgm:pt modelId="{C2E3F90A-3C79-D940-9108-B0CC2F0A7CED}" type="pres">
      <dgm:prSet presAssocID="{30C525D2-C216-3741-AE1E-8AFDE8513611}" presName="composite" presStyleCnt="0"/>
      <dgm:spPr/>
    </dgm:pt>
    <dgm:pt modelId="{526FFECC-CA32-124A-B6B9-25E60A767643}" type="pres">
      <dgm:prSet presAssocID="{30C525D2-C216-3741-AE1E-8AFDE8513611}" presName="rect1" presStyleLbl="trAlignAcc1" presStyleIdx="1" presStyleCnt="2" custLinFactNeighborX="1522" custLinFactNeighborY="-96705">
        <dgm:presLayoutVars>
          <dgm:bulletEnabled val="1"/>
        </dgm:presLayoutVars>
      </dgm:prSet>
      <dgm:spPr/>
    </dgm:pt>
    <dgm:pt modelId="{0B22EF2D-53F2-6840-8EA2-609D896E251C}" type="pres">
      <dgm:prSet presAssocID="{30C525D2-C216-3741-AE1E-8AFDE8513611}" presName="rect2" presStyleLbl="fgImgPlace1" presStyleIdx="1" presStyleCnt="2" custLinFactNeighborX="0" custLinFactNeighborY="-87096"/>
      <dgm:spPr>
        <a:blipFill rotWithShape="1">
          <a:blip xmlns:r="http://schemas.openxmlformats.org/officeDocument/2006/relationships" r:embed="rId1">
            <a:duotone>
              <a:prstClr val="black"/>
              <a:srgbClr val="E48312">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Lst>
  <dgm:cxnLst>
    <dgm:cxn modelId="{DFB4721F-37FC-44F6-9AB1-2E13AEFB6A27}" type="presOf" srcId="{05B5606D-098C-4C19-86D5-FFDA77674112}" destId="{14C5D564-ABA6-449D-91C6-0794667C9A21}" srcOrd="0" destOrd="0" presId="urn:microsoft.com/office/officeart/2008/layout/PictureStrips"/>
    <dgm:cxn modelId="{D4907A76-6B35-4717-BB98-5F948A09B75A}" type="presOf" srcId="{02A214E5-37B0-42E7-92F0-BAC17ED45EE3}" destId="{620B098F-7B3F-4CF9-8F72-E2D1BC83F859}" srcOrd="0" destOrd="0" presId="urn:microsoft.com/office/officeart/2008/layout/PictureStrips"/>
    <dgm:cxn modelId="{E676B784-9C2C-8741-94AF-A1101B304617}" srcId="{02A214E5-37B0-42E7-92F0-BAC17ED45EE3}" destId="{30C525D2-C216-3741-AE1E-8AFDE8513611}" srcOrd="1" destOrd="0" parTransId="{D6BBFFE1-4BD6-E341-A69C-969EAD58D192}" sibTransId="{1DFFA830-0F1E-7C4F-ACD4-E73753931AB6}"/>
    <dgm:cxn modelId="{F173C395-EB2D-460A-89DE-E9F9C97FA3A5}" srcId="{02A214E5-37B0-42E7-92F0-BAC17ED45EE3}" destId="{05B5606D-098C-4C19-86D5-FFDA77674112}" srcOrd="0" destOrd="0" parTransId="{8D34B8FF-AC54-438A-95BC-CEF9F15A6ABF}" sibTransId="{C0ACD3DA-79B7-4497-AE5C-5308D3476C8C}"/>
    <dgm:cxn modelId="{479EC9C5-7C85-8B45-AF04-0CF0C3D719CC}" type="presOf" srcId="{30C525D2-C216-3741-AE1E-8AFDE8513611}" destId="{526FFECC-CA32-124A-B6B9-25E60A767643}" srcOrd="0" destOrd="0" presId="urn:microsoft.com/office/officeart/2008/layout/PictureStrips"/>
    <dgm:cxn modelId="{CA9A2706-F417-467D-981D-5A48714F67E4}" type="presParOf" srcId="{620B098F-7B3F-4CF9-8F72-E2D1BC83F859}" destId="{29E92898-1BF5-4C3D-962D-736DFC26DE38}" srcOrd="0" destOrd="0" presId="urn:microsoft.com/office/officeart/2008/layout/PictureStrips"/>
    <dgm:cxn modelId="{96F69997-A8A8-4BFC-A3A4-7A3946ACC34F}" type="presParOf" srcId="{29E92898-1BF5-4C3D-962D-736DFC26DE38}" destId="{14C5D564-ABA6-449D-91C6-0794667C9A21}" srcOrd="0" destOrd="0" presId="urn:microsoft.com/office/officeart/2008/layout/PictureStrips"/>
    <dgm:cxn modelId="{8B6439E2-88C5-44B1-AF6C-B66DC7A54495}" type="presParOf" srcId="{29E92898-1BF5-4C3D-962D-736DFC26DE38}" destId="{550CC425-F6DD-465C-9D62-C01867F758D2}" srcOrd="1" destOrd="0" presId="urn:microsoft.com/office/officeart/2008/layout/PictureStrips"/>
    <dgm:cxn modelId="{CA1B55ED-8DCE-0942-83C5-5445F12AECAA}" type="presParOf" srcId="{620B098F-7B3F-4CF9-8F72-E2D1BC83F859}" destId="{960D78C3-4DC5-BC4C-9635-4679B9D6F260}" srcOrd="1" destOrd="0" presId="urn:microsoft.com/office/officeart/2008/layout/PictureStrips"/>
    <dgm:cxn modelId="{A0F8497D-E8B8-9940-8C58-DCA3CC270EFB}" type="presParOf" srcId="{620B098F-7B3F-4CF9-8F72-E2D1BC83F859}" destId="{C2E3F90A-3C79-D940-9108-B0CC2F0A7CED}" srcOrd="2" destOrd="0" presId="urn:microsoft.com/office/officeart/2008/layout/PictureStrips"/>
    <dgm:cxn modelId="{E741C36A-00DC-474C-B774-F5AE8EBBF040}" type="presParOf" srcId="{C2E3F90A-3C79-D940-9108-B0CC2F0A7CED}" destId="{526FFECC-CA32-124A-B6B9-25E60A767643}" srcOrd="0" destOrd="0" presId="urn:microsoft.com/office/officeart/2008/layout/PictureStrips"/>
    <dgm:cxn modelId="{5542FB22-1B1D-3648-BE70-BD396FA47F9B}" type="presParOf" srcId="{C2E3F90A-3C79-D940-9108-B0CC2F0A7CED}" destId="{0B22EF2D-53F2-6840-8EA2-609D896E251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21E7FF-48A5-4B6C-8DF3-9CB6F8B419CC}" type="doc">
      <dgm:prSet loTypeId="urn:microsoft.com/office/officeart/2005/8/layout/hChevron3" loCatId="process" qsTypeId="urn:microsoft.com/office/officeart/2005/8/quickstyle/simple1" qsCatId="simple" csTypeId="urn:microsoft.com/office/officeart/2005/8/colors/accent1_2" csCatId="accent1" phldr="1"/>
      <dgm:spPr/>
    </dgm:pt>
    <dgm:pt modelId="{A2879FB6-EC24-4D80-A676-2674D49A5D3C}">
      <dgm:prSet phldrT="[Teksti]"/>
      <dgm:spPr/>
      <dgm:t>
        <a:bodyPr/>
        <a:lstStyle/>
        <a:p>
          <a:r>
            <a:rPr lang="fi-FI" dirty="0"/>
            <a:t>1. </a:t>
          </a:r>
          <a:r>
            <a:rPr lang="fi-FI" dirty="0" err="1"/>
            <a:t>Discover</a:t>
          </a:r>
          <a:endParaRPr lang="fi-FI" dirty="0"/>
        </a:p>
      </dgm:t>
    </dgm:pt>
    <dgm:pt modelId="{FBD84D3A-9586-4797-9B55-BCE480D56A2A}" type="parTrans" cxnId="{9701837A-3132-4FEF-AE20-A21EDA757102}">
      <dgm:prSet/>
      <dgm:spPr/>
      <dgm:t>
        <a:bodyPr/>
        <a:lstStyle/>
        <a:p>
          <a:endParaRPr lang="fi-FI"/>
        </a:p>
      </dgm:t>
    </dgm:pt>
    <dgm:pt modelId="{CE816442-CCC7-4AF2-A909-C3DAADD9D3FA}" type="sibTrans" cxnId="{9701837A-3132-4FEF-AE20-A21EDA757102}">
      <dgm:prSet/>
      <dgm:spPr/>
      <dgm:t>
        <a:bodyPr/>
        <a:lstStyle/>
        <a:p>
          <a:endParaRPr lang="fi-FI"/>
        </a:p>
      </dgm:t>
    </dgm:pt>
    <dgm:pt modelId="{A73E2F05-F500-4661-AB02-2526360F01B7}">
      <dgm:prSet phldrT="[Teksti]"/>
      <dgm:spPr/>
      <dgm:t>
        <a:bodyPr/>
        <a:lstStyle/>
        <a:p>
          <a:r>
            <a:rPr lang="fi-FI" dirty="0"/>
            <a:t>2.Define</a:t>
          </a:r>
        </a:p>
      </dgm:t>
    </dgm:pt>
    <dgm:pt modelId="{3DFBB476-2C1F-4983-85D5-FC9D403B931C}" type="parTrans" cxnId="{32BD6FE9-AFE2-484B-95C0-5FC061D989F0}">
      <dgm:prSet/>
      <dgm:spPr/>
      <dgm:t>
        <a:bodyPr/>
        <a:lstStyle/>
        <a:p>
          <a:endParaRPr lang="fi-FI"/>
        </a:p>
      </dgm:t>
    </dgm:pt>
    <dgm:pt modelId="{06E16918-76CF-4098-B0BF-A2A4CDE55A83}" type="sibTrans" cxnId="{32BD6FE9-AFE2-484B-95C0-5FC061D989F0}">
      <dgm:prSet/>
      <dgm:spPr/>
      <dgm:t>
        <a:bodyPr/>
        <a:lstStyle/>
        <a:p>
          <a:endParaRPr lang="fi-FI"/>
        </a:p>
      </dgm:t>
    </dgm:pt>
    <dgm:pt modelId="{D5BE7CEA-7AE6-4F0C-860D-15C78F9B9C86}">
      <dgm:prSet phldrT="[Teksti]"/>
      <dgm:spPr/>
      <dgm:t>
        <a:bodyPr/>
        <a:lstStyle/>
        <a:p>
          <a:r>
            <a:rPr lang="fi-FI" dirty="0"/>
            <a:t>3.Develop</a:t>
          </a:r>
        </a:p>
      </dgm:t>
    </dgm:pt>
    <dgm:pt modelId="{A01DC3E3-683F-4485-8E60-9B517B1E504C}" type="parTrans" cxnId="{8D53A884-17E1-4FCC-A19A-2D67E5E6B8E4}">
      <dgm:prSet/>
      <dgm:spPr/>
      <dgm:t>
        <a:bodyPr/>
        <a:lstStyle/>
        <a:p>
          <a:endParaRPr lang="fi-FI"/>
        </a:p>
      </dgm:t>
    </dgm:pt>
    <dgm:pt modelId="{8FD0A3F4-9433-4A21-823C-D41D2D0C6111}" type="sibTrans" cxnId="{8D53A884-17E1-4FCC-A19A-2D67E5E6B8E4}">
      <dgm:prSet/>
      <dgm:spPr/>
      <dgm:t>
        <a:bodyPr/>
        <a:lstStyle/>
        <a:p>
          <a:endParaRPr lang="fi-FI"/>
        </a:p>
      </dgm:t>
    </dgm:pt>
    <dgm:pt modelId="{30B633AA-26F8-4BAC-A206-90F3A6169256}">
      <dgm:prSet phldrT="[Teksti]"/>
      <dgm:spPr/>
      <dgm:t>
        <a:bodyPr/>
        <a:lstStyle/>
        <a:p>
          <a:r>
            <a:rPr lang="fi-FI" dirty="0"/>
            <a:t>4.Deliver</a:t>
          </a:r>
        </a:p>
      </dgm:t>
    </dgm:pt>
    <dgm:pt modelId="{C4735D43-54EA-43AA-9C87-323D8FFE4335}" type="parTrans" cxnId="{D0CF69B1-571E-45D7-B67F-B88C5E925143}">
      <dgm:prSet/>
      <dgm:spPr/>
      <dgm:t>
        <a:bodyPr/>
        <a:lstStyle/>
        <a:p>
          <a:endParaRPr lang="fi-FI"/>
        </a:p>
      </dgm:t>
    </dgm:pt>
    <dgm:pt modelId="{9AA1BE7D-31BB-4275-96E2-4ED507CF7398}" type="sibTrans" cxnId="{D0CF69B1-571E-45D7-B67F-B88C5E925143}">
      <dgm:prSet/>
      <dgm:spPr/>
      <dgm:t>
        <a:bodyPr/>
        <a:lstStyle/>
        <a:p>
          <a:endParaRPr lang="fi-FI"/>
        </a:p>
      </dgm:t>
    </dgm:pt>
    <dgm:pt modelId="{F02FA974-3746-41F0-946A-3DD2185111B6}" type="pres">
      <dgm:prSet presAssocID="{EE21E7FF-48A5-4B6C-8DF3-9CB6F8B419CC}" presName="Name0" presStyleCnt="0">
        <dgm:presLayoutVars>
          <dgm:dir/>
          <dgm:resizeHandles val="exact"/>
        </dgm:presLayoutVars>
      </dgm:prSet>
      <dgm:spPr/>
    </dgm:pt>
    <dgm:pt modelId="{E9BB67A5-0C00-4081-BEC9-5E0D2176DA32}" type="pres">
      <dgm:prSet presAssocID="{A2879FB6-EC24-4D80-A676-2674D49A5D3C}" presName="parTxOnly" presStyleLbl="node1" presStyleIdx="0" presStyleCnt="4">
        <dgm:presLayoutVars>
          <dgm:bulletEnabled val="1"/>
        </dgm:presLayoutVars>
      </dgm:prSet>
      <dgm:spPr/>
    </dgm:pt>
    <dgm:pt modelId="{D5D4B1F9-ADEC-4759-9854-C6851B6D98A9}" type="pres">
      <dgm:prSet presAssocID="{CE816442-CCC7-4AF2-A909-C3DAADD9D3FA}" presName="parSpace" presStyleCnt="0"/>
      <dgm:spPr/>
    </dgm:pt>
    <dgm:pt modelId="{955E6096-3289-40B9-9BE6-8972A61DA5E9}" type="pres">
      <dgm:prSet presAssocID="{A73E2F05-F500-4661-AB02-2526360F01B7}" presName="parTxOnly" presStyleLbl="node1" presStyleIdx="1" presStyleCnt="4">
        <dgm:presLayoutVars>
          <dgm:bulletEnabled val="1"/>
        </dgm:presLayoutVars>
      </dgm:prSet>
      <dgm:spPr/>
    </dgm:pt>
    <dgm:pt modelId="{34665BCC-4BC1-402D-86AA-6EDDE9D46D0E}" type="pres">
      <dgm:prSet presAssocID="{06E16918-76CF-4098-B0BF-A2A4CDE55A83}" presName="parSpace" presStyleCnt="0"/>
      <dgm:spPr/>
    </dgm:pt>
    <dgm:pt modelId="{45F65B02-AF09-4A1F-A75B-FA344974C3B7}" type="pres">
      <dgm:prSet presAssocID="{D5BE7CEA-7AE6-4F0C-860D-15C78F9B9C86}" presName="parTxOnly" presStyleLbl="node1" presStyleIdx="2" presStyleCnt="4">
        <dgm:presLayoutVars>
          <dgm:bulletEnabled val="1"/>
        </dgm:presLayoutVars>
      </dgm:prSet>
      <dgm:spPr/>
    </dgm:pt>
    <dgm:pt modelId="{C97B7373-89BF-4379-AD24-EA5A16B70EBC}" type="pres">
      <dgm:prSet presAssocID="{8FD0A3F4-9433-4A21-823C-D41D2D0C6111}" presName="parSpace" presStyleCnt="0"/>
      <dgm:spPr/>
    </dgm:pt>
    <dgm:pt modelId="{3B8077B8-F6EF-43AF-A5BC-0CDB74AF7C46}" type="pres">
      <dgm:prSet presAssocID="{30B633AA-26F8-4BAC-A206-90F3A6169256}" presName="parTxOnly" presStyleLbl="node1" presStyleIdx="3" presStyleCnt="4">
        <dgm:presLayoutVars>
          <dgm:bulletEnabled val="1"/>
        </dgm:presLayoutVars>
      </dgm:prSet>
      <dgm:spPr/>
    </dgm:pt>
  </dgm:ptLst>
  <dgm:cxnLst>
    <dgm:cxn modelId="{75E2CC25-1594-4BE8-BA97-8A72EF746C25}" type="presOf" srcId="{A73E2F05-F500-4661-AB02-2526360F01B7}" destId="{955E6096-3289-40B9-9BE6-8972A61DA5E9}" srcOrd="0" destOrd="0" presId="urn:microsoft.com/office/officeart/2005/8/layout/hChevron3"/>
    <dgm:cxn modelId="{A65D4668-E8A4-4282-B00F-ECA44502C8FA}" type="presOf" srcId="{EE21E7FF-48A5-4B6C-8DF3-9CB6F8B419CC}" destId="{F02FA974-3746-41F0-946A-3DD2185111B6}" srcOrd="0" destOrd="0" presId="urn:microsoft.com/office/officeart/2005/8/layout/hChevron3"/>
    <dgm:cxn modelId="{9701837A-3132-4FEF-AE20-A21EDA757102}" srcId="{EE21E7FF-48A5-4B6C-8DF3-9CB6F8B419CC}" destId="{A2879FB6-EC24-4D80-A676-2674D49A5D3C}" srcOrd="0" destOrd="0" parTransId="{FBD84D3A-9586-4797-9B55-BCE480D56A2A}" sibTransId="{CE816442-CCC7-4AF2-A909-C3DAADD9D3FA}"/>
    <dgm:cxn modelId="{8D53A884-17E1-4FCC-A19A-2D67E5E6B8E4}" srcId="{EE21E7FF-48A5-4B6C-8DF3-9CB6F8B419CC}" destId="{D5BE7CEA-7AE6-4F0C-860D-15C78F9B9C86}" srcOrd="2" destOrd="0" parTransId="{A01DC3E3-683F-4485-8E60-9B517B1E504C}" sibTransId="{8FD0A3F4-9433-4A21-823C-D41D2D0C6111}"/>
    <dgm:cxn modelId="{99EA51AE-90A7-4630-80C4-45259DD24170}" type="presOf" srcId="{A2879FB6-EC24-4D80-A676-2674D49A5D3C}" destId="{E9BB67A5-0C00-4081-BEC9-5E0D2176DA32}" srcOrd="0" destOrd="0" presId="urn:microsoft.com/office/officeart/2005/8/layout/hChevron3"/>
    <dgm:cxn modelId="{DB332AB0-9685-4220-B53D-AA36F965E483}" type="presOf" srcId="{30B633AA-26F8-4BAC-A206-90F3A6169256}" destId="{3B8077B8-F6EF-43AF-A5BC-0CDB74AF7C46}" srcOrd="0" destOrd="0" presId="urn:microsoft.com/office/officeart/2005/8/layout/hChevron3"/>
    <dgm:cxn modelId="{D0CF69B1-571E-45D7-B67F-B88C5E925143}" srcId="{EE21E7FF-48A5-4B6C-8DF3-9CB6F8B419CC}" destId="{30B633AA-26F8-4BAC-A206-90F3A6169256}" srcOrd="3" destOrd="0" parTransId="{C4735D43-54EA-43AA-9C87-323D8FFE4335}" sibTransId="{9AA1BE7D-31BB-4275-96E2-4ED507CF7398}"/>
    <dgm:cxn modelId="{D237E6B2-070A-4DBC-A45D-E45CB4F75086}" type="presOf" srcId="{D5BE7CEA-7AE6-4F0C-860D-15C78F9B9C86}" destId="{45F65B02-AF09-4A1F-A75B-FA344974C3B7}" srcOrd="0" destOrd="0" presId="urn:microsoft.com/office/officeart/2005/8/layout/hChevron3"/>
    <dgm:cxn modelId="{32BD6FE9-AFE2-484B-95C0-5FC061D989F0}" srcId="{EE21E7FF-48A5-4B6C-8DF3-9CB6F8B419CC}" destId="{A73E2F05-F500-4661-AB02-2526360F01B7}" srcOrd="1" destOrd="0" parTransId="{3DFBB476-2C1F-4983-85D5-FC9D403B931C}" sibTransId="{06E16918-76CF-4098-B0BF-A2A4CDE55A83}"/>
    <dgm:cxn modelId="{7188F1B3-9677-427D-834A-2CFCFA18D7BE}" type="presParOf" srcId="{F02FA974-3746-41F0-946A-3DD2185111B6}" destId="{E9BB67A5-0C00-4081-BEC9-5E0D2176DA32}" srcOrd="0" destOrd="0" presId="urn:microsoft.com/office/officeart/2005/8/layout/hChevron3"/>
    <dgm:cxn modelId="{0A3C5E71-A3FD-44C4-8C6A-45B18FE08A5A}" type="presParOf" srcId="{F02FA974-3746-41F0-946A-3DD2185111B6}" destId="{D5D4B1F9-ADEC-4759-9854-C6851B6D98A9}" srcOrd="1" destOrd="0" presId="urn:microsoft.com/office/officeart/2005/8/layout/hChevron3"/>
    <dgm:cxn modelId="{111A5553-C9DC-4488-B148-09B448A84D60}" type="presParOf" srcId="{F02FA974-3746-41F0-946A-3DD2185111B6}" destId="{955E6096-3289-40B9-9BE6-8972A61DA5E9}" srcOrd="2" destOrd="0" presId="urn:microsoft.com/office/officeart/2005/8/layout/hChevron3"/>
    <dgm:cxn modelId="{2388A120-0603-42E3-A8C4-DBB8B6DEC895}" type="presParOf" srcId="{F02FA974-3746-41F0-946A-3DD2185111B6}" destId="{34665BCC-4BC1-402D-86AA-6EDDE9D46D0E}" srcOrd="3" destOrd="0" presId="urn:microsoft.com/office/officeart/2005/8/layout/hChevron3"/>
    <dgm:cxn modelId="{2194F9A6-7FE1-4DC8-A3A2-BC7020682C38}" type="presParOf" srcId="{F02FA974-3746-41F0-946A-3DD2185111B6}" destId="{45F65B02-AF09-4A1F-A75B-FA344974C3B7}" srcOrd="4" destOrd="0" presId="urn:microsoft.com/office/officeart/2005/8/layout/hChevron3"/>
    <dgm:cxn modelId="{B5EDF78C-214C-4D73-9BFD-4C4F39F79B06}" type="presParOf" srcId="{F02FA974-3746-41F0-946A-3DD2185111B6}" destId="{C97B7373-89BF-4379-AD24-EA5A16B70EBC}" srcOrd="5" destOrd="0" presId="urn:microsoft.com/office/officeart/2005/8/layout/hChevron3"/>
    <dgm:cxn modelId="{3CB137BD-FF5B-4C34-AAA3-B4627335EDD9}" type="presParOf" srcId="{F02FA974-3746-41F0-946A-3DD2185111B6}" destId="{3B8077B8-F6EF-43AF-A5BC-0CDB74AF7C46}"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21E7FF-48A5-4B6C-8DF3-9CB6F8B419CC}" type="doc">
      <dgm:prSet loTypeId="urn:microsoft.com/office/officeart/2005/8/layout/hChevron3" loCatId="process" qsTypeId="urn:microsoft.com/office/officeart/2005/8/quickstyle/simple1" qsCatId="simple" csTypeId="urn:microsoft.com/office/officeart/2005/8/colors/accent1_2" csCatId="accent1" phldr="1"/>
      <dgm:spPr/>
    </dgm:pt>
    <dgm:pt modelId="{A2879FB6-EC24-4D80-A676-2674D49A5D3C}">
      <dgm:prSet phldrT="[Teksti]" custT="1"/>
      <dgm:spPr/>
      <dgm:t>
        <a:bodyPr/>
        <a:lstStyle/>
        <a:p>
          <a:r>
            <a:rPr lang="fi-FI" sz="1600" dirty="0"/>
            <a:t>1. </a:t>
          </a:r>
          <a:r>
            <a:rPr lang="ru-RU" sz="1600" dirty="0"/>
            <a:t>Обнаружить</a:t>
          </a:r>
          <a:endParaRPr lang="fi-FI" sz="1600" dirty="0"/>
        </a:p>
      </dgm:t>
    </dgm:pt>
    <dgm:pt modelId="{FBD84D3A-9586-4797-9B55-BCE480D56A2A}" type="parTrans" cxnId="{9701837A-3132-4FEF-AE20-A21EDA757102}">
      <dgm:prSet/>
      <dgm:spPr/>
      <dgm:t>
        <a:bodyPr/>
        <a:lstStyle/>
        <a:p>
          <a:endParaRPr lang="fi-FI"/>
        </a:p>
      </dgm:t>
    </dgm:pt>
    <dgm:pt modelId="{CE816442-CCC7-4AF2-A909-C3DAADD9D3FA}" type="sibTrans" cxnId="{9701837A-3132-4FEF-AE20-A21EDA757102}">
      <dgm:prSet/>
      <dgm:spPr/>
      <dgm:t>
        <a:bodyPr/>
        <a:lstStyle/>
        <a:p>
          <a:endParaRPr lang="fi-FI"/>
        </a:p>
      </dgm:t>
    </dgm:pt>
    <dgm:pt modelId="{A73E2F05-F500-4661-AB02-2526360F01B7}">
      <dgm:prSet phldrT="[Teksti]" custT="1"/>
      <dgm:spPr/>
      <dgm:t>
        <a:bodyPr/>
        <a:lstStyle/>
        <a:p>
          <a:r>
            <a:rPr lang="fi-FI" sz="1600" dirty="0"/>
            <a:t>2. </a:t>
          </a:r>
          <a:r>
            <a:rPr lang="ru-RU" sz="1600" dirty="0"/>
            <a:t>Определять</a:t>
          </a:r>
          <a:endParaRPr lang="fi-FI" sz="1600" dirty="0"/>
        </a:p>
      </dgm:t>
    </dgm:pt>
    <dgm:pt modelId="{3DFBB476-2C1F-4983-85D5-FC9D403B931C}" type="parTrans" cxnId="{32BD6FE9-AFE2-484B-95C0-5FC061D989F0}">
      <dgm:prSet/>
      <dgm:spPr/>
      <dgm:t>
        <a:bodyPr/>
        <a:lstStyle/>
        <a:p>
          <a:endParaRPr lang="fi-FI"/>
        </a:p>
      </dgm:t>
    </dgm:pt>
    <dgm:pt modelId="{06E16918-76CF-4098-B0BF-A2A4CDE55A83}" type="sibTrans" cxnId="{32BD6FE9-AFE2-484B-95C0-5FC061D989F0}">
      <dgm:prSet/>
      <dgm:spPr/>
      <dgm:t>
        <a:bodyPr/>
        <a:lstStyle/>
        <a:p>
          <a:endParaRPr lang="fi-FI"/>
        </a:p>
      </dgm:t>
    </dgm:pt>
    <dgm:pt modelId="{D5BE7CEA-7AE6-4F0C-860D-15C78F9B9C86}">
      <dgm:prSet phldrT="[Teksti]" custT="1"/>
      <dgm:spPr/>
      <dgm:t>
        <a:bodyPr/>
        <a:lstStyle/>
        <a:p>
          <a:r>
            <a:rPr lang="fi-FI" sz="1600" dirty="0"/>
            <a:t>3. </a:t>
          </a:r>
          <a:r>
            <a:rPr lang="ru-RU" sz="1600"/>
            <a:t>Разработать</a:t>
          </a:r>
          <a:endParaRPr lang="fi-FI" sz="1600" dirty="0"/>
        </a:p>
      </dgm:t>
    </dgm:pt>
    <dgm:pt modelId="{A01DC3E3-683F-4485-8E60-9B517B1E504C}" type="parTrans" cxnId="{8D53A884-17E1-4FCC-A19A-2D67E5E6B8E4}">
      <dgm:prSet/>
      <dgm:spPr/>
      <dgm:t>
        <a:bodyPr/>
        <a:lstStyle/>
        <a:p>
          <a:endParaRPr lang="fi-FI"/>
        </a:p>
      </dgm:t>
    </dgm:pt>
    <dgm:pt modelId="{8FD0A3F4-9433-4A21-823C-D41D2D0C6111}" type="sibTrans" cxnId="{8D53A884-17E1-4FCC-A19A-2D67E5E6B8E4}">
      <dgm:prSet/>
      <dgm:spPr/>
      <dgm:t>
        <a:bodyPr/>
        <a:lstStyle/>
        <a:p>
          <a:endParaRPr lang="fi-FI"/>
        </a:p>
      </dgm:t>
    </dgm:pt>
    <dgm:pt modelId="{30B633AA-26F8-4BAC-A206-90F3A6169256}">
      <dgm:prSet phldrT="[Teksti]" custT="1"/>
      <dgm:spPr/>
      <dgm:t>
        <a:bodyPr/>
        <a:lstStyle/>
        <a:p>
          <a:r>
            <a:rPr lang="fi-FI" sz="1600" dirty="0"/>
            <a:t>4. </a:t>
          </a:r>
          <a:r>
            <a:rPr lang="ru-RU" sz="1600" dirty="0"/>
            <a:t>Доставить</a:t>
          </a:r>
          <a:endParaRPr lang="fi-FI" sz="1600" dirty="0"/>
        </a:p>
      </dgm:t>
    </dgm:pt>
    <dgm:pt modelId="{C4735D43-54EA-43AA-9C87-323D8FFE4335}" type="parTrans" cxnId="{D0CF69B1-571E-45D7-B67F-B88C5E925143}">
      <dgm:prSet/>
      <dgm:spPr/>
      <dgm:t>
        <a:bodyPr/>
        <a:lstStyle/>
        <a:p>
          <a:endParaRPr lang="fi-FI"/>
        </a:p>
      </dgm:t>
    </dgm:pt>
    <dgm:pt modelId="{9AA1BE7D-31BB-4275-96E2-4ED507CF7398}" type="sibTrans" cxnId="{D0CF69B1-571E-45D7-B67F-B88C5E925143}">
      <dgm:prSet/>
      <dgm:spPr/>
      <dgm:t>
        <a:bodyPr/>
        <a:lstStyle/>
        <a:p>
          <a:endParaRPr lang="fi-FI"/>
        </a:p>
      </dgm:t>
    </dgm:pt>
    <dgm:pt modelId="{F02FA974-3746-41F0-946A-3DD2185111B6}" type="pres">
      <dgm:prSet presAssocID="{EE21E7FF-48A5-4B6C-8DF3-9CB6F8B419CC}" presName="Name0" presStyleCnt="0">
        <dgm:presLayoutVars>
          <dgm:dir/>
          <dgm:resizeHandles val="exact"/>
        </dgm:presLayoutVars>
      </dgm:prSet>
      <dgm:spPr/>
    </dgm:pt>
    <dgm:pt modelId="{E9BB67A5-0C00-4081-BEC9-5E0D2176DA32}" type="pres">
      <dgm:prSet presAssocID="{A2879FB6-EC24-4D80-A676-2674D49A5D3C}" presName="parTxOnly" presStyleLbl="node1" presStyleIdx="0" presStyleCnt="4">
        <dgm:presLayoutVars>
          <dgm:bulletEnabled val="1"/>
        </dgm:presLayoutVars>
      </dgm:prSet>
      <dgm:spPr/>
    </dgm:pt>
    <dgm:pt modelId="{D5D4B1F9-ADEC-4759-9854-C6851B6D98A9}" type="pres">
      <dgm:prSet presAssocID="{CE816442-CCC7-4AF2-A909-C3DAADD9D3FA}" presName="parSpace" presStyleCnt="0"/>
      <dgm:spPr/>
    </dgm:pt>
    <dgm:pt modelId="{955E6096-3289-40B9-9BE6-8972A61DA5E9}" type="pres">
      <dgm:prSet presAssocID="{A73E2F05-F500-4661-AB02-2526360F01B7}" presName="parTxOnly" presStyleLbl="node1" presStyleIdx="1" presStyleCnt="4">
        <dgm:presLayoutVars>
          <dgm:bulletEnabled val="1"/>
        </dgm:presLayoutVars>
      </dgm:prSet>
      <dgm:spPr/>
    </dgm:pt>
    <dgm:pt modelId="{34665BCC-4BC1-402D-86AA-6EDDE9D46D0E}" type="pres">
      <dgm:prSet presAssocID="{06E16918-76CF-4098-B0BF-A2A4CDE55A83}" presName="parSpace" presStyleCnt="0"/>
      <dgm:spPr/>
    </dgm:pt>
    <dgm:pt modelId="{45F65B02-AF09-4A1F-A75B-FA344974C3B7}" type="pres">
      <dgm:prSet presAssocID="{D5BE7CEA-7AE6-4F0C-860D-15C78F9B9C86}" presName="parTxOnly" presStyleLbl="node1" presStyleIdx="2" presStyleCnt="4" custScaleX="114653">
        <dgm:presLayoutVars>
          <dgm:bulletEnabled val="1"/>
        </dgm:presLayoutVars>
      </dgm:prSet>
      <dgm:spPr/>
    </dgm:pt>
    <dgm:pt modelId="{C97B7373-89BF-4379-AD24-EA5A16B70EBC}" type="pres">
      <dgm:prSet presAssocID="{8FD0A3F4-9433-4A21-823C-D41D2D0C6111}" presName="parSpace" presStyleCnt="0"/>
      <dgm:spPr/>
    </dgm:pt>
    <dgm:pt modelId="{3B8077B8-F6EF-43AF-A5BC-0CDB74AF7C46}" type="pres">
      <dgm:prSet presAssocID="{30B633AA-26F8-4BAC-A206-90F3A6169256}" presName="parTxOnly" presStyleLbl="node1" presStyleIdx="3" presStyleCnt="4">
        <dgm:presLayoutVars>
          <dgm:bulletEnabled val="1"/>
        </dgm:presLayoutVars>
      </dgm:prSet>
      <dgm:spPr/>
    </dgm:pt>
  </dgm:ptLst>
  <dgm:cxnLst>
    <dgm:cxn modelId="{75E2CC25-1594-4BE8-BA97-8A72EF746C25}" type="presOf" srcId="{A73E2F05-F500-4661-AB02-2526360F01B7}" destId="{955E6096-3289-40B9-9BE6-8972A61DA5E9}" srcOrd="0" destOrd="0" presId="urn:microsoft.com/office/officeart/2005/8/layout/hChevron3"/>
    <dgm:cxn modelId="{A65D4668-E8A4-4282-B00F-ECA44502C8FA}" type="presOf" srcId="{EE21E7FF-48A5-4B6C-8DF3-9CB6F8B419CC}" destId="{F02FA974-3746-41F0-946A-3DD2185111B6}" srcOrd="0" destOrd="0" presId="urn:microsoft.com/office/officeart/2005/8/layout/hChevron3"/>
    <dgm:cxn modelId="{9701837A-3132-4FEF-AE20-A21EDA757102}" srcId="{EE21E7FF-48A5-4B6C-8DF3-9CB6F8B419CC}" destId="{A2879FB6-EC24-4D80-A676-2674D49A5D3C}" srcOrd="0" destOrd="0" parTransId="{FBD84D3A-9586-4797-9B55-BCE480D56A2A}" sibTransId="{CE816442-CCC7-4AF2-A909-C3DAADD9D3FA}"/>
    <dgm:cxn modelId="{8D53A884-17E1-4FCC-A19A-2D67E5E6B8E4}" srcId="{EE21E7FF-48A5-4B6C-8DF3-9CB6F8B419CC}" destId="{D5BE7CEA-7AE6-4F0C-860D-15C78F9B9C86}" srcOrd="2" destOrd="0" parTransId="{A01DC3E3-683F-4485-8E60-9B517B1E504C}" sibTransId="{8FD0A3F4-9433-4A21-823C-D41D2D0C6111}"/>
    <dgm:cxn modelId="{99EA51AE-90A7-4630-80C4-45259DD24170}" type="presOf" srcId="{A2879FB6-EC24-4D80-A676-2674D49A5D3C}" destId="{E9BB67A5-0C00-4081-BEC9-5E0D2176DA32}" srcOrd="0" destOrd="0" presId="urn:microsoft.com/office/officeart/2005/8/layout/hChevron3"/>
    <dgm:cxn modelId="{DB332AB0-9685-4220-B53D-AA36F965E483}" type="presOf" srcId="{30B633AA-26F8-4BAC-A206-90F3A6169256}" destId="{3B8077B8-F6EF-43AF-A5BC-0CDB74AF7C46}" srcOrd="0" destOrd="0" presId="urn:microsoft.com/office/officeart/2005/8/layout/hChevron3"/>
    <dgm:cxn modelId="{D0CF69B1-571E-45D7-B67F-B88C5E925143}" srcId="{EE21E7FF-48A5-4B6C-8DF3-9CB6F8B419CC}" destId="{30B633AA-26F8-4BAC-A206-90F3A6169256}" srcOrd="3" destOrd="0" parTransId="{C4735D43-54EA-43AA-9C87-323D8FFE4335}" sibTransId="{9AA1BE7D-31BB-4275-96E2-4ED507CF7398}"/>
    <dgm:cxn modelId="{D237E6B2-070A-4DBC-A45D-E45CB4F75086}" type="presOf" srcId="{D5BE7CEA-7AE6-4F0C-860D-15C78F9B9C86}" destId="{45F65B02-AF09-4A1F-A75B-FA344974C3B7}" srcOrd="0" destOrd="0" presId="urn:microsoft.com/office/officeart/2005/8/layout/hChevron3"/>
    <dgm:cxn modelId="{32BD6FE9-AFE2-484B-95C0-5FC061D989F0}" srcId="{EE21E7FF-48A5-4B6C-8DF3-9CB6F8B419CC}" destId="{A73E2F05-F500-4661-AB02-2526360F01B7}" srcOrd="1" destOrd="0" parTransId="{3DFBB476-2C1F-4983-85D5-FC9D403B931C}" sibTransId="{06E16918-76CF-4098-B0BF-A2A4CDE55A83}"/>
    <dgm:cxn modelId="{7188F1B3-9677-427D-834A-2CFCFA18D7BE}" type="presParOf" srcId="{F02FA974-3746-41F0-946A-3DD2185111B6}" destId="{E9BB67A5-0C00-4081-BEC9-5E0D2176DA32}" srcOrd="0" destOrd="0" presId="urn:microsoft.com/office/officeart/2005/8/layout/hChevron3"/>
    <dgm:cxn modelId="{0A3C5E71-A3FD-44C4-8C6A-45B18FE08A5A}" type="presParOf" srcId="{F02FA974-3746-41F0-946A-3DD2185111B6}" destId="{D5D4B1F9-ADEC-4759-9854-C6851B6D98A9}" srcOrd="1" destOrd="0" presId="urn:microsoft.com/office/officeart/2005/8/layout/hChevron3"/>
    <dgm:cxn modelId="{111A5553-C9DC-4488-B148-09B448A84D60}" type="presParOf" srcId="{F02FA974-3746-41F0-946A-3DD2185111B6}" destId="{955E6096-3289-40B9-9BE6-8972A61DA5E9}" srcOrd="2" destOrd="0" presId="urn:microsoft.com/office/officeart/2005/8/layout/hChevron3"/>
    <dgm:cxn modelId="{2388A120-0603-42E3-A8C4-DBB8B6DEC895}" type="presParOf" srcId="{F02FA974-3746-41F0-946A-3DD2185111B6}" destId="{34665BCC-4BC1-402D-86AA-6EDDE9D46D0E}" srcOrd="3" destOrd="0" presId="urn:microsoft.com/office/officeart/2005/8/layout/hChevron3"/>
    <dgm:cxn modelId="{2194F9A6-7FE1-4DC8-A3A2-BC7020682C38}" type="presParOf" srcId="{F02FA974-3746-41F0-946A-3DD2185111B6}" destId="{45F65B02-AF09-4A1F-A75B-FA344974C3B7}" srcOrd="4" destOrd="0" presId="urn:microsoft.com/office/officeart/2005/8/layout/hChevron3"/>
    <dgm:cxn modelId="{B5EDF78C-214C-4D73-9BFD-4C4F39F79B06}" type="presParOf" srcId="{F02FA974-3746-41F0-946A-3DD2185111B6}" destId="{C97B7373-89BF-4379-AD24-EA5A16B70EBC}" srcOrd="5" destOrd="0" presId="urn:microsoft.com/office/officeart/2005/8/layout/hChevron3"/>
    <dgm:cxn modelId="{3CB137BD-FF5B-4C34-AAA3-B4627335EDD9}" type="presParOf" srcId="{F02FA974-3746-41F0-946A-3DD2185111B6}" destId="{3B8077B8-F6EF-43AF-A5BC-0CDB74AF7C46}"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DF308-253F-453B-9E4A-47DF680B0F19}">
      <dsp:nvSpPr>
        <dsp:cNvPr id="0" name=""/>
        <dsp:cNvSpPr/>
      </dsp:nvSpPr>
      <dsp:spPr>
        <a:xfrm>
          <a:off x="104147" y="933434"/>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dirty="0"/>
            <a:t>User-</a:t>
          </a:r>
          <a:r>
            <a:rPr lang="fi-FI" sz="2100" kern="1200" dirty="0" err="1"/>
            <a:t>centric</a:t>
          </a:r>
          <a:endParaRPr lang="fi-FI" sz="2100" kern="1200" dirty="0"/>
        </a:p>
      </dsp:txBody>
      <dsp:txXfrm>
        <a:off x="104147" y="933434"/>
        <a:ext cx="2490194" cy="778185"/>
      </dsp:txXfrm>
    </dsp:sp>
    <dsp:sp modelId="{698EDF2C-D9AC-4416-966C-775D0C8E535D}">
      <dsp:nvSpPr>
        <dsp:cNvPr id="0" name=""/>
        <dsp:cNvSpPr/>
      </dsp:nvSpPr>
      <dsp:spPr>
        <a:xfrm>
          <a:off x="388" y="821029"/>
          <a:ext cx="544729" cy="817094"/>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060AC-502D-489F-A49E-1A4BBADB99EE}">
      <dsp:nvSpPr>
        <dsp:cNvPr id="0" name=""/>
        <dsp:cNvSpPr/>
      </dsp:nvSpPr>
      <dsp:spPr>
        <a:xfrm>
          <a:off x="2913703" y="933434"/>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dirty="0" err="1"/>
            <a:t>Co-creation</a:t>
          </a:r>
          <a:endParaRPr lang="fi-FI" sz="2100" kern="1200" dirty="0"/>
        </a:p>
      </dsp:txBody>
      <dsp:txXfrm>
        <a:off x="2913703" y="933434"/>
        <a:ext cx="2490194" cy="778185"/>
      </dsp:txXfrm>
    </dsp:sp>
    <dsp:sp modelId="{91A61F2C-E086-4B52-928F-C7D28C9B3842}">
      <dsp:nvSpPr>
        <dsp:cNvPr id="0" name=""/>
        <dsp:cNvSpPr/>
      </dsp:nvSpPr>
      <dsp:spPr>
        <a:xfrm>
          <a:off x="2809945" y="801811"/>
          <a:ext cx="544729" cy="817094"/>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8BF16-62BD-40FD-A43E-8C04BF04D996}">
      <dsp:nvSpPr>
        <dsp:cNvPr id="0" name=""/>
        <dsp:cNvSpPr/>
      </dsp:nvSpPr>
      <dsp:spPr>
        <a:xfrm>
          <a:off x="104147" y="1913083"/>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dirty="0" err="1"/>
            <a:t>Iterative</a:t>
          </a:r>
          <a:r>
            <a:rPr lang="fi-FI" sz="2100" kern="1200" dirty="0"/>
            <a:t> </a:t>
          </a:r>
          <a:r>
            <a:rPr lang="fi-FI" sz="2100" kern="1200" dirty="0" err="1"/>
            <a:t>process</a:t>
          </a:r>
          <a:endParaRPr lang="fi-FI" sz="2100" kern="1200" dirty="0"/>
        </a:p>
      </dsp:txBody>
      <dsp:txXfrm>
        <a:off x="104147" y="1913083"/>
        <a:ext cx="2490194" cy="778185"/>
      </dsp:txXfrm>
    </dsp:sp>
    <dsp:sp modelId="{7B5C8FE1-B128-4475-8113-30CA7F7751F2}">
      <dsp:nvSpPr>
        <dsp:cNvPr id="0" name=""/>
        <dsp:cNvSpPr/>
      </dsp:nvSpPr>
      <dsp:spPr>
        <a:xfrm>
          <a:off x="388" y="1781460"/>
          <a:ext cx="544729" cy="817094"/>
        </a:xfrm>
        <a:prstGeom prst="rect">
          <a:avLst/>
        </a:prstGeom>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75878-BD3A-42B8-9DB8-D9AE2088E2CA}">
      <dsp:nvSpPr>
        <dsp:cNvPr id="0" name=""/>
        <dsp:cNvSpPr/>
      </dsp:nvSpPr>
      <dsp:spPr>
        <a:xfrm>
          <a:off x="2913703" y="1913083"/>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dirty="0"/>
            <a:t>Visual </a:t>
          </a:r>
          <a:r>
            <a:rPr lang="fi-FI" sz="2100" kern="1200" dirty="0" err="1"/>
            <a:t>communication</a:t>
          </a:r>
          <a:endParaRPr lang="fi-FI" sz="2100" kern="1200" dirty="0"/>
        </a:p>
      </dsp:txBody>
      <dsp:txXfrm>
        <a:off x="2913703" y="1913083"/>
        <a:ext cx="2490194" cy="778185"/>
      </dsp:txXfrm>
    </dsp:sp>
    <dsp:sp modelId="{B18A9A2B-AA6A-46E2-8210-615701A58762}">
      <dsp:nvSpPr>
        <dsp:cNvPr id="0" name=""/>
        <dsp:cNvSpPr/>
      </dsp:nvSpPr>
      <dsp:spPr>
        <a:xfrm>
          <a:off x="2809945" y="1781460"/>
          <a:ext cx="544729" cy="817094"/>
        </a:xfrm>
        <a:prstGeom prst="rect">
          <a:avLst/>
        </a:prstGeom>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5D564-ABA6-449D-91C6-0794667C9A21}">
      <dsp:nvSpPr>
        <dsp:cNvPr id="0" name=""/>
        <dsp:cNvSpPr/>
      </dsp:nvSpPr>
      <dsp:spPr>
        <a:xfrm>
          <a:off x="1508925" y="2892732"/>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dirty="0" err="1"/>
            <a:t>Holistic</a:t>
          </a:r>
          <a:r>
            <a:rPr lang="fi-FI" sz="2100" kern="1200" dirty="0"/>
            <a:t> </a:t>
          </a:r>
          <a:r>
            <a:rPr lang="fi-FI" sz="2100" kern="1200" dirty="0" err="1"/>
            <a:t>services</a:t>
          </a:r>
          <a:endParaRPr lang="fi-FI" sz="2100" kern="1200" dirty="0"/>
        </a:p>
      </dsp:txBody>
      <dsp:txXfrm>
        <a:off x="1508925" y="2892732"/>
        <a:ext cx="2490194" cy="778185"/>
      </dsp:txXfrm>
    </dsp:sp>
    <dsp:sp modelId="{550CC425-F6DD-465C-9D62-C01867F758D2}">
      <dsp:nvSpPr>
        <dsp:cNvPr id="0" name=""/>
        <dsp:cNvSpPr/>
      </dsp:nvSpPr>
      <dsp:spPr>
        <a:xfrm>
          <a:off x="1405167" y="2761110"/>
          <a:ext cx="544729" cy="817094"/>
        </a:xfrm>
        <a:prstGeom prst="rect">
          <a:avLst/>
        </a:prstGeom>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DF308-253F-453B-9E4A-47DF680B0F19}">
      <dsp:nvSpPr>
        <dsp:cNvPr id="0" name=""/>
        <dsp:cNvSpPr/>
      </dsp:nvSpPr>
      <dsp:spPr>
        <a:xfrm>
          <a:off x="112115" y="871358"/>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Ориентированный на пользователя</a:t>
          </a:r>
          <a:endParaRPr lang="fi-FI" sz="1800" kern="1200" dirty="0"/>
        </a:p>
      </dsp:txBody>
      <dsp:txXfrm>
        <a:off x="112115" y="871358"/>
        <a:ext cx="2490194" cy="778185"/>
      </dsp:txXfrm>
    </dsp:sp>
    <dsp:sp modelId="{698EDF2C-D9AC-4416-966C-775D0C8E535D}">
      <dsp:nvSpPr>
        <dsp:cNvPr id="0" name=""/>
        <dsp:cNvSpPr/>
      </dsp:nvSpPr>
      <dsp:spPr>
        <a:xfrm>
          <a:off x="388" y="821029"/>
          <a:ext cx="544729" cy="817094"/>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060AC-502D-489F-A49E-1A4BBADB99EE}">
      <dsp:nvSpPr>
        <dsp:cNvPr id="0" name=""/>
        <dsp:cNvSpPr/>
      </dsp:nvSpPr>
      <dsp:spPr>
        <a:xfrm>
          <a:off x="2913703" y="933434"/>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Совместное творчество</a:t>
          </a:r>
          <a:endParaRPr lang="fi-FI" sz="1800" kern="1200" dirty="0"/>
        </a:p>
      </dsp:txBody>
      <dsp:txXfrm>
        <a:off x="2913703" y="933434"/>
        <a:ext cx="2490194" cy="778185"/>
      </dsp:txXfrm>
    </dsp:sp>
    <dsp:sp modelId="{91A61F2C-E086-4B52-928F-C7D28C9B3842}">
      <dsp:nvSpPr>
        <dsp:cNvPr id="0" name=""/>
        <dsp:cNvSpPr/>
      </dsp:nvSpPr>
      <dsp:spPr>
        <a:xfrm>
          <a:off x="2809945" y="801811"/>
          <a:ext cx="544729" cy="817094"/>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8BF16-62BD-40FD-A43E-8C04BF04D996}">
      <dsp:nvSpPr>
        <dsp:cNvPr id="0" name=""/>
        <dsp:cNvSpPr/>
      </dsp:nvSpPr>
      <dsp:spPr>
        <a:xfrm>
          <a:off x="104147" y="1913083"/>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Итерационный процесс</a:t>
          </a:r>
          <a:endParaRPr lang="fi-FI" sz="1800" kern="1200" dirty="0"/>
        </a:p>
      </dsp:txBody>
      <dsp:txXfrm>
        <a:off x="104147" y="1913083"/>
        <a:ext cx="2490194" cy="778185"/>
      </dsp:txXfrm>
    </dsp:sp>
    <dsp:sp modelId="{7B5C8FE1-B128-4475-8113-30CA7F7751F2}">
      <dsp:nvSpPr>
        <dsp:cNvPr id="0" name=""/>
        <dsp:cNvSpPr/>
      </dsp:nvSpPr>
      <dsp:spPr>
        <a:xfrm>
          <a:off x="388" y="1781460"/>
          <a:ext cx="544729" cy="817094"/>
        </a:xfrm>
        <a:prstGeom prst="rect">
          <a:avLst/>
        </a:prstGeom>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75878-BD3A-42B8-9DB8-D9AE2088E2CA}">
      <dsp:nvSpPr>
        <dsp:cNvPr id="0" name=""/>
        <dsp:cNvSpPr/>
      </dsp:nvSpPr>
      <dsp:spPr>
        <a:xfrm>
          <a:off x="2913703" y="1913083"/>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Визуальная связь</a:t>
          </a:r>
          <a:endParaRPr lang="fi-FI" sz="1800" kern="1200" dirty="0"/>
        </a:p>
      </dsp:txBody>
      <dsp:txXfrm>
        <a:off x="2913703" y="1913083"/>
        <a:ext cx="2490194" cy="778185"/>
      </dsp:txXfrm>
    </dsp:sp>
    <dsp:sp modelId="{B18A9A2B-AA6A-46E2-8210-615701A58762}">
      <dsp:nvSpPr>
        <dsp:cNvPr id="0" name=""/>
        <dsp:cNvSpPr/>
      </dsp:nvSpPr>
      <dsp:spPr>
        <a:xfrm>
          <a:off x="2809945" y="1781460"/>
          <a:ext cx="544729" cy="817094"/>
        </a:xfrm>
        <a:prstGeom prst="rect">
          <a:avLst/>
        </a:prstGeom>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5D564-ABA6-449D-91C6-0794667C9A21}">
      <dsp:nvSpPr>
        <dsp:cNvPr id="0" name=""/>
        <dsp:cNvSpPr/>
      </dsp:nvSpPr>
      <dsp:spPr>
        <a:xfrm>
          <a:off x="1508925" y="2892732"/>
          <a:ext cx="2490194" cy="77818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1"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Комплексные услуги</a:t>
          </a:r>
          <a:endParaRPr lang="fi-FI" sz="1800" kern="1200" dirty="0"/>
        </a:p>
      </dsp:txBody>
      <dsp:txXfrm>
        <a:off x="1508925" y="2892732"/>
        <a:ext cx="2490194" cy="778185"/>
      </dsp:txXfrm>
    </dsp:sp>
    <dsp:sp modelId="{550CC425-F6DD-465C-9D62-C01867F758D2}">
      <dsp:nvSpPr>
        <dsp:cNvPr id="0" name=""/>
        <dsp:cNvSpPr/>
      </dsp:nvSpPr>
      <dsp:spPr>
        <a:xfrm>
          <a:off x="1405167" y="2761110"/>
          <a:ext cx="544729" cy="817094"/>
        </a:xfrm>
        <a:prstGeom prst="rect">
          <a:avLst/>
        </a:prstGeom>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DF308-253F-453B-9E4A-47DF680B0F19}">
      <dsp:nvSpPr>
        <dsp:cNvPr id="0" name=""/>
        <dsp:cNvSpPr/>
      </dsp:nvSpPr>
      <dsp:spPr>
        <a:xfrm>
          <a:off x="89076" y="0"/>
          <a:ext cx="2739912" cy="8562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948" tIns="76200" rIns="76200" bIns="76200" numCol="1" spcCol="1270" anchor="ctr" anchorCtr="0">
          <a:noAutofit/>
        </a:bodyPr>
        <a:lstStyle/>
        <a:p>
          <a:pPr marL="0" lvl="0" indent="0" algn="r" defTabSz="889000">
            <a:lnSpc>
              <a:spcPct val="90000"/>
            </a:lnSpc>
            <a:spcBef>
              <a:spcPct val="0"/>
            </a:spcBef>
            <a:spcAft>
              <a:spcPct val="35000"/>
            </a:spcAft>
            <a:buNone/>
          </a:pPr>
          <a:r>
            <a:rPr lang="fi-FI" sz="2000" kern="1200" dirty="0"/>
            <a:t>User-</a:t>
          </a:r>
          <a:r>
            <a:rPr lang="fi-FI" sz="2000" kern="1200" dirty="0" err="1"/>
            <a:t>centric</a:t>
          </a:r>
          <a:endParaRPr lang="fi-FI" sz="2000" kern="1200" dirty="0"/>
        </a:p>
      </dsp:txBody>
      <dsp:txXfrm>
        <a:off x="89076" y="0"/>
        <a:ext cx="2739912" cy="856222"/>
      </dsp:txXfrm>
    </dsp:sp>
    <dsp:sp modelId="{698EDF2C-D9AC-4416-966C-775D0C8E535D}">
      <dsp:nvSpPr>
        <dsp:cNvPr id="0" name=""/>
        <dsp:cNvSpPr/>
      </dsp:nvSpPr>
      <dsp:spPr>
        <a:xfrm>
          <a:off x="201788" y="267950"/>
          <a:ext cx="499011" cy="540004"/>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EDEE28-58BF-D249-9563-9CD7D670C28C}">
      <dsp:nvSpPr>
        <dsp:cNvPr id="0" name=""/>
        <dsp:cNvSpPr/>
      </dsp:nvSpPr>
      <dsp:spPr>
        <a:xfrm>
          <a:off x="114163" y="2245013"/>
          <a:ext cx="2739912" cy="8562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948" tIns="76200" rIns="76200" bIns="76200" numCol="1" spcCol="1270" anchor="ctr" anchorCtr="0">
          <a:noAutofit/>
        </a:bodyPr>
        <a:lstStyle/>
        <a:p>
          <a:pPr marL="0" lvl="0" indent="0" algn="r" defTabSz="889000">
            <a:lnSpc>
              <a:spcPct val="90000"/>
            </a:lnSpc>
            <a:spcBef>
              <a:spcPct val="0"/>
            </a:spcBef>
            <a:spcAft>
              <a:spcPct val="35000"/>
            </a:spcAft>
            <a:buNone/>
          </a:pPr>
          <a:r>
            <a:rPr lang="ru-RU" sz="2000" kern="1200" dirty="0"/>
            <a:t>Ориентированный на пользователя</a:t>
          </a:r>
          <a:endParaRPr lang="fi-FI" sz="2000" kern="1200" dirty="0"/>
        </a:p>
      </dsp:txBody>
      <dsp:txXfrm>
        <a:off x="114163" y="2245013"/>
        <a:ext cx="2739912" cy="856222"/>
      </dsp:txXfrm>
    </dsp:sp>
    <dsp:sp modelId="{9D8E737C-E9DF-F344-A10A-8F54C5CFA8A5}">
      <dsp:nvSpPr>
        <dsp:cNvPr id="0" name=""/>
        <dsp:cNvSpPr/>
      </dsp:nvSpPr>
      <dsp:spPr>
        <a:xfrm>
          <a:off x="0" y="2121337"/>
          <a:ext cx="599355" cy="899033"/>
        </a:xfrm>
        <a:prstGeom prst="rect">
          <a:avLst/>
        </a:prstGeom>
        <a:blipFill rotWithShape="1">
          <a:blip xmlns:r="http://schemas.openxmlformats.org/officeDocument/2006/relationships" r:embed="rId1">
            <a:duotone>
              <a:prstClr val="black"/>
              <a:srgbClr val="E48312">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060AC-502D-489F-A49E-1A4BBADB99EE}">
      <dsp:nvSpPr>
        <dsp:cNvPr id="0" name=""/>
        <dsp:cNvSpPr/>
      </dsp:nvSpPr>
      <dsp:spPr>
        <a:xfrm>
          <a:off x="114162" y="460209"/>
          <a:ext cx="2739912" cy="8562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948" tIns="91440" rIns="91440" bIns="91440" numCol="1" spcCol="1270" anchor="ctr" anchorCtr="0">
          <a:noAutofit/>
        </a:bodyPr>
        <a:lstStyle/>
        <a:p>
          <a:pPr marL="0" lvl="0" indent="0" algn="r" defTabSz="1066800">
            <a:lnSpc>
              <a:spcPct val="90000"/>
            </a:lnSpc>
            <a:spcBef>
              <a:spcPct val="0"/>
            </a:spcBef>
            <a:spcAft>
              <a:spcPct val="35000"/>
            </a:spcAft>
            <a:buNone/>
          </a:pPr>
          <a:r>
            <a:rPr lang="fi-FI" sz="2400" kern="1200" dirty="0" err="1"/>
            <a:t>Co-creation</a:t>
          </a:r>
          <a:endParaRPr lang="fi-FI" sz="2400" kern="1200" dirty="0"/>
        </a:p>
      </dsp:txBody>
      <dsp:txXfrm>
        <a:off x="114162" y="460209"/>
        <a:ext cx="2739912" cy="856222"/>
      </dsp:txXfrm>
    </dsp:sp>
    <dsp:sp modelId="{91A61F2C-E086-4B52-928F-C7D28C9B3842}">
      <dsp:nvSpPr>
        <dsp:cNvPr id="0" name=""/>
        <dsp:cNvSpPr/>
      </dsp:nvSpPr>
      <dsp:spPr>
        <a:xfrm>
          <a:off x="223639" y="654634"/>
          <a:ext cx="519275" cy="536516"/>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BA711-539F-E04F-8432-2DEFB9DC1C70}">
      <dsp:nvSpPr>
        <dsp:cNvPr id="0" name=""/>
        <dsp:cNvSpPr/>
      </dsp:nvSpPr>
      <dsp:spPr>
        <a:xfrm>
          <a:off x="114163" y="2245013"/>
          <a:ext cx="2739912" cy="85622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948" tIns="91440" rIns="91440" bIns="91440" numCol="1" spcCol="1270" anchor="ctr" anchorCtr="0">
          <a:noAutofit/>
        </a:bodyPr>
        <a:lstStyle/>
        <a:p>
          <a:pPr marL="0" lvl="0" indent="0" algn="r" defTabSz="1066800">
            <a:lnSpc>
              <a:spcPct val="90000"/>
            </a:lnSpc>
            <a:spcBef>
              <a:spcPct val="0"/>
            </a:spcBef>
            <a:spcAft>
              <a:spcPct val="35000"/>
            </a:spcAft>
            <a:buNone/>
          </a:pPr>
          <a:r>
            <a:rPr lang="ru-RU" sz="2400" kern="1200" dirty="0"/>
            <a:t>Совместное творчество</a:t>
          </a:r>
          <a:endParaRPr lang="fi-FI" sz="2400" kern="1200" dirty="0"/>
        </a:p>
      </dsp:txBody>
      <dsp:txXfrm>
        <a:off x="114163" y="2245013"/>
        <a:ext cx="2739912" cy="856222"/>
      </dsp:txXfrm>
    </dsp:sp>
    <dsp:sp modelId="{D118637A-F111-0949-BED6-6E1BD33E73A6}">
      <dsp:nvSpPr>
        <dsp:cNvPr id="0" name=""/>
        <dsp:cNvSpPr/>
      </dsp:nvSpPr>
      <dsp:spPr>
        <a:xfrm>
          <a:off x="0" y="2121337"/>
          <a:ext cx="599355" cy="899033"/>
        </a:xfrm>
        <a:prstGeom prst="rect">
          <a:avLst/>
        </a:prstGeom>
        <a:blipFill rotWithShape="1">
          <a:blip xmlns:r="http://schemas.openxmlformats.org/officeDocument/2006/relationships" r:embed="rId1">
            <a:duotone>
              <a:prstClr val="black"/>
              <a:srgbClr val="E48312">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BF16-62BD-40FD-A43E-8C04BF04D996}">
      <dsp:nvSpPr>
        <dsp:cNvPr id="0" name=""/>
        <dsp:cNvSpPr/>
      </dsp:nvSpPr>
      <dsp:spPr>
        <a:xfrm>
          <a:off x="84105" y="217194"/>
          <a:ext cx="3771417" cy="117856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283" tIns="125730" rIns="125730" bIns="125730" numCol="1" spcCol="1270" anchor="ctr" anchorCtr="0">
          <a:noAutofit/>
        </a:bodyPr>
        <a:lstStyle/>
        <a:p>
          <a:pPr marL="0" lvl="0" indent="0" algn="l" defTabSz="1466850">
            <a:lnSpc>
              <a:spcPct val="90000"/>
            </a:lnSpc>
            <a:spcBef>
              <a:spcPct val="0"/>
            </a:spcBef>
            <a:spcAft>
              <a:spcPct val="35000"/>
            </a:spcAft>
            <a:buNone/>
          </a:pPr>
          <a:r>
            <a:rPr lang="fi-FI" sz="3300" kern="1200" dirty="0" err="1"/>
            <a:t>Iterative</a:t>
          </a:r>
          <a:r>
            <a:rPr lang="fi-FI" sz="3300" kern="1200" dirty="0"/>
            <a:t> </a:t>
          </a:r>
          <a:r>
            <a:rPr lang="fi-FI" sz="3300" kern="1200" dirty="0" err="1"/>
            <a:t>process</a:t>
          </a:r>
          <a:endParaRPr lang="fi-FI" sz="3300" kern="1200" dirty="0"/>
        </a:p>
      </dsp:txBody>
      <dsp:txXfrm>
        <a:off x="84105" y="217194"/>
        <a:ext cx="3771417" cy="1178568"/>
      </dsp:txXfrm>
    </dsp:sp>
    <dsp:sp modelId="{7B5C8FE1-B128-4475-8113-30CA7F7751F2}">
      <dsp:nvSpPr>
        <dsp:cNvPr id="0" name=""/>
        <dsp:cNvSpPr/>
      </dsp:nvSpPr>
      <dsp:spPr>
        <a:xfrm>
          <a:off x="241848" y="363182"/>
          <a:ext cx="532849" cy="737795"/>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C2E223-FA75-5642-B2CF-1EC069D0C7BF}">
      <dsp:nvSpPr>
        <dsp:cNvPr id="0" name=""/>
        <dsp:cNvSpPr/>
      </dsp:nvSpPr>
      <dsp:spPr>
        <a:xfrm>
          <a:off x="157142" y="2456638"/>
          <a:ext cx="3771417" cy="117856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283"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kern="1200"/>
            <a:t>Итерационный процесс</a:t>
          </a:r>
          <a:endParaRPr lang="fi-FI" sz="3300" kern="1200" dirty="0"/>
        </a:p>
      </dsp:txBody>
      <dsp:txXfrm>
        <a:off x="157142" y="2456638"/>
        <a:ext cx="3771417" cy="1178568"/>
      </dsp:txXfrm>
    </dsp:sp>
    <dsp:sp modelId="{CE1A8CA9-1C66-0D4F-9AE2-2E64B01346A6}">
      <dsp:nvSpPr>
        <dsp:cNvPr id="0" name=""/>
        <dsp:cNvSpPr/>
      </dsp:nvSpPr>
      <dsp:spPr>
        <a:xfrm>
          <a:off x="0" y="2286400"/>
          <a:ext cx="824997" cy="1237496"/>
        </a:xfrm>
        <a:prstGeom prst="rect">
          <a:avLst/>
        </a:prstGeom>
        <a:blipFill rotWithShape="1">
          <a:blip xmlns:r="http://schemas.openxmlformats.org/officeDocument/2006/relationships" r:embed="rId1">
            <a:duotone>
              <a:prstClr val="black"/>
              <a:srgbClr val="E48312">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75878-BD3A-42B8-9DB8-D9AE2088E2CA}">
      <dsp:nvSpPr>
        <dsp:cNvPr id="0" name=""/>
        <dsp:cNvSpPr/>
      </dsp:nvSpPr>
      <dsp:spPr>
        <a:xfrm>
          <a:off x="12" y="425647"/>
          <a:ext cx="3771417" cy="117856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283" tIns="125730" rIns="125730" bIns="125730" numCol="1" spcCol="1270" anchor="ctr" anchorCtr="0">
          <a:noAutofit/>
        </a:bodyPr>
        <a:lstStyle/>
        <a:p>
          <a:pPr marL="0" lvl="0" indent="0" algn="l" defTabSz="1466850">
            <a:lnSpc>
              <a:spcPct val="90000"/>
            </a:lnSpc>
            <a:spcBef>
              <a:spcPct val="0"/>
            </a:spcBef>
            <a:spcAft>
              <a:spcPct val="35000"/>
            </a:spcAft>
            <a:buNone/>
          </a:pPr>
          <a:r>
            <a:rPr lang="fi-FI" sz="3300" kern="1200" dirty="0"/>
            <a:t>Visual </a:t>
          </a:r>
          <a:r>
            <a:rPr lang="fi-FI" sz="3300" kern="1200" dirty="0" err="1"/>
            <a:t>communication</a:t>
          </a:r>
          <a:endParaRPr lang="fi-FI" sz="3300" kern="1200" dirty="0"/>
        </a:p>
      </dsp:txBody>
      <dsp:txXfrm>
        <a:off x="12" y="425647"/>
        <a:ext cx="3771417" cy="1178568"/>
      </dsp:txXfrm>
    </dsp:sp>
    <dsp:sp modelId="{B18A9A2B-AA6A-46E2-8210-615701A58762}">
      <dsp:nvSpPr>
        <dsp:cNvPr id="0" name=""/>
        <dsp:cNvSpPr/>
      </dsp:nvSpPr>
      <dsp:spPr>
        <a:xfrm>
          <a:off x="250384" y="679609"/>
          <a:ext cx="420311" cy="673445"/>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C72F7-482B-914E-ABE7-9724041726FA}">
      <dsp:nvSpPr>
        <dsp:cNvPr id="0" name=""/>
        <dsp:cNvSpPr/>
      </dsp:nvSpPr>
      <dsp:spPr>
        <a:xfrm>
          <a:off x="157142" y="2456638"/>
          <a:ext cx="3771417" cy="117856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283"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kern="1200" dirty="0"/>
            <a:t>Визуальная связь</a:t>
          </a:r>
          <a:endParaRPr lang="fi-FI" sz="3300" kern="1200" dirty="0"/>
        </a:p>
      </dsp:txBody>
      <dsp:txXfrm>
        <a:off x="157142" y="2456638"/>
        <a:ext cx="3771417" cy="1178568"/>
      </dsp:txXfrm>
    </dsp:sp>
    <dsp:sp modelId="{9DC51C5D-9DA5-BF47-8C3D-D015EEEA12B0}">
      <dsp:nvSpPr>
        <dsp:cNvPr id="0" name=""/>
        <dsp:cNvSpPr/>
      </dsp:nvSpPr>
      <dsp:spPr>
        <a:xfrm>
          <a:off x="0" y="2286400"/>
          <a:ext cx="824997" cy="1237496"/>
        </a:xfrm>
        <a:prstGeom prst="rect">
          <a:avLst/>
        </a:prstGeom>
        <a:blipFill rotWithShape="1">
          <a:blip xmlns:r="http://schemas.openxmlformats.org/officeDocument/2006/relationships" r:embed="rId1">
            <a:duotone>
              <a:prstClr val="black"/>
              <a:srgbClr val="E48312">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5D564-ABA6-449D-91C6-0794667C9A21}">
      <dsp:nvSpPr>
        <dsp:cNvPr id="0" name=""/>
        <dsp:cNvSpPr/>
      </dsp:nvSpPr>
      <dsp:spPr>
        <a:xfrm>
          <a:off x="149868" y="0"/>
          <a:ext cx="4014132" cy="125441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9658" tIns="137160" rIns="137160" bIns="137160" numCol="1" spcCol="1270" anchor="ctr" anchorCtr="0">
          <a:noAutofit/>
        </a:bodyPr>
        <a:lstStyle/>
        <a:p>
          <a:pPr marL="0" lvl="0" indent="0" algn="l" defTabSz="1600200">
            <a:lnSpc>
              <a:spcPct val="90000"/>
            </a:lnSpc>
            <a:spcBef>
              <a:spcPct val="0"/>
            </a:spcBef>
            <a:spcAft>
              <a:spcPct val="35000"/>
            </a:spcAft>
            <a:buNone/>
          </a:pPr>
          <a:r>
            <a:rPr lang="fi-FI" sz="3600" kern="1200" dirty="0" err="1"/>
            <a:t>Holistic</a:t>
          </a:r>
          <a:r>
            <a:rPr lang="fi-FI" sz="3600" kern="1200" dirty="0"/>
            <a:t> </a:t>
          </a:r>
          <a:r>
            <a:rPr lang="fi-FI" sz="3600" kern="1200" dirty="0" err="1"/>
            <a:t>services</a:t>
          </a:r>
          <a:endParaRPr lang="fi-FI" sz="3600" kern="1200" dirty="0"/>
        </a:p>
      </dsp:txBody>
      <dsp:txXfrm>
        <a:off x="149868" y="0"/>
        <a:ext cx="4014132" cy="1254416"/>
      </dsp:txXfrm>
    </dsp:sp>
    <dsp:sp modelId="{550CC425-F6DD-465C-9D62-C01867F758D2}">
      <dsp:nvSpPr>
        <dsp:cNvPr id="0" name=""/>
        <dsp:cNvSpPr/>
      </dsp:nvSpPr>
      <dsp:spPr>
        <a:xfrm>
          <a:off x="388843" y="0"/>
          <a:ext cx="564164" cy="892847"/>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FFECC-CA32-124A-B6B9-25E60A767643}">
      <dsp:nvSpPr>
        <dsp:cNvPr id="0" name=""/>
        <dsp:cNvSpPr/>
      </dsp:nvSpPr>
      <dsp:spPr>
        <a:xfrm>
          <a:off x="167255" y="1348084"/>
          <a:ext cx="4014132" cy="125441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9658"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kern="1200" dirty="0"/>
            <a:t>Комплексные услуги</a:t>
          </a:r>
          <a:endParaRPr lang="fi-FI" sz="3200" kern="1200" dirty="0"/>
        </a:p>
      </dsp:txBody>
      <dsp:txXfrm>
        <a:off x="167255" y="1348084"/>
        <a:ext cx="4014132" cy="1254416"/>
      </dsp:txXfrm>
    </dsp:sp>
    <dsp:sp modelId="{0B22EF2D-53F2-6840-8EA2-609D896E251C}">
      <dsp:nvSpPr>
        <dsp:cNvPr id="0" name=""/>
        <dsp:cNvSpPr/>
      </dsp:nvSpPr>
      <dsp:spPr>
        <a:xfrm>
          <a:off x="0" y="1232800"/>
          <a:ext cx="878091" cy="1317137"/>
        </a:xfrm>
        <a:prstGeom prst="rect">
          <a:avLst/>
        </a:prstGeom>
        <a:blipFill rotWithShape="1">
          <a:blip xmlns:r="http://schemas.openxmlformats.org/officeDocument/2006/relationships" r:embed="rId1">
            <a:duotone>
              <a:prstClr val="black"/>
              <a:srgbClr val="E48312">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B67A5-0C00-4081-BEC9-5E0D2176DA32}">
      <dsp:nvSpPr>
        <dsp:cNvPr id="0" name=""/>
        <dsp:cNvSpPr/>
      </dsp:nvSpPr>
      <dsp:spPr>
        <a:xfrm>
          <a:off x="1511" y="713426"/>
          <a:ext cx="1516163" cy="60646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fi-FI" sz="1500" kern="1200" dirty="0"/>
            <a:t>1. </a:t>
          </a:r>
          <a:r>
            <a:rPr lang="fi-FI" sz="1500" kern="1200" dirty="0" err="1"/>
            <a:t>Discover</a:t>
          </a:r>
          <a:endParaRPr lang="fi-FI" sz="1500" kern="1200" dirty="0"/>
        </a:p>
      </dsp:txBody>
      <dsp:txXfrm>
        <a:off x="1511" y="713426"/>
        <a:ext cx="1364547" cy="606465"/>
      </dsp:txXfrm>
    </dsp:sp>
    <dsp:sp modelId="{955E6096-3289-40B9-9BE6-8972A61DA5E9}">
      <dsp:nvSpPr>
        <dsp:cNvPr id="0" name=""/>
        <dsp:cNvSpPr/>
      </dsp:nvSpPr>
      <dsp:spPr>
        <a:xfrm>
          <a:off x="1214441" y="713426"/>
          <a:ext cx="1516163" cy="60646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fi-FI" sz="1500" kern="1200" dirty="0"/>
            <a:t>2.Define</a:t>
          </a:r>
        </a:p>
      </dsp:txBody>
      <dsp:txXfrm>
        <a:off x="1517674" y="713426"/>
        <a:ext cx="909698" cy="606465"/>
      </dsp:txXfrm>
    </dsp:sp>
    <dsp:sp modelId="{45F65B02-AF09-4A1F-A75B-FA344974C3B7}">
      <dsp:nvSpPr>
        <dsp:cNvPr id="0" name=""/>
        <dsp:cNvSpPr/>
      </dsp:nvSpPr>
      <dsp:spPr>
        <a:xfrm>
          <a:off x="2427372" y="713426"/>
          <a:ext cx="1516163" cy="60646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fi-FI" sz="1500" kern="1200" dirty="0"/>
            <a:t>3.Develop</a:t>
          </a:r>
        </a:p>
      </dsp:txBody>
      <dsp:txXfrm>
        <a:off x="2730605" y="713426"/>
        <a:ext cx="909698" cy="606465"/>
      </dsp:txXfrm>
    </dsp:sp>
    <dsp:sp modelId="{3B8077B8-F6EF-43AF-A5BC-0CDB74AF7C46}">
      <dsp:nvSpPr>
        <dsp:cNvPr id="0" name=""/>
        <dsp:cNvSpPr/>
      </dsp:nvSpPr>
      <dsp:spPr>
        <a:xfrm>
          <a:off x="3640302" y="713426"/>
          <a:ext cx="1516163" cy="60646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fi-FI" sz="1500" kern="1200" dirty="0"/>
            <a:t>4.Deliver</a:t>
          </a:r>
        </a:p>
      </dsp:txBody>
      <dsp:txXfrm>
        <a:off x="3943535" y="713426"/>
        <a:ext cx="909698" cy="6064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B67A5-0C00-4081-BEC9-5E0D2176DA32}">
      <dsp:nvSpPr>
        <dsp:cNvPr id="0" name=""/>
        <dsp:cNvSpPr/>
      </dsp:nvSpPr>
      <dsp:spPr>
        <a:xfrm>
          <a:off x="2348" y="688561"/>
          <a:ext cx="1640486" cy="65619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fi-FI" sz="1600" kern="1200" dirty="0"/>
            <a:t>1. </a:t>
          </a:r>
          <a:r>
            <a:rPr lang="ru-RU" sz="1600" kern="1200" dirty="0"/>
            <a:t>Обнаружить</a:t>
          </a:r>
          <a:endParaRPr lang="fi-FI" sz="1600" kern="1200" dirty="0"/>
        </a:p>
      </dsp:txBody>
      <dsp:txXfrm>
        <a:off x="2348" y="688561"/>
        <a:ext cx="1476438" cy="656194"/>
      </dsp:txXfrm>
    </dsp:sp>
    <dsp:sp modelId="{955E6096-3289-40B9-9BE6-8972A61DA5E9}">
      <dsp:nvSpPr>
        <dsp:cNvPr id="0" name=""/>
        <dsp:cNvSpPr/>
      </dsp:nvSpPr>
      <dsp:spPr>
        <a:xfrm>
          <a:off x="1314737" y="688561"/>
          <a:ext cx="1640486" cy="65619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i-FI" sz="1600" kern="1200" dirty="0"/>
            <a:t>2. </a:t>
          </a:r>
          <a:r>
            <a:rPr lang="ru-RU" sz="1600" kern="1200" dirty="0"/>
            <a:t>Определять</a:t>
          </a:r>
          <a:endParaRPr lang="fi-FI" sz="1600" kern="1200" dirty="0"/>
        </a:p>
      </dsp:txBody>
      <dsp:txXfrm>
        <a:off x="1642834" y="688561"/>
        <a:ext cx="984292" cy="656194"/>
      </dsp:txXfrm>
    </dsp:sp>
    <dsp:sp modelId="{45F65B02-AF09-4A1F-A75B-FA344974C3B7}">
      <dsp:nvSpPr>
        <dsp:cNvPr id="0" name=""/>
        <dsp:cNvSpPr/>
      </dsp:nvSpPr>
      <dsp:spPr>
        <a:xfrm>
          <a:off x="2627126" y="688561"/>
          <a:ext cx="1880866" cy="65619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i-FI" sz="1600" kern="1200" dirty="0"/>
            <a:t>3. </a:t>
          </a:r>
          <a:r>
            <a:rPr lang="ru-RU" sz="1600" kern="1200"/>
            <a:t>Разработать</a:t>
          </a:r>
          <a:endParaRPr lang="fi-FI" sz="1600" kern="1200" dirty="0"/>
        </a:p>
      </dsp:txBody>
      <dsp:txXfrm>
        <a:off x="2955223" y="688561"/>
        <a:ext cx="1224672" cy="656194"/>
      </dsp:txXfrm>
    </dsp:sp>
    <dsp:sp modelId="{3B8077B8-F6EF-43AF-A5BC-0CDB74AF7C46}">
      <dsp:nvSpPr>
        <dsp:cNvPr id="0" name=""/>
        <dsp:cNvSpPr/>
      </dsp:nvSpPr>
      <dsp:spPr>
        <a:xfrm>
          <a:off x="4179896" y="688561"/>
          <a:ext cx="1640486" cy="65619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i-FI" sz="1600" kern="1200" dirty="0"/>
            <a:t>4. </a:t>
          </a:r>
          <a:r>
            <a:rPr lang="ru-RU" sz="1600" kern="1200" dirty="0"/>
            <a:t>Доставить</a:t>
          </a:r>
          <a:endParaRPr lang="fi-FI" sz="1600" kern="1200" dirty="0"/>
        </a:p>
      </dsp:txBody>
      <dsp:txXfrm>
        <a:off x="4507993" y="688561"/>
        <a:ext cx="984292" cy="65619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6E4EA-A592-4B3C-84B8-EB43BD280C89}" type="datetimeFigureOut">
              <a:rPr lang="en-US" smtClean="0"/>
              <a:t>1/10/23</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53B9C-3A07-45FE-922C-29F3E73C4F53}" type="slidenum">
              <a:rPr lang="en-US" smtClean="0"/>
              <a:t>‹#›</a:t>
            </a:fld>
            <a:endParaRPr lang="en-US"/>
          </a:p>
        </p:txBody>
      </p:sp>
    </p:spTree>
    <p:extLst>
      <p:ext uri="{BB962C8B-B14F-4D97-AF65-F5344CB8AC3E}">
        <p14:creationId xmlns:p14="http://schemas.microsoft.com/office/powerpoint/2010/main" val="125036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digitalservices.maidstone.gov.uk/toolkits/user-research-toolkit" TargetMode="External"/><Relationship Id="rId13" Type="http://schemas.openxmlformats.org/officeDocument/2006/relationships/hyperlink" Target="https://servicedesigntools.org/tools/journey-map" TargetMode="External"/><Relationship Id="rId18" Type="http://schemas.openxmlformats.org/officeDocument/2006/relationships/hyperlink" Target="https://digitalservices.maidstone.gov.uk/about-us/toolkits/biodiversity-and-climate-change/3.-adapt-to-climate-change" TargetMode="External"/><Relationship Id="rId3" Type="http://schemas.openxmlformats.org/officeDocument/2006/relationships/hyperlink" Target="https://www.involvekent.org.uk/" TargetMode="External"/><Relationship Id="rId7" Type="http://schemas.openxmlformats.org/officeDocument/2006/relationships/hyperlink" Target="https://www.maidstone.gov.uk/home/primary-services/council-and-democracy/additional-areas/have-your-say/tier-3-primary-areas/current-consultations/consultation-results" TargetMode="External"/><Relationship Id="rId12" Type="http://schemas.openxmlformats.org/officeDocument/2006/relationships/hyperlink" Target="https://creately.com/blog/diagrams/process-mapping-guide" TargetMode="External"/><Relationship Id="rId17" Type="http://schemas.openxmlformats.org/officeDocument/2006/relationships/hyperlink" Target="https://digitalservices.maidstone.gov.uk/about-us/toolkits/biodiversity-and-climate-change/2.-be-a-carbon-neutral-borough-by-2030" TargetMode="External"/><Relationship Id="rId2" Type="http://schemas.openxmlformats.org/officeDocument/2006/relationships/slide" Target="../slides/slide16.xml"/><Relationship Id="rId16" Type="http://schemas.openxmlformats.org/officeDocument/2006/relationships/hyperlink" Target="https://digitalservices.maidstone.gov.uk/about-us/toolkits/biodiversity-and-climate-change/1.-be-a-carbon-neutral-organisation-by-2030" TargetMode="External"/><Relationship Id="rId1" Type="http://schemas.openxmlformats.org/officeDocument/2006/relationships/notesMaster" Target="../notesMasters/notesMaster1.xml"/><Relationship Id="rId6" Type="http://schemas.openxmlformats.org/officeDocument/2006/relationships/hyperlink" Target="https://maidstone-dash.achieveservice.com/en/AchieveForms/?form_uri=sandbox-publish://AF-Process-19e79212-049f-4e84-8001-35e987ebf88d/AF-Stage10524453-7e98-4d38-89aa-e22c057ac5b2/definition.json&amp;redirectlink=/en&amp;cancelRedirectLink=/en" TargetMode="External"/><Relationship Id="rId11" Type="http://schemas.openxmlformats.org/officeDocument/2006/relationships/hyperlink" Target="https://www.experienceux.co.uk/faqs/what-are-focus-groups" TargetMode="External"/><Relationship Id="rId5" Type="http://schemas.openxmlformats.org/officeDocument/2006/relationships/hyperlink" Target="https://khub.net/web/tiex/home" TargetMode="External"/><Relationship Id="rId15" Type="http://schemas.openxmlformats.org/officeDocument/2006/relationships/hyperlink" Target="https://www.designkit.org/methods/2" TargetMode="External"/><Relationship Id="rId10" Type="http://schemas.openxmlformats.org/officeDocument/2006/relationships/hyperlink" Target="https://medium.com/user-research/user-research-resources-10-surveys-587ee73ca1f2" TargetMode="External"/><Relationship Id="rId19" Type="http://schemas.openxmlformats.org/officeDocument/2006/relationships/hyperlink" Target="https://digitalservices.maidstone.gov.uk/about-us/toolkits/biodiversity-and-climate-change/4.-protect-and-enhance-biodiversity" TargetMode="External"/><Relationship Id="rId4" Type="http://schemas.openxmlformats.org/officeDocument/2006/relationships/hyperlink" Target="https://pipeline.localgov.digital/" TargetMode="External"/><Relationship Id="rId9" Type="http://schemas.openxmlformats.org/officeDocument/2006/relationships/hyperlink" Target="https://www.interaction-design.org/literature/article/shadowing-in-user-research-do-you-see-what-they-see" TargetMode="External"/><Relationship Id="rId14" Type="http://schemas.openxmlformats.org/officeDocument/2006/relationships/hyperlink" Target="https://www.maidstone.gov.uk/__data/assets/pdf_file/0009/269721/Strategic-Plan-2019.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ervicedesigntools.org/tools/synthesis-wall" TargetMode="External"/><Relationship Id="rId7" Type="http://schemas.openxmlformats.org/officeDocument/2006/relationships/hyperlink" Target="http://www.servicedesigntools.org/tools/6"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designsprintkit.withgoogle.com/methodology/phase1-understand/how-might-we" TargetMode="External"/><Relationship Id="rId5" Type="http://schemas.openxmlformats.org/officeDocument/2006/relationships/hyperlink" Target="https://www.gov.uk/service-manual/agile-delivery/writing-user-stories" TargetMode="External"/><Relationship Id="rId4" Type="http://schemas.openxmlformats.org/officeDocument/2006/relationships/hyperlink" Target="https://designsprintkit.withgoogle.com/methodology/phase1-understand/luma-rose-thorn-bud"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experienceux.co.uk/faqs/what-are-focus-groups/" TargetMode="External"/><Relationship Id="rId13" Type="http://schemas.openxmlformats.org/officeDocument/2006/relationships/hyperlink" Target="https://digitalservices.maidstone.gov.uk/about-us/toolkits/biodiversity-and-climate-change/1.-be-a-carbon-neutral-organisation-by-2030" TargetMode="External"/><Relationship Id="rId3" Type="http://schemas.openxmlformats.org/officeDocument/2006/relationships/hyperlink" Target="https://www.projectsmart.co.uk/swot-analysis.php" TargetMode="External"/><Relationship Id="rId7" Type="http://schemas.openxmlformats.org/officeDocument/2006/relationships/hyperlink" Target="https://digitalservices.maidstone.gov.uk/about-us/toolkits/commissioning-toolkit/3-service-design-designing-solutions" TargetMode="External"/><Relationship Id="rId12" Type="http://schemas.openxmlformats.org/officeDocument/2006/relationships/hyperlink" Target="https://designsprintkit.withgoogle.com/methodology/phase4-decide/decision-matrix" TargetMode="External"/><Relationship Id="rId2" Type="http://schemas.openxmlformats.org/officeDocument/2006/relationships/slide" Target="../slides/slide18.xml"/><Relationship Id="rId16" Type="http://schemas.openxmlformats.org/officeDocument/2006/relationships/hyperlink" Target="https://digitalservices.maidstone.gov.uk/about-us/toolkits/biodiversity-and-climate-change/4.-protect-and-enhance-biodiversity" TargetMode="External"/><Relationship Id="rId1" Type="http://schemas.openxmlformats.org/officeDocument/2006/relationships/notesMaster" Target="../notesMasters/notesMaster1.xml"/><Relationship Id="rId6" Type="http://schemas.openxmlformats.org/officeDocument/2006/relationships/hyperlink" Target="https://www.designkit.org/methods/top-five" TargetMode="External"/><Relationship Id="rId11" Type="http://schemas.openxmlformats.org/officeDocument/2006/relationships/hyperlink" Target="https://www.mindtools.com/pages/article/newTED_02.htm" TargetMode="External"/><Relationship Id="rId5" Type="http://schemas.openxmlformats.org/officeDocument/2006/relationships/hyperlink" Target="https://designsprintkit.withgoogle.com/methodology/phase3-sketch/crazy-8s" TargetMode="External"/><Relationship Id="rId15" Type="http://schemas.openxmlformats.org/officeDocument/2006/relationships/hyperlink" Target="https://digitalservices.maidstone.gov.uk/about-us/toolkits/biodiversity-and-climate-change/3.-adapt-to-climate-change" TargetMode="External"/><Relationship Id="rId10" Type="http://schemas.openxmlformats.org/officeDocument/2006/relationships/hyperlink" Target="https://www.gov.uk/government/uploads/system/uploads/attachment_data/file/602063/Template_9_-_Options_appraisal_scoring.xlsx" TargetMode="External"/><Relationship Id="rId4" Type="http://schemas.openxmlformats.org/officeDocument/2006/relationships/hyperlink" Target="https://www.designkit.org/methods/brainstorm-rules" TargetMode="External"/><Relationship Id="rId9" Type="http://schemas.openxmlformats.org/officeDocument/2006/relationships/hyperlink" Target="https://www.designkit.org/methods/36" TargetMode="External"/><Relationship Id="rId14" Type="http://schemas.openxmlformats.org/officeDocument/2006/relationships/hyperlink" Target="https://digitalservices.maidstone.gov.uk/about-us/toolkits/biodiversity-and-climate-change/2.-be-a-carbon-neutral-borough-by-2030"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designkit.org/methods/7" TargetMode="External"/><Relationship Id="rId3" Type="http://schemas.openxmlformats.org/officeDocument/2006/relationships/hyperlink" Target="https://creately.com/blog/diagrams/process-mapping-guide/" TargetMode="External"/><Relationship Id="rId7" Type="http://schemas.openxmlformats.org/officeDocument/2006/relationships/hyperlink" Target="https://digitalservices.maidstone.gov.uk/about-us/toolkits/user-research-toolkit"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designkit.org/methods/8" TargetMode="External"/><Relationship Id="rId5" Type="http://schemas.openxmlformats.org/officeDocument/2006/relationships/hyperlink" Target="http://www.servicedesigntools.org/tools/18" TargetMode="External"/><Relationship Id="rId4" Type="http://schemas.openxmlformats.org/officeDocument/2006/relationships/hyperlink" Target="http://www.servicedesigntools.org/tools/3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44B8C"/>
                </a:solidFill>
                <a:effectLst/>
                <a:latin typeface="Lato" panose="020F0502020204030203" pitchFamily="34" charset="0"/>
              </a:rPr>
              <a:t>What should you do in the discover phase:</a:t>
            </a:r>
          </a:p>
          <a:p>
            <a:pPr algn="l"/>
            <a:r>
              <a:rPr lang="en-US" b="1" i="0" dirty="0">
                <a:solidFill>
                  <a:srgbClr val="2B2B2B"/>
                </a:solidFill>
                <a:effectLst/>
                <a:latin typeface="Lato" panose="020F0502020204030203" pitchFamily="34" charset="0"/>
              </a:rPr>
              <a:t>1. Identify services users</a:t>
            </a:r>
          </a:p>
          <a:p>
            <a:pPr algn="l"/>
            <a:r>
              <a:rPr lang="en-US" b="0" i="0" dirty="0">
                <a:solidFill>
                  <a:srgbClr val="2B2B2B"/>
                </a:solidFill>
                <a:effectLst/>
                <a:latin typeface="Lato" panose="020F0502020204030203" pitchFamily="34" charset="0"/>
              </a:rPr>
              <a:t>You need to identify who are the services users and the best ways to engage with them – remember don’t just target people who currently engage with the service, think of everyone who might need the service. Users might not just be external customers; they could be internal staff or partners.</a:t>
            </a:r>
          </a:p>
          <a:p>
            <a:pPr algn="l"/>
            <a:r>
              <a:rPr lang="en-US" b="0" i="0" dirty="0">
                <a:solidFill>
                  <a:srgbClr val="2B2B2B"/>
                </a:solidFill>
                <a:effectLst/>
                <a:latin typeface="Lato" panose="020F0502020204030203" pitchFamily="34" charset="0"/>
              </a:rPr>
              <a:t>When engaging with users it’s important to speak with mainstream users and those on either extreme of the spectrum. For example, if designing an online form don’t just speak to residents who currently engage with online services also identify individuals who cannot or do not interact online at all. An idea that suits an extreme user is likely to work for the majority. It may be useful to liaise with </a:t>
            </a:r>
            <a:r>
              <a:rPr lang="en-US" b="0" i="0" dirty="0" err="1">
                <a:solidFill>
                  <a:srgbClr val="2B2B2B"/>
                </a:solidFill>
                <a:effectLst/>
                <a:latin typeface="Lato" panose="020F0502020204030203" pitchFamily="34" charset="0"/>
              </a:rPr>
              <a:t>organisations</a:t>
            </a:r>
            <a:r>
              <a:rPr lang="en-US" b="0" i="0" dirty="0">
                <a:solidFill>
                  <a:srgbClr val="2B2B2B"/>
                </a:solidFill>
                <a:effectLst/>
                <a:latin typeface="Lato" panose="020F0502020204030203" pitchFamily="34" charset="0"/>
              </a:rPr>
              <a:t> like </a:t>
            </a:r>
            <a:r>
              <a:rPr lang="en-US" b="1" i="0" u="sng" dirty="0">
                <a:solidFill>
                  <a:srgbClr val="044B8C"/>
                </a:solidFill>
                <a:effectLst/>
                <a:latin typeface="Lato" panose="020F0502020204030203" pitchFamily="34" charset="0"/>
                <a:hlinkClick r:id="rId3" tooltip="Link to involve website"/>
              </a:rPr>
              <a:t>Involve</a:t>
            </a:r>
            <a:r>
              <a:rPr lang="en-US" b="0" i="0" dirty="0">
                <a:solidFill>
                  <a:srgbClr val="2B2B2B"/>
                </a:solidFill>
                <a:effectLst/>
                <a:latin typeface="Lato" panose="020F0502020204030203" pitchFamily="34" charset="0"/>
              </a:rPr>
              <a:t> if there are certain demographics of people you want to target, as they are often involved in forums and activities with different groups.</a:t>
            </a:r>
          </a:p>
          <a:p>
            <a:pPr algn="l"/>
            <a:r>
              <a:rPr lang="en-US" b="1" i="0" dirty="0">
                <a:solidFill>
                  <a:srgbClr val="2B2B2B"/>
                </a:solidFill>
                <a:effectLst/>
                <a:latin typeface="Lato" panose="020F0502020204030203" pitchFamily="34" charset="0"/>
              </a:rPr>
              <a:t>2. Gather research already done</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There’s lots of information you can already use. Make sure you’re checking for other local authority projects on sites like </a:t>
            </a:r>
            <a:r>
              <a:rPr lang="en-US" b="1" i="0" u="sng" dirty="0">
                <a:solidFill>
                  <a:srgbClr val="044B8C"/>
                </a:solidFill>
                <a:effectLst/>
                <a:latin typeface="Lato" panose="020F0502020204030203" pitchFamily="34" charset="0"/>
                <a:hlinkClick r:id="rId4" tooltip="Link to pipeline"/>
              </a:rPr>
              <a:t>Pipeline</a:t>
            </a:r>
            <a:r>
              <a:rPr lang="en-US" b="0" i="0" dirty="0">
                <a:solidFill>
                  <a:srgbClr val="2B2B2B"/>
                </a:solidFill>
                <a:effectLst/>
                <a:latin typeface="Lato" panose="020F0502020204030203" pitchFamily="34" charset="0"/>
              </a:rPr>
              <a:t> or </a:t>
            </a:r>
            <a:r>
              <a:rPr lang="en-US" b="1" i="0" u="sng" dirty="0">
                <a:solidFill>
                  <a:srgbClr val="044B8C"/>
                </a:solidFill>
                <a:effectLst/>
                <a:latin typeface="Lato" panose="020F0502020204030203" pitchFamily="34" charset="0"/>
                <a:hlinkClick r:id="rId5"/>
              </a:rPr>
              <a:t>LGA</a:t>
            </a:r>
            <a:r>
              <a:rPr lang="en-US" b="0" i="0" dirty="0">
                <a:solidFill>
                  <a:srgbClr val="2B2B2B"/>
                </a:solidFill>
                <a:effectLst/>
                <a:latin typeface="Lato" panose="020F0502020204030203" pitchFamily="34" charset="0"/>
              </a:rPr>
              <a:t>. Look for internal projects via the </a:t>
            </a:r>
            <a:r>
              <a:rPr lang="en-US" b="1" i="0" u="sng" dirty="0">
                <a:solidFill>
                  <a:srgbClr val="044B8C"/>
                </a:solidFill>
                <a:effectLst/>
                <a:latin typeface="Lato" panose="020F0502020204030203" pitchFamily="34" charset="0"/>
                <a:hlinkClick r:id="rId6" tooltip="Link to search the lessons log"/>
              </a:rPr>
              <a:t>lessons log</a:t>
            </a:r>
            <a:r>
              <a:rPr lang="en-US" b="0" i="0" dirty="0">
                <a:solidFill>
                  <a:srgbClr val="2B2B2B"/>
                </a:solidFill>
                <a:effectLst/>
                <a:latin typeface="Lato" panose="020F0502020204030203" pitchFamily="34" charset="0"/>
              </a:rPr>
              <a:t> or if there’s any </a:t>
            </a:r>
            <a:r>
              <a:rPr lang="en-US" b="1" i="0" u="sng" dirty="0">
                <a:solidFill>
                  <a:srgbClr val="044B8C"/>
                </a:solidFill>
                <a:effectLst/>
                <a:latin typeface="Lato" panose="020F0502020204030203" pitchFamily="34" charset="0"/>
                <a:hlinkClick r:id="rId7" tooltip="Link to our website consultation pages"/>
              </a:rPr>
              <a:t>consultations</a:t>
            </a:r>
            <a:r>
              <a:rPr lang="en-US" b="0" i="0" dirty="0">
                <a:solidFill>
                  <a:srgbClr val="2B2B2B"/>
                </a:solidFill>
                <a:effectLst/>
                <a:latin typeface="Lato" panose="020F0502020204030203" pitchFamily="34" charset="0"/>
              </a:rPr>
              <a:t> which are relevant.</a:t>
            </a:r>
          </a:p>
          <a:p>
            <a:pPr algn="l"/>
            <a:r>
              <a:rPr lang="en-US" b="0" i="0" dirty="0">
                <a:solidFill>
                  <a:srgbClr val="2B2B2B"/>
                </a:solidFill>
                <a:effectLst/>
                <a:latin typeface="Lato" panose="020F0502020204030203" pitchFamily="34" charset="0"/>
              </a:rPr>
              <a:t>You can also learn from internal customer insight information such as failure demand data, complaints, contact volumes, or performance information. Check if customer feedback is already collected and if so </a:t>
            </a:r>
            <a:r>
              <a:rPr lang="en-US" b="0" i="0" dirty="0" err="1">
                <a:solidFill>
                  <a:srgbClr val="2B2B2B"/>
                </a:solidFill>
                <a:effectLst/>
                <a:latin typeface="Lato" panose="020F0502020204030203" pitchFamily="34" charset="0"/>
              </a:rPr>
              <a:t>utilise</a:t>
            </a:r>
            <a:r>
              <a:rPr lang="en-US" b="0" i="0" dirty="0">
                <a:solidFill>
                  <a:srgbClr val="2B2B2B"/>
                </a:solidFill>
                <a:effectLst/>
                <a:latin typeface="Lato" panose="020F0502020204030203" pitchFamily="34" charset="0"/>
              </a:rPr>
              <a:t> this, or look at website and online forms feedback data.</a:t>
            </a:r>
          </a:p>
          <a:p>
            <a:pPr algn="l"/>
            <a:r>
              <a:rPr lang="en-US" b="1" i="0" dirty="0">
                <a:solidFill>
                  <a:srgbClr val="2B2B2B"/>
                </a:solidFill>
                <a:effectLst/>
                <a:latin typeface="Lato" panose="020F0502020204030203" pitchFamily="34" charset="0"/>
              </a:rPr>
              <a:t>3. Engage with users</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Now you’re equipped with who the service users are and any knowledge we already have relating to them it’s time to engage with users. You want to understand their needs, how they interact with the authority and what are their motivators or barriers to using the service. Make sure you approach this with an open and unbiased mindset.</a:t>
            </a:r>
          </a:p>
          <a:p>
            <a:pPr algn="l"/>
            <a:r>
              <a:rPr lang="en-US" b="0" i="0" dirty="0">
                <a:solidFill>
                  <a:srgbClr val="2B2B2B"/>
                </a:solidFill>
                <a:effectLst/>
                <a:latin typeface="Lato" panose="020F0502020204030203" pitchFamily="34" charset="0"/>
              </a:rPr>
              <a:t>There’s lots of ways you can do </a:t>
            </a:r>
            <a:r>
              <a:rPr lang="en-US" b="1" i="0" u="sng" dirty="0">
                <a:solidFill>
                  <a:srgbClr val="044B8C"/>
                </a:solidFill>
                <a:effectLst/>
                <a:latin typeface="Lato" panose="020F0502020204030203" pitchFamily="34" charset="0"/>
                <a:hlinkClick r:id="rId8" tooltip="Link to user research toolkit"/>
              </a:rPr>
              <a:t>user research</a:t>
            </a:r>
            <a:r>
              <a:rPr lang="en-US" b="0" i="0" dirty="0">
                <a:solidFill>
                  <a:srgbClr val="2B2B2B"/>
                </a:solidFill>
                <a:effectLst/>
                <a:latin typeface="Lato" panose="020F0502020204030203" pitchFamily="34" charset="0"/>
              </a:rPr>
              <a:t>, some useful techniques could be </a:t>
            </a:r>
            <a:r>
              <a:rPr lang="en-US" b="1" i="0" u="sng" dirty="0">
                <a:solidFill>
                  <a:srgbClr val="044B8C"/>
                </a:solidFill>
                <a:effectLst/>
                <a:latin typeface="Lato" panose="020F0502020204030203" pitchFamily="34" charset="0"/>
                <a:hlinkClick r:id="rId9" tooltip="Link to shadowing guide"/>
              </a:rPr>
              <a:t>shadowing/observations</a:t>
            </a:r>
            <a:r>
              <a:rPr lang="en-US" b="0" i="0" dirty="0">
                <a:solidFill>
                  <a:srgbClr val="2B2B2B"/>
                </a:solidFill>
                <a:effectLst/>
                <a:latin typeface="Lato" panose="020F0502020204030203" pitchFamily="34" charset="0"/>
              </a:rPr>
              <a:t>, </a:t>
            </a:r>
            <a:r>
              <a:rPr lang="en-US" b="1" i="0" u="sng" dirty="0">
                <a:solidFill>
                  <a:srgbClr val="044B8C"/>
                </a:solidFill>
                <a:effectLst/>
                <a:latin typeface="Lato" panose="020F0502020204030203" pitchFamily="34" charset="0"/>
                <a:hlinkClick r:id="rId10" tooltip="Link to survey guide"/>
              </a:rPr>
              <a:t>surveys/questionnaires</a:t>
            </a:r>
            <a:r>
              <a:rPr lang="en-US" b="0" i="0" dirty="0">
                <a:solidFill>
                  <a:srgbClr val="2B2B2B"/>
                </a:solidFill>
                <a:effectLst/>
                <a:latin typeface="Lato" panose="020F0502020204030203" pitchFamily="34" charset="0"/>
              </a:rPr>
              <a:t> or </a:t>
            </a:r>
            <a:r>
              <a:rPr lang="en-US" b="1" i="0" u="sng" dirty="0">
                <a:solidFill>
                  <a:srgbClr val="044B8C"/>
                </a:solidFill>
                <a:effectLst/>
                <a:latin typeface="Lato" panose="020F0502020204030203" pitchFamily="34" charset="0"/>
                <a:hlinkClick r:id="rId11" tooltip="Link to focus group guide"/>
              </a:rPr>
              <a:t>focus groups</a:t>
            </a:r>
            <a:r>
              <a:rPr lang="en-US" b="0" i="0" dirty="0">
                <a:solidFill>
                  <a:srgbClr val="2B2B2B"/>
                </a:solidFill>
                <a:effectLst/>
                <a:latin typeface="Lato" panose="020F0502020204030203" pitchFamily="34" charset="0"/>
              </a:rPr>
              <a:t>. Getting a better understanding of the end-to-end process may also help you target your user research, so using tools like </a:t>
            </a:r>
            <a:r>
              <a:rPr lang="en-US" b="1" i="0" u="sng" dirty="0">
                <a:solidFill>
                  <a:srgbClr val="044B8C"/>
                </a:solidFill>
                <a:effectLst/>
                <a:latin typeface="Lato" panose="020F0502020204030203" pitchFamily="34" charset="0"/>
                <a:hlinkClick r:id="rId12" tooltip="Link to process mapping guide"/>
              </a:rPr>
              <a:t>process mapping</a:t>
            </a:r>
            <a:r>
              <a:rPr lang="en-US" b="0" i="0" dirty="0">
                <a:solidFill>
                  <a:srgbClr val="2B2B2B"/>
                </a:solidFill>
                <a:effectLst/>
                <a:latin typeface="Lato" panose="020F0502020204030203" pitchFamily="34" charset="0"/>
              </a:rPr>
              <a:t>, or </a:t>
            </a:r>
            <a:r>
              <a:rPr lang="en-US" b="1" i="0" u="sng" dirty="0">
                <a:solidFill>
                  <a:srgbClr val="044B8C"/>
                </a:solidFill>
                <a:effectLst/>
                <a:latin typeface="Lato" panose="020F0502020204030203" pitchFamily="34" charset="0"/>
                <a:hlinkClick r:id="rId13" tooltip="Link to customer journey mapping"/>
              </a:rPr>
              <a:t>customer journey mapping </a:t>
            </a:r>
            <a:r>
              <a:rPr lang="en-US" b="0" i="0" dirty="0">
                <a:solidFill>
                  <a:srgbClr val="2B2B2B"/>
                </a:solidFill>
                <a:effectLst/>
                <a:latin typeface="Lato" panose="020F0502020204030203" pitchFamily="34" charset="0"/>
              </a:rPr>
              <a:t>can be beneficial.</a:t>
            </a:r>
          </a:p>
          <a:p>
            <a:pPr algn="l"/>
            <a:r>
              <a:rPr lang="en-US" b="1" i="0" dirty="0">
                <a:solidFill>
                  <a:srgbClr val="2B2B2B"/>
                </a:solidFill>
                <a:effectLst/>
                <a:latin typeface="Lato" panose="020F0502020204030203" pitchFamily="34" charset="0"/>
              </a:rPr>
              <a:t>4. Engage with stakeholders</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Although the user should be at the </a:t>
            </a:r>
            <a:r>
              <a:rPr lang="en-US" b="0" i="0" dirty="0" err="1">
                <a:solidFill>
                  <a:srgbClr val="2B2B2B"/>
                </a:solidFill>
                <a:effectLst/>
                <a:latin typeface="Lato" panose="020F0502020204030203" pitchFamily="34" charset="0"/>
              </a:rPr>
              <a:t>centre</a:t>
            </a:r>
            <a:r>
              <a:rPr lang="en-US" b="0" i="0" dirty="0">
                <a:solidFill>
                  <a:srgbClr val="2B2B2B"/>
                </a:solidFill>
                <a:effectLst/>
                <a:latin typeface="Lato" panose="020F0502020204030203" pitchFamily="34" charset="0"/>
              </a:rPr>
              <a:t> of anything we design, we must remember there are various stakeholders whose needs we also must meet. Seek to understand where the service is within the </a:t>
            </a:r>
            <a:r>
              <a:rPr lang="en-US" b="1" i="0" u="sng" dirty="0" err="1">
                <a:solidFill>
                  <a:srgbClr val="044B8C"/>
                </a:solidFill>
                <a:effectLst/>
                <a:latin typeface="Lato" panose="020F0502020204030203" pitchFamily="34" charset="0"/>
                <a:hlinkClick r:id="rId14" tooltip="Link to Maidstone's corporate priorities"/>
              </a:rPr>
              <a:t>organisational</a:t>
            </a:r>
            <a:r>
              <a:rPr lang="en-US" b="1" i="0" u="sng" dirty="0">
                <a:solidFill>
                  <a:srgbClr val="044B8C"/>
                </a:solidFill>
                <a:effectLst/>
                <a:latin typeface="Lato" panose="020F0502020204030203" pitchFamily="34" charset="0"/>
                <a:hlinkClick r:id="rId14" tooltip="Link to Maidstone's corporate priorities"/>
              </a:rPr>
              <a:t> priorities</a:t>
            </a:r>
            <a:r>
              <a:rPr lang="en-US" b="0" i="0" dirty="0">
                <a:solidFill>
                  <a:srgbClr val="2B2B2B"/>
                </a:solidFill>
                <a:effectLst/>
                <a:latin typeface="Lato" panose="020F0502020204030203" pitchFamily="34" charset="0"/>
              </a:rPr>
              <a:t> and what the authority wants from it.</a:t>
            </a:r>
          </a:p>
          <a:p>
            <a:pPr algn="l"/>
            <a:r>
              <a:rPr lang="en-US" b="0" i="0" dirty="0">
                <a:solidFill>
                  <a:srgbClr val="2B2B2B"/>
                </a:solidFill>
                <a:effectLst/>
                <a:latin typeface="Lato" panose="020F0502020204030203" pitchFamily="34" charset="0"/>
              </a:rPr>
              <a:t>You also need to consider who else is affected by changes to a service. To ensure you engage with the right stakeholder and at the right frequencies refer to your stakeholder analysis and communication plan.</a:t>
            </a:r>
          </a:p>
          <a:p>
            <a:pPr algn="l"/>
            <a:r>
              <a:rPr lang="en-US" b="0" i="0" dirty="0">
                <a:solidFill>
                  <a:srgbClr val="2B2B2B"/>
                </a:solidFill>
                <a:effectLst/>
                <a:latin typeface="Lato" panose="020F0502020204030203" pitchFamily="34" charset="0"/>
              </a:rPr>
              <a:t>To gather insights from stakeholders you could conduct </a:t>
            </a:r>
            <a:r>
              <a:rPr lang="en-US" b="1" i="0" u="sng" dirty="0">
                <a:solidFill>
                  <a:srgbClr val="044B8C"/>
                </a:solidFill>
                <a:effectLst/>
                <a:latin typeface="Lato" panose="020F0502020204030203" pitchFamily="34" charset="0"/>
                <a:hlinkClick r:id="rId15" tooltip="Link to interview guide"/>
              </a:rPr>
              <a:t>staff interviews</a:t>
            </a:r>
            <a:r>
              <a:rPr lang="en-US" b="0" i="0" dirty="0">
                <a:solidFill>
                  <a:srgbClr val="2B2B2B"/>
                </a:solidFill>
                <a:effectLst/>
                <a:latin typeface="Lato" panose="020F0502020204030203" pitchFamily="34" charset="0"/>
              </a:rPr>
              <a:t> or </a:t>
            </a:r>
            <a:r>
              <a:rPr lang="en-US" b="1" i="0" u="sng" dirty="0">
                <a:solidFill>
                  <a:srgbClr val="044B8C"/>
                </a:solidFill>
                <a:effectLst/>
                <a:latin typeface="Lato" panose="020F0502020204030203" pitchFamily="34" charset="0"/>
                <a:hlinkClick r:id="rId11" tooltip="Link to focus group guide"/>
              </a:rPr>
              <a:t>focus groups</a:t>
            </a:r>
            <a:r>
              <a:rPr lang="en-US" b="0" i="0" dirty="0">
                <a:solidFill>
                  <a:srgbClr val="2B2B2B"/>
                </a:solidFill>
                <a:effectLst/>
                <a:latin typeface="Lato" panose="020F0502020204030203" pitchFamily="34" charset="0"/>
              </a:rPr>
              <a:t>.</a:t>
            </a:r>
          </a:p>
          <a:p>
            <a:pPr algn="l"/>
            <a:r>
              <a:rPr lang="en-US" b="1" i="0" dirty="0">
                <a:solidFill>
                  <a:srgbClr val="2B2B2B"/>
                </a:solidFill>
                <a:effectLst/>
                <a:latin typeface="Lato" panose="020F0502020204030203" pitchFamily="34" charset="0"/>
              </a:rPr>
              <a:t>Consider the current impacts on biodiversity and climate change</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The council </a:t>
            </a:r>
            <a:r>
              <a:rPr lang="en-US" b="0" i="0" dirty="0" err="1">
                <a:solidFill>
                  <a:srgbClr val="2B2B2B"/>
                </a:solidFill>
                <a:effectLst/>
                <a:latin typeface="Lato" panose="020F0502020204030203" pitchFamily="34" charset="0"/>
              </a:rPr>
              <a:t>recognises</a:t>
            </a:r>
            <a:r>
              <a:rPr lang="en-US" b="0" i="0" dirty="0">
                <a:solidFill>
                  <a:srgbClr val="2B2B2B"/>
                </a:solidFill>
                <a:effectLst/>
                <a:latin typeface="Lato" panose="020F0502020204030203" pitchFamily="34" charset="0"/>
              </a:rPr>
              <a:t> the twin ecological and climate emergencies and aims to be a carbon neutral borough by 2030. If a current service or process is in place during the discovery you should look to answer the following questions, as this will help you design a service or process which supports our aims for climate change.</a:t>
            </a:r>
          </a:p>
          <a:p>
            <a:pPr algn="l"/>
            <a:r>
              <a:rPr lang="en-US" b="1" i="0" u="sng" dirty="0">
                <a:solidFill>
                  <a:srgbClr val="044B8C"/>
                </a:solidFill>
                <a:effectLst/>
                <a:latin typeface="Lato" panose="020F0502020204030203" pitchFamily="34" charset="0"/>
                <a:hlinkClick r:id="rId16" tooltip="Link to more information on becoming a carbon netural organisation"/>
              </a:rPr>
              <a:t>Can the service help the </a:t>
            </a:r>
            <a:r>
              <a:rPr lang="en-US" b="1" i="0" u="sng" dirty="0" err="1">
                <a:solidFill>
                  <a:srgbClr val="044B8C"/>
                </a:solidFill>
                <a:effectLst/>
                <a:latin typeface="Lato" panose="020F0502020204030203" pitchFamily="34" charset="0"/>
                <a:hlinkClick r:id="rId16" tooltip="Link to more information on becoming a carbon netural organisation"/>
              </a:rPr>
              <a:t>organisation</a:t>
            </a:r>
            <a:r>
              <a:rPr lang="en-US" b="1" i="0" u="sng" dirty="0">
                <a:solidFill>
                  <a:srgbClr val="044B8C"/>
                </a:solidFill>
                <a:effectLst/>
                <a:latin typeface="Lato" panose="020F0502020204030203" pitchFamily="34" charset="0"/>
                <a:hlinkClick r:id="rId16" tooltip="Link to more information on becoming a carbon netural organisation"/>
              </a:rPr>
              <a:t> to be carbon </a:t>
            </a:r>
            <a:r>
              <a:rPr lang="en-US" b="1" i="0" u="sng" dirty="0" err="1">
                <a:solidFill>
                  <a:srgbClr val="044B8C"/>
                </a:solidFill>
                <a:effectLst/>
                <a:latin typeface="Lato" panose="020F0502020204030203" pitchFamily="34" charset="0"/>
                <a:hlinkClick r:id="rId16" tooltip="Link to more information on becoming a carbon netural organisation"/>
              </a:rPr>
              <a:t>netural</a:t>
            </a:r>
            <a:r>
              <a:rPr lang="en-US" b="1" i="0" u="sng" dirty="0">
                <a:solidFill>
                  <a:srgbClr val="044B8C"/>
                </a:solidFill>
                <a:effectLst/>
                <a:latin typeface="Lato" panose="020F0502020204030203" pitchFamily="34" charset="0"/>
                <a:hlinkClick r:id="rId16" tooltip="Link to more information on becoming a carbon netural organisation"/>
              </a:rPr>
              <a:t> by 2030</a:t>
            </a:r>
            <a:r>
              <a:rPr lang="en-US" b="0" i="0" dirty="0">
                <a:solidFill>
                  <a:srgbClr val="2B2B2B"/>
                </a:solidFill>
                <a:effectLst/>
                <a:latin typeface="Lato" panose="020F0502020204030203" pitchFamily="34" charset="0"/>
              </a:rPr>
              <a:t>:</a:t>
            </a: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impact on the heating and powering of our buildings.</a:t>
            </a: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use vehicles and are they </a:t>
            </a:r>
            <a:r>
              <a:rPr lang="en-US" b="0" i="0" dirty="0" err="1">
                <a:solidFill>
                  <a:srgbClr val="2B2B2B"/>
                </a:solidFill>
                <a:effectLst/>
                <a:latin typeface="Lato" panose="020F0502020204030203" pitchFamily="34" charset="0"/>
              </a:rPr>
              <a:t>optimising</a:t>
            </a:r>
            <a:r>
              <a:rPr lang="en-US" b="0" i="0" dirty="0">
                <a:solidFill>
                  <a:srgbClr val="2B2B2B"/>
                </a:solidFill>
                <a:effectLst/>
                <a:latin typeface="Lato" panose="020F0502020204030203" pitchFamily="34" charset="0"/>
              </a:rPr>
              <a:t> routes.</a:t>
            </a:r>
          </a:p>
          <a:p>
            <a:pPr algn="l">
              <a:buFont typeface="Arial" panose="020B0604020202020204" pitchFamily="34" charset="0"/>
              <a:buChar char="•"/>
            </a:pPr>
            <a:r>
              <a:rPr lang="en-US" b="0" i="0" dirty="0">
                <a:solidFill>
                  <a:srgbClr val="2B2B2B"/>
                </a:solidFill>
                <a:effectLst/>
                <a:latin typeface="Lato" panose="020F0502020204030203" pitchFamily="34" charset="0"/>
              </a:rPr>
              <a:t>Does </a:t>
            </a:r>
            <a:r>
              <a:rPr lang="en-US" b="0" i="0" dirty="0" err="1">
                <a:solidFill>
                  <a:srgbClr val="2B2B2B"/>
                </a:solidFill>
                <a:effectLst/>
                <a:latin typeface="Lato" panose="020F0502020204030203" pitchFamily="34" charset="0"/>
              </a:rPr>
              <a:t>ther</a:t>
            </a:r>
            <a:r>
              <a:rPr lang="en-US" b="0" i="0" dirty="0">
                <a:solidFill>
                  <a:srgbClr val="2B2B2B"/>
                </a:solidFill>
                <a:effectLst/>
                <a:latin typeface="Lato" panose="020F0502020204030203" pitchFamily="34" charset="0"/>
              </a:rPr>
              <a:t> service need to consider other emissions.</a:t>
            </a:r>
          </a:p>
          <a:p>
            <a:pPr algn="l"/>
            <a:r>
              <a:rPr lang="en-US" b="1" i="0" u="sng" dirty="0">
                <a:solidFill>
                  <a:srgbClr val="044B8C"/>
                </a:solidFill>
                <a:effectLst/>
                <a:latin typeface="Lato" panose="020F0502020204030203" pitchFamily="34" charset="0"/>
                <a:hlinkClick r:id="rId17" tooltip="Link to more information on becoming a carbon netural borough"/>
              </a:rPr>
              <a:t>Can the service help the borough be carbon neutral by 2030:</a:t>
            </a:r>
            <a:endParaRPr lang="en-US" b="0" i="0" dirty="0">
              <a:solidFill>
                <a:srgbClr val="2B2B2B"/>
              </a:solidFill>
              <a:effectLst/>
              <a:latin typeface="Lato" panose="020F0502020204030203" pitchFamily="34" charset="0"/>
            </a:endParaRP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have an impact of transport, building, waste reduction, adapting to climate change, or biodiversity.</a:t>
            </a: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help make our estate carbon </a:t>
            </a:r>
            <a:r>
              <a:rPr lang="en-US" b="0" i="0" dirty="0" err="1">
                <a:solidFill>
                  <a:srgbClr val="2B2B2B"/>
                </a:solidFill>
                <a:effectLst/>
                <a:latin typeface="Lato" panose="020F0502020204030203" pitchFamily="34" charset="0"/>
              </a:rPr>
              <a:t>netural</a:t>
            </a:r>
            <a:r>
              <a:rPr lang="en-US" b="0" i="0" dirty="0">
                <a:solidFill>
                  <a:srgbClr val="2B2B2B"/>
                </a:solidFill>
                <a:effectLst/>
                <a:latin typeface="Lato" panose="020F0502020204030203" pitchFamily="34" charset="0"/>
              </a:rPr>
              <a:t>.</a:t>
            </a: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help communicate climate change and biodiversity to residents, businesses and partner </a:t>
            </a:r>
            <a:r>
              <a:rPr lang="en-US" b="0" i="0" dirty="0" err="1">
                <a:solidFill>
                  <a:srgbClr val="2B2B2B"/>
                </a:solidFill>
                <a:effectLst/>
                <a:latin typeface="Lato" panose="020F0502020204030203" pitchFamily="34" charset="0"/>
              </a:rPr>
              <a:t>organisations</a:t>
            </a:r>
            <a:r>
              <a:rPr lang="en-US" b="0" i="0" dirty="0">
                <a:solidFill>
                  <a:srgbClr val="2B2B2B"/>
                </a:solidFill>
                <a:effectLst/>
                <a:latin typeface="Lato" panose="020F0502020204030203" pitchFamily="34" charset="0"/>
              </a:rPr>
              <a:t>.</a:t>
            </a:r>
          </a:p>
          <a:p>
            <a:pPr algn="l"/>
            <a:r>
              <a:rPr lang="en-US" b="1" i="0" u="sng" dirty="0">
                <a:solidFill>
                  <a:srgbClr val="044B8C"/>
                </a:solidFill>
                <a:effectLst/>
                <a:latin typeface="Lato" panose="020F0502020204030203" pitchFamily="34" charset="0"/>
                <a:hlinkClick r:id="rId18" tooltip="Link to more information on adapting to climate change"/>
              </a:rPr>
              <a:t>Can the service help the borough adapt to climate change:</a:t>
            </a:r>
            <a:endParaRPr lang="en-US" b="0" i="0" dirty="0">
              <a:solidFill>
                <a:srgbClr val="2B2B2B"/>
              </a:solidFill>
              <a:effectLst/>
              <a:latin typeface="Lato" panose="020F0502020204030203" pitchFamily="34" charset="0"/>
            </a:endParaRP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have business continuity plans that consider the challenges presented by heatwaves, droughts, storms and floods.</a:t>
            </a:r>
          </a:p>
          <a:p>
            <a:pPr algn="l"/>
            <a:r>
              <a:rPr lang="en-US" b="1" i="0" u="sng" dirty="0">
                <a:solidFill>
                  <a:srgbClr val="044B8C"/>
                </a:solidFill>
                <a:effectLst/>
                <a:latin typeface="Lato" panose="020F0502020204030203" pitchFamily="34" charset="0"/>
                <a:hlinkClick r:id="rId19" tooltip="Link to more information about protecting and enhancing biodiversity"/>
              </a:rPr>
              <a:t>Can the service help protect and enhance </a:t>
            </a:r>
            <a:r>
              <a:rPr lang="en-US" b="1" i="0" u="sng" dirty="0" err="1">
                <a:solidFill>
                  <a:srgbClr val="044B8C"/>
                </a:solidFill>
                <a:effectLst/>
                <a:latin typeface="Lato" panose="020F0502020204030203" pitchFamily="34" charset="0"/>
                <a:hlinkClick r:id="rId19" tooltip="Link to more information about protecting and enhancing biodiversity"/>
              </a:rPr>
              <a:t>biodiversty</a:t>
            </a:r>
            <a:r>
              <a:rPr lang="en-US" b="0" i="0" dirty="0">
                <a:solidFill>
                  <a:srgbClr val="2B2B2B"/>
                </a:solidFill>
                <a:effectLst/>
                <a:latin typeface="Lato" panose="020F0502020204030203" pitchFamily="34" charset="0"/>
              </a:rPr>
              <a:t>:</a:t>
            </a:r>
          </a:p>
          <a:p>
            <a:pPr algn="l">
              <a:buFont typeface="Arial" panose="020B0604020202020204" pitchFamily="34" charset="0"/>
              <a:buChar char="•"/>
            </a:pPr>
            <a:r>
              <a:rPr lang="en-US" b="0" i="0" dirty="0">
                <a:solidFill>
                  <a:srgbClr val="2B2B2B"/>
                </a:solidFill>
                <a:effectLst/>
                <a:latin typeface="Lato" panose="020F0502020204030203" pitchFamily="34" charset="0"/>
              </a:rPr>
              <a:t>Does the service impact habitats in the borough.</a:t>
            </a:r>
          </a:p>
          <a:p>
            <a:pPr algn="l"/>
            <a:r>
              <a:rPr lang="en-US" b="0" i="0" dirty="0">
                <a:solidFill>
                  <a:srgbClr val="2B2B2B"/>
                </a:solidFill>
                <a:effectLst/>
                <a:latin typeface="Lato" panose="020F0502020204030203" pitchFamily="34" charset="0"/>
              </a:rPr>
              <a:t>At the end of this stage of the review process you should have gathered enough data to understand the current service(s) from both an inside out and an outside in perspective.</a:t>
            </a:r>
            <a:endParaRPr lang="ru-RU" b="0" i="0" dirty="0">
              <a:solidFill>
                <a:srgbClr val="2B2B2B"/>
              </a:solidFill>
              <a:effectLst/>
              <a:latin typeface="Lato" panose="020F0502020204030203" pitchFamily="34" charset="0"/>
            </a:endParaRPr>
          </a:p>
          <a:p>
            <a:pPr algn="l"/>
            <a:endParaRPr lang="ru-RU" b="0" i="0" dirty="0">
              <a:solidFill>
                <a:srgbClr val="2B2B2B"/>
              </a:solidFill>
              <a:effectLst/>
              <a:latin typeface="Lato" panose="020F0502020204030203" pitchFamily="34" charset="0"/>
            </a:endParaRPr>
          </a:p>
          <a:p>
            <a:pPr algn="l"/>
            <a:endParaRPr lang="ru-RU" b="0" i="0" dirty="0">
              <a:solidFill>
                <a:srgbClr val="2B2B2B"/>
              </a:solidFill>
              <a:effectLst/>
              <a:latin typeface="Lato" panose="020F0502020204030203" pitchFamily="34" charset="0"/>
            </a:endParaRPr>
          </a:p>
          <a:p>
            <a:pPr algn="l"/>
            <a:r>
              <a:rPr lang="ru-RU" b="0" i="0" dirty="0">
                <a:solidFill>
                  <a:srgbClr val="044B8C"/>
                </a:solidFill>
                <a:effectLst/>
                <a:latin typeface="Lato" panose="020F0502020204030203" pitchFamily="34" charset="0"/>
              </a:rPr>
              <a:t>Что вы должны сделать на этапе обнаружения:</a:t>
            </a:r>
          </a:p>
          <a:p>
            <a:pPr algn="l"/>
            <a:r>
              <a:rPr lang="ru-RU" b="0" i="0" dirty="0">
                <a:solidFill>
                  <a:srgbClr val="044B8C"/>
                </a:solidFill>
                <a:effectLst/>
                <a:latin typeface="Lato" panose="020F0502020204030203" pitchFamily="34" charset="0"/>
              </a:rPr>
              <a:t>1. Определите пользователей услуг</a:t>
            </a:r>
          </a:p>
          <a:p>
            <a:pPr algn="l"/>
            <a:r>
              <a:rPr lang="ru-RU" b="0" i="0" dirty="0">
                <a:solidFill>
                  <a:srgbClr val="044B8C"/>
                </a:solidFill>
                <a:effectLst/>
                <a:latin typeface="Lato" panose="020F0502020204030203" pitchFamily="34" charset="0"/>
              </a:rPr>
              <a:t>Вам необходимо определить, кто является пользователями услуг, и как лучше всего с ними взаимодействовать — помните, не просто ориентируйтесь на людей, которые в настоящее время пользуются услугой, подумайте обо всех, кому эта услуга может понадобиться. Пользователи могут быть не только внешними клиентами; они могут быть внутренними сотрудниками или партнерами.</a:t>
            </a:r>
          </a:p>
          <a:p>
            <a:pPr algn="l"/>
            <a:r>
              <a:rPr lang="ru-RU" b="0" i="0" dirty="0">
                <a:solidFill>
                  <a:srgbClr val="044B8C"/>
                </a:solidFill>
                <a:effectLst/>
                <a:latin typeface="Lato" panose="020F0502020204030203" pitchFamily="34" charset="0"/>
              </a:rPr>
              <a:t>При взаимодействии с пользователями важно говорить с основными пользователями и теми, кто находится в любой крайности. Например, при разработке онлайн-формы не просто разговаривайте с жителями, которые в настоящее время пользуются онлайн-сервисами, а также выявляйте лиц, которые не могут или вообще не взаимодействуют в сети. Идея, которая подходит экстремальному пользователю, скорее всего, сработает для большинства. Может быть полезно поддерживать связь с такими организациями, как </a:t>
            </a:r>
            <a:r>
              <a:rPr lang="en-US" b="0" i="0" dirty="0">
                <a:solidFill>
                  <a:srgbClr val="044B8C"/>
                </a:solidFill>
                <a:effectLst/>
                <a:latin typeface="Lato" panose="020F0502020204030203" pitchFamily="34" charset="0"/>
              </a:rPr>
              <a:t>Involve , </a:t>
            </a:r>
            <a:r>
              <a:rPr lang="ru-RU" b="0" i="0" dirty="0">
                <a:solidFill>
                  <a:srgbClr val="044B8C"/>
                </a:solidFill>
                <a:effectLst/>
                <a:latin typeface="Lato" panose="020F0502020204030203" pitchFamily="34" charset="0"/>
              </a:rPr>
              <a:t>если есть определенные демографические данные людей, на которых вы хотите ориентироваться, поскольку они часто участвуют в форумах и мероприятиях с разными группами.</a:t>
            </a:r>
          </a:p>
          <a:p>
            <a:pPr algn="l"/>
            <a:r>
              <a:rPr lang="ru-RU" b="0" i="0" dirty="0">
                <a:solidFill>
                  <a:srgbClr val="044B8C"/>
                </a:solidFill>
                <a:effectLst/>
                <a:latin typeface="Lato" panose="020F0502020204030203" pitchFamily="34" charset="0"/>
              </a:rPr>
              <a:t>2. Соберите уже проведенные исследования</a:t>
            </a:r>
          </a:p>
          <a:p>
            <a:pPr algn="l"/>
            <a:r>
              <a:rPr lang="ru-RU" b="0" i="0" dirty="0">
                <a:solidFill>
                  <a:srgbClr val="044B8C"/>
                </a:solidFill>
                <a:effectLst/>
                <a:latin typeface="Lato" panose="020F0502020204030203" pitchFamily="34" charset="0"/>
              </a:rPr>
              <a:t>Есть много информации, которую вы уже можете использовать. Убедитесь, что вы проверяете другие проекты местных органов власти на таких сайтах, как </a:t>
            </a:r>
            <a:r>
              <a:rPr lang="en-US" b="0" i="0" dirty="0">
                <a:solidFill>
                  <a:srgbClr val="044B8C"/>
                </a:solidFill>
                <a:effectLst/>
                <a:latin typeface="Lato" panose="020F0502020204030203" pitchFamily="34" charset="0"/>
              </a:rPr>
              <a:t>Pipeline </a:t>
            </a:r>
            <a:r>
              <a:rPr lang="ru-RU" b="0" i="0" dirty="0">
                <a:solidFill>
                  <a:srgbClr val="044B8C"/>
                </a:solidFill>
                <a:effectLst/>
                <a:latin typeface="Lato" panose="020F0502020204030203" pitchFamily="34" charset="0"/>
              </a:rPr>
              <a:t>или </a:t>
            </a:r>
            <a:r>
              <a:rPr lang="en-US" b="0" i="0" dirty="0">
                <a:solidFill>
                  <a:srgbClr val="044B8C"/>
                </a:solidFill>
                <a:effectLst/>
                <a:latin typeface="Lato" panose="020F0502020204030203" pitchFamily="34" charset="0"/>
              </a:rPr>
              <a:t>LGA. </a:t>
            </a:r>
            <a:r>
              <a:rPr lang="ru-RU" b="0" i="0" dirty="0">
                <a:solidFill>
                  <a:srgbClr val="044B8C"/>
                </a:solidFill>
                <a:effectLst/>
                <a:latin typeface="Lato" panose="020F0502020204030203" pitchFamily="34" charset="0"/>
              </a:rPr>
              <a:t>Ищите внутренние проекты в журнале уроков или при наличии соответствующих консультаций.</a:t>
            </a:r>
          </a:p>
          <a:p>
            <a:pPr algn="l"/>
            <a:r>
              <a:rPr lang="ru-RU" b="0" i="0" dirty="0">
                <a:solidFill>
                  <a:srgbClr val="044B8C"/>
                </a:solidFill>
                <a:effectLst/>
                <a:latin typeface="Lato" panose="020F0502020204030203" pitchFamily="34" charset="0"/>
              </a:rPr>
              <a:t>Вы также можете извлечь уроки из внутренней информации о клиентах, такой как данные об отказах, жалобы, объемы обращений или информация о производительности. Проверьте, собираются ли уже отзывы клиентов, и если да, используйте их, или просмотрите данные обратной связи на веб-сайте и в онлайн-формах.</a:t>
            </a:r>
          </a:p>
          <a:p>
            <a:pPr algn="l"/>
            <a:r>
              <a:rPr lang="ru-RU" b="0" i="0" dirty="0">
                <a:solidFill>
                  <a:srgbClr val="044B8C"/>
                </a:solidFill>
                <a:effectLst/>
                <a:latin typeface="Lato" panose="020F0502020204030203" pitchFamily="34" charset="0"/>
              </a:rPr>
              <a:t>3. Взаимодействуйте с пользователями</a:t>
            </a:r>
          </a:p>
          <a:p>
            <a:pPr algn="l"/>
            <a:r>
              <a:rPr lang="ru-RU" b="0" i="0" dirty="0">
                <a:solidFill>
                  <a:srgbClr val="044B8C"/>
                </a:solidFill>
                <a:effectLst/>
                <a:latin typeface="Lato" panose="020F0502020204030203" pitchFamily="34" charset="0"/>
              </a:rPr>
              <a:t>Теперь вы знаете, кто такие пользователи сервиса, и все, что у нас уже есть о них, пришло время взаимодействовать с пользователями. Вы хотите понять их потребности, как они взаимодействуют с властями и каковы их мотивы или барьеры для использования услуги. Убедитесь, что вы подходите к этому с открытым и непредвзятым мышлением.</a:t>
            </a:r>
          </a:p>
          <a:p>
            <a:pPr algn="l"/>
            <a:r>
              <a:rPr lang="ru-RU" b="0" i="0" dirty="0">
                <a:solidFill>
                  <a:srgbClr val="044B8C"/>
                </a:solidFill>
                <a:effectLst/>
                <a:latin typeface="Lato" panose="020F0502020204030203" pitchFamily="34" charset="0"/>
              </a:rPr>
              <a:t>Существует множество способов исследования пользователей, некоторые полезные методы могут включать в себя слежение/наблюдение, опросы/анкеты или фокус-группы. Лучшее понимание сквозного процесса также может помочь вам нацелить свои исследования пользователей, поэтому использование таких инструментов, как картирование процессов или картирование пути клиента, может быть полезным.</a:t>
            </a:r>
          </a:p>
          <a:p>
            <a:pPr algn="l"/>
            <a:r>
              <a:rPr lang="ru-RU" b="0" i="0" dirty="0">
                <a:solidFill>
                  <a:srgbClr val="044B8C"/>
                </a:solidFill>
                <a:effectLst/>
                <a:latin typeface="Lato" panose="020F0502020204030203" pitchFamily="34" charset="0"/>
              </a:rPr>
              <a:t>4. Взаимодействие с заинтересованными сторонами</a:t>
            </a:r>
          </a:p>
          <a:p>
            <a:pPr algn="l"/>
            <a:r>
              <a:rPr lang="ru-RU" b="0" i="0" dirty="0">
                <a:solidFill>
                  <a:srgbClr val="044B8C"/>
                </a:solidFill>
                <a:effectLst/>
                <a:latin typeface="Lato" panose="020F0502020204030203" pitchFamily="34" charset="0"/>
              </a:rPr>
              <a:t>Хотя пользователь должен быть в центре всего, что мы разрабатываем, мы должны помнить, что есть различные заинтересованные стороны, чьи потребности мы также должны удовлетворять. Постарайтесь понять, какое место занимает услуга в организационных приоритетах и чего от нее хочет руководство.</a:t>
            </a:r>
          </a:p>
          <a:p>
            <a:pPr algn="l"/>
            <a:r>
              <a:rPr lang="ru-RU" b="0" i="0" dirty="0">
                <a:solidFill>
                  <a:srgbClr val="044B8C"/>
                </a:solidFill>
                <a:effectLst/>
                <a:latin typeface="Lato" panose="020F0502020204030203" pitchFamily="34" charset="0"/>
              </a:rPr>
              <a:t>Вам также необходимо учитывать, на кого еще влияют изменения в службе. Чтобы убедиться, что вы взаимодействуете с нужными заинтересованными сторонами и с нужной периодичностью, обратитесь к своему плану анализа и коммуникации с заинтересованными сторонами.</a:t>
            </a:r>
          </a:p>
          <a:p>
            <a:pPr algn="l"/>
            <a:r>
              <a:rPr lang="ru-RU" b="0" i="0" dirty="0">
                <a:solidFill>
                  <a:srgbClr val="044B8C"/>
                </a:solidFill>
                <a:effectLst/>
                <a:latin typeface="Lato" panose="020F0502020204030203" pitchFamily="34" charset="0"/>
              </a:rPr>
              <a:t>Чтобы получить информацию от заинтересованных сторон, вы можете провести интервью с персоналом или фокус-группы.</a:t>
            </a:r>
          </a:p>
          <a:p>
            <a:pPr algn="l"/>
            <a:r>
              <a:rPr lang="ru-RU" b="0" i="0" dirty="0">
                <a:solidFill>
                  <a:srgbClr val="044B8C"/>
                </a:solidFill>
                <a:effectLst/>
                <a:latin typeface="Lato" panose="020F0502020204030203" pitchFamily="34" charset="0"/>
              </a:rPr>
              <a:t>Учитывать текущее воздействие на биоразнообразие и изменение климата</a:t>
            </a:r>
          </a:p>
          <a:p>
            <a:pPr algn="l"/>
            <a:r>
              <a:rPr lang="ru-RU" b="0" i="0" dirty="0">
                <a:solidFill>
                  <a:srgbClr val="044B8C"/>
                </a:solidFill>
                <a:effectLst/>
                <a:latin typeface="Lato" panose="020F0502020204030203" pitchFamily="34" charset="0"/>
              </a:rPr>
              <a:t>Совет признает две экологические и климатические чрезвычайные ситуации и стремится к 2030 году стать углеродно-нейтральным районом. Если во время открытия действует действующая служба или процесс, вам следует найти ответы на следующие вопросы, так как это поможет вам разработать службу или процесс, который поддерживает наши цели по изменению климата.</a:t>
            </a:r>
          </a:p>
          <a:p>
            <a:pPr algn="l"/>
            <a:r>
              <a:rPr lang="ru-RU" b="0" i="0" dirty="0">
                <a:solidFill>
                  <a:srgbClr val="044B8C"/>
                </a:solidFill>
                <a:effectLst/>
                <a:latin typeface="Lato" panose="020F0502020204030203" pitchFamily="34" charset="0"/>
              </a:rPr>
              <a:t>Может ли сервис помочь организации стать углеродно-нейтральной к 2030 году:</a:t>
            </a:r>
          </a:p>
          <a:p>
            <a:pPr algn="l"/>
            <a:r>
              <a:rPr lang="ru-RU" b="0" i="0" dirty="0">
                <a:solidFill>
                  <a:srgbClr val="044B8C"/>
                </a:solidFill>
                <a:effectLst/>
                <a:latin typeface="Lato" panose="020F0502020204030203" pitchFamily="34" charset="0"/>
              </a:rPr>
              <a:t>Влияет ли услуга на отопление и электроснабжение наших зданий.</a:t>
            </a:r>
          </a:p>
          <a:p>
            <a:pPr algn="l"/>
            <a:r>
              <a:rPr lang="ru-RU" b="0" i="0" dirty="0">
                <a:solidFill>
                  <a:srgbClr val="044B8C"/>
                </a:solidFill>
                <a:effectLst/>
                <a:latin typeface="Lato" panose="020F0502020204030203" pitchFamily="34" charset="0"/>
              </a:rPr>
              <a:t>Использует ли сервис транспортные средства и оптимизирует ли маршруты.</a:t>
            </a:r>
          </a:p>
          <a:p>
            <a:pPr algn="l"/>
            <a:r>
              <a:rPr lang="ru-RU" b="0" i="0" dirty="0">
                <a:solidFill>
                  <a:srgbClr val="044B8C"/>
                </a:solidFill>
                <a:effectLst/>
                <a:latin typeface="Lato" panose="020F0502020204030203" pitchFamily="34" charset="0"/>
              </a:rPr>
              <a:t>Нужно ли сервису учитывать другие выбросы.</a:t>
            </a:r>
          </a:p>
          <a:p>
            <a:pPr algn="l"/>
            <a:r>
              <a:rPr lang="ru-RU" b="0" i="0" dirty="0">
                <a:solidFill>
                  <a:srgbClr val="044B8C"/>
                </a:solidFill>
                <a:effectLst/>
                <a:latin typeface="Lato" panose="020F0502020204030203" pitchFamily="34" charset="0"/>
              </a:rPr>
              <a:t>Может ли служба помочь району стать углеродно-нейтральным к 2030 году:</a:t>
            </a:r>
          </a:p>
          <a:p>
            <a:pPr algn="l"/>
            <a:r>
              <a:rPr lang="ru-RU" b="0" i="0" dirty="0">
                <a:solidFill>
                  <a:srgbClr val="044B8C"/>
                </a:solidFill>
                <a:effectLst/>
                <a:latin typeface="Lato" panose="020F0502020204030203" pitchFamily="34" charset="0"/>
              </a:rPr>
              <a:t>Влияет ли услуга на транспорт, строительство, сокращение отходов, адаптацию к изменению климата или биоразнообразие.</a:t>
            </a:r>
          </a:p>
          <a:p>
            <a:pPr algn="l"/>
            <a:r>
              <a:rPr lang="ru-RU" b="0" i="0" dirty="0">
                <a:solidFill>
                  <a:srgbClr val="044B8C"/>
                </a:solidFill>
                <a:effectLst/>
                <a:latin typeface="Lato" panose="020F0502020204030203" pitchFamily="34" charset="0"/>
              </a:rPr>
              <a:t>Помогает ли эта услуга сделать наше поместье углеродно-нейтральным.</a:t>
            </a:r>
          </a:p>
          <a:p>
            <a:pPr algn="l"/>
            <a:r>
              <a:rPr lang="ru-RU" b="0" i="0" dirty="0">
                <a:solidFill>
                  <a:srgbClr val="044B8C"/>
                </a:solidFill>
                <a:effectLst/>
                <a:latin typeface="Lato" panose="020F0502020204030203" pitchFamily="34" charset="0"/>
              </a:rPr>
              <a:t>Помогает ли служба сообщать об изменении климата и биоразнообразии жителям, предприятиям и партнерским организациям?</a:t>
            </a:r>
          </a:p>
          <a:p>
            <a:pPr algn="l"/>
            <a:r>
              <a:rPr lang="ru-RU" b="0" i="0" dirty="0">
                <a:solidFill>
                  <a:srgbClr val="044B8C"/>
                </a:solidFill>
                <a:effectLst/>
                <a:latin typeface="Lato" panose="020F0502020204030203" pitchFamily="34" charset="0"/>
              </a:rPr>
              <a:t>Может ли служба помочь городу адаптироваться к изменению климата:</a:t>
            </a:r>
          </a:p>
          <a:p>
            <a:pPr algn="l"/>
            <a:r>
              <a:rPr lang="ru-RU" b="0" i="0" dirty="0">
                <a:solidFill>
                  <a:srgbClr val="044B8C"/>
                </a:solidFill>
                <a:effectLst/>
                <a:latin typeface="Lato" panose="020F0502020204030203" pitchFamily="34" charset="0"/>
              </a:rPr>
              <a:t>Есть ли у службы планы обеспечения непрерывности бизнеса, в которых учитываются проблемы, связанные с периодами сильной жары, засухами, ураганами и наводнениями.</a:t>
            </a:r>
          </a:p>
          <a:p>
            <a:pPr algn="l"/>
            <a:r>
              <a:rPr lang="ru-RU" b="0" i="0" dirty="0">
                <a:solidFill>
                  <a:srgbClr val="044B8C"/>
                </a:solidFill>
                <a:effectLst/>
                <a:latin typeface="Lato" panose="020F0502020204030203" pitchFamily="34" charset="0"/>
              </a:rPr>
              <a:t>Может ли служба помочь защитить и улучшить биоразнообразие:</a:t>
            </a:r>
          </a:p>
          <a:p>
            <a:pPr algn="l"/>
            <a:r>
              <a:rPr lang="ru-RU" b="0" i="0" dirty="0">
                <a:solidFill>
                  <a:srgbClr val="044B8C"/>
                </a:solidFill>
                <a:effectLst/>
                <a:latin typeface="Lato" panose="020F0502020204030203" pitchFamily="34" charset="0"/>
              </a:rPr>
              <a:t>Влияет ли услуга на среду обитания в районе.</a:t>
            </a:r>
          </a:p>
          <a:p>
            <a:pPr algn="l"/>
            <a:r>
              <a:rPr lang="ru-RU" b="0" i="0" dirty="0">
                <a:solidFill>
                  <a:srgbClr val="044B8C"/>
                </a:solidFill>
                <a:effectLst/>
                <a:latin typeface="Lato" panose="020F0502020204030203" pitchFamily="34" charset="0"/>
              </a:rPr>
              <a:t>В конце этого этапа процесса обзора вы должны собрать достаточно данных, чтобы понять текущую услугу (услуги) как изнутри, так и снаружи.</a:t>
            </a:r>
            <a:endParaRPr lang="fi-FI" dirty="0"/>
          </a:p>
          <a:p>
            <a:pPr algn="l"/>
            <a:endParaRPr lang="en-US" b="0" i="0" dirty="0">
              <a:solidFill>
                <a:srgbClr val="2B2B2B"/>
              </a:solidFill>
              <a:effectLst/>
              <a:latin typeface="Lato" panose="020F0502020204030203" pitchFamily="34" charset="0"/>
            </a:endParaRPr>
          </a:p>
          <a:p>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16</a:t>
            </a:fld>
            <a:endParaRPr lang="en-US"/>
          </a:p>
        </p:txBody>
      </p:sp>
    </p:spTree>
    <p:extLst>
      <p:ext uri="{BB962C8B-B14F-4D97-AF65-F5344CB8AC3E}">
        <p14:creationId xmlns:p14="http://schemas.microsoft.com/office/powerpoint/2010/main" val="348367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err="1">
                <a:solidFill>
                  <a:srgbClr val="2B2B2B"/>
                </a:solidFill>
                <a:effectLst/>
                <a:latin typeface="Lato" panose="020F0502020204030203" pitchFamily="34" charset="0"/>
              </a:rPr>
              <a:t>Analyse</a:t>
            </a:r>
            <a:r>
              <a:rPr lang="en-US" b="1" i="0" dirty="0">
                <a:solidFill>
                  <a:srgbClr val="2B2B2B"/>
                </a:solidFill>
                <a:effectLst/>
                <a:latin typeface="Lato" panose="020F0502020204030203" pitchFamily="34" charset="0"/>
              </a:rPr>
              <a:t> the data</a:t>
            </a:r>
          </a:p>
          <a:p>
            <a:pPr algn="l"/>
            <a:r>
              <a:rPr lang="en-US" b="0" i="0" dirty="0" err="1">
                <a:solidFill>
                  <a:srgbClr val="2B2B2B"/>
                </a:solidFill>
                <a:effectLst/>
                <a:latin typeface="Lato" panose="020F0502020204030203" pitchFamily="34" charset="0"/>
              </a:rPr>
              <a:t>Analyse</a:t>
            </a:r>
            <a:r>
              <a:rPr lang="en-US" b="0" i="0" dirty="0">
                <a:solidFill>
                  <a:srgbClr val="2B2B2B"/>
                </a:solidFill>
                <a:effectLst/>
                <a:latin typeface="Lato" panose="020F0502020204030203" pitchFamily="34" charset="0"/>
              </a:rPr>
              <a:t> and evaluate all of the data gathered in the ‘discover’ phase to establish focus. As you'll have lots of information creating a </a:t>
            </a:r>
            <a:r>
              <a:rPr lang="en-US" b="1" i="0" u="sng" dirty="0">
                <a:solidFill>
                  <a:srgbClr val="044B8C"/>
                </a:solidFill>
                <a:effectLst/>
                <a:latin typeface="Lato" panose="020F0502020204030203" pitchFamily="34" charset="0"/>
                <a:hlinkClick r:id="rId3" tooltip="Synthesis wall URL"/>
              </a:rPr>
              <a:t>synthesis wall</a:t>
            </a:r>
            <a:r>
              <a:rPr lang="en-US" b="0" i="0" dirty="0">
                <a:solidFill>
                  <a:srgbClr val="2B2B2B"/>
                </a:solidFill>
                <a:effectLst/>
                <a:latin typeface="Lato" panose="020F0502020204030203" pitchFamily="34" charset="0"/>
              </a:rPr>
              <a:t> to identify clusters and themes can help make your findings more </a:t>
            </a:r>
            <a:r>
              <a:rPr lang="en-US" b="0" i="0" dirty="0" err="1">
                <a:solidFill>
                  <a:srgbClr val="2B2B2B"/>
                </a:solidFill>
                <a:effectLst/>
                <a:latin typeface="Lato" panose="020F0502020204030203" pitchFamily="34" charset="0"/>
              </a:rPr>
              <a:t>managable</a:t>
            </a:r>
            <a:r>
              <a:rPr lang="en-US" b="0" i="0" dirty="0">
                <a:solidFill>
                  <a:srgbClr val="2B2B2B"/>
                </a:solidFill>
                <a:effectLst/>
                <a:latin typeface="Lato" panose="020F0502020204030203" pitchFamily="34" charset="0"/>
              </a:rPr>
              <a:t>. Use statistical data analysis for </a:t>
            </a:r>
            <a:r>
              <a:rPr lang="en-US" b="0" i="0" dirty="0" err="1">
                <a:solidFill>
                  <a:srgbClr val="2B2B2B"/>
                </a:solidFill>
                <a:effectLst/>
                <a:latin typeface="Lato" panose="020F0502020204030203" pitchFamily="34" charset="0"/>
              </a:rPr>
              <a:t>quantative</a:t>
            </a:r>
            <a:r>
              <a:rPr lang="en-US" b="0" i="0" dirty="0">
                <a:solidFill>
                  <a:srgbClr val="2B2B2B"/>
                </a:solidFill>
                <a:effectLst/>
                <a:latin typeface="Lato" panose="020F0502020204030203" pitchFamily="34" charset="0"/>
              </a:rPr>
              <a:t> data to show patterns in the data, which may tell a story.</a:t>
            </a:r>
          </a:p>
          <a:p>
            <a:pPr algn="l"/>
            <a:r>
              <a:rPr lang="en-US" b="0" i="0" dirty="0" err="1">
                <a:solidFill>
                  <a:srgbClr val="2B2B2B"/>
                </a:solidFill>
                <a:effectLst/>
                <a:latin typeface="Lato" panose="020F0502020204030203" pitchFamily="34" charset="0"/>
              </a:rPr>
              <a:t>Utilise</a:t>
            </a:r>
            <a:r>
              <a:rPr lang="en-US" b="0" i="0" dirty="0">
                <a:solidFill>
                  <a:srgbClr val="2B2B2B"/>
                </a:solidFill>
                <a:effectLst/>
                <a:latin typeface="Lato" panose="020F0502020204030203" pitchFamily="34" charset="0"/>
              </a:rPr>
              <a:t> </a:t>
            </a:r>
            <a:r>
              <a:rPr lang="en-US" b="0" i="0" dirty="0" err="1">
                <a:solidFill>
                  <a:srgbClr val="2B2B2B"/>
                </a:solidFill>
                <a:effectLst/>
                <a:latin typeface="Lato" panose="020F0502020204030203" pitchFamily="34" charset="0"/>
              </a:rPr>
              <a:t>techninques</a:t>
            </a:r>
            <a:r>
              <a:rPr lang="en-US" b="0" i="0" dirty="0">
                <a:solidFill>
                  <a:srgbClr val="2B2B2B"/>
                </a:solidFill>
                <a:effectLst/>
                <a:latin typeface="Lato" panose="020F0502020204030203" pitchFamily="34" charset="0"/>
              </a:rPr>
              <a:t> like the </a:t>
            </a:r>
            <a:r>
              <a:rPr lang="en-US" b="1" i="0" u="sng" dirty="0">
                <a:solidFill>
                  <a:srgbClr val="044B8C"/>
                </a:solidFill>
                <a:effectLst/>
                <a:latin typeface="Lato" panose="020F0502020204030203" pitchFamily="34" charset="0"/>
                <a:hlinkClick r:id="rId4" tooltip="Roses and Thorns URL"/>
              </a:rPr>
              <a:t>Roses &amp; Thorns</a:t>
            </a:r>
            <a:r>
              <a:rPr lang="en-US" b="0" i="0" dirty="0">
                <a:solidFill>
                  <a:srgbClr val="2B2B2B"/>
                </a:solidFill>
                <a:effectLst/>
                <a:latin typeface="Lato" panose="020F0502020204030203" pitchFamily="34" charset="0"/>
              </a:rPr>
              <a:t> exercise for </a:t>
            </a:r>
            <a:r>
              <a:rPr lang="en-US" b="0" i="0" dirty="0" err="1">
                <a:solidFill>
                  <a:srgbClr val="2B2B2B"/>
                </a:solidFill>
                <a:effectLst/>
                <a:latin typeface="Lato" panose="020F0502020204030203" pitchFamily="34" charset="0"/>
              </a:rPr>
              <a:t>qualative</a:t>
            </a:r>
            <a:r>
              <a:rPr lang="en-US" b="0" i="0" dirty="0">
                <a:solidFill>
                  <a:srgbClr val="2B2B2B"/>
                </a:solidFill>
                <a:effectLst/>
                <a:latin typeface="Lato" panose="020F0502020204030203" pitchFamily="34" charset="0"/>
              </a:rPr>
              <a:t> data, like customer feedback or staff interviews as this can draw out the positives, </a:t>
            </a:r>
            <a:r>
              <a:rPr lang="en-US" b="0" i="0" dirty="0" err="1">
                <a:solidFill>
                  <a:srgbClr val="2B2B2B"/>
                </a:solidFill>
                <a:effectLst/>
                <a:latin typeface="Lato" panose="020F0502020204030203" pitchFamily="34" charset="0"/>
              </a:rPr>
              <a:t>negativies</a:t>
            </a:r>
            <a:r>
              <a:rPr lang="en-US" b="0" i="0" dirty="0">
                <a:solidFill>
                  <a:srgbClr val="2B2B2B"/>
                </a:solidFill>
                <a:effectLst/>
                <a:latin typeface="Lato" panose="020F0502020204030203" pitchFamily="34" charset="0"/>
              </a:rPr>
              <a:t> and opportunities to show what the real problems are. Or turning feedback into </a:t>
            </a:r>
            <a:r>
              <a:rPr lang="en-US" b="1" i="0" u="sng" dirty="0">
                <a:solidFill>
                  <a:srgbClr val="044B8C"/>
                </a:solidFill>
                <a:effectLst/>
                <a:latin typeface="Lato" panose="020F0502020204030203" pitchFamily="34" charset="0"/>
                <a:hlinkClick r:id="rId5" tooltip="User stories url"/>
              </a:rPr>
              <a:t>User Stories </a:t>
            </a:r>
            <a:r>
              <a:rPr lang="en-US" b="0" i="0" dirty="0">
                <a:solidFill>
                  <a:srgbClr val="2B2B2B"/>
                </a:solidFill>
                <a:effectLst/>
                <a:latin typeface="Lato" panose="020F0502020204030203" pitchFamily="34" charset="0"/>
              </a:rPr>
              <a:t>can again highlight what the real user need is and not what we assume it to be.</a:t>
            </a:r>
          </a:p>
          <a:p>
            <a:pPr algn="l"/>
            <a:r>
              <a:rPr lang="en-US" b="1" i="0" dirty="0">
                <a:solidFill>
                  <a:srgbClr val="2B2B2B"/>
                </a:solidFill>
                <a:effectLst/>
                <a:latin typeface="Lato" panose="020F0502020204030203" pitchFamily="34" charset="0"/>
              </a:rPr>
              <a:t>How does what we’re doing at the moment not meet user need</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Once you've </a:t>
            </a:r>
            <a:r>
              <a:rPr lang="en-US" b="0" i="0" dirty="0" err="1">
                <a:solidFill>
                  <a:srgbClr val="2B2B2B"/>
                </a:solidFill>
                <a:effectLst/>
                <a:latin typeface="Lato" panose="020F0502020204030203" pitchFamily="34" charset="0"/>
              </a:rPr>
              <a:t>analysed</a:t>
            </a:r>
            <a:r>
              <a:rPr lang="en-US" b="0" i="0" dirty="0">
                <a:solidFill>
                  <a:srgbClr val="2B2B2B"/>
                </a:solidFill>
                <a:effectLst/>
                <a:latin typeface="Lato" panose="020F0502020204030203" pitchFamily="34" charset="0"/>
              </a:rPr>
              <a:t> your data and understand the problems and user need you need to consider if, and how your current service offering or process does not meet that. Taking the user needs from your user stories, or opportunities </a:t>
            </a:r>
            <a:r>
              <a:rPr lang="en-US" b="0" i="0" dirty="0" err="1">
                <a:solidFill>
                  <a:srgbClr val="2B2B2B"/>
                </a:solidFill>
                <a:effectLst/>
                <a:latin typeface="Lato" panose="020F0502020204030203" pitchFamily="34" charset="0"/>
              </a:rPr>
              <a:t>identifed</a:t>
            </a:r>
            <a:r>
              <a:rPr lang="en-US" b="0" i="0" dirty="0">
                <a:solidFill>
                  <a:srgbClr val="2B2B2B"/>
                </a:solidFill>
                <a:effectLst/>
                <a:latin typeface="Lato" panose="020F0502020204030203" pitchFamily="34" charset="0"/>
              </a:rPr>
              <a:t> in the roses and thorns exercise and turning this into </a:t>
            </a:r>
            <a:r>
              <a:rPr lang="en-US" b="1" i="0" u="sng" dirty="0">
                <a:solidFill>
                  <a:srgbClr val="044B8C"/>
                </a:solidFill>
                <a:effectLst/>
                <a:latin typeface="Lato" panose="020F0502020204030203" pitchFamily="34" charset="0"/>
                <a:hlinkClick r:id="rId6" tooltip="How might we URL"/>
              </a:rPr>
              <a:t>How might we (HMW) </a:t>
            </a:r>
            <a:r>
              <a:rPr lang="en-US" b="0" i="0" dirty="0">
                <a:solidFill>
                  <a:srgbClr val="2B2B2B"/>
                </a:solidFill>
                <a:effectLst/>
                <a:latin typeface="Lato" panose="020F0502020204030203" pitchFamily="34" charset="0"/>
              </a:rPr>
              <a:t>questions allows you to understand what you need to do to meet that need, which will in turn highlight if what you're currently offering doesn't.</a:t>
            </a:r>
          </a:p>
          <a:p>
            <a:pPr algn="l"/>
            <a:r>
              <a:rPr lang="en-US" b="1" i="0" dirty="0">
                <a:solidFill>
                  <a:srgbClr val="2B2B2B"/>
                </a:solidFill>
                <a:effectLst/>
                <a:latin typeface="Lato" panose="020F0502020204030203" pitchFamily="34" charset="0"/>
              </a:rPr>
              <a:t>Define what the actual problem is</a:t>
            </a:r>
            <a:endParaRPr lang="en-US" b="0" i="0" dirty="0">
              <a:solidFill>
                <a:srgbClr val="2B2B2B"/>
              </a:solidFill>
              <a:effectLst/>
              <a:latin typeface="Lato" panose="020F0502020204030203" pitchFamily="34" charset="0"/>
            </a:endParaRPr>
          </a:p>
          <a:p>
            <a:pPr algn="l"/>
            <a:r>
              <a:rPr lang="en-US" b="0" i="0" dirty="0">
                <a:solidFill>
                  <a:srgbClr val="2B2B2B"/>
                </a:solidFill>
                <a:effectLst/>
                <a:latin typeface="Lato" panose="020F0502020204030203" pitchFamily="34" charset="0"/>
              </a:rPr>
              <a:t>Now you're in a position to say exactly what the user needs, what the authority wants and how we're not meeting that currently. You can define what the real problem is that you need to design out. Whilst a research findings report may be necessary to </a:t>
            </a:r>
            <a:r>
              <a:rPr lang="en-US" b="0" i="0" dirty="0" err="1">
                <a:solidFill>
                  <a:srgbClr val="2B2B2B"/>
                </a:solidFill>
                <a:effectLst/>
                <a:latin typeface="Lato" panose="020F0502020204030203" pitchFamily="34" charset="0"/>
              </a:rPr>
              <a:t>summarise</a:t>
            </a:r>
            <a:r>
              <a:rPr lang="en-US" b="0" i="0" dirty="0">
                <a:solidFill>
                  <a:srgbClr val="2B2B2B"/>
                </a:solidFill>
                <a:effectLst/>
                <a:latin typeface="Lato" panose="020F0502020204030203" pitchFamily="34" charset="0"/>
              </a:rPr>
              <a:t> this information </a:t>
            </a:r>
            <a:r>
              <a:rPr lang="en-US" b="0" i="0" dirty="0" err="1">
                <a:solidFill>
                  <a:srgbClr val="2B2B2B"/>
                </a:solidFill>
                <a:effectLst/>
                <a:latin typeface="Lato" panose="020F0502020204030203" pitchFamily="34" charset="0"/>
              </a:rPr>
              <a:t>utilise</a:t>
            </a:r>
            <a:r>
              <a:rPr lang="en-US" b="0" i="0" dirty="0">
                <a:solidFill>
                  <a:srgbClr val="2B2B2B"/>
                </a:solidFill>
                <a:effectLst/>
                <a:latin typeface="Lato" panose="020F0502020204030203" pitchFamily="34" charset="0"/>
              </a:rPr>
              <a:t> tools like </a:t>
            </a:r>
            <a:r>
              <a:rPr lang="en-US" b="1" i="0" u="sng" dirty="0">
                <a:solidFill>
                  <a:srgbClr val="044B8C"/>
                </a:solidFill>
                <a:effectLst/>
                <a:latin typeface="Lato" panose="020F0502020204030203" pitchFamily="34" charset="0"/>
                <a:hlinkClick r:id="rId7" tooltip="Character profile URL"/>
              </a:rPr>
              <a:t>Personas/character profiles </a:t>
            </a:r>
            <a:r>
              <a:rPr lang="en-US" b="0" i="0" dirty="0">
                <a:solidFill>
                  <a:srgbClr val="2B2B2B"/>
                </a:solidFill>
                <a:effectLst/>
                <a:latin typeface="Lato" panose="020F0502020204030203" pitchFamily="34" charset="0"/>
              </a:rPr>
              <a:t>to </a:t>
            </a:r>
            <a:r>
              <a:rPr lang="en-US" b="0" i="0" dirty="0" err="1">
                <a:solidFill>
                  <a:srgbClr val="2B2B2B"/>
                </a:solidFill>
                <a:effectLst/>
                <a:latin typeface="Lato" panose="020F0502020204030203" pitchFamily="34" charset="0"/>
              </a:rPr>
              <a:t>humanise</a:t>
            </a:r>
            <a:r>
              <a:rPr lang="en-US" b="0" i="0" dirty="0">
                <a:solidFill>
                  <a:srgbClr val="2B2B2B"/>
                </a:solidFill>
                <a:effectLst/>
                <a:latin typeface="Lato" panose="020F0502020204030203" pitchFamily="34" charset="0"/>
              </a:rPr>
              <a:t> who your designing for and keep the user at the </a:t>
            </a:r>
            <a:r>
              <a:rPr lang="en-US" b="0" i="0" dirty="0" err="1">
                <a:solidFill>
                  <a:srgbClr val="2B2B2B"/>
                </a:solidFill>
                <a:effectLst/>
                <a:latin typeface="Lato" panose="020F0502020204030203" pitchFamily="34" charset="0"/>
              </a:rPr>
              <a:t>centre</a:t>
            </a:r>
            <a:r>
              <a:rPr lang="en-US" b="0" i="0" dirty="0">
                <a:solidFill>
                  <a:srgbClr val="2B2B2B"/>
                </a:solidFill>
                <a:effectLst/>
                <a:latin typeface="Lato" panose="020F0502020204030203" pitchFamily="34" charset="0"/>
              </a:rPr>
              <a:t> of the design.  </a:t>
            </a:r>
            <a:endParaRPr lang="ru-RU" b="0" i="0" dirty="0">
              <a:solidFill>
                <a:srgbClr val="2B2B2B"/>
              </a:solidFill>
              <a:effectLst/>
              <a:latin typeface="Lato" panose="020F0502020204030203" pitchFamily="34" charset="0"/>
            </a:endParaRPr>
          </a:p>
          <a:p>
            <a:pPr algn="l"/>
            <a:endParaRPr lang="ru-RU" b="0" i="0" dirty="0">
              <a:solidFill>
                <a:srgbClr val="2B2B2B"/>
              </a:solidFill>
              <a:effectLst/>
              <a:latin typeface="Lato" panose="020F0502020204030203" pitchFamily="34" charset="0"/>
            </a:endParaRPr>
          </a:p>
          <a:p>
            <a:pPr algn="l"/>
            <a:r>
              <a:rPr lang="ru-RU" b="0" i="0" dirty="0">
                <a:solidFill>
                  <a:srgbClr val="2B2B2B"/>
                </a:solidFill>
                <a:effectLst/>
                <a:latin typeface="Lato" panose="020F0502020204030203" pitchFamily="34" charset="0"/>
              </a:rPr>
              <a:t>Анализ данных</a:t>
            </a:r>
          </a:p>
          <a:p>
            <a:pPr algn="l"/>
            <a:r>
              <a:rPr lang="ru-RU" b="0" i="0" dirty="0">
                <a:solidFill>
                  <a:srgbClr val="2B2B2B"/>
                </a:solidFill>
                <a:effectLst/>
                <a:latin typeface="Lato" panose="020F0502020204030203" pitchFamily="34" charset="0"/>
              </a:rPr>
              <a:t>Проанализируйте и оцените все данные, собранные на этапе «обнаружения», чтобы установить фокус. Поскольку у вас будет много информации, создание стены синтеза для выявления кластеров и тем поможет сделать ваши выводы более управляемыми. Используйте статистический анализ данных для количественных данных, чтобы показать закономерности в данных, которые могут рассказать историю.</a:t>
            </a:r>
          </a:p>
          <a:p>
            <a:pPr algn="l"/>
            <a:r>
              <a:rPr lang="ru-RU" b="0" i="0" dirty="0">
                <a:solidFill>
                  <a:srgbClr val="2B2B2B"/>
                </a:solidFill>
                <a:effectLst/>
                <a:latin typeface="Lato" panose="020F0502020204030203" pitchFamily="34" charset="0"/>
              </a:rPr>
              <a:t>Используйте такие методы, как упражнение «Розы и шипы», для качественных данных, таких как отзывы клиентов или интервью с персоналом, поскольку это может выявить положительные и отрицательные стороны и возможности, чтобы показать, в чем заключаются настоящие проблемы. Или превращение отзывов в пользовательские истории может снова показать, что действительно нужно пользователю, а не то, что мы предполагаем.</a:t>
            </a:r>
          </a:p>
          <a:p>
            <a:pPr algn="l"/>
            <a:r>
              <a:rPr lang="ru-RU" b="0" i="0" dirty="0">
                <a:solidFill>
                  <a:srgbClr val="2B2B2B"/>
                </a:solidFill>
                <a:effectLst/>
                <a:latin typeface="Lato" panose="020F0502020204030203" pitchFamily="34" charset="0"/>
              </a:rPr>
              <a:t>Как то, что мы делаем в данный момент, не отвечает потребностям пользователей</a:t>
            </a:r>
          </a:p>
          <a:p>
            <a:pPr algn="l"/>
            <a:r>
              <a:rPr lang="ru-RU" b="0" i="0" dirty="0">
                <a:solidFill>
                  <a:srgbClr val="2B2B2B"/>
                </a:solidFill>
                <a:effectLst/>
                <a:latin typeface="Lato" panose="020F0502020204030203" pitchFamily="34" charset="0"/>
              </a:rPr>
              <a:t>После того, как вы проанализировали свои данные и поняли проблемы и потребности пользователей, вам необходимо рассмотреть, не соответствует ли им ваше текущее предложение услуг или процесс и каким образом. Взятие потребностей пользователей из ваших пользовательских историй или возможностей, выявленных в упражнении с розами и шипами, и преобразование их в вопросы «Как мы можем (</a:t>
            </a:r>
            <a:r>
              <a:rPr lang="en-US" b="0" i="0" dirty="0">
                <a:solidFill>
                  <a:srgbClr val="2B2B2B"/>
                </a:solidFill>
                <a:effectLst/>
                <a:latin typeface="Lato" panose="020F0502020204030203" pitchFamily="34" charset="0"/>
              </a:rPr>
              <a:t>HMW)» </a:t>
            </a:r>
            <a:r>
              <a:rPr lang="ru-RU" b="0" i="0" dirty="0">
                <a:solidFill>
                  <a:srgbClr val="2B2B2B"/>
                </a:solidFill>
                <a:effectLst/>
                <a:latin typeface="Lato" panose="020F0502020204030203" pitchFamily="34" charset="0"/>
              </a:rPr>
              <a:t>позволит вам понять, что вам нужно сделать, чтобы удовлетворить эту потребность, что, в свою очередь, подчеркнет, если что. вы в настоящее время предлагаете нет.</a:t>
            </a:r>
          </a:p>
          <a:p>
            <a:pPr algn="l"/>
            <a:r>
              <a:rPr lang="ru-RU" b="0" i="0" dirty="0">
                <a:solidFill>
                  <a:srgbClr val="2B2B2B"/>
                </a:solidFill>
                <a:effectLst/>
                <a:latin typeface="Lato" panose="020F0502020204030203" pitchFamily="34" charset="0"/>
              </a:rPr>
              <a:t>Определите, в чем заключается настоящая проблема</a:t>
            </a:r>
          </a:p>
          <a:p>
            <a:pPr algn="l"/>
            <a:r>
              <a:rPr lang="ru-RU" b="0" i="0" dirty="0">
                <a:solidFill>
                  <a:srgbClr val="2B2B2B"/>
                </a:solidFill>
                <a:effectLst/>
                <a:latin typeface="Lato" panose="020F0502020204030203" pitchFamily="34" charset="0"/>
              </a:rPr>
              <a:t>Теперь вы можете точно сказать, что нужно пользователю, чего хочет власть и почему мы не можем удовлетворить это в настоящее время. Вы можете определить, в чем заключается реальная проблема, которую вам нужно спроектировать. Хотя для обобщения этой информации может потребоваться отчет о результатах исследования, используйте такие инструменты, как профили персонажей/персонажей, чтобы очеловечить тех, для кого вы разрабатываете дизайн, и держать пользователя в центре дизайна.</a:t>
            </a:r>
            <a:endParaRPr lang="fi-FI" b="0" dirty="0"/>
          </a:p>
          <a:p>
            <a:pPr algn="l"/>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17</a:t>
            </a:fld>
            <a:endParaRPr lang="en-US"/>
          </a:p>
        </p:txBody>
      </p:sp>
    </p:spTree>
    <p:extLst>
      <p:ext uri="{BB962C8B-B14F-4D97-AF65-F5344CB8AC3E}">
        <p14:creationId xmlns:p14="http://schemas.microsoft.com/office/powerpoint/2010/main" val="71135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inherit"/>
              </a:rPr>
              <a:t>Look for solutions</a:t>
            </a:r>
          </a:p>
          <a:p>
            <a:r>
              <a:rPr lang="en-US" dirty="0">
                <a:solidFill>
                  <a:srgbClr val="2B2B2B"/>
                </a:solidFill>
                <a:effectLst/>
              </a:rPr>
              <a:t>From your discovery and define phases you're going to have gathered information which clearly details what the customer need is. Now you need to consider at all the different ways you can meet that need, to then be able to compare these and work out which is the best solution. To identify these solutions you should use tools such as a </a:t>
            </a:r>
            <a:r>
              <a:rPr lang="en-US" b="1" u="sng" dirty="0">
                <a:solidFill>
                  <a:srgbClr val="044B8C"/>
                </a:solidFill>
                <a:effectLst/>
                <a:hlinkClick r:id="rId3" tooltip="Swot analysis URL"/>
              </a:rPr>
              <a:t>SWOT analysis</a:t>
            </a:r>
            <a:r>
              <a:rPr lang="en-US" dirty="0">
                <a:solidFill>
                  <a:srgbClr val="2B2B2B"/>
                </a:solidFill>
                <a:effectLst/>
              </a:rPr>
              <a:t>, </a:t>
            </a:r>
            <a:r>
              <a:rPr lang="en-US" b="1" u="sng" dirty="0">
                <a:solidFill>
                  <a:srgbClr val="044B8C"/>
                </a:solidFill>
                <a:effectLst/>
                <a:hlinkClick r:id="rId4" tooltip="Brainstorm URL"/>
              </a:rPr>
              <a:t>Brainstorming,</a:t>
            </a:r>
            <a:r>
              <a:rPr lang="en-US" dirty="0">
                <a:solidFill>
                  <a:srgbClr val="2B2B2B"/>
                </a:solidFill>
                <a:effectLst/>
              </a:rPr>
              <a:t> </a:t>
            </a:r>
            <a:r>
              <a:rPr lang="en-US" b="1" u="sng" dirty="0">
                <a:solidFill>
                  <a:srgbClr val="044B8C"/>
                </a:solidFill>
                <a:effectLst/>
                <a:hlinkClick r:id="rId5" tooltip="Crazy 8's URL"/>
              </a:rPr>
              <a:t>Crazy 8's</a:t>
            </a:r>
            <a:r>
              <a:rPr lang="en-US" dirty="0">
                <a:solidFill>
                  <a:srgbClr val="2B2B2B"/>
                </a:solidFill>
                <a:effectLst/>
              </a:rPr>
              <a:t>, or </a:t>
            </a:r>
            <a:r>
              <a:rPr lang="en-US" b="1" u="sng" dirty="0">
                <a:solidFill>
                  <a:srgbClr val="044B8C"/>
                </a:solidFill>
                <a:effectLst/>
                <a:hlinkClick r:id="rId6" tooltip="Top Five URL"/>
              </a:rPr>
              <a:t>Top Five, </a:t>
            </a:r>
            <a:r>
              <a:rPr lang="en-US" dirty="0">
                <a:solidFill>
                  <a:srgbClr val="2B2B2B"/>
                </a:solidFill>
                <a:effectLst/>
              </a:rPr>
              <a:t>which all </a:t>
            </a:r>
            <a:r>
              <a:rPr lang="en-US" dirty="0" err="1">
                <a:solidFill>
                  <a:srgbClr val="2B2B2B"/>
                </a:solidFill>
                <a:effectLst/>
              </a:rPr>
              <a:t>enourage</a:t>
            </a:r>
            <a:r>
              <a:rPr lang="en-US" dirty="0">
                <a:solidFill>
                  <a:srgbClr val="2B2B2B"/>
                </a:solidFill>
                <a:effectLst/>
              </a:rPr>
              <a:t> you and your team to consider as many different solutions as possible, no matter how 'out there' they may seem. Remember when looking at delivering services you should consider all the different ways including make, buy, share, divest and stop, which are explained in our </a:t>
            </a:r>
            <a:r>
              <a:rPr lang="en-US" b="1" u="sng" dirty="0">
                <a:solidFill>
                  <a:srgbClr val="044B8C"/>
                </a:solidFill>
                <a:effectLst/>
                <a:hlinkClick r:id="rId7" tooltip="Commissioning toolkit URL"/>
              </a:rPr>
              <a:t>commissioning toolkit.</a:t>
            </a:r>
            <a:endParaRPr lang="en-US" dirty="0">
              <a:solidFill>
                <a:srgbClr val="2B2B2B"/>
              </a:solidFill>
              <a:effectLst/>
            </a:endParaRPr>
          </a:p>
          <a:p>
            <a:pPr algn="l"/>
            <a:r>
              <a:rPr lang="en-US" b="1" i="0" dirty="0">
                <a:solidFill>
                  <a:srgbClr val="2B2B2B"/>
                </a:solidFill>
                <a:effectLst/>
                <a:latin typeface="Lato" panose="020F0502020204030203" pitchFamily="34" charset="0"/>
              </a:rPr>
              <a:t>Understand what's important to the customer</a:t>
            </a:r>
          </a:p>
          <a:p>
            <a:pPr algn="l"/>
            <a:r>
              <a:rPr lang="en-US" b="0" i="0" dirty="0">
                <a:solidFill>
                  <a:srgbClr val="2B2B2B"/>
                </a:solidFill>
                <a:effectLst/>
                <a:latin typeface="Lato" panose="020F0502020204030203" pitchFamily="34" charset="0"/>
              </a:rPr>
              <a:t>The user should be at the </a:t>
            </a:r>
            <a:r>
              <a:rPr lang="en-US" b="0" i="0" dirty="0" err="1">
                <a:solidFill>
                  <a:srgbClr val="2B2B2B"/>
                </a:solidFill>
                <a:effectLst/>
                <a:latin typeface="Lato" panose="020F0502020204030203" pitchFamily="34" charset="0"/>
              </a:rPr>
              <a:t>centre</a:t>
            </a:r>
            <a:r>
              <a:rPr lang="en-US" b="0" i="0" dirty="0">
                <a:solidFill>
                  <a:srgbClr val="2B2B2B"/>
                </a:solidFill>
                <a:effectLst/>
                <a:latin typeface="Lato" panose="020F0502020204030203" pitchFamily="34" charset="0"/>
              </a:rPr>
              <a:t> of service design throughout every phase, so whilst you may have defined the user need and come up with lots of solutions in order to evaluate which one is going to give you the best outcome you need to sense check if it's meeting the user need. It may be obvious if your solutions are meeting the user need but if not this can be </a:t>
            </a:r>
            <a:r>
              <a:rPr lang="en-US" b="0" i="0" dirty="0" err="1">
                <a:solidFill>
                  <a:srgbClr val="2B2B2B"/>
                </a:solidFill>
                <a:effectLst/>
                <a:latin typeface="Lato" panose="020F0502020204030203" pitchFamily="34" charset="0"/>
              </a:rPr>
              <a:t>identifed</a:t>
            </a:r>
            <a:r>
              <a:rPr lang="en-US" b="0" i="0" dirty="0">
                <a:solidFill>
                  <a:srgbClr val="2B2B2B"/>
                </a:solidFill>
                <a:effectLst/>
                <a:latin typeface="Lato" panose="020F0502020204030203" pitchFamily="34" charset="0"/>
              </a:rPr>
              <a:t> through </a:t>
            </a:r>
            <a:r>
              <a:rPr lang="en-US" b="1" i="0" u="sng" dirty="0">
                <a:solidFill>
                  <a:srgbClr val="044B8C"/>
                </a:solidFill>
                <a:effectLst/>
                <a:latin typeface="Lato" panose="020F0502020204030203" pitchFamily="34" charset="0"/>
                <a:hlinkClick r:id="rId8" tooltip="Focus groups URL"/>
              </a:rPr>
              <a:t>focus groups</a:t>
            </a:r>
            <a:r>
              <a:rPr lang="en-US" b="0" i="0" dirty="0">
                <a:solidFill>
                  <a:srgbClr val="2B2B2B"/>
                </a:solidFill>
                <a:effectLst/>
                <a:latin typeface="Lato" panose="020F0502020204030203" pitchFamily="34" charset="0"/>
              </a:rPr>
              <a:t> with users to gather feedback on ideas or by </a:t>
            </a:r>
            <a:r>
              <a:rPr lang="en-US" b="1" i="0" u="sng" dirty="0">
                <a:solidFill>
                  <a:srgbClr val="044B8C"/>
                </a:solidFill>
                <a:effectLst/>
                <a:latin typeface="Lato" panose="020F0502020204030203" pitchFamily="34" charset="0"/>
                <a:hlinkClick r:id="rId9" tooltip="Roll play URL"/>
              </a:rPr>
              <a:t>roll play/body storming</a:t>
            </a:r>
            <a:r>
              <a:rPr lang="en-US" b="0" i="0" dirty="0">
                <a:solidFill>
                  <a:srgbClr val="2B2B2B"/>
                </a:solidFill>
                <a:effectLst/>
                <a:latin typeface="Lato" panose="020F0502020204030203" pitchFamily="34" charset="0"/>
              </a:rPr>
              <a:t> your ideas with your design team.</a:t>
            </a:r>
          </a:p>
          <a:p>
            <a:pPr algn="l"/>
            <a:r>
              <a:rPr lang="en-US" b="1" i="0" dirty="0">
                <a:solidFill>
                  <a:srgbClr val="2B2B2B"/>
                </a:solidFill>
                <a:effectLst/>
                <a:latin typeface="Lato" panose="020F0502020204030203" pitchFamily="34" charset="0"/>
              </a:rPr>
              <a:t>Evaluate your delivery options</a:t>
            </a:r>
          </a:p>
          <a:p>
            <a:pPr algn="l"/>
            <a:r>
              <a:rPr lang="en-US" b="0" i="0" dirty="0">
                <a:solidFill>
                  <a:srgbClr val="2B2B2B"/>
                </a:solidFill>
                <a:effectLst/>
                <a:latin typeface="Lato" panose="020F0502020204030203" pitchFamily="34" charset="0"/>
              </a:rPr>
              <a:t>Whilst user need is the most important part of service design this will always have to be balance with the needs of your </a:t>
            </a:r>
            <a:r>
              <a:rPr lang="en-US" b="0" i="0" dirty="0" err="1">
                <a:solidFill>
                  <a:srgbClr val="2B2B2B"/>
                </a:solidFill>
                <a:effectLst/>
                <a:latin typeface="Lato" panose="020F0502020204030203" pitchFamily="34" charset="0"/>
              </a:rPr>
              <a:t>organisation</a:t>
            </a:r>
            <a:r>
              <a:rPr lang="en-US" b="0" i="0" dirty="0">
                <a:solidFill>
                  <a:srgbClr val="2B2B2B"/>
                </a:solidFill>
                <a:effectLst/>
                <a:latin typeface="Lato" panose="020F0502020204030203" pitchFamily="34" charset="0"/>
              </a:rPr>
              <a:t> and as such you will need to compare and evaluate solutions to ensure you find the perfect balance you can use tools such as an </a:t>
            </a:r>
            <a:r>
              <a:rPr lang="en-US" b="1" i="0" u="sng" dirty="0">
                <a:solidFill>
                  <a:srgbClr val="044B8C"/>
                </a:solidFill>
                <a:effectLst/>
                <a:latin typeface="Lato" panose="020F0502020204030203" pitchFamily="34" charset="0"/>
                <a:hlinkClick r:id="rId10" tooltip="Options scoring matrix URL"/>
              </a:rPr>
              <a:t>options scoring matrix</a:t>
            </a:r>
            <a:r>
              <a:rPr lang="en-US" b="0" i="0" dirty="0">
                <a:solidFill>
                  <a:srgbClr val="2B2B2B"/>
                </a:solidFill>
                <a:effectLst/>
                <a:latin typeface="Lato" panose="020F0502020204030203" pitchFamily="34" charset="0"/>
              </a:rPr>
              <a:t> or a </a:t>
            </a:r>
            <a:r>
              <a:rPr lang="en-US" b="1" i="0" u="sng" dirty="0">
                <a:solidFill>
                  <a:srgbClr val="044B8C"/>
                </a:solidFill>
                <a:effectLst/>
                <a:latin typeface="Lato" panose="020F0502020204030203" pitchFamily="34" charset="0"/>
                <a:hlinkClick r:id="rId11" tooltip="paired analysis URL"/>
              </a:rPr>
              <a:t>paired analysis</a:t>
            </a:r>
            <a:r>
              <a:rPr lang="en-US" b="0" i="0" dirty="0">
                <a:solidFill>
                  <a:srgbClr val="2B2B2B"/>
                </a:solidFill>
                <a:effectLst/>
                <a:latin typeface="Lato" panose="020F0502020204030203" pitchFamily="34" charset="0"/>
              </a:rPr>
              <a:t> and include any relevant weighting for user need.</a:t>
            </a:r>
          </a:p>
          <a:p>
            <a:pPr algn="l"/>
            <a:r>
              <a:rPr lang="en-US" b="0" i="0" dirty="0">
                <a:solidFill>
                  <a:srgbClr val="2B2B2B"/>
                </a:solidFill>
                <a:effectLst/>
                <a:latin typeface="Lato" panose="020F0502020204030203" pitchFamily="34" charset="0"/>
              </a:rPr>
              <a:t>You will also need to </a:t>
            </a:r>
            <a:r>
              <a:rPr lang="en-US" b="0" i="0" dirty="0" err="1">
                <a:solidFill>
                  <a:srgbClr val="2B2B2B"/>
                </a:solidFill>
                <a:effectLst/>
                <a:latin typeface="Lato" panose="020F0502020204030203" pitchFamily="34" charset="0"/>
              </a:rPr>
              <a:t>realise</a:t>
            </a:r>
            <a:r>
              <a:rPr lang="en-US" b="0" i="0" dirty="0">
                <a:solidFill>
                  <a:srgbClr val="2B2B2B"/>
                </a:solidFill>
                <a:effectLst/>
                <a:latin typeface="Lato" panose="020F0502020204030203" pitchFamily="34" charset="0"/>
              </a:rPr>
              <a:t> what the barriers of delivery may be, so  mapping your solutions on a </a:t>
            </a:r>
            <a:r>
              <a:rPr lang="en-US" b="1" i="0" u="sng" dirty="0">
                <a:solidFill>
                  <a:srgbClr val="044B8C"/>
                </a:solidFill>
                <a:effectLst/>
                <a:latin typeface="Lato" panose="020F0502020204030203" pitchFamily="34" charset="0"/>
                <a:hlinkClick r:id="rId12" tooltip="Decision matrix URL"/>
              </a:rPr>
              <a:t>decision matrix</a:t>
            </a:r>
            <a:r>
              <a:rPr lang="en-US" b="0" i="0" dirty="0">
                <a:solidFill>
                  <a:srgbClr val="2B2B2B"/>
                </a:solidFill>
                <a:effectLst/>
                <a:latin typeface="Lato" panose="020F0502020204030203" pitchFamily="34" charset="0"/>
              </a:rPr>
              <a:t> will highlight what the quick wins are and which are the more difficult solutions and whether these are worth investing time into.</a:t>
            </a:r>
          </a:p>
          <a:p>
            <a:pPr algn="l"/>
            <a:r>
              <a:rPr lang="en-US" b="0" i="0" dirty="0">
                <a:solidFill>
                  <a:srgbClr val="2B2B2B"/>
                </a:solidFill>
                <a:effectLst/>
                <a:latin typeface="Lato" panose="020F0502020204030203" pitchFamily="34" charset="0"/>
              </a:rPr>
              <a:t>Don't forget to consider whether your solutions can impact on our commitments to biodiversity and climate change. When evaluating options you should ask yourself the four key questions, can my solution help:</a:t>
            </a:r>
          </a:p>
          <a:p>
            <a:pPr algn="l"/>
            <a:r>
              <a:rPr lang="en-US" b="1" i="0" u="sng" dirty="0">
                <a:solidFill>
                  <a:srgbClr val="044B8C"/>
                </a:solidFill>
                <a:effectLst/>
                <a:latin typeface="Lato" panose="020F0502020204030203" pitchFamily="34" charset="0"/>
                <a:hlinkClick r:id="rId13" tooltip="Carbon neutral authority information URL"/>
              </a:rPr>
              <a:t>the authority to be carbon neutral  by 2030</a:t>
            </a:r>
            <a:endParaRPr lang="en-US" b="0" i="0" dirty="0">
              <a:solidFill>
                <a:srgbClr val="2B2B2B"/>
              </a:solidFill>
              <a:effectLst/>
              <a:latin typeface="Lato" panose="020F0502020204030203" pitchFamily="34" charset="0"/>
            </a:endParaRPr>
          </a:p>
          <a:p>
            <a:pPr algn="l"/>
            <a:r>
              <a:rPr lang="en-US" b="1" i="0" u="sng" dirty="0">
                <a:solidFill>
                  <a:srgbClr val="044B8C"/>
                </a:solidFill>
                <a:effectLst/>
                <a:latin typeface="Lato" panose="020F0502020204030203" pitchFamily="34" charset="0"/>
                <a:hlinkClick r:id="rId14" tooltip="Carbon neutral borough information URL"/>
              </a:rPr>
              <a:t>the borough to be carbon neutral by 2030</a:t>
            </a:r>
            <a:endParaRPr lang="en-US" b="0" i="0" dirty="0">
              <a:solidFill>
                <a:srgbClr val="2B2B2B"/>
              </a:solidFill>
              <a:effectLst/>
              <a:latin typeface="Lato" panose="020F0502020204030203" pitchFamily="34" charset="0"/>
            </a:endParaRPr>
          </a:p>
          <a:p>
            <a:pPr algn="l"/>
            <a:r>
              <a:rPr lang="en-US" b="1" i="0" u="sng" dirty="0">
                <a:solidFill>
                  <a:srgbClr val="044B8C"/>
                </a:solidFill>
                <a:effectLst/>
                <a:latin typeface="Lato" panose="020F0502020204030203" pitchFamily="34" charset="0"/>
                <a:hlinkClick r:id="rId15" tooltip="Adapting to climate change URL"/>
              </a:rPr>
              <a:t>the borough adapt to climate change</a:t>
            </a:r>
            <a:endParaRPr lang="en-US" b="0" i="0" dirty="0">
              <a:solidFill>
                <a:srgbClr val="2B2B2B"/>
              </a:solidFill>
              <a:effectLst/>
              <a:latin typeface="Lato" panose="020F0502020204030203" pitchFamily="34" charset="0"/>
            </a:endParaRPr>
          </a:p>
          <a:p>
            <a:pPr algn="l"/>
            <a:r>
              <a:rPr lang="en-US" b="1" i="0" u="sng" dirty="0">
                <a:solidFill>
                  <a:srgbClr val="044B8C"/>
                </a:solidFill>
                <a:effectLst/>
                <a:latin typeface="Lato" panose="020F0502020204030203" pitchFamily="34" charset="0"/>
                <a:hlinkClick r:id="rId16" tooltip="Biodiversity information URL"/>
              </a:rPr>
              <a:t>protect and enchance biodiversity</a:t>
            </a:r>
            <a:endParaRPr lang="ru-RU" b="1" i="0" u="sng" dirty="0">
              <a:solidFill>
                <a:srgbClr val="044B8C"/>
              </a:solidFill>
              <a:effectLst/>
              <a:latin typeface="Lato" panose="020F0502020204030203" pitchFamily="34" charset="0"/>
            </a:endParaRPr>
          </a:p>
          <a:p>
            <a:endParaRPr lang="ru-RU" b="0" dirty="0">
              <a:effectLst/>
              <a:latin typeface="inherit"/>
            </a:endParaRPr>
          </a:p>
          <a:p>
            <a:r>
              <a:rPr lang="ru-RU" b="0" dirty="0">
                <a:effectLst/>
                <a:latin typeface="inherit"/>
              </a:rPr>
              <a:t>Ищите решения</a:t>
            </a:r>
          </a:p>
          <a:p>
            <a:r>
              <a:rPr lang="ru-RU" b="0" dirty="0">
                <a:effectLst/>
                <a:latin typeface="inherit"/>
              </a:rPr>
              <a:t>На этапах обнаружения и определения вы соберете информацию, которая четко детализирует потребности клиента. Теперь вам нужно рассмотреть все различные способы удовлетворения этой потребности, чтобы затем сравнить их и определить, какое решение является лучшим. Чтобы определить эти решения, вы должны использовать такие инструменты, как </a:t>
            </a:r>
            <a:r>
              <a:rPr lang="en-US" b="0" dirty="0">
                <a:effectLst/>
                <a:latin typeface="inherit"/>
              </a:rPr>
              <a:t>SWOT-</a:t>
            </a:r>
            <a:r>
              <a:rPr lang="ru-RU" b="0" dirty="0">
                <a:effectLst/>
                <a:latin typeface="inherit"/>
              </a:rPr>
              <a:t>анализ, Мозговой штурм, Безумные восьмерки или Пять лучших, которые побуждают вас и вашу команду рассмотреть как можно больше различных решений, какими бы "нестандартными" они ни казались. Помните, что при рассмотрении вопроса о предоставлении услуг вы должны учитывать все различные способы, включая производство, покупку, совместное использование, отчуждение и прекращение, которые объясняются в нашем наборе инструментов для ввода в эксплуатацию.</a:t>
            </a:r>
          </a:p>
          <a:p>
            <a:r>
              <a:rPr lang="ru-RU" b="0" dirty="0">
                <a:effectLst/>
                <a:latin typeface="inherit"/>
              </a:rPr>
              <a:t>Поймите, что важно для клиента</a:t>
            </a:r>
          </a:p>
          <a:p>
            <a:r>
              <a:rPr lang="ru-RU" b="0" dirty="0">
                <a:effectLst/>
                <a:latin typeface="inherit"/>
              </a:rPr>
              <a:t>Пользователь должен быть в центре дизайна услуги на каждом этапе, поэтому, хотя вы, возможно, определили потребность пользователя и придумали множество решений, чтобы оценить, какое из них даст вам наилучший результат, вам нужно проверить, если это удовлетворение потребностей пользователя. Может быть очевидно, отвечают ли ваши решения потребностям пользователей, но если нет, то это можно определить с помощью фокус-групп с пользователями для сбора отзывов об идеях или путем перебора/массового штурма ваших идей с вашей командой дизайнеров.</a:t>
            </a:r>
          </a:p>
          <a:p>
            <a:r>
              <a:rPr lang="ru-RU" b="0" dirty="0">
                <a:effectLst/>
                <a:latin typeface="inherit"/>
              </a:rPr>
              <a:t>Оцените варианты доставки</a:t>
            </a:r>
          </a:p>
          <a:p>
            <a:r>
              <a:rPr lang="ru-RU" b="0" dirty="0">
                <a:effectLst/>
                <a:latin typeface="inherit"/>
              </a:rPr>
              <a:t>Хотя потребности пользователей являются наиболее важной частью дизайна услуг, они всегда должны быть сбалансированы с потребностями вашей организации, и поэтому вам нужно будет сравнивать и оценивать решения, чтобы найти идеальный баланс, который вы можете использовать такие инструменты, как варианты оценочную матрицу или парный анализ и включать любые соответствующие взвешивания для нужд пользователя.</a:t>
            </a:r>
          </a:p>
          <a:p>
            <a:r>
              <a:rPr lang="ru-RU" b="0" dirty="0">
                <a:effectLst/>
                <a:latin typeface="inherit"/>
              </a:rPr>
              <a:t>Вам также нужно будет понять, какие могут быть барьеры для доставки, поэтому  отображение ваших решений в матрице решений подчеркнет, каковы быстрые победы и какие решения являются более сложными, а также стоит ли тратить на них время.</a:t>
            </a:r>
          </a:p>
          <a:p>
            <a:r>
              <a:rPr lang="ru-RU" b="0" dirty="0">
                <a:effectLst/>
                <a:latin typeface="inherit"/>
              </a:rPr>
              <a:t>Не забывайте учитывать, могут ли ваши решения повлиять на наши обязательства в отношении биоразнообразия и изменения климата. При оценке вариантов вы должны задать себе четыре ключевых вопроса, поможет ли мое решение:</a:t>
            </a:r>
          </a:p>
          <a:p>
            <a:r>
              <a:rPr lang="ru-RU" b="0" dirty="0">
                <a:effectLst/>
                <a:latin typeface="inherit"/>
              </a:rPr>
              <a:t>полномочия стать углеродно-нейтральными к 2030 году</a:t>
            </a:r>
          </a:p>
          <a:p>
            <a:r>
              <a:rPr lang="ru-RU" b="0" dirty="0">
                <a:effectLst/>
                <a:latin typeface="inherit"/>
              </a:rPr>
              <a:t>район станет углеродно-нейтральным к 2030 году</a:t>
            </a:r>
          </a:p>
          <a:p>
            <a:r>
              <a:rPr lang="ru-RU" b="0" dirty="0">
                <a:effectLst/>
                <a:latin typeface="inherit"/>
              </a:rPr>
              <a:t>район адаптируется к изменению климата, защищает и расширяет биоразнообразие</a:t>
            </a:r>
            <a:endParaRPr lang="fi-FI" b="0" dirty="0"/>
          </a:p>
        </p:txBody>
      </p:sp>
      <p:sp>
        <p:nvSpPr>
          <p:cNvPr id="4" name="Slide Number Placeholder 3"/>
          <p:cNvSpPr>
            <a:spLocks noGrp="1"/>
          </p:cNvSpPr>
          <p:nvPr>
            <p:ph type="sldNum" sz="quarter" idx="5"/>
          </p:nvPr>
        </p:nvSpPr>
        <p:spPr/>
        <p:txBody>
          <a:bodyPr/>
          <a:lstStyle/>
          <a:p>
            <a:fld id="{01B53B9C-3A07-45FE-922C-29F3E73C4F53}" type="slidenum">
              <a:rPr lang="en-US" smtClean="0"/>
              <a:t>18</a:t>
            </a:fld>
            <a:endParaRPr lang="en-US"/>
          </a:p>
        </p:txBody>
      </p:sp>
    </p:spTree>
    <p:extLst>
      <p:ext uri="{BB962C8B-B14F-4D97-AF65-F5344CB8AC3E}">
        <p14:creationId xmlns:p14="http://schemas.microsoft.com/office/powerpoint/2010/main" val="420966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B2B2B"/>
                </a:solidFill>
                <a:effectLst/>
                <a:latin typeface="Lato" panose="020F0502020204030203" pitchFamily="34" charset="0"/>
              </a:rPr>
              <a:t>Using design and creative techniques, the design team and partners develop the individual service components in detail and ensure they link together to form a holistic experience. The final product or service will incorporate this feedback and be ready for 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B2B2B"/>
              </a:solidFill>
              <a:effectLst/>
              <a:latin typeface="Lato" panose="020F0502020204030203" pitchFamily="34" charset="0"/>
            </a:endParaRPr>
          </a:p>
          <a:p>
            <a:pPr algn="l"/>
            <a:r>
              <a:rPr lang="en-US" b="1" i="0" dirty="0">
                <a:solidFill>
                  <a:srgbClr val="2B2B2B"/>
                </a:solidFill>
                <a:effectLst/>
                <a:latin typeface="Lato" panose="020F0502020204030203" pitchFamily="34" charset="0"/>
              </a:rPr>
              <a:t>Prototype your ideas</a:t>
            </a:r>
          </a:p>
          <a:p>
            <a:pPr algn="l"/>
            <a:r>
              <a:rPr lang="en-US" b="0" i="0" dirty="0">
                <a:solidFill>
                  <a:srgbClr val="2B2B2B"/>
                </a:solidFill>
                <a:effectLst/>
                <a:latin typeface="Lato" panose="020F0502020204030203" pitchFamily="34" charset="0"/>
              </a:rPr>
              <a:t>You want to </a:t>
            </a:r>
            <a:r>
              <a:rPr lang="en-US" b="0" i="0" dirty="0" err="1">
                <a:solidFill>
                  <a:srgbClr val="2B2B2B"/>
                </a:solidFill>
                <a:effectLst/>
                <a:latin typeface="Lato" panose="020F0502020204030203" pitchFamily="34" charset="0"/>
              </a:rPr>
              <a:t>demostrate</a:t>
            </a:r>
            <a:r>
              <a:rPr lang="en-US" b="0" i="0" dirty="0">
                <a:solidFill>
                  <a:srgbClr val="2B2B2B"/>
                </a:solidFill>
                <a:effectLst/>
                <a:latin typeface="Lato" panose="020F0502020204030203" pitchFamily="34" charset="0"/>
              </a:rPr>
              <a:t> how your process or service will work in the real work, so creating prototypes enables people to understand the concept and allows stakeholders and uses to agree if it's meeting their needs. You can use static prototypes like </a:t>
            </a:r>
            <a:r>
              <a:rPr lang="en-US" b="1" i="0" u="sng" dirty="0">
                <a:solidFill>
                  <a:srgbClr val="044B8C"/>
                </a:solidFill>
                <a:effectLst/>
                <a:latin typeface="Lato" panose="020F0502020204030203" pitchFamily="34" charset="0"/>
                <a:hlinkClick r:id="rId3" tooltip="Process Map URL"/>
              </a:rPr>
              <a:t>to be process maps</a:t>
            </a:r>
            <a:r>
              <a:rPr lang="en-US" b="0" i="0" dirty="0">
                <a:solidFill>
                  <a:srgbClr val="2B2B2B"/>
                </a:solidFill>
                <a:effectLst/>
                <a:latin typeface="Lato" panose="020F0502020204030203" pitchFamily="34" charset="0"/>
              </a:rPr>
              <a:t> or </a:t>
            </a:r>
            <a:r>
              <a:rPr lang="en-US" b="1" i="0" u="sng" dirty="0">
                <a:solidFill>
                  <a:srgbClr val="044B8C"/>
                </a:solidFill>
                <a:effectLst/>
                <a:latin typeface="Lato" panose="020F0502020204030203" pitchFamily="34" charset="0"/>
                <a:hlinkClick r:id="rId4" tooltip="Blueprints URL"/>
              </a:rPr>
              <a:t>blueprints</a:t>
            </a:r>
            <a:r>
              <a:rPr lang="en-US" b="0" i="0" dirty="0">
                <a:solidFill>
                  <a:srgbClr val="2B2B2B"/>
                </a:solidFill>
                <a:effectLst/>
                <a:latin typeface="Lato" panose="020F0502020204030203" pitchFamily="34" charset="0"/>
              </a:rPr>
              <a:t> to easily </a:t>
            </a:r>
            <a:r>
              <a:rPr lang="en-US" b="0" i="0" dirty="0" err="1">
                <a:solidFill>
                  <a:srgbClr val="2B2B2B"/>
                </a:solidFill>
                <a:effectLst/>
                <a:latin typeface="Lato" panose="020F0502020204030203" pitchFamily="34" charset="0"/>
              </a:rPr>
              <a:t>commuicate</a:t>
            </a:r>
            <a:r>
              <a:rPr lang="en-US" b="0" i="0" dirty="0">
                <a:solidFill>
                  <a:srgbClr val="2B2B2B"/>
                </a:solidFill>
                <a:effectLst/>
                <a:latin typeface="Lato" panose="020F0502020204030203" pitchFamily="34" charset="0"/>
              </a:rPr>
              <a:t> and share the end to end process. Creating usable prototypes such as </a:t>
            </a:r>
            <a:r>
              <a:rPr lang="en-US" b="1" i="0" u="sng" dirty="0">
                <a:solidFill>
                  <a:srgbClr val="044B8C"/>
                </a:solidFill>
                <a:effectLst/>
                <a:latin typeface="Lato" panose="020F0502020204030203" pitchFamily="34" charset="0"/>
                <a:hlinkClick r:id="rId5" tooltip="Mock ups URL"/>
              </a:rPr>
              <a:t>mock-ups</a:t>
            </a:r>
            <a:r>
              <a:rPr lang="en-US" b="0" i="0" dirty="0">
                <a:solidFill>
                  <a:srgbClr val="2B2B2B"/>
                </a:solidFill>
                <a:effectLst/>
                <a:latin typeface="Lato" panose="020F0502020204030203" pitchFamily="34" charset="0"/>
              </a:rPr>
              <a:t> or running </a:t>
            </a:r>
            <a:r>
              <a:rPr lang="en-US" b="1" i="0" u="sng" dirty="0">
                <a:solidFill>
                  <a:srgbClr val="044B8C"/>
                </a:solidFill>
                <a:effectLst/>
                <a:latin typeface="Lato" panose="020F0502020204030203" pitchFamily="34" charset="0"/>
                <a:hlinkClick r:id="rId6" tooltip="Pilot URL"/>
              </a:rPr>
              <a:t>pilots</a:t>
            </a:r>
            <a:r>
              <a:rPr lang="en-US" b="0" i="0" dirty="0">
                <a:solidFill>
                  <a:srgbClr val="2B2B2B"/>
                </a:solidFill>
                <a:effectLst/>
                <a:latin typeface="Lato" panose="020F0502020204030203" pitchFamily="34" charset="0"/>
              </a:rPr>
              <a:t> will help you gain better understanding.</a:t>
            </a:r>
          </a:p>
          <a:p>
            <a:pPr algn="l"/>
            <a:r>
              <a:rPr lang="en-US" b="1" i="0" dirty="0">
                <a:solidFill>
                  <a:srgbClr val="2B2B2B"/>
                </a:solidFill>
                <a:effectLst/>
                <a:latin typeface="Lato" panose="020F0502020204030203" pitchFamily="34" charset="0"/>
              </a:rPr>
              <a:t>Check you're meeting user need</a:t>
            </a:r>
          </a:p>
          <a:p>
            <a:pPr algn="l"/>
            <a:r>
              <a:rPr lang="en-US" b="0" i="0" dirty="0">
                <a:solidFill>
                  <a:srgbClr val="2B2B2B"/>
                </a:solidFill>
                <a:effectLst/>
                <a:latin typeface="Lato" panose="020F0502020204030203" pitchFamily="34" charset="0"/>
              </a:rPr>
              <a:t>Again you should remind your self of what the user need is and run </a:t>
            </a:r>
            <a:r>
              <a:rPr lang="en-US" b="1" i="0" u="sng" dirty="0">
                <a:solidFill>
                  <a:srgbClr val="044B8C"/>
                </a:solidFill>
                <a:effectLst/>
                <a:latin typeface="Lato" panose="020F0502020204030203" pitchFamily="34" charset="0"/>
                <a:hlinkClick r:id="rId7" tooltip="User testing"/>
              </a:rPr>
              <a:t>user testing</a:t>
            </a:r>
            <a:r>
              <a:rPr lang="en-US" b="0" i="0" dirty="0">
                <a:solidFill>
                  <a:srgbClr val="2B2B2B"/>
                </a:solidFill>
                <a:effectLst/>
                <a:latin typeface="Lato" panose="020F0502020204030203" pitchFamily="34" charset="0"/>
              </a:rPr>
              <a:t> to gather useful feedback on the feasibility of your prototype. You may have to trial your prototype several times, making tweaks based on feedback, this is </a:t>
            </a:r>
            <a:r>
              <a:rPr lang="en-US" b="0" i="0" dirty="0" err="1">
                <a:solidFill>
                  <a:srgbClr val="2B2B2B"/>
                </a:solidFill>
                <a:effectLst/>
                <a:latin typeface="Lato" panose="020F0502020204030203" pitchFamily="34" charset="0"/>
              </a:rPr>
              <a:t>iterartive</a:t>
            </a:r>
            <a:r>
              <a:rPr lang="en-US" b="0" i="0" dirty="0">
                <a:solidFill>
                  <a:srgbClr val="2B2B2B"/>
                </a:solidFill>
                <a:effectLst/>
                <a:latin typeface="Lato" panose="020F0502020204030203" pitchFamily="34" charset="0"/>
              </a:rPr>
              <a:t> design and is encouraged to ensure you get the best solution.</a:t>
            </a:r>
          </a:p>
          <a:p>
            <a:pPr algn="l"/>
            <a:r>
              <a:rPr lang="en-US" b="1" i="0" dirty="0">
                <a:solidFill>
                  <a:srgbClr val="2B2B2B"/>
                </a:solidFill>
                <a:effectLst/>
                <a:latin typeface="Lato" panose="020F0502020204030203" pitchFamily="34" charset="0"/>
              </a:rPr>
              <a:t>Plan for delivery</a:t>
            </a:r>
          </a:p>
          <a:p>
            <a:pPr algn="l"/>
            <a:r>
              <a:rPr lang="en-US" b="0" i="0" dirty="0">
                <a:solidFill>
                  <a:srgbClr val="2B2B2B"/>
                </a:solidFill>
                <a:effectLst/>
                <a:latin typeface="Lato" panose="020F0502020204030203" pitchFamily="34" charset="0"/>
              </a:rPr>
              <a:t>Once you have tested and improved your solution you need to plan how you're going to implement this. You need to agree measures to check how your outcome has meet user need and any other predicted benefits. You need to produce a clear set of actions and timescales for delivery using a </a:t>
            </a:r>
            <a:r>
              <a:rPr lang="en-US" b="1" i="0" u="sng" dirty="0">
                <a:solidFill>
                  <a:srgbClr val="044B8C"/>
                </a:solidFill>
                <a:effectLst/>
                <a:latin typeface="Lato" panose="020F0502020204030203" pitchFamily="34" charset="0"/>
                <a:hlinkClick r:id="rId8" tooltip="Road map URL"/>
              </a:rPr>
              <a:t>roadmap</a:t>
            </a:r>
            <a:r>
              <a:rPr lang="en-US" b="0" i="0" dirty="0">
                <a:solidFill>
                  <a:srgbClr val="2B2B2B"/>
                </a:solidFill>
                <a:effectLst/>
                <a:latin typeface="Lato" panose="020F0502020204030203" pitchFamily="34" charset="0"/>
              </a:rPr>
              <a:t> can be a good visual way of planning this.</a:t>
            </a:r>
            <a:endParaRPr lang="ru-RU" b="0" i="0" dirty="0">
              <a:solidFill>
                <a:srgbClr val="2B2B2B"/>
              </a:solidFill>
              <a:effectLst/>
              <a:latin typeface="Lato" panose="020F0502020204030203" pitchFamily="34" charset="0"/>
            </a:endParaRPr>
          </a:p>
          <a:p>
            <a:pPr algn="l"/>
            <a:endParaRPr lang="ru-RU" b="0" i="0" dirty="0">
              <a:solidFill>
                <a:srgbClr val="2B2B2B"/>
              </a:solidFill>
              <a:effectLst/>
              <a:latin typeface="Lato" panose="020F0502020204030203" pitchFamily="34" charset="0"/>
            </a:endParaRPr>
          </a:p>
          <a:p>
            <a:pPr algn="l"/>
            <a:r>
              <a:rPr lang="ru-RU" b="0" i="0" dirty="0">
                <a:solidFill>
                  <a:srgbClr val="2B2B2B"/>
                </a:solidFill>
                <a:effectLst/>
                <a:latin typeface="Lato" panose="020F0502020204030203" pitchFamily="34" charset="0"/>
              </a:rPr>
              <a:t>Используя дизайнерские и творческие методы, команда дизайнеров и партнеры детально разрабатывают отдельные компоненты услуги и обеспечивают их взаимосвязь для формирования целостного опыта. Конечный продукт или услуга будут включать эту обратную связь и будут готовы к внедрению.</a:t>
            </a:r>
          </a:p>
          <a:p>
            <a:pPr algn="l"/>
            <a:endParaRPr lang="ru-RU" b="0" i="0" dirty="0">
              <a:solidFill>
                <a:srgbClr val="2B2B2B"/>
              </a:solidFill>
              <a:effectLst/>
              <a:latin typeface="Lato" panose="020F0502020204030203" pitchFamily="34" charset="0"/>
            </a:endParaRPr>
          </a:p>
          <a:p>
            <a:pPr algn="l"/>
            <a:r>
              <a:rPr lang="ru-RU" b="0" i="0" dirty="0" err="1">
                <a:solidFill>
                  <a:srgbClr val="2B2B2B"/>
                </a:solidFill>
                <a:effectLst/>
                <a:latin typeface="Lato" panose="020F0502020204030203" pitchFamily="34" charset="0"/>
              </a:rPr>
              <a:t>Прототипируйте</a:t>
            </a:r>
            <a:r>
              <a:rPr lang="ru-RU" b="0" i="0" dirty="0">
                <a:solidFill>
                  <a:srgbClr val="2B2B2B"/>
                </a:solidFill>
                <a:effectLst/>
                <a:latin typeface="Lato" panose="020F0502020204030203" pitchFamily="34" charset="0"/>
              </a:rPr>
              <a:t> свои идеи</a:t>
            </a:r>
          </a:p>
          <a:p>
            <a:pPr algn="l"/>
            <a:r>
              <a:rPr lang="ru-RU" b="0" i="0" dirty="0">
                <a:solidFill>
                  <a:srgbClr val="2B2B2B"/>
                </a:solidFill>
                <a:effectLst/>
                <a:latin typeface="Lato" panose="020F0502020204030203" pitchFamily="34" charset="0"/>
              </a:rPr>
              <a:t>Вы хотите продемонстрировать, как ваш процесс или услуга будут работать в реальной работе, поэтому создание прототипов позволяет людям понять концепцию и позволяет заинтересованным сторонам и пользователям согласиться, отвечает ли она их потребностям. Вы можете использовать статические прототипы, такие как карты процессов или чертежи, чтобы легко общаться и делиться сквозным процессом. Создание пригодных для использования прототипов, таких как макеты или запуск пилотных проектов, поможет вам лучше понять.</a:t>
            </a:r>
          </a:p>
          <a:p>
            <a:pPr algn="l"/>
            <a:r>
              <a:rPr lang="ru-RU" b="0" i="0" dirty="0">
                <a:solidFill>
                  <a:srgbClr val="2B2B2B"/>
                </a:solidFill>
                <a:effectLst/>
                <a:latin typeface="Lato" panose="020F0502020204030203" pitchFamily="34" charset="0"/>
              </a:rPr>
              <a:t>Убедитесь, что вы удовлетворяете потребности пользователей</a:t>
            </a:r>
          </a:p>
          <a:p>
            <a:pPr algn="l"/>
            <a:r>
              <a:rPr lang="ru-RU" b="0" i="0" dirty="0">
                <a:solidFill>
                  <a:srgbClr val="2B2B2B"/>
                </a:solidFill>
                <a:effectLst/>
                <a:latin typeface="Lato" panose="020F0502020204030203" pitchFamily="34" charset="0"/>
              </a:rPr>
              <a:t>Опять же, вы должны напомнить себе о том, что нужно пользователю, и провести пользовательское тестирование, чтобы собрать полезные отзывы о возможности вашего прототипа. Возможно, вам придется опробовать свой прототип несколько раз, внося коррективы на основе отзывов. Это итеративный дизайн, который рекомендуется для обеспечения наилучшего решения.</a:t>
            </a:r>
          </a:p>
          <a:p>
            <a:pPr algn="l"/>
            <a:r>
              <a:rPr lang="ru-RU" b="0" i="0" dirty="0">
                <a:solidFill>
                  <a:srgbClr val="2B2B2B"/>
                </a:solidFill>
                <a:effectLst/>
                <a:latin typeface="Lato" panose="020F0502020204030203" pitchFamily="34" charset="0"/>
              </a:rPr>
              <a:t>План доставки</a:t>
            </a:r>
          </a:p>
          <a:p>
            <a:pPr algn="l"/>
            <a:r>
              <a:rPr lang="ru-RU" b="0" i="0" dirty="0">
                <a:solidFill>
                  <a:srgbClr val="2B2B2B"/>
                </a:solidFill>
                <a:effectLst/>
                <a:latin typeface="Lato" panose="020F0502020204030203" pitchFamily="34" charset="0"/>
              </a:rPr>
              <a:t>После того, как вы протестировали и улучшили свое решение, вам нужно спланировать, как вы собираетесь это реализовать. Вам необходимо согласовать меры, чтобы проверить, насколько ваш результат соответствует потребностям пользователей и любым другим прогнозируемым преимуществам. Вам необходимо создать четкий набор действий и временных рамок для доставки, используя дорожную карту, которая может быть хорошим визуальным способом планирования этого.</a:t>
            </a:r>
          </a:p>
          <a:p>
            <a:pPr algn="l"/>
            <a:endParaRPr lang="en-US" b="0" i="0" dirty="0">
              <a:solidFill>
                <a:srgbClr val="2B2B2B"/>
              </a:solidFill>
              <a:effectLst/>
              <a:latin typeface="Lato" panose="020F0502020204030203" pitchFamily="34" charset="0"/>
            </a:endParaRPr>
          </a:p>
          <a:p>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19</a:t>
            </a:fld>
            <a:endParaRPr lang="en-US"/>
          </a:p>
        </p:txBody>
      </p:sp>
    </p:spTree>
    <p:extLst>
      <p:ext uri="{BB962C8B-B14F-4D97-AF65-F5344CB8AC3E}">
        <p14:creationId xmlns:p14="http://schemas.microsoft.com/office/powerpoint/2010/main" val="290541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B2B2B"/>
                </a:solidFill>
                <a:effectLst/>
                <a:latin typeface="Lato" panose="020F0502020204030203" pitchFamily="34" charset="0"/>
              </a:rPr>
              <a:t>The delivery phase is simply when the service goes live. Therefore no work needs to be carried out initially in the delivery phase. However, a review date should be agreed (normally 6-12months from ‘go live’).</a:t>
            </a:r>
          </a:p>
          <a:p>
            <a:endParaRPr lang="ru-RU" dirty="0"/>
          </a:p>
          <a:p>
            <a:endParaRPr lang="ru-RU" dirty="0"/>
          </a:p>
          <a:p>
            <a:r>
              <a:rPr lang="ru-RU" dirty="0"/>
              <a:t>Этап доставки — это просто запуск службы. Поэтому никаких работ не требуется выполнять изначально на этапе поставки. </a:t>
            </a:r>
            <a:r>
              <a:rPr lang="ru-RU"/>
              <a:t>Однако должна быть согласована дата проверки (обычно 6-12 месяцев с момента запуска).</a:t>
            </a:r>
            <a:endParaRPr lang="fi-FI" dirty="0"/>
          </a:p>
        </p:txBody>
      </p:sp>
      <p:sp>
        <p:nvSpPr>
          <p:cNvPr id="4" name="Slide Number Placeholder 3"/>
          <p:cNvSpPr>
            <a:spLocks noGrp="1"/>
          </p:cNvSpPr>
          <p:nvPr>
            <p:ph type="sldNum" sz="quarter" idx="5"/>
          </p:nvPr>
        </p:nvSpPr>
        <p:spPr/>
        <p:txBody>
          <a:bodyPr/>
          <a:lstStyle/>
          <a:p>
            <a:fld id="{01B53B9C-3A07-45FE-922C-29F3E73C4F53}" type="slidenum">
              <a:rPr lang="en-US" smtClean="0"/>
              <a:t>20</a:t>
            </a:fld>
            <a:endParaRPr lang="en-US"/>
          </a:p>
        </p:txBody>
      </p:sp>
    </p:spTree>
    <p:extLst>
      <p:ext uri="{BB962C8B-B14F-4D97-AF65-F5344CB8AC3E}">
        <p14:creationId xmlns:p14="http://schemas.microsoft.com/office/powerpoint/2010/main" val="321314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1B53B9C-3A07-45FE-922C-29F3E73C4F53}" type="slidenum">
              <a:rPr lang="en-US" smtClean="0"/>
              <a:t>21</a:t>
            </a:fld>
            <a:endParaRPr lang="en-US"/>
          </a:p>
        </p:txBody>
      </p:sp>
    </p:spTree>
    <p:extLst>
      <p:ext uri="{BB962C8B-B14F-4D97-AF65-F5344CB8AC3E}">
        <p14:creationId xmlns:p14="http://schemas.microsoft.com/office/powerpoint/2010/main" val="135520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1B53B9C-3A07-45FE-922C-29F3E73C4F53}" type="slidenum">
              <a:rPr lang="en-US" smtClean="0"/>
              <a:t>22</a:t>
            </a:fld>
            <a:endParaRPr lang="en-US"/>
          </a:p>
        </p:txBody>
      </p:sp>
    </p:spTree>
    <p:extLst>
      <p:ext uri="{BB962C8B-B14F-4D97-AF65-F5344CB8AC3E}">
        <p14:creationId xmlns:p14="http://schemas.microsoft.com/office/powerpoint/2010/main" val="264217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1B53B9C-3A07-45FE-922C-29F3E73C4F53}" type="slidenum">
              <a:rPr lang="en-US" smtClean="0"/>
              <a:t>27</a:t>
            </a:fld>
            <a:endParaRPr lang="en-US"/>
          </a:p>
        </p:txBody>
      </p:sp>
    </p:spTree>
    <p:extLst>
      <p:ext uri="{BB962C8B-B14F-4D97-AF65-F5344CB8AC3E}">
        <p14:creationId xmlns:p14="http://schemas.microsoft.com/office/powerpoint/2010/main" val="201150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79" y="1557225"/>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70C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61322"/>
            <a:ext cx="3352799" cy="714978"/>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4B91A6DE-4906-4E8E-B059-08E1ACFD3DC2}"/>
              </a:ext>
            </a:extLst>
          </p:cNvPr>
          <p:cNvPicPr>
            <a:picLocks noChangeAspect="1"/>
          </p:cNvPicPr>
          <p:nvPr userDrawn="1"/>
        </p:nvPicPr>
        <p:blipFill>
          <a:blip r:embed="rId3"/>
          <a:stretch>
            <a:fillRect/>
          </a:stretch>
        </p:blipFill>
        <p:spPr>
          <a:xfrm>
            <a:off x="10492959" y="159116"/>
            <a:ext cx="1330982" cy="769881"/>
          </a:xfrm>
          <a:prstGeom prst="rect">
            <a:avLst/>
          </a:prstGeom>
        </p:spPr>
      </p:pic>
    </p:spTree>
    <p:extLst>
      <p:ext uri="{BB962C8B-B14F-4D97-AF65-F5344CB8AC3E}">
        <p14:creationId xmlns:p14="http://schemas.microsoft.com/office/powerpoint/2010/main" val="3392601653"/>
      </p:ext>
    </p:extLst>
  </p:cSld>
  <p:clrMapOvr>
    <a:masterClrMapping/>
  </p:clrMapOvr>
  <p:extLst>
    <p:ext uri="{DCECCB84-F9BA-43D5-87BE-67443E8EF086}">
      <p15:sldGuideLst xmlns:p15="http://schemas.microsoft.com/office/powerpoint/2012/main">
        <p15:guide id="1" orient="horz" pos="720" userDrawn="1">
          <p15:clr>
            <a:srgbClr val="FBAE40"/>
          </p15:clr>
        </p15:guide>
        <p15:guide id="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63611" y="970494"/>
            <a:ext cx="11277600" cy="808963"/>
          </a:xfrm>
        </p:spPr>
        <p:txBody>
          <a:bodyPr/>
          <a:lstStyle>
            <a:lvl1pPr marL="0" algn="ctr">
              <a:defRPr sz="4400"/>
            </a:lvl1p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383660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304800" y="893766"/>
            <a:ext cx="11261124" cy="682917"/>
          </a:xfrm>
        </p:spPr>
        <p:txBody>
          <a:bodyPr/>
          <a:lstStyle>
            <a:lvl1pPr algn="ctr">
              <a:defRPr/>
            </a:lvl1pPr>
          </a:lstStyle>
          <a:p>
            <a:r>
              <a:rPr lang="lt-LT"/>
              <a:t>Spustelėję redag. ruoš. pavad. stilių</a:t>
            </a:r>
            <a:endParaRPr lang="en-US" dirty="0"/>
          </a:p>
        </p:txBody>
      </p:sp>
      <p:sp>
        <p:nvSpPr>
          <p:cNvPr id="3" name="Text Placeholder 2"/>
          <p:cNvSpPr>
            <a:spLocks noGrp="1"/>
          </p:cNvSpPr>
          <p:nvPr>
            <p:ph type="body" idx="1"/>
          </p:nvPr>
        </p:nvSpPr>
        <p:spPr>
          <a:xfrm>
            <a:off x="304800" y="1846052"/>
            <a:ext cx="5730240"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304800" y="2619388"/>
            <a:ext cx="5730240" cy="3341145"/>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5348004"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619388"/>
            <a:ext cx="5348004" cy="3341146"/>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84304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sirinktinis make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Tree>
    <p:extLst>
      <p:ext uri="{BB962C8B-B14F-4D97-AF65-F5344CB8AC3E}">
        <p14:creationId xmlns:p14="http://schemas.microsoft.com/office/powerpoint/2010/main" val="37335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88796" y="2142111"/>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27774"/>
            <a:ext cx="3519577" cy="750543"/>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3" name="Picture 2">
            <a:extLst>
              <a:ext uri="{FF2B5EF4-FFF2-40B4-BE49-F238E27FC236}">
                <a16:creationId xmlns:a16="http://schemas.microsoft.com/office/drawing/2014/main" id="{11F1D42B-C63A-4E8A-B953-0F567EEA1BE1}"/>
              </a:ext>
            </a:extLst>
          </p:cNvPr>
          <p:cNvPicPr>
            <a:picLocks noChangeAspect="1"/>
          </p:cNvPicPr>
          <p:nvPr userDrawn="1"/>
        </p:nvPicPr>
        <p:blipFill>
          <a:blip r:embed="rId3"/>
          <a:stretch>
            <a:fillRect/>
          </a:stretch>
        </p:blipFill>
        <p:spPr>
          <a:xfrm>
            <a:off x="10432871" y="127774"/>
            <a:ext cx="1297550" cy="750543"/>
          </a:xfrm>
          <a:prstGeom prst="rect">
            <a:avLst/>
          </a:prstGeom>
        </p:spPr>
      </p:pic>
    </p:spTree>
    <p:extLst>
      <p:ext uri="{BB962C8B-B14F-4D97-AF65-F5344CB8AC3E}">
        <p14:creationId xmlns:p14="http://schemas.microsoft.com/office/powerpoint/2010/main" val="162688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3611" y="970494"/>
            <a:ext cx="11170508" cy="808963"/>
          </a:xfrm>
          <a:prstGeom prst="rect">
            <a:avLst/>
          </a:prstGeom>
        </p:spPr>
        <p:txBody>
          <a:bodyPr vert="horz" lIns="91440" tIns="45720" rIns="91440" bIns="45720" rtlCol="0" anchor="b">
            <a:normAutofit/>
          </a:bodyPr>
          <a:lstStyle/>
          <a:p>
            <a:r>
              <a:rPr lang="lt-LT" dirty="0"/>
              <a:t>Spustelėję </a:t>
            </a:r>
            <a:r>
              <a:rPr lang="lt-LT" dirty="0" err="1"/>
              <a:t>redag</a:t>
            </a:r>
            <a:r>
              <a:rPr lang="lt-LT" dirty="0"/>
              <a:t>. ruoš. pavad. stilių</a:t>
            </a:r>
            <a:endParaRPr lang="en-US" dirty="0"/>
          </a:p>
        </p:txBody>
      </p:sp>
      <p:sp>
        <p:nvSpPr>
          <p:cNvPr id="3" name="Text Placeholder 2"/>
          <p:cNvSpPr>
            <a:spLocks noGrp="1"/>
          </p:cNvSpPr>
          <p:nvPr>
            <p:ph type="body" idx="1"/>
          </p:nvPr>
        </p:nvSpPr>
        <p:spPr>
          <a:xfrm>
            <a:off x="263611" y="1845734"/>
            <a:ext cx="11277600" cy="4023360"/>
          </a:xfrm>
          <a:prstGeom prst="rect">
            <a:avLst/>
          </a:prstGeom>
        </p:spPr>
        <p:txBody>
          <a:bodyPr vert="horz" lIns="0" tIns="45720" rIns="0" bIns="45720" rtlCol="0">
            <a:normAutofit/>
          </a:bodyPr>
          <a:lstStyle/>
          <a:p>
            <a:pPr lvl="0"/>
            <a:r>
              <a:rPr lang="lt-LT" dirty="0"/>
              <a:t>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7"/>
          <a:stretch>
            <a:fillRect/>
          </a:stretch>
        </p:blipFill>
        <p:spPr>
          <a:xfrm>
            <a:off x="0" y="125249"/>
            <a:ext cx="3519577" cy="750543"/>
          </a:xfrm>
          <a:prstGeom prst="rect">
            <a:avLst/>
          </a:prstGeom>
        </p:spPr>
      </p:pic>
      <p:sp>
        <p:nvSpPr>
          <p:cNvPr id="8" name="TextBox 7"/>
          <p:cNvSpPr txBox="1"/>
          <p:nvPr userDrawn="1"/>
        </p:nvSpPr>
        <p:spPr>
          <a:xfrm>
            <a:off x="263611" y="6305977"/>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ACDC2833-4B21-4E16-88A8-EE218A7DAEA7}"/>
              </a:ext>
            </a:extLst>
          </p:cNvPr>
          <p:cNvPicPr>
            <a:picLocks noChangeAspect="1"/>
          </p:cNvPicPr>
          <p:nvPr userDrawn="1"/>
        </p:nvPicPr>
        <p:blipFill>
          <a:blip r:embed="rId8"/>
          <a:stretch>
            <a:fillRect/>
          </a:stretch>
        </p:blipFill>
        <p:spPr>
          <a:xfrm>
            <a:off x="10607193" y="139107"/>
            <a:ext cx="1322733" cy="765110"/>
          </a:xfrm>
          <a:prstGeom prst="rect">
            <a:avLst/>
          </a:prstGeom>
        </p:spPr>
      </p:pic>
    </p:spTree>
    <p:extLst>
      <p:ext uri="{BB962C8B-B14F-4D97-AF65-F5344CB8AC3E}">
        <p14:creationId xmlns:p14="http://schemas.microsoft.com/office/powerpoint/2010/main" val="429230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Lst>
  <p:txStyles>
    <p:titleStyle>
      <a:lvl1pPr algn="l" defTabSz="914400" rtl="0" eaLnBrk="1" latinLnBrk="0" hangingPunct="1">
        <a:lnSpc>
          <a:spcPct val="85000"/>
        </a:lnSpc>
        <a:spcBef>
          <a:spcPct val="0"/>
        </a:spcBef>
        <a:buNone/>
        <a:defRPr sz="4800" kern="1200" spc="-50" baseline="0">
          <a:solidFill>
            <a:srgbClr val="0070C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hyperlink" Target="https://www.gov.scot/publications/the-scottish-approach-to-service-design/documents/" TargetMode="Externa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historyofsocialwork.org/1969_ENG_Ladderofparticipation/1969,%20Arnstein,%20ladder%20of%20participation,%20original%20text%20OCR%20C.pdf" TargetMode="External"/><Relationship Id="rId7" Type="http://schemas.openxmlformats.org/officeDocument/2006/relationships/hyperlink" Target="https://www.gov.scot/publications/the-scottish-approach-to-service-design/docume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oi.org/10.1016/j.hjdsi.2015.12.00" TargetMode="External"/><Relationship Id="rId5" Type="http://schemas.openxmlformats.org/officeDocument/2006/relationships/hyperlink" Target="https://digitalservices.maidstone.gov.uk/about-us/toolkits/service-design-toolkit" TargetMode="External"/><Relationship Id="rId4" Type="http://schemas.openxmlformats.org/officeDocument/2006/relationships/hyperlink" Target="http://dx.doi.org/10.1007/978-3-030-00749-2_2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209321" y="896373"/>
            <a:ext cx="11004214" cy="3362487"/>
          </a:xfrm>
        </p:spPr>
        <p:txBody>
          <a:bodyPr>
            <a:noAutofit/>
          </a:bodyPr>
          <a:lstStyle/>
          <a:p>
            <a:r>
              <a:rPr lang="en-US" sz="32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“Service design approach in the development of nursing services”</a:t>
            </a:r>
            <a:br>
              <a:rPr lang="fi-FI" sz="3200" dirty="0">
                <a:solidFill>
                  <a:srgbClr val="244061"/>
                </a:solidFill>
                <a:effectLst/>
                <a:latin typeface="Calibri" panose="020F0502020204030204" pitchFamily="34" charset="0"/>
                <a:ea typeface="Calibri" panose="020F0502020204030204" pitchFamily="34" charset="0"/>
                <a:cs typeface="Times New Roman" panose="02020603050405020304" pitchFamily="18" charset="0"/>
              </a:rPr>
            </a:br>
            <a:r>
              <a:rPr lang="ru-RU" sz="32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“Сервис-дизайн подход в развитии сестринских услуг”</a:t>
            </a:r>
            <a:br>
              <a:rPr lang="fi-FI" sz="3200" dirty="0">
                <a:solidFill>
                  <a:srgbClr val="244061"/>
                </a:solidFill>
                <a:effectLst/>
                <a:latin typeface="Calibri" panose="020F0502020204030204" pitchFamily="34" charset="0"/>
                <a:ea typeface="Calibri" panose="020F0502020204030204" pitchFamily="34" charset="0"/>
                <a:cs typeface="Times New Roman" panose="02020603050405020304" pitchFamily="18" charset="0"/>
              </a:rPr>
            </a:br>
            <a:br>
              <a:rPr lang="fi-FI" sz="3200" b="1" dirty="0">
                <a:solidFill>
                  <a:schemeClr val="tx1"/>
                </a:solidFill>
              </a:rPr>
            </a:br>
            <a:r>
              <a:rPr lang="fi-FI" sz="3200" b="1" dirty="0" err="1">
                <a:solidFill>
                  <a:schemeClr val="tx1"/>
                </a:solidFill>
              </a:rPr>
              <a:t>Lecture</a:t>
            </a:r>
            <a:r>
              <a:rPr lang="fi-FI" sz="3200" b="1" dirty="0">
                <a:solidFill>
                  <a:schemeClr val="tx1"/>
                </a:solidFill>
              </a:rPr>
              <a:t> 01</a:t>
            </a:r>
            <a:br>
              <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mn-cs"/>
              </a:rPr>
              <a:t> “Service design methodology and process ”</a:t>
            </a:r>
            <a:br>
              <a:rPr lang="ru-RU" sz="3200" b="1" dirty="0">
                <a:solidFill>
                  <a:schemeClr val="tx1"/>
                </a:solidFill>
              </a:rPr>
            </a:br>
            <a:br>
              <a:rPr lang="fi-FI" sz="3200" dirty="0">
                <a:solidFill>
                  <a:srgbClr val="244061"/>
                </a:solidFill>
                <a:effectLst/>
                <a:latin typeface="Calibri" panose="020F0502020204030204" pitchFamily="34" charset="0"/>
                <a:ea typeface="Calibri" panose="020F0502020204030204" pitchFamily="34" charset="0"/>
              </a:rPr>
            </a:br>
            <a:r>
              <a:rPr kumimoji="0" lang="ru-RU" sz="3200" b="1" i="0" u="none" strike="noStrike" kern="1200" cap="none" spc="0" normalizeH="0" baseline="0" noProof="0" dirty="0">
                <a:ln>
                  <a:noFill/>
                </a:ln>
                <a:solidFill>
                  <a:srgbClr val="0070C0"/>
                </a:solidFill>
                <a:effectLst/>
                <a:uLnTx/>
                <a:uFillTx/>
                <a:latin typeface="Calibri" panose="020F0502020204030204"/>
                <a:ea typeface="+mn-ea"/>
                <a:cs typeface="+mn-cs"/>
              </a:rPr>
              <a:t> «Методология и процесс сервис-дизайна </a:t>
            </a:r>
            <a:r>
              <a:rPr lang="ru-RU" sz="3200" b="1" spc="0" dirty="0">
                <a:latin typeface="Calibri" panose="020F0502020204030204"/>
                <a:ea typeface="+mn-ea"/>
                <a:cs typeface="+mn-cs"/>
              </a:rPr>
              <a:t>подхода</a:t>
            </a:r>
            <a:r>
              <a:rPr kumimoji="0" lang="ru-RU" sz="3200" b="1" i="0" u="none" strike="noStrike" kern="1200" cap="none" spc="0" normalizeH="0" baseline="0" noProof="0" dirty="0">
                <a:ln>
                  <a:noFill/>
                </a:ln>
                <a:solidFill>
                  <a:srgbClr val="0070C0"/>
                </a:solidFill>
                <a:effectLst/>
                <a:uLnTx/>
                <a:uFillTx/>
                <a:latin typeface="Calibri" panose="020F0502020204030204"/>
                <a:ea typeface="+mn-ea"/>
                <a:cs typeface="+mn-cs"/>
              </a:rPr>
              <a:t>»</a:t>
            </a:r>
            <a:endParaRPr lang="en-US" sz="3200" b="1" dirty="0"/>
          </a:p>
        </p:txBody>
      </p:sp>
      <p:sp>
        <p:nvSpPr>
          <p:cNvPr id="3" name="Antrinis pavadinimas 2"/>
          <p:cNvSpPr>
            <a:spLocks noGrp="1"/>
          </p:cNvSpPr>
          <p:nvPr>
            <p:ph type="subTitle" idx="1"/>
          </p:nvPr>
        </p:nvSpPr>
        <p:spPr>
          <a:xfrm>
            <a:off x="1100050" y="4455620"/>
            <a:ext cx="4995950" cy="1143000"/>
          </a:xfrm>
        </p:spPr>
        <p:txBody>
          <a:bodyPr vert="horz" lIns="91440" tIns="45720" rIns="91440" bIns="45720" rtlCol="0" anchor="t">
            <a:normAutofit fontScale="62500" lnSpcReduction="20000"/>
          </a:bodyPr>
          <a:lstStyle/>
          <a:p>
            <a:r>
              <a:rPr lang="fi-FI" b="1" dirty="0" err="1">
                <a:solidFill>
                  <a:schemeClr val="tx1"/>
                </a:solidFill>
                <a:cs typeface="Times New Roman" panose="02020603050405020304" pitchFamily="18" charset="0"/>
              </a:rPr>
              <a:t>johanna</a:t>
            </a:r>
            <a:r>
              <a:rPr lang="fi-FI" b="1" dirty="0">
                <a:solidFill>
                  <a:schemeClr val="tx1"/>
                </a:solidFill>
                <a:cs typeface="Times New Roman" panose="02020603050405020304" pitchFamily="18" charset="0"/>
              </a:rPr>
              <a:t> heikkilä, Senior Advisor, PhD in NursIng Science, </a:t>
            </a:r>
            <a:r>
              <a:rPr lang="fi-FI" b="1" dirty="0" err="1">
                <a:solidFill>
                  <a:schemeClr val="tx1"/>
                </a:solidFill>
                <a:cs typeface="Times New Roman" panose="02020603050405020304" pitchFamily="18" charset="0"/>
              </a:rPr>
              <a:t>Docent</a:t>
            </a:r>
            <a:r>
              <a:rPr lang="fi-FI" b="1" dirty="0">
                <a:solidFill>
                  <a:schemeClr val="tx1"/>
                </a:solidFill>
                <a:cs typeface="Times New Roman" panose="02020603050405020304" pitchFamily="18" charset="0"/>
              </a:rPr>
              <a:t> in </a:t>
            </a:r>
            <a:r>
              <a:rPr lang="fi-FI" b="1" dirty="0" err="1">
                <a:solidFill>
                  <a:schemeClr val="tx1"/>
                </a:solidFill>
                <a:cs typeface="Times New Roman" panose="02020603050405020304" pitchFamily="18" charset="0"/>
              </a:rPr>
              <a:t>Clinical</a:t>
            </a:r>
            <a:r>
              <a:rPr lang="fi-FI" b="1" dirty="0">
                <a:solidFill>
                  <a:schemeClr val="tx1"/>
                </a:solidFill>
                <a:cs typeface="Times New Roman" panose="02020603050405020304" pitchFamily="18" charset="0"/>
              </a:rPr>
              <a:t> </a:t>
            </a:r>
            <a:r>
              <a:rPr lang="fi-FI" b="1" dirty="0" err="1">
                <a:solidFill>
                  <a:schemeClr val="tx1"/>
                </a:solidFill>
                <a:cs typeface="Times New Roman" panose="02020603050405020304" pitchFamily="18" charset="0"/>
              </a:rPr>
              <a:t>Caring</a:t>
            </a:r>
            <a:r>
              <a:rPr lang="fi-FI" b="1" dirty="0">
                <a:solidFill>
                  <a:schemeClr val="tx1"/>
                </a:solidFill>
                <a:cs typeface="Times New Roman" panose="02020603050405020304" pitchFamily="18" charset="0"/>
              </a:rPr>
              <a:t> </a:t>
            </a:r>
            <a:r>
              <a:rPr lang="fi-FI" b="1" dirty="0" err="1">
                <a:solidFill>
                  <a:schemeClr val="tx1"/>
                </a:solidFill>
                <a:cs typeface="Times New Roman" panose="02020603050405020304" pitchFamily="18" charset="0"/>
              </a:rPr>
              <a:t>sciences</a:t>
            </a:r>
            <a:endParaRPr lang="fi-FI" b="1" dirty="0">
              <a:solidFill>
                <a:schemeClr val="tx1"/>
              </a:solidFill>
              <a:cs typeface="Times New Roman" panose="02020603050405020304" pitchFamily="18" charset="0"/>
            </a:endParaRPr>
          </a:p>
          <a:p>
            <a:r>
              <a:rPr lang="fi-FI" b="1" dirty="0">
                <a:solidFill>
                  <a:schemeClr val="tx1"/>
                </a:solidFill>
                <a:cs typeface="Times New Roman" panose="02020603050405020304" pitchFamily="18" charset="0"/>
              </a:rPr>
              <a:t>JAMK UniversiTY OF APPLIED SCIENCES, FinLAND</a:t>
            </a:r>
            <a:endParaRPr lang="ru-RU" b="1" dirty="0">
              <a:solidFill>
                <a:schemeClr val="tx1"/>
              </a:solidFill>
              <a:cs typeface="Times New Roman" panose="02020603050405020304" pitchFamily="18" charset="0"/>
            </a:endParaRPr>
          </a:p>
          <a:p>
            <a:endParaRPr lang="fi-FI" b="1" dirty="0">
              <a:solidFill>
                <a:schemeClr val="tx1"/>
              </a:solidFill>
              <a:cs typeface="Times New Roman" panose="02020603050405020304" pitchFamily="18" charset="0"/>
            </a:endParaRPr>
          </a:p>
          <a:p>
            <a:endParaRPr lang="en-US" dirty="0"/>
          </a:p>
        </p:txBody>
      </p:sp>
      <p:sp>
        <p:nvSpPr>
          <p:cNvPr id="4" name="Antrinis pavadinimas 2">
            <a:extLst>
              <a:ext uri="{FF2B5EF4-FFF2-40B4-BE49-F238E27FC236}">
                <a16:creationId xmlns:a16="http://schemas.microsoft.com/office/drawing/2014/main" id="{E222C22B-F28D-4E6C-9D59-99369F8A7D1F}"/>
              </a:ext>
            </a:extLst>
          </p:cNvPr>
          <p:cNvSpPr txBox="1">
            <a:spLocks/>
          </p:cNvSpPr>
          <p:nvPr/>
        </p:nvSpPr>
        <p:spPr>
          <a:xfrm>
            <a:off x="6217585" y="4455620"/>
            <a:ext cx="4995950" cy="1143000"/>
          </a:xfrm>
          <a:prstGeom prst="rect">
            <a:avLst/>
          </a:prstGeom>
        </p:spPr>
        <p:txBody>
          <a:bodyPr vert="horz" lIns="91440" tIns="45720" rIns="91440" bIns="45720" rtlCol="0" anchor="t">
            <a:normAutofit fontScale="6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rgbClr val="0070C0"/>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ru-RU" b="1" dirty="0" err="1">
                <a:solidFill>
                  <a:schemeClr val="tx1"/>
                </a:solidFill>
                <a:cs typeface="Times New Roman"/>
              </a:rPr>
              <a:t>Йоханной</a:t>
            </a:r>
            <a:r>
              <a:rPr lang="ru-RU" b="1" dirty="0">
                <a:solidFill>
                  <a:schemeClr val="tx1"/>
                </a:solidFill>
                <a:cs typeface="Times New Roman"/>
              </a:rPr>
              <a:t> </a:t>
            </a:r>
            <a:r>
              <a:rPr lang="ru-RU" b="1" dirty="0" err="1">
                <a:solidFill>
                  <a:schemeClr val="tx1"/>
                </a:solidFill>
                <a:cs typeface="Times New Roman"/>
              </a:rPr>
              <a:t>Хейккиля</a:t>
            </a:r>
            <a:r>
              <a:rPr lang="ru-RU" b="1" dirty="0">
                <a:solidFill>
                  <a:schemeClr val="tx1"/>
                </a:solidFill>
                <a:cs typeface="Times New Roman"/>
              </a:rPr>
              <a:t>, старшим советником, </a:t>
            </a:r>
            <a:r>
              <a:rPr lang="en-US" b="1" dirty="0" err="1">
                <a:solidFill>
                  <a:schemeClr val="tx1"/>
                </a:solidFill>
                <a:cs typeface="Times New Roman"/>
              </a:rPr>
              <a:t>PHd</a:t>
            </a:r>
            <a:r>
              <a:rPr lang="en-US" b="1" dirty="0">
                <a:solidFill>
                  <a:schemeClr val="tx1"/>
                </a:solidFill>
                <a:cs typeface="Times New Roman"/>
              </a:rPr>
              <a:t> </a:t>
            </a:r>
            <a:r>
              <a:rPr lang="ru-RU" b="1" dirty="0">
                <a:solidFill>
                  <a:schemeClr val="tx1"/>
                </a:solidFill>
                <a:cs typeface="Times New Roman"/>
              </a:rPr>
              <a:t>ПО СЕСТРИНСКИМ НАУКАМ, Доцент </a:t>
            </a:r>
          </a:p>
          <a:p>
            <a:r>
              <a:rPr lang="ru-RU" b="1" dirty="0">
                <a:solidFill>
                  <a:schemeClr val="tx1"/>
                </a:solidFill>
                <a:cs typeface="Times New Roman" panose="02020603050405020304" pitchFamily="18" charset="0"/>
              </a:rPr>
              <a:t>Клинических наук об уходе </a:t>
            </a:r>
            <a:r>
              <a:rPr lang="ru-RU" b="1" dirty="0" err="1">
                <a:solidFill>
                  <a:schemeClr val="tx1"/>
                </a:solidFill>
                <a:cs typeface="Times New Roman" panose="02020603050405020304" pitchFamily="18" charset="0"/>
              </a:rPr>
              <a:t>УниверситетА</a:t>
            </a:r>
            <a:r>
              <a:rPr lang="ru-RU" b="1" dirty="0">
                <a:solidFill>
                  <a:schemeClr val="tx1"/>
                </a:solidFill>
                <a:cs typeface="Times New Roman" panose="02020603050405020304" pitchFamily="18" charset="0"/>
              </a:rPr>
              <a:t> прикладных наук JAMK, Финляндия</a:t>
            </a:r>
            <a:endParaRPr lang="en-US" dirty="0"/>
          </a:p>
          <a:p>
            <a:endParaRPr lang="fi-FI" b="1"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209020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solidFill>
            <a:schemeClr val="bg1">
              <a:lumMod val="65000"/>
            </a:schemeClr>
          </a:solidFill>
          <a:ln w="12700">
            <a:solidFill>
              <a:schemeClr val="tx1"/>
            </a:solidFill>
          </a:ln>
        </p:spPr>
        <p:txBody>
          <a:bodyPr>
            <a:normAutofit/>
          </a:bodyPr>
          <a:lstStyle/>
          <a:p>
            <a:r>
              <a:rPr lang="en-US" sz="2400" b="1" i="0" u="none" strike="noStrike" baseline="0" dirty="0">
                <a:solidFill>
                  <a:schemeClr val="tx1"/>
                </a:solidFill>
                <a:latin typeface="Calibri-Bold"/>
              </a:rPr>
              <a:t>Central pillars of service design </a:t>
            </a:r>
            <a:r>
              <a:rPr lang="en-US" sz="1400" b="1" i="0" u="none" strike="noStrike" baseline="0" dirty="0">
                <a:solidFill>
                  <a:schemeClr val="tx1"/>
                </a:solidFill>
                <a:latin typeface="Calibri-Bold"/>
              </a:rPr>
              <a:t>(Fry 2019)</a:t>
            </a:r>
            <a:r>
              <a:rPr lang="fi-FI" sz="1400" b="1" dirty="0">
                <a:solidFill>
                  <a:schemeClr val="tx1"/>
                </a:solidFill>
                <a:latin typeface="Calibri-Bold"/>
              </a:rPr>
              <a:t> 2/3</a:t>
            </a:r>
            <a:r>
              <a:rPr lang="ru-RU" sz="1400" b="1" dirty="0">
                <a:solidFill>
                  <a:schemeClr val="tx1"/>
                </a:solidFill>
                <a:latin typeface="Calibri-Bold"/>
              </a:rPr>
              <a:t> / </a:t>
            </a:r>
            <a:r>
              <a:rPr lang="ru-RU" sz="2400" b="1" dirty="0">
                <a:solidFill>
                  <a:schemeClr val="tx1"/>
                </a:solidFill>
                <a:latin typeface="Calibri-Bold"/>
              </a:rPr>
              <a:t>Центральные столпы сервис-дизайна </a:t>
            </a:r>
            <a:r>
              <a:rPr lang="en-GB" sz="1600" b="1" dirty="0">
                <a:solidFill>
                  <a:schemeClr val="tx1"/>
                </a:solidFill>
                <a:latin typeface="Calibri-Bold"/>
              </a:rPr>
              <a:t>(</a:t>
            </a:r>
            <a:r>
              <a:rPr lang="en-US" sz="1600" b="1" dirty="0">
                <a:solidFill>
                  <a:schemeClr val="tx1"/>
                </a:solidFill>
                <a:latin typeface="Calibri-Bold"/>
              </a:rPr>
              <a:t>Fry 2019) </a:t>
            </a:r>
            <a:r>
              <a:rPr lang="ru-RU" sz="1600" b="1" dirty="0">
                <a:solidFill>
                  <a:schemeClr val="tx1"/>
                </a:solidFill>
                <a:latin typeface="Calibri-Bold"/>
              </a:rPr>
              <a:t>2/</a:t>
            </a:r>
            <a:r>
              <a:rPr lang="en-US" sz="1600" b="1" dirty="0">
                <a:solidFill>
                  <a:schemeClr val="tx1"/>
                </a:solidFill>
                <a:latin typeface="Calibri-Bold"/>
              </a:rPr>
              <a:t>3</a:t>
            </a:r>
            <a:endParaRPr lang="fi-FI" sz="20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4216302827"/>
              </p:ext>
            </p:extLst>
          </p:nvPr>
        </p:nvGraphicFramePr>
        <p:xfrm>
          <a:off x="263612" y="1779457"/>
          <a:ext cx="3928560" cy="431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5262CE9-937E-159A-AD13-549168967C1B}"/>
              </a:ext>
            </a:extLst>
          </p:cNvPr>
          <p:cNvSpPr txBox="1"/>
          <p:nvPr/>
        </p:nvSpPr>
        <p:spPr>
          <a:xfrm>
            <a:off x="4240630" y="1904058"/>
            <a:ext cx="7518400" cy="2031325"/>
          </a:xfrm>
          <a:prstGeom prst="rect">
            <a:avLst/>
          </a:prstGeom>
          <a:noFill/>
        </p:spPr>
        <p:txBody>
          <a:bodyPr wrap="square" rtlCol="0">
            <a:spAutoFit/>
          </a:bodyPr>
          <a:lstStyle/>
          <a:p>
            <a:pPr algn="l"/>
            <a:r>
              <a:rPr lang="en-US" sz="1800" b="0" i="0" u="none" strike="noStrike" baseline="0" dirty="0">
                <a:latin typeface="Calibri" panose="020F0502020204030204" pitchFamily="34" charset="0"/>
              </a:rPr>
              <a:t>Service designers often use visual aids like sketches, pictures or prototypes to communicate.</a:t>
            </a:r>
          </a:p>
          <a:p>
            <a:pPr algn="l"/>
            <a:r>
              <a:rPr lang="en-US" dirty="0">
                <a:latin typeface="Calibri" panose="020F0502020204030204" pitchFamily="34" charset="0"/>
              </a:rPr>
              <a:t>E</a:t>
            </a:r>
            <a:r>
              <a:rPr lang="en-US" sz="1800" b="0" i="0" u="none" strike="noStrike" baseline="0" dirty="0">
                <a:latin typeface="Calibri" panose="020F0502020204030204" pitchFamily="34" charset="0"/>
              </a:rPr>
              <a:t>ncouraging all stakeholders to express themselves more visually, can make ideas more tangible, less complex and supports the communication between the actors involved. </a:t>
            </a:r>
          </a:p>
          <a:p>
            <a:pPr algn="l"/>
            <a:r>
              <a:rPr lang="en-US" sz="1800" b="0" i="0" u="none" strike="noStrike" baseline="0" dirty="0">
                <a:latin typeface="Calibri" panose="020F0502020204030204" pitchFamily="34" charset="0"/>
              </a:rPr>
              <a:t>A clear </a:t>
            </a:r>
            <a:r>
              <a:rPr lang="fi-FI" sz="1800" b="0" i="0" u="none" strike="noStrike" baseline="0" dirty="0" err="1">
                <a:latin typeface="Calibri" panose="020F0502020204030204" pitchFamily="34" charset="0"/>
              </a:rPr>
              <a:t>communication</a:t>
            </a:r>
            <a:r>
              <a:rPr lang="fi-FI" sz="1800" b="0" i="0" u="none" strike="noStrike" baseline="0" dirty="0">
                <a:latin typeface="Calibri" panose="020F0502020204030204" pitchFamily="34" charset="0"/>
              </a:rPr>
              <a:t> </a:t>
            </a:r>
            <a:r>
              <a:rPr lang="fi-FI" sz="1800" b="0" i="0" u="none" strike="noStrike" baseline="0" dirty="0" err="1">
                <a:latin typeface="Calibri" panose="020F0502020204030204" pitchFamily="34" charset="0"/>
              </a:rPr>
              <a:t>between</a:t>
            </a:r>
            <a:r>
              <a:rPr lang="fi-FI" sz="1800" b="0" i="0" u="none" strike="noStrike" baseline="0" dirty="0">
                <a:latin typeface="Calibri" panose="020F0502020204030204" pitchFamily="34" charset="0"/>
              </a:rPr>
              <a:t> </a:t>
            </a:r>
            <a:r>
              <a:rPr lang="fi-FI" sz="1800" b="0" i="0" u="none" strike="noStrike" baseline="0" dirty="0" err="1">
                <a:latin typeface="Calibri" panose="020F0502020204030204" pitchFamily="34" charset="0"/>
              </a:rPr>
              <a:t>the</a:t>
            </a:r>
            <a:r>
              <a:rPr lang="fi-FI" sz="1800" b="0" i="0" u="none" strike="noStrike" baseline="0" dirty="0">
                <a:latin typeface="Calibri" panose="020F0502020204030204" pitchFamily="34" charset="0"/>
              </a:rPr>
              <a:t> </a:t>
            </a:r>
            <a:r>
              <a:rPr lang="fi-FI" sz="1800" b="0" i="0" u="none" strike="noStrike" baseline="0" dirty="0" err="1">
                <a:latin typeface="Calibri" panose="020F0502020204030204" pitchFamily="34" charset="0"/>
              </a:rPr>
              <a:t>stakeholders</a:t>
            </a:r>
            <a:r>
              <a:rPr lang="fi-FI" sz="1800" b="0" i="0" u="none" strike="noStrike" baseline="0" dirty="0">
                <a:latin typeface="Calibri" panose="020F0502020204030204" pitchFamily="34" charset="0"/>
              </a:rPr>
              <a:t> </a:t>
            </a:r>
            <a:r>
              <a:rPr lang="en-US" sz="1800" b="0" i="0" u="none" strike="noStrike" baseline="0" dirty="0">
                <a:latin typeface="Calibri" panose="020F0502020204030204" pitchFamily="34" charset="0"/>
              </a:rPr>
              <a:t>about the desired outcome is essential for the </a:t>
            </a:r>
            <a:r>
              <a:rPr lang="fi-FI" sz="1800" b="0" i="0" u="none" strike="noStrike" baseline="0" dirty="0" err="1">
                <a:latin typeface="Calibri" panose="020F0502020204030204" pitchFamily="34" charset="0"/>
              </a:rPr>
              <a:t>implementation</a:t>
            </a:r>
            <a:r>
              <a:rPr lang="fi-FI" sz="1800" b="0" i="0" u="none" strike="noStrike" baseline="0" dirty="0">
                <a:latin typeface="Calibri" panose="020F0502020204030204" pitchFamily="34" charset="0"/>
              </a:rPr>
              <a:t> </a:t>
            </a:r>
            <a:r>
              <a:rPr lang="fi-FI" sz="1800" b="0" i="0" u="none" strike="noStrike" baseline="0" dirty="0" err="1">
                <a:latin typeface="Calibri" panose="020F0502020204030204" pitchFamily="34" charset="0"/>
              </a:rPr>
              <a:t>stage</a:t>
            </a:r>
            <a:r>
              <a:rPr lang="fi-FI" sz="1800" b="0" i="0" u="none" strike="noStrike" baseline="0" dirty="0">
                <a:latin typeface="Calibri" panose="020F0502020204030204" pitchFamily="34" charset="0"/>
              </a:rPr>
              <a:t>.</a:t>
            </a:r>
            <a:endParaRPr lang="fi-FI" dirty="0"/>
          </a:p>
        </p:txBody>
      </p:sp>
      <p:sp>
        <p:nvSpPr>
          <p:cNvPr id="7" name="TextBox 6">
            <a:extLst>
              <a:ext uri="{FF2B5EF4-FFF2-40B4-BE49-F238E27FC236}">
                <a16:creationId xmlns:a16="http://schemas.microsoft.com/office/drawing/2014/main" id="{7393A38C-612D-E49F-EE29-324A96889517}"/>
              </a:ext>
            </a:extLst>
          </p:cNvPr>
          <p:cNvSpPr txBox="1"/>
          <p:nvPr/>
        </p:nvSpPr>
        <p:spPr>
          <a:xfrm>
            <a:off x="4192172" y="3993589"/>
            <a:ext cx="7838962" cy="2031325"/>
          </a:xfrm>
          <a:prstGeom prst="rect">
            <a:avLst/>
          </a:prstGeom>
          <a:noFill/>
        </p:spPr>
        <p:txBody>
          <a:bodyPr wrap="square" rtlCol="0">
            <a:spAutoFit/>
          </a:bodyPr>
          <a:lstStyle/>
          <a:p>
            <a:pPr algn="l"/>
            <a:r>
              <a:rPr lang="ru-RU" sz="1800" b="0" i="0" u="none" strike="noStrike" baseline="0" dirty="0">
                <a:latin typeface="Calibri" panose="020F0502020204030204" pitchFamily="34" charset="0"/>
              </a:rPr>
              <a:t>Сервис-дизайнеры часто используют визуальные средства, такие как эскизы, изображения или прототипы, для общения.</a:t>
            </a:r>
          </a:p>
          <a:p>
            <a:pPr algn="l"/>
            <a:r>
              <a:rPr lang="ru-RU" sz="1800" b="0" i="0" u="none" strike="noStrike" baseline="0" dirty="0">
                <a:latin typeface="Calibri" panose="020F0502020204030204" pitchFamily="34" charset="0"/>
              </a:rPr>
              <a:t>Поощрение всех заинтересованных сторон к более визуальному самовыражению может сделать идеи более осязаемыми, менее сложными и поддерживать общение между вовлеченными участниками.</a:t>
            </a:r>
          </a:p>
          <a:p>
            <a:pPr algn="l"/>
            <a:r>
              <a:rPr lang="ru-RU" sz="1800" b="0" i="0" u="none" strike="noStrike" baseline="0" dirty="0">
                <a:latin typeface="Calibri" panose="020F0502020204030204" pitchFamily="34" charset="0"/>
              </a:rPr>
              <a:t>Четкая коммуникация между заинтересованными сторонами о желаемом результате имеет важное значение на этапе реализации.</a:t>
            </a:r>
            <a:endParaRPr lang="fi-FI" dirty="0"/>
          </a:p>
        </p:txBody>
      </p:sp>
    </p:spTree>
    <p:extLst>
      <p:ext uri="{BB962C8B-B14F-4D97-AF65-F5344CB8AC3E}">
        <p14:creationId xmlns:p14="http://schemas.microsoft.com/office/powerpoint/2010/main" val="382627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solidFill>
            <a:schemeClr val="bg1">
              <a:lumMod val="65000"/>
            </a:schemeClr>
          </a:solidFill>
          <a:ln w="12700">
            <a:solidFill>
              <a:schemeClr val="tx1"/>
            </a:solidFill>
          </a:ln>
        </p:spPr>
        <p:txBody>
          <a:bodyPr>
            <a:normAutofit/>
          </a:bodyPr>
          <a:lstStyle/>
          <a:p>
            <a:r>
              <a:rPr lang="en-US" sz="2400" b="1" i="0" u="none" strike="noStrike" baseline="0" dirty="0">
                <a:solidFill>
                  <a:schemeClr val="tx1"/>
                </a:solidFill>
                <a:latin typeface="Calibri-Bold"/>
              </a:rPr>
              <a:t>Central pillars of service design </a:t>
            </a:r>
            <a:r>
              <a:rPr lang="en-US" sz="1600" b="1" i="0" u="none" strike="noStrike" baseline="0" dirty="0">
                <a:solidFill>
                  <a:schemeClr val="tx1"/>
                </a:solidFill>
                <a:latin typeface="Calibri-Bold"/>
              </a:rPr>
              <a:t>(Fry 2019) 3/3</a:t>
            </a:r>
            <a:r>
              <a:rPr lang="ru-RU" sz="1600" b="1" i="0" u="none" strike="noStrike" baseline="0" dirty="0">
                <a:solidFill>
                  <a:schemeClr val="tx1"/>
                </a:solidFill>
                <a:latin typeface="Calibri-Bold"/>
              </a:rPr>
              <a:t> /</a:t>
            </a:r>
            <a:r>
              <a:rPr lang="ru-RU" sz="2400" b="1" dirty="0">
                <a:solidFill>
                  <a:schemeClr val="tx1"/>
                </a:solidFill>
                <a:latin typeface="Calibri-Bold"/>
              </a:rPr>
              <a:t>Центральные столпы сервис-дизайна </a:t>
            </a:r>
            <a:r>
              <a:rPr lang="en-GB" sz="1600" b="1" dirty="0">
                <a:solidFill>
                  <a:schemeClr val="tx1"/>
                </a:solidFill>
                <a:latin typeface="Calibri-Bold"/>
              </a:rPr>
              <a:t>(</a:t>
            </a:r>
            <a:r>
              <a:rPr lang="en-US" sz="1600" b="1" dirty="0">
                <a:solidFill>
                  <a:schemeClr val="tx1"/>
                </a:solidFill>
                <a:latin typeface="Calibri-Bold"/>
              </a:rPr>
              <a:t>Fry 2019) </a:t>
            </a:r>
            <a:r>
              <a:rPr lang="ru-RU" sz="1600" b="1" dirty="0">
                <a:solidFill>
                  <a:schemeClr val="tx1"/>
                </a:solidFill>
                <a:latin typeface="Calibri-Bold"/>
              </a:rPr>
              <a:t>3/</a:t>
            </a:r>
            <a:r>
              <a:rPr lang="en-US" sz="1600" b="1" dirty="0">
                <a:solidFill>
                  <a:schemeClr val="tx1"/>
                </a:solidFill>
                <a:latin typeface="Calibri-Bold"/>
              </a:rPr>
              <a:t>3</a:t>
            </a:r>
            <a:endParaRPr lang="fi-FI" sz="1600" b="1" dirty="0">
              <a:solidFill>
                <a:schemeClr val="tx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4019484738"/>
              </p:ext>
            </p:extLst>
          </p:nvPr>
        </p:nvGraphicFramePr>
        <p:xfrm>
          <a:off x="263612" y="1779457"/>
          <a:ext cx="4181388" cy="4491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7875A04-1DD0-9241-4A36-0CC588D4E94E}"/>
              </a:ext>
            </a:extLst>
          </p:cNvPr>
          <p:cNvSpPr txBox="1"/>
          <p:nvPr/>
        </p:nvSpPr>
        <p:spPr>
          <a:xfrm>
            <a:off x="4427623" y="1966305"/>
            <a:ext cx="7399867" cy="2031325"/>
          </a:xfrm>
          <a:prstGeom prst="rect">
            <a:avLst/>
          </a:prstGeom>
          <a:noFill/>
        </p:spPr>
        <p:txBody>
          <a:bodyPr wrap="square" rtlCol="0">
            <a:spAutoFit/>
          </a:bodyPr>
          <a:lstStyle/>
          <a:p>
            <a:pPr algn="l"/>
            <a:r>
              <a:rPr lang="en-US" sz="1800" b="0" i="0" u="none" strike="noStrike" baseline="0" dirty="0">
                <a:latin typeface="Calibri" panose="020F0502020204030204" pitchFamily="34" charset="0"/>
              </a:rPr>
              <a:t>Holistic services are services that examine the whole user journey and consider each touch point of that service. </a:t>
            </a:r>
          </a:p>
          <a:p>
            <a:pPr algn="l"/>
            <a:r>
              <a:rPr lang="en-US" sz="1800" b="0" i="0" u="none" strike="noStrike" baseline="0" dirty="0">
                <a:latin typeface="Calibri" panose="020F0502020204030204" pitchFamily="34" charset="0"/>
              </a:rPr>
              <a:t>Service design methods like service blueprints, user journeys and scenarios investigates the holistic customer experience and touch points. </a:t>
            </a:r>
          </a:p>
          <a:p>
            <a:pPr algn="l"/>
            <a:r>
              <a:rPr lang="en-US" sz="1800" b="0" i="0" u="none" strike="noStrike" baseline="0" dirty="0">
                <a:latin typeface="Calibri" panose="020F0502020204030204" pitchFamily="34" charset="0"/>
              </a:rPr>
              <a:t>This involves not only designing the whole journey as it is experienced by the users including both tangible and intangible </a:t>
            </a:r>
            <a:r>
              <a:rPr lang="fi-FI" sz="1800" b="0" i="0" u="none" strike="noStrike" baseline="0" dirty="0">
                <a:latin typeface="Calibri" panose="020F0502020204030204" pitchFamily="34" charset="0"/>
              </a:rPr>
              <a:t>qualities</a:t>
            </a:r>
            <a:r>
              <a:rPr lang="fi-FI" dirty="0">
                <a:latin typeface="Calibri" panose="020F0502020204030204" pitchFamily="34" charset="0"/>
              </a:rPr>
              <a:t>.</a:t>
            </a:r>
          </a:p>
          <a:p>
            <a:pPr algn="l"/>
            <a:endParaRPr lang="fi-FI" dirty="0">
              <a:latin typeface="Calibri" panose="020F0502020204030204" pitchFamily="34" charset="0"/>
            </a:endParaRPr>
          </a:p>
        </p:txBody>
      </p:sp>
      <p:sp>
        <p:nvSpPr>
          <p:cNvPr id="4" name="TextBox 3">
            <a:extLst>
              <a:ext uri="{FF2B5EF4-FFF2-40B4-BE49-F238E27FC236}">
                <a16:creationId xmlns:a16="http://schemas.microsoft.com/office/drawing/2014/main" id="{A4D665BC-6387-9C9D-3226-F5DEBBC40471}"/>
              </a:ext>
            </a:extLst>
          </p:cNvPr>
          <p:cNvSpPr txBox="1"/>
          <p:nvPr/>
        </p:nvSpPr>
        <p:spPr>
          <a:xfrm>
            <a:off x="4445000" y="3686082"/>
            <a:ext cx="7210520" cy="2585323"/>
          </a:xfrm>
          <a:prstGeom prst="rect">
            <a:avLst/>
          </a:prstGeom>
          <a:noFill/>
        </p:spPr>
        <p:txBody>
          <a:bodyPr wrap="square" rtlCol="0">
            <a:spAutoFit/>
          </a:bodyPr>
          <a:lstStyle/>
          <a:p>
            <a:pPr algn="l"/>
            <a:r>
              <a:rPr lang="ru-RU" sz="1800" b="0" i="0" u="none" strike="noStrike" baseline="0" dirty="0">
                <a:latin typeface="Calibri" panose="020F0502020204030204" pitchFamily="34" charset="0"/>
              </a:rPr>
              <a:t>Комплексные услуги— это сервисы, которые изучают весь путь пользователя и учитывают каждую точку взаимодействия с этим сервисом.</a:t>
            </a:r>
          </a:p>
          <a:p>
            <a:pPr algn="l"/>
            <a:r>
              <a:rPr lang="ru-RU" sz="1800" b="0" i="0" u="none" strike="noStrike" baseline="0" dirty="0">
                <a:latin typeface="Calibri" panose="020F0502020204030204" pitchFamily="34" charset="0"/>
              </a:rPr>
              <a:t>Методы проектирования услуг, такие как схемы услуг, пути пользователей и сценарии, исследуют целостный опыт клиентов и точки соприкосновения.</a:t>
            </a:r>
          </a:p>
          <a:p>
            <a:pPr algn="l"/>
            <a:r>
              <a:rPr lang="ru-RU" sz="1800" b="0" i="0" u="none" strike="noStrike" baseline="0" dirty="0">
                <a:latin typeface="Calibri" panose="020F0502020204030204" pitchFamily="34" charset="0"/>
              </a:rPr>
              <a:t>Это включает в себя не только проектирование всего пути, который испытывают пользователи, включая как материальные, так и нематериальные качества.</a:t>
            </a:r>
            <a:endParaRPr lang="fi-FI" dirty="0">
              <a:latin typeface="Calibri" panose="020F0502020204030204" pitchFamily="34" charset="0"/>
            </a:endParaRPr>
          </a:p>
        </p:txBody>
      </p:sp>
    </p:spTree>
    <p:extLst>
      <p:ext uri="{BB962C8B-B14F-4D97-AF65-F5344CB8AC3E}">
        <p14:creationId xmlns:p14="http://schemas.microsoft.com/office/powerpoint/2010/main" val="222143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ows 2 stages to understand the problem and design the solution">
            <a:extLst>
              <a:ext uri="{FF2B5EF4-FFF2-40B4-BE49-F238E27FC236}">
                <a16:creationId xmlns:a16="http://schemas.microsoft.com/office/drawing/2014/main" id="{88DFF7A4-1B58-4DAA-ABB3-72921B41E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12" y="2512507"/>
            <a:ext cx="5477068" cy="32215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uble Diamond graphic showing two phases. One - Designing the RIGHT thing (Discover and Define). Two - Designing the THING right (Develop and Deliver).">
            <a:extLst>
              <a:ext uri="{FF2B5EF4-FFF2-40B4-BE49-F238E27FC236}">
                <a16:creationId xmlns:a16="http://schemas.microsoft.com/office/drawing/2014/main" id="{8C4C8616-BC31-46FC-B9E0-163AA9D372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1321" y="2592893"/>
            <a:ext cx="5047952" cy="31411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5EF754-D911-48DA-864F-517189B23ACF}"/>
              </a:ext>
            </a:extLst>
          </p:cNvPr>
          <p:cNvSpPr txBox="1"/>
          <p:nvPr/>
        </p:nvSpPr>
        <p:spPr>
          <a:xfrm>
            <a:off x="1879600" y="5911131"/>
            <a:ext cx="8432800" cy="369332"/>
          </a:xfrm>
          <a:prstGeom prst="rect">
            <a:avLst/>
          </a:prstGeom>
          <a:noFill/>
        </p:spPr>
        <p:txBody>
          <a:bodyPr wrap="square" rtlCol="0">
            <a:spAutoFit/>
          </a:bodyPr>
          <a:lstStyle/>
          <a:p>
            <a:r>
              <a:rPr lang="en-US" dirty="0">
                <a:hlinkClick r:id="rId4"/>
              </a:rPr>
              <a:t>The Scottish Approach to Service Design (</a:t>
            </a:r>
            <a:r>
              <a:rPr lang="en-US" dirty="0" err="1">
                <a:hlinkClick r:id="rId4"/>
              </a:rPr>
              <a:t>SAtSD</a:t>
            </a:r>
            <a:r>
              <a:rPr lang="en-US" dirty="0">
                <a:hlinkClick r:id="rId4"/>
              </a:rPr>
              <a:t>) - </a:t>
            </a:r>
            <a:r>
              <a:rPr lang="en-US" dirty="0" err="1">
                <a:hlinkClick r:id="rId4"/>
              </a:rPr>
              <a:t>gov.scot</a:t>
            </a:r>
            <a:r>
              <a:rPr lang="en-US" dirty="0">
                <a:hlinkClick r:id="rId4"/>
              </a:rPr>
              <a:t> (www.gov.scot)</a:t>
            </a:r>
            <a:endParaRPr lang="fi-FI" dirty="0"/>
          </a:p>
        </p:txBody>
      </p:sp>
      <p:sp>
        <p:nvSpPr>
          <p:cNvPr id="6" name="Otsikko 1">
            <a:extLst>
              <a:ext uri="{FF2B5EF4-FFF2-40B4-BE49-F238E27FC236}">
                <a16:creationId xmlns:a16="http://schemas.microsoft.com/office/drawing/2014/main" id="{89671820-B079-4900-8C6E-6FCF8A373AF5}"/>
              </a:ext>
            </a:extLst>
          </p:cNvPr>
          <p:cNvSpPr>
            <a:spLocks noGrp="1"/>
          </p:cNvSpPr>
          <p:nvPr>
            <p:ph type="title"/>
          </p:nvPr>
        </p:nvSpPr>
        <p:spPr>
          <a:xfrm>
            <a:off x="510381" y="1022893"/>
            <a:ext cx="11171238" cy="809625"/>
          </a:xfrm>
          <a:solidFill>
            <a:schemeClr val="bg1">
              <a:lumMod val="65000"/>
            </a:schemeClr>
          </a:solidFill>
          <a:ln w="12700">
            <a:solidFill>
              <a:schemeClr val="tx1"/>
            </a:solidFill>
          </a:ln>
        </p:spPr>
        <p:txBody>
          <a:bodyPr>
            <a:normAutofit fontScale="90000"/>
          </a:bodyPr>
          <a:lstStyle/>
          <a:p>
            <a:r>
              <a:rPr lang="fi-FI" sz="3200" b="1" dirty="0">
                <a:solidFill>
                  <a:schemeClr val="tx1"/>
                </a:solidFill>
              </a:rPr>
              <a:t>Double Diamond Design Process</a:t>
            </a:r>
            <a:r>
              <a:rPr lang="ru-RU" sz="3200" b="1" dirty="0">
                <a:solidFill>
                  <a:schemeClr val="tx1"/>
                </a:solidFill>
              </a:rPr>
              <a:t> </a:t>
            </a:r>
            <a:r>
              <a:rPr lang="ru-RU" sz="3200" b="1" dirty="0">
                <a:solidFill>
                  <a:schemeClr val="bg1"/>
                </a:solidFill>
              </a:rPr>
              <a:t>/ Процесс проектирования </a:t>
            </a:r>
            <a:r>
              <a:rPr lang="en-US" sz="3200" b="1" dirty="0">
                <a:solidFill>
                  <a:schemeClr val="bg1"/>
                </a:solidFill>
              </a:rPr>
              <a:t>Double Diamond</a:t>
            </a:r>
            <a:endParaRPr lang="fi-FI" sz="3200" b="1" dirty="0">
              <a:solidFill>
                <a:schemeClr val="bg1"/>
              </a:solidFill>
            </a:endParaRPr>
          </a:p>
        </p:txBody>
      </p:sp>
      <p:sp>
        <p:nvSpPr>
          <p:cNvPr id="7" name="TextBox 6">
            <a:extLst>
              <a:ext uri="{FF2B5EF4-FFF2-40B4-BE49-F238E27FC236}">
                <a16:creationId xmlns:a16="http://schemas.microsoft.com/office/drawing/2014/main" id="{F36FAFDA-7152-42F3-853C-5BCA1519A40C}"/>
              </a:ext>
            </a:extLst>
          </p:cNvPr>
          <p:cNvSpPr txBox="1"/>
          <p:nvPr/>
        </p:nvSpPr>
        <p:spPr>
          <a:xfrm rot="18947974">
            <a:off x="418425" y="3039999"/>
            <a:ext cx="1407604" cy="307777"/>
          </a:xfrm>
          <a:prstGeom prst="rect">
            <a:avLst/>
          </a:prstGeom>
          <a:noFill/>
        </p:spPr>
        <p:txBody>
          <a:bodyPr wrap="square">
            <a:spAutoFit/>
          </a:bodyPr>
          <a:lstStyle/>
          <a:p>
            <a:pPr lvl="0"/>
            <a:r>
              <a:rPr lang="ru-RU" sz="1400" dirty="0">
                <a:solidFill>
                  <a:schemeClr val="bg1"/>
                </a:solidFill>
              </a:rPr>
              <a:t>Обнаружить</a:t>
            </a:r>
          </a:p>
        </p:txBody>
      </p:sp>
      <p:sp>
        <p:nvSpPr>
          <p:cNvPr id="9" name="TextBox 8">
            <a:extLst>
              <a:ext uri="{FF2B5EF4-FFF2-40B4-BE49-F238E27FC236}">
                <a16:creationId xmlns:a16="http://schemas.microsoft.com/office/drawing/2014/main" id="{28F58BAB-06F2-4595-9249-AA8EBF779E86}"/>
              </a:ext>
            </a:extLst>
          </p:cNvPr>
          <p:cNvSpPr txBox="1"/>
          <p:nvPr/>
        </p:nvSpPr>
        <p:spPr>
          <a:xfrm rot="2671729">
            <a:off x="2166216" y="3162316"/>
            <a:ext cx="1271738" cy="307777"/>
          </a:xfrm>
          <a:prstGeom prst="rect">
            <a:avLst/>
          </a:prstGeom>
          <a:noFill/>
        </p:spPr>
        <p:txBody>
          <a:bodyPr wrap="square">
            <a:spAutoFit/>
          </a:bodyPr>
          <a:lstStyle/>
          <a:p>
            <a:pPr lvl="0"/>
            <a:r>
              <a:rPr lang="ru-RU" sz="1400" dirty="0">
                <a:solidFill>
                  <a:schemeClr val="bg1"/>
                </a:solidFill>
              </a:rPr>
              <a:t>Определять</a:t>
            </a:r>
          </a:p>
        </p:txBody>
      </p:sp>
      <p:sp>
        <p:nvSpPr>
          <p:cNvPr id="11" name="TextBox 10">
            <a:extLst>
              <a:ext uri="{FF2B5EF4-FFF2-40B4-BE49-F238E27FC236}">
                <a16:creationId xmlns:a16="http://schemas.microsoft.com/office/drawing/2014/main" id="{A8936CC7-8BA6-4B11-8E5A-C8E71E514272}"/>
              </a:ext>
            </a:extLst>
          </p:cNvPr>
          <p:cNvSpPr txBox="1"/>
          <p:nvPr/>
        </p:nvSpPr>
        <p:spPr>
          <a:xfrm rot="18909845">
            <a:off x="2858157" y="2966263"/>
            <a:ext cx="1212695" cy="307777"/>
          </a:xfrm>
          <a:prstGeom prst="rect">
            <a:avLst/>
          </a:prstGeom>
          <a:noFill/>
        </p:spPr>
        <p:txBody>
          <a:bodyPr wrap="square">
            <a:spAutoFit/>
          </a:bodyPr>
          <a:lstStyle/>
          <a:p>
            <a:pPr lvl="0"/>
            <a:r>
              <a:rPr lang="ru-RU" sz="1400" dirty="0">
                <a:solidFill>
                  <a:schemeClr val="bg1"/>
                </a:solidFill>
              </a:rPr>
              <a:t>Развивать</a:t>
            </a:r>
          </a:p>
        </p:txBody>
      </p:sp>
      <p:sp>
        <p:nvSpPr>
          <p:cNvPr id="13" name="TextBox 12">
            <a:extLst>
              <a:ext uri="{FF2B5EF4-FFF2-40B4-BE49-F238E27FC236}">
                <a16:creationId xmlns:a16="http://schemas.microsoft.com/office/drawing/2014/main" id="{3E1C4F1F-68BD-4DB9-9AB0-603AE04AFA55}"/>
              </a:ext>
            </a:extLst>
          </p:cNvPr>
          <p:cNvSpPr txBox="1"/>
          <p:nvPr/>
        </p:nvSpPr>
        <p:spPr>
          <a:xfrm rot="2640405">
            <a:off x="4535653" y="3341272"/>
            <a:ext cx="1508190" cy="307777"/>
          </a:xfrm>
          <a:prstGeom prst="rect">
            <a:avLst/>
          </a:prstGeom>
          <a:noFill/>
        </p:spPr>
        <p:txBody>
          <a:bodyPr wrap="square">
            <a:spAutoFit/>
          </a:bodyPr>
          <a:lstStyle/>
          <a:p>
            <a:pPr lvl="0"/>
            <a:r>
              <a:rPr lang="ru-RU" sz="1400" dirty="0" err="1">
                <a:solidFill>
                  <a:schemeClr val="bg1"/>
                </a:solidFill>
              </a:rPr>
              <a:t>Передоваться</a:t>
            </a:r>
            <a:endParaRPr lang="ru-RU" sz="1400" dirty="0">
              <a:solidFill>
                <a:schemeClr val="bg1"/>
              </a:solidFill>
            </a:endParaRPr>
          </a:p>
        </p:txBody>
      </p:sp>
      <p:sp>
        <p:nvSpPr>
          <p:cNvPr id="14" name="TextBox 13">
            <a:extLst>
              <a:ext uri="{FF2B5EF4-FFF2-40B4-BE49-F238E27FC236}">
                <a16:creationId xmlns:a16="http://schemas.microsoft.com/office/drawing/2014/main" id="{37530145-48FC-452F-9323-8B17FB269575}"/>
              </a:ext>
            </a:extLst>
          </p:cNvPr>
          <p:cNvSpPr txBox="1"/>
          <p:nvPr/>
        </p:nvSpPr>
        <p:spPr>
          <a:xfrm rot="18947974">
            <a:off x="7223557" y="3341796"/>
            <a:ext cx="1407604" cy="246221"/>
          </a:xfrm>
          <a:prstGeom prst="rect">
            <a:avLst/>
          </a:prstGeom>
          <a:noFill/>
        </p:spPr>
        <p:txBody>
          <a:bodyPr wrap="square">
            <a:spAutoFit/>
          </a:bodyPr>
          <a:lstStyle/>
          <a:p>
            <a:pPr lvl="0"/>
            <a:r>
              <a:rPr lang="ru-RU" sz="1000" dirty="0">
                <a:solidFill>
                  <a:schemeClr val="bg1"/>
                </a:solidFill>
              </a:rPr>
              <a:t>Обнаружить</a:t>
            </a:r>
          </a:p>
        </p:txBody>
      </p:sp>
      <p:sp>
        <p:nvSpPr>
          <p:cNvPr id="15" name="TextBox 14">
            <a:extLst>
              <a:ext uri="{FF2B5EF4-FFF2-40B4-BE49-F238E27FC236}">
                <a16:creationId xmlns:a16="http://schemas.microsoft.com/office/drawing/2014/main" id="{76D503B3-8345-4B62-BC81-1BABF951040A}"/>
              </a:ext>
            </a:extLst>
          </p:cNvPr>
          <p:cNvSpPr txBox="1"/>
          <p:nvPr/>
        </p:nvSpPr>
        <p:spPr>
          <a:xfrm rot="2671729">
            <a:off x="8339427" y="3604456"/>
            <a:ext cx="1271738" cy="246221"/>
          </a:xfrm>
          <a:prstGeom prst="rect">
            <a:avLst/>
          </a:prstGeom>
          <a:noFill/>
        </p:spPr>
        <p:txBody>
          <a:bodyPr wrap="square">
            <a:spAutoFit/>
          </a:bodyPr>
          <a:lstStyle/>
          <a:p>
            <a:pPr lvl="0"/>
            <a:r>
              <a:rPr lang="ru-RU" sz="1000" dirty="0">
                <a:solidFill>
                  <a:schemeClr val="bg1"/>
                </a:solidFill>
              </a:rPr>
              <a:t>Определять</a:t>
            </a:r>
          </a:p>
        </p:txBody>
      </p:sp>
      <p:sp>
        <p:nvSpPr>
          <p:cNvPr id="16" name="TextBox 15">
            <a:extLst>
              <a:ext uri="{FF2B5EF4-FFF2-40B4-BE49-F238E27FC236}">
                <a16:creationId xmlns:a16="http://schemas.microsoft.com/office/drawing/2014/main" id="{E0E17D82-E42F-4974-880B-B91C9052DA86}"/>
              </a:ext>
            </a:extLst>
          </p:cNvPr>
          <p:cNvSpPr txBox="1"/>
          <p:nvPr/>
        </p:nvSpPr>
        <p:spPr>
          <a:xfrm rot="18909845">
            <a:off x="8862894" y="3252285"/>
            <a:ext cx="1212695" cy="246221"/>
          </a:xfrm>
          <a:prstGeom prst="rect">
            <a:avLst/>
          </a:prstGeom>
          <a:noFill/>
        </p:spPr>
        <p:txBody>
          <a:bodyPr wrap="square">
            <a:spAutoFit/>
          </a:bodyPr>
          <a:lstStyle/>
          <a:p>
            <a:pPr lvl="0"/>
            <a:r>
              <a:rPr lang="ru-RU" sz="1000" dirty="0">
                <a:solidFill>
                  <a:schemeClr val="bg1"/>
                </a:solidFill>
              </a:rPr>
              <a:t>Развивать</a:t>
            </a:r>
          </a:p>
        </p:txBody>
      </p:sp>
      <p:sp>
        <p:nvSpPr>
          <p:cNvPr id="17" name="TextBox 16">
            <a:extLst>
              <a:ext uri="{FF2B5EF4-FFF2-40B4-BE49-F238E27FC236}">
                <a16:creationId xmlns:a16="http://schemas.microsoft.com/office/drawing/2014/main" id="{08353B80-33DD-4007-85B0-D1E8C46F946B}"/>
              </a:ext>
            </a:extLst>
          </p:cNvPr>
          <p:cNvSpPr txBox="1"/>
          <p:nvPr/>
        </p:nvSpPr>
        <p:spPr>
          <a:xfrm rot="2640405">
            <a:off x="9886799" y="3556680"/>
            <a:ext cx="1040414" cy="246221"/>
          </a:xfrm>
          <a:prstGeom prst="rect">
            <a:avLst/>
          </a:prstGeom>
          <a:noFill/>
        </p:spPr>
        <p:txBody>
          <a:bodyPr wrap="square">
            <a:spAutoFit/>
          </a:bodyPr>
          <a:lstStyle/>
          <a:p>
            <a:pPr lvl="0"/>
            <a:r>
              <a:rPr lang="ru-RU" sz="1000" dirty="0" err="1">
                <a:solidFill>
                  <a:schemeClr val="bg1"/>
                </a:solidFill>
              </a:rPr>
              <a:t>Передоваться</a:t>
            </a:r>
            <a:endParaRPr lang="ru-RU" sz="1000" dirty="0">
              <a:solidFill>
                <a:schemeClr val="bg1"/>
              </a:solidFill>
            </a:endParaRPr>
          </a:p>
        </p:txBody>
      </p:sp>
      <p:sp>
        <p:nvSpPr>
          <p:cNvPr id="18" name="TextBox 17">
            <a:extLst>
              <a:ext uri="{FF2B5EF4-FFF2-40B4-BE49-F238E27FC236}">
                <a16:creationId xmlns:a16="http://schemas.microsoft.com/office/drawing/2014/main" id="{EF199008-F10D-4B6E-889D-D8A8E1BC5211}"/>
              </a:ext>
            </a:extLst>
          </p:cNvPr>
          <p:cNvSpPr txBox="1"/>
          <p:nvPr/>
        </p:nvSpPr>
        <p:spPr>
          <a:xfrm>
            <a:off x="7832697" y="4230602"/>
            <a:ext cx="932161" cy="338554"/>
          </a:xfrm>
          <a:prstGeom prst="rect">
            <a:avLst/>
          </a:prstGeom>
          <a:noFill/>
        </p:spPr>
        <p:txBody>
          <a:bodyPr wrap="square">
            <a:spAutoFit/>
          </a:bodyPr>
          <a:lstStyle/>
          <a:p>
            <a:pPr lvl="0"/>
            <a:r>
              <a:rPr lang="ru-RU" sz="1600" b="1" dirty="0">
                <a:solidFill>
                  <a:srgbClr val="002060"/>
                </a:solidFill>
              </a:rPr>
              <a:t>Почему</a:t>
            </a:r>
          </a:p>
        </p:txBody>
      </p:sp>
      <p:sp>
        <p:nvSpPr>
          <p:cNvPr id="19" name="TextBox 18">
            <a:extLst>
              <a:ext uri="{FF2B5EF4-FFF2-40B4-BE49-F238E27FC236}">
                <a16:creationId xmlns:a16="http://schemas.microsoft.com/office/drawing/2014/main" id="{8E37A40D-4BBC-4499-B082-5CE8892D6D02}"/>
              </a:ext>
            </a:extLst>
          </p:cNvPr>
          <p:cNvSpPr txBox="1"/>
          <p:nvPr/>
        </p:nvSpPr>
        <p:spPr>
          <a:xfrm>
            <a:off x="9246848" y="4234401"/>
            <a:ext cx="1233383" cy="338554"/>
          </a:xfrm>
          <a:prstGeom prst="rect">
            <a:avLst/>
          </a:prstGeom>
          <a:noFill/>
        </p:spPr>
        <p:txBody>
          <a:bodyPr wrap="square">
            <a:spAutoFit/>
          </a:bodyPr>
          <a:lstStyle/>
          <a:p>
            <a:pPr lvl="0"/>
            <a:r>
              <a:rPr lang="ru-RU" sz="1600" b="1" dirty="0">
                <a:solidFill>
                  <a:srgbClr val="002060"/>
                </a:solidFill>
              </a:rPr>
              <a:t>Что, какой</a:t>
            </a:r>
          </a:p>
        </p:txBody>
      </p:sp>
      <p:sp>
        <p:nvSpPr>
          <p:cNvPr id="21" name="TextBox 20">
            <a:extLst>
              <a:ext uri="{FF2B5EF4-FFF2-40B4-BE49-F238E27FC236}">
                <a16:creationId xmlns:a16="http://schemas.microsoft.com/office/drawing/2014/main" id="{6C4926FC-E3DB-477F-BBA0-121D323DA775}"/>
              </a:ext>
            </a:extLst>
          </p:cNvPr>
          <p:cNvSpPr txBox="1"/>
          <p:nvPr/>
        </p:nvSpPr>
        <p:spPr>
          <a:xfrm>
            <a:off x="3969275" y="4327942"/>
            <a:ext cx="1417817" cy="461665"/>
          </a:xfrm>
          <a:prstGeom prst="rect">
            <a:avLst/>
          </a:prstGeom>
          <a:noFill/>
        </p:spPr>
        <p:txBody>
          <a:bodyPr wrap="square">
            <a:spAutoFit/>
          </a:bodyPr>
          <a:lstStyle/>
          <a:p>
            <a:r>
              <a:rPr lang="ru-RU" sz="1200" dirty="0">
                <a:solidFill>
                  <a:srgbClr val="002060"/>
                </a:solidFill>
              </a:rPr>
              <a:t>Разработать решение</a:t>
            </a:r>
          </a:p>
        </p:txBody>
      </p:sp>
      <p:sp>
        <p:nvSpPr>
          <p:cNvPr id="23" name="TextBox 22">
            <a:extLst>
              <a:ext uri="{FF2B5EF4-FFF2-40B4-BE49-F238E27FC236}">
                <a16:creationId xmlns:a16="http://schemas.microsoft.com/office/drawing/2014/main" id="{1D33FB86-E21C-4ADA-8E8A-B429BDDE3439}"/>
              </a:ext>
            </a:extLst>
          </p:cNvPr>
          <p:cNvSpPr txBox="1"/>
          <p:nvPr/>
        </p:nvSpPr>
        <p:spPr>
          <a:xfrm>
            <a:off x="1524714" y="4327942"/>
            <a:ext cx="1289122" cy="523220"/>
          </a:xfrm>
          <a:prstGeom prst="rect">
            <a:avLst/>
          </a:prstGeom>
          <a:noFill/>
        </p:spPr>
        <p:txBody>
          <a:bodyPr wrap="square">
            <a:spAutoFit/>
          </a:bodyPr>
          <a:lstStyle/>
          <a:p>
            <a:r>
              <a:rPr lang="ru-RU" sz="1400" dirty="0">
                <a:solidFill>
                  <a:srgbClr val="002060"/>
                </a:solidFill>
              </a:rPr>
              <a:t>Понять проблему</a:t>
            </a:r>
          </a:p>
        </p:txBody>
      </p:sp>
    </p:spTree>
    <p:extLst>
      <p:ext uri="{BB962C8B-B14F-4D97-AF65-F5344CB8AC3E}">
        <p14:creationId xmlns:p14="http://schemas.microsoft.com/office/powerpoint/2010/main" val="109755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A94188-6D21-4339-9660-9031B183B17D}"/>
              </a:ext>
            </a:extLst>
          </p:cNvPr>
          <p:cNvSpPr>
            <a:spLocks noGrp="1"/>
          </p:cNvSpPr>
          <p:nvPr>
            <p:ph type="title"/>
          </p:nvPr>
        </p:nvSpPr>
        <p:spPr>
          <a:xfrm>
            <a:off x="436108" y="864682"/>
            <a:ext cx="11170508" cy="808963"/>
          </a:xfrm>
          <a:solidFill>
            <a:schemeClr val="bg1">
              <a:lumMod val="65000"/>
            </a:schemeClr>
          </a:solidFill>
          <a:ln w="12700">
            <a:solidFill>
              <a:schemeClr val="tx1"/>
            </a:solidFill>
          </a:ln>
        </p:spPr>
        <p:txBody>
          <a:bodyPr>
            <a:normAutofit fontScale="90000"/>
          </a:bodyPr>
          <a:lstStyle/>
          <a:p>
            <a:r>
              <a:rPr lang="fi-FI" sz="3200" b="1" dirty="0">
                <a:solidFill>
                  <a:schemeClr val="tx1"/>
                </a:solidFill>
              </a:rPr>
              <a:t>Double Diamond Design Process</a:t>
            </a:r>
            <a:r>
              <a:rPr lang="ru-RU" sz="3200" b="1" dirty="0">
                <a:solidFill>
                  <a:schemeClr val="tx1"/>
                </a:solidFill>
              </a:rPr>
              <a:t> </a:t>
            </a:r>
            <a:r>
              <a:rPr lang="ru-RU" sz="3200" b="1" dirty="0">
                <a:solidFill>
                  <a:schemeClr val="bg1"/>
                </a:solidFill>
              </a:rPr>
              <a:t>/ Процесс проектирования </a:t>
            </a:r>
            <a:r>
              <a:rPr lang="en-US" sz="3200" b="1" dirty="0">
                <a:solidFill>
                  <a:schemeClr val="bg1"/>
                </a:solidFill>
              </a:rPr>
              <a:t>Double Diamond</a:t>
            </a:r>
            <a:endParaRPr lang="fi-FI" sz="3200" b="1" dirty="0">
              <a:solidFill>
                <a:schemeClr val="bg1"/>
              </a:solidFill>
            </a:endParaRPr>
          </a:p>
        </p:txBody>
      </p:sp>
      <p:graphicFrame>
        <p:nvGraphicFramePr>
          <p:cNvPr id="5" name="Kaaviokuva 4">
            <a:extLst>
              <a:ext uri="{FF2B5EF4-FFF2-40B4-BE49-F238E27FC236}">
                <a16:creationId xmlns:a16="http://schemas.microsoft.com/office/drawing/2014/main" id="{01A9A561-6FE0-42D8-BCDC-E8D6666B01F3}"/>
              </a:ext>
            </a:extLst>
          </p:cNvPr>
          <p:cNvGraphicFramePr/>
          <p:nvPr>
            <p:extLst>
              <p:ext uri="{D42A27DB-BD31-4B8C-83A1-F6EECF244321}">
                <p14:modId xmlns:p14="http://schemas.microsoft.com/office/powerpoint/2010/main" val="3857575305"/>
              </p:ext>
            </p:extLst>
          </p:nvPr>
        </p:nvGraphicFramePr>
        <p:xfrm>
          <a:off x="589050" y="1234014"/>
          <a:ext cx="5157977" cy="203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orakulmio 5">
            <a:extLst>
              <a:ext uri="{FF2B5EF4-FFF2-40B4-BE49-F238E27FC236}">
                <a16:creationId xmlns:a16="http://schemas.microsoft.com/office/drawing/2014/main" id="{75C350D5-E344-4178-A179-1047D11D898B}"/>
              </a:ext>
            </a:extLst>
          </p:cNvPr>
          <p:cNvSpPr/>
          <p:nvPr/>
        </p:nvSpPr>
        <p:spPr>
          <a:xfrm>
            <a:off x="564116" y="4968814"/>
            <a:ext cx="1291025" cy="1368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A </a:t>
            </a:r>
            <a:r>
              <a:rPr lang="fi-FI" sz="1200" dirty="0" err="1"/>
              <a:t>comprehensive</a:t>
            </a:r>
            <a:r>
              <a:rPr lang="fi-FI" sz="1200" dirty="0"/>
              <a:t> </a:t>
            </a:r>
            <a:r>
              <a:rPr lang="fi-FI" sz="1200" dirty="0" err="1"/>
              <a:t>understanding</a:t>
            </a:r>
            <a:r>
              <a:rPr lang="fi-FI" sz="1200" dirty="0"/>
              <a:t> of </a:t>
            </a:r>
            <a:r>
              <a:rPr lang="fi-FI" sz="1200" dirty="0" err="1"/>
              <a:t>the</a:t>
            </a:r>
            <a:r>
              <a:rPr lang="fi-FI" sz="1200" dirty="0"/>
              <a:t> </a:t>
            </a:r>
            <a:r>
              <a:rPr lang="fi-FI" sz="1200" dirty="0" err="1"/>
              <a:t>problem</a:t>
            </a:r>
            <a:r>
              <a:rPr lang="fi-FI" sz="1200" dirty="0"/>
              <a:t> to </a:t>
            </a:r>
            <a:r>
              <a:rPr lang="fi-FI" sz="1200" dirty="0" err="1"/>
              <a:t>be</a:t>
            </a:r>
            <a:r>
              <a:rPr lang="fi-FI" sz="1200" dirty="0"/>
              <a:t> </a:t>
            </a:r>
            <a:r>
              <a:rPr lang="fi-FI" sz="1200" dirty="0" err="1"/>
              <a:t>solved</a:t>
            </a:r>
            <a:endParaRPr lang="fi-FI" sz="1200" dirty="0"/>
          </a:p>
        </p:txBody>
      </p:sp>
      <p:sp>
        <p:nvSpPr>
          <p:cNvPr id="7" name="Suorakulmio 6">
            <a:extLst>
              <a:ext uri="{FF2B5EF4-FFF2-40B4-BE49-F238E27FC236}">
                <a16:creationId xmlns:a16="http://schemas.microsoft.com/office/drawing/2014/main" id="{B8612B6D-FC66-485F-9690-E00B6B1E42A5}"/>
              </a:ext>
            </a:extLst>
          </p:cNvPr>
          <p:cNvSpPr/>
          <p:nvPr/>
        </p:nvSpPr>
        <p:spPr>
          <a:xfrm>
            <a:off x="1831257" y="4968815"/>
            <a:ext cx="1185212" cy="1368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A </a:t>
            </a:r>
            <a:r>
              <a:rPr lang="fi-FI" sz="1200" dirty="0" err="1"/>
              <a:t>clear</a:t>
            </a:r>
            <a:r>
              <a:rPr lang="fi-FI" sz="1200" dirty="0"/>
              <a:t> definition of </a:t>
            </a:r>
            <a:r>
              <a:rPr lang="fi-FI" sz="1200" dirty="0" err="1"/>
              <a:t>problem</a:t>
            </a:r>
            <a:r>
              <a:rPr lang="fi-FI" sz="1200" dirty="0"/>
              <a:t> to </a:t>
            </a:r>
            <a:r>
              <a:rPr lang="fi-FI" sz="1200" dirty="0" err="1"/>
              <a:t>be</a:t>
            </a:r>
            <a:r>
              <a:rPr lang="fi-FI" sz="1200" dirty="0"/>
              <a:t> </a:t>
            </a:r>
            <a:r>
              <a:rPr lang="fi-FI" sz="1200" dirty="0" err="1"/>
              <a:t>solved</a:t>
            </a:r>
            <a:r>
              <a:rPr lang="fi-FI" sz="1200" dirty="0"/>
              <a:t> and </a:t>
            </a:r>
            <a:r>
              <a:rPr lang="fi-FI" sz="1200" dirty="0" err="1"/>
              <a:t>key</a:t>
            </a:r>
            <a:r>
              <a:rPr lang="fi-FI" sz="1200" dirty="0"/>
              <a:t> </a:t>
            </a:r>
            <a:r>
              <a:rPr lang="fi-FI" sz="1200" dirty="0" err="1"/>
              <a:t>success</a:t>
            </a:r>
            <a:r>
              <a:rPr lang="fi-FI" sz="1200" dirty="0"/>
              <a:t> </a:t>
            </a:r>
            <a:r>
              <a:rPr lang="fi-FI" sz="1200" dirty="0" err="1"/>
              <a:t>factors</a:t>
            </a:r>
            <a:endParaRPr lang="fi-FI" sz="1200" dirty="0"/>
          </a:p>
        </p:txBody>
      </p:sp>
      <p:sp>
        <p:nvSpPr>
          <p:cNvPr id="8" name="Suorakulmio 7">
            <a:extLst>
              <a:ext uri="{FF2B5EF4-FFF2-40B4-BE49-F238E27FC236}">
                <a16:creationId xmlns:a16="http://schemas.microsoft.com/office/drawing/2014/main" id="{E37E8E95-ED10-4BB0-8385-689E7D4BA4E3}"/>
              </a:ext>
            </a:extLst>
          </p:cNvPr>
          <p:cNvSpPr/>
          <p:nvPr/>
        </p:nvSpPr>
        <p:spPr>
          <a:xfrm>
            <a:off x="2992586" y="4987733"/>
            <a:ext cx="1238785" cy="1337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A </a:t>
            </a:r>
            <a:r>
              <a:rPr lang="fi-FI" sz="1200" dirty="0" err="1"/>
              <a:t>comprehensive</a:t>
            </a:r>
            <a:r>
              <a:rPr lang="fi-FI" sz="1200" dirty="0"/>
              <a:t> </a:t>
            </a:r>
            <a:r>
              <a:rPr lang="fi-FI" sz="1200" dirty="0" err="1"/>
              <a:t>understanding</a:t>
            </a:r>
            <a:r>
              <a:rPr lang="fi-FI" sz="1200" dirty="0"/>
              <a:t> of </a:t>
            </a:r>
            <a:r>
              <a:rPr lang="fi-FI" sz="1200" dirty="0" err="1"/>
              <a:t>potential</a:t>
            </a:r>
            <a:r>
              <a:rPr lang="fi-FI" sz="1200" dirty="0"/>
              <a:t> </a:t>
            </a:r>
            <a:r>
              <a:rPr lang="fi-FI" sz="1200" dirty="0" err="1"/>
              <a:t>solutions</a:t>
            </a:r>
            <a:r>
              <a:rPr lang="fi-FI" sz="1200" dirty="0"/>
              <a:t> to </a:t>
            </a:r>
            <a:r>
              <a:rPr lang="fi-FI" sz="1200" dirty="0" err="1"/>
              <a:t>the</a:t>
            </a:r>
            <a:r>
              <a:rPr lang="fi-FI" sz="1200" dirty="0"/>
              <a:t> </a:t>
            </a:r>
            <a:r>
              <a:rPr lang="fi-FI" sz="1200" dirty="0" err="1"/>
              <a:t>problem</a:t>
            </a:r>
            <a:endParaRPr lang="fi-FI" sz="1200" dirty="0"/>
          </a:p>
        </p:txBody>
      </p:sp>
      <p:sp>
        <p:nvSpPr>
          <p:cNvPr id="9" name="Suorakulmio 8">
            <a:extLst>
              <a:ext uri="{FF2B5EF4-FFF2-40B4-BE49-F238E27FC236}">
                <a16:creationId xmlns:a16="http://schemas.microsoft.com/office/drawing/2014/main" id="{A96D48F8-A7D6-4B4F-991D-30EF51E8FFB5}"/>
              </a:ext>
            </a:extLst>
          </p:cNvPr>
          <p:cNvSpPr/>
          <p:nvPr/>
        </p:nvSpPr>
        <p:spPr>
          <a:xfrm>
            <a:off x="4253593" y="4949897"/>
            <a:ext cx="1197762" cy="137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A </a:t>
            </a:r>
            <a:r>
              <a:rPr lang="fi-FI" sz="1200" dirty="0" err="1"/>
              <a:t>clear</a:t>
            </a:r>
            <a:r>
              <a:rPr lang="fi-FI" sz="1200" dirty="0"/>
              <a:t> </a:t>
            </a:r>
            <a:r>
              <a:rPr lang="fi-FI" sz="1200" dirty="0" err="1"/>
              <a:t>descrption</a:t>
            </a:r>
            <a:r>
              <a:rPr lang="fi-FI" sz="1200" dirty="0"/>
              <a:t> of </a:t>
            </a:r>
            <a:r>
              <a:rPr lang="fi-FI" sz="1200" dirty="0" err="1"/>
              <a:t>the</a:t>
            </a:r>
            <a:r>
              <a:rPr lang="fi-FI" sz="1200" dirty="0"/>
              <a:t> </a:t>
            </a:r>
            <a:r>
              <a:rPr lang="fi-FI" sz="1200" dirty="0" err="1"/>
              <a:t>solution</a:t>
            </a:r>
            <a:r>
              <a:rPr lang="fi-FI" sz="1200" dirty="0"/>
              <a:t> to </a:t>
            </a:r>
            <a:r>
              <a:rPr lang="fi-FI" sz="1200" dirty="0" err="1"/>
              <a:t>delivered</a:t>
            </a:r>
            <a:r>
              <a:rPr lang="fi-FI" sz="1200" dirty="0"/>
              <a:t> and </a:t>
            </a:r>
            <a:r>
              <a:rPr lang="fi-FI" sz="1200" dirty="0" err="1"/>
              <a:t>iterated</a:t>
            </a:r>
            <a:r>
              <a:rPr lang="fi-FI" sz="1200" dirty="0"/>
              <a:t> </a:t>
            </a:r>
            <a:r>
              <a:rPr lang="fi-FI" sz="1200" dirty="0" err="1"/>
              <a:t>upon</a:t>
            </a:r>
            <a:endParaRPr lang="fi-FI" sz="1200" dirty="0"/>
          </a:p>
        </p:txBody>
      </p:sp>
      <p:sp>
        <p:nvSpPr>
          <p:cNvPr id="10" name="Suorakulmio 9">
            <a:extLst>
              <a:ext uri="{FF2B5EF4-FFF2-40B4-BE49-F238E27FC236}">
                <a16:creationId xmlns:a16="http://schemas.microsoft.com/office/drawing/2014/main" id="{B58A003D-63B5-4542-A617-5D4E08B26A83}"/>
              </a:ext>
            </a:extLst>
          </p:cNvPr>
          <p:cNvSpPr/>
          <p:nvPr/>
        </p:nvSpPr>
        <p:spPr>
          <a:xfrm>
            <a:off x="576226" y="2551025"/>
            <a:ext cx="1232809" cy="2417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What will we do to fully understand the problem and not proceed with assumptions?</a:t>
            </a:r>
            <a:endParaRPr lang="fi-FI" sz="1600" dirty="0">
              <a:solidFill>
                <a:schemeClr val="tx1"/>
              </a:solidFill>
            </a:endParaRPr>
          </a:p>
        </p:txBody>
      </p:sp>
      <p:sp>
        <p:nvSpPr>
          <p:cNvPr id="11" name="Suorakulmio 10">
            <a:extLst>
              <a:ext uri="{FF2B5EF4-FFF2-40B4-BE49-F238E27FC236}">
                <a16:creationId xmlns:a16="http://schemas.microsoft.com/office/drawing/2014/main" id="{0A28EFD6-1D3C-411D-8170-6F0E2A836573}"/>
              </a:ext>
            </a:extLst>
          </p:cNvPr>
          <p:cNvSpPr/>
          <p:nvPr/>
        </p:nvSpPr>
        <p:spPr>
          <a:xfrm>
            <a:off x="1831256" y="2551025"/>
            <a:ext cx="1145085" cy="2417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How </a:t>
            </a:r>
            <a:r>
              <a:rPr lang="fi-FI" dirty="0" err="1">
                <a:solidFill>
                  <a:schemeClr val="tx1"/>
                </a:solidFill>
              </a:rPr>
              <a:t>will</a:t>
            </a:r>
            <a:r>
              <a:rPr lang="fi-FI" dirty="0">
                <a:solidFill>
                  <a:schemeClr val="tx1"/>
                </a:solidFill>
              </a:rPr>
              <a:t> </a:t>
            </a:r>
            <a:r>
              <a:rPr lang="fi-FI" dirty="0" err="1">
                <a:solidFill>
                  <a:schemeClr val="tx1"/>
                </a:solidFill>
              </a:rPr>
              <a:t>we</a:t>
            </a:r>
            <a:r>
              <a:rPr lang="fi-FI" dirty="0">
                <a:solidFill>
                  <a:schemeClr val="tx1"/>
                </a:solidFill>
              </a:rPr>
              <a:t> </a:t>
            </a:r>
            <a:r>
              <a:rPr lang="fi-FI" dirty="0" err="1">
                <a:solidFill>
                  <a:schemeClr val="tx1"/>
                </a:solidFill>
              </a:rPr>
              <a:t>synthesize</a:t>
            </a:r>
            <a:r>
              <a:rPr lang="fi-FI" dirty="0">
                <a:solidFill>
                  <a:schemeClr val="tx1"/>
                </a:solidFill>
              </a:rPr>
              <a:t> </a:t>
            </a:r>
            <a:r>
              <a:rPr lang="fi-FI" dirty="0" err="1">
                <a:solidFill>
                  <a:schemeClr val="tx1"/>
                </a:solidFill>
              </a:rPr>
              <a:t>our</a:t>
            </a:r>
            <a:r>
              <a:rPr lang="fi-FI" dirty="0">
                <a:solidFill>
                  <a:schemeClr val="tx1"/>
                </a:solidFill>
              </a:rPr>
              <a:t> </a:t>
            </a:r>
            <a:r>
              <a:rPr lang="fi-FI" dirty="0" err="1">
                <a:solidFill>
                  <a:schemeClr val="tx1"/>
                </a:solidFill>
              </a:rPr>
              <a:t>findings</a:t>
            </a:r>
            <a:r>
              <a:rPr lang="fi-FI" dirty="0">
                <a:solidFill>
                  <a:schemeClr val="tx1"/>
                </a:solidFill>
              </a:rPr>
              <a:t> to </a:t>
            </a:r>
            <a:r>
              <a:rPr lang="fi-FI" dirty="0" err="1">
                <a:solidFill>
                  <a:schemeClr val="tx1"/>
                </a:solidFill>
              </a:rPr>
              <a:t>define</a:t>
            </a:r>
            <a:r>
              <a:rPr lang="fi-FI" dirty="0">
                <a:solidFill>
                  <a:schemeClr val="tx1"/>
                </a:solidFill>
              </a:rPr>
              <a:t> </a:t>
            </a:r>
            <a:r>
              <a:rPr lang="fi-FI" dirty="0" err="1">
                <a:solidFill>
                  <a:schemeClr val="tx1"/>
                </a:solidFill>
              </a:rPr>
              <a:t>our</a:t>
            </a:r>
            <a:r>
              <a:rPr lang="fi-FI" dirty="0">
                <a:solidFill>
                  <a:schemeClr val="tx1"/>
                </a:solidFill>
              </a:rPr>
              <a:t> </a:t>
            </a:r>
            <a:r>
              <a:rPr lang="fi-FI" dirty="0" err="1">
                <a:solidFill>
                  <a:schemeClr val="tx1"/>
                </a:solidFill>
              </a:rPr>
              <a:t>problem</a:t>
            </a:r>
            <a:r>
              <a:rPr lang="fi-FI" dirty="0">
                <a:solidFill>
                  <a:schemeClr val="tx1"/>
                </a:solidFill>
              </a:rPr>
              <a:t>? </a:t>
            </a:r>
            <a:endParaRPr lang="fi-FI" dirty="0"/>
          </a:p>
        </p:txBody>
      </p:sp>
      <p:sp>
        <p:nvSpPr>
          <p:cNvPr id="12" name="Suorakulmio 11">
            <a:extLst>
              <a:ext uri="{FF2B5EF4-FFF2-40B4-BE49-F238E27FC236}">
                <a16:creationId xmlns:a16="http://schemas.microsoft.com/office/drawing/2014/main" id="{23A88855-A052-4356-B17D-291BFB6A1D41}"/>
              </a:ext>
            </a:extLst>
          </p:cNvPr>
          <p:cNvSpPr/>
          <p:nvPr/>
        </p:nvSpPr>
        <p:spPr>
          <a:xfrm>
            <a:off x="3011387" y="2569943"/>
            <a:ext cx="1219984" cy="2398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How </a:t>
            </a:r>
            <a:r>
              <a:rPr lang="fi-FI" dirty="0" err="1">
                <a:solidFill>
                  <a:schemeClr val="tx1"/>
                </a:solidFill>
              </a:rPr>
              <a:t>will</a:t>
            </a:r>
            <a:r>
              <a:rPr lang="fi-FI" dirty="0">
                <a:solidFill>
                  <a:schemeClr val="tx1"/>
                </a:solidFill>
              </a:rPr>
              <a:t> </a:t>
            </a:r>
            <a:r>
              <a:rPr lang="fi-FI" dirty="0" err="1">
                <a:solidFill>
                  <a:schemeClr val="tx1"/>
                </a:solidFill>
              </a:rPr>
              <a:t>we</a:t>
            </a:r>
            <a:r>
              <a:rPr lang="fi-FI" dirty="0">
                <a:solidFill>
                  <a:schemeClr val="tx1"/>
                </a:solidFill>
              </a:rPr>
              <a:t> </a:t>
            </a:r>
            <a:r>
              <a:rPr lang="fi-FI" dirty="0" err="1">
                <a:solidFill>
                  <a:schemeClr val="tx1"/>
                </a:solidFill>
              </a:rPr>
              <a:t>generate</a:t>
            </a:r>
            <a:r>
              <a:rPr lang="fi-FI" dirty="0">
                <a:solidFill>
                  <a:schemeClr val="tx1"/>
                </a:solidFill>
              </a:rPr>
              <a:t> </a:t>
            </a:r>
            <a:r>
              <a:rPr lang="fi-FI" dirty="0" err="1">
                <a:solidFill>
                  <a:schemeClr val="tx1"/>
                </a:solidFill>
              </a:rPr>
              <a:t>many</a:t>
            </a:r>
            <a:r>
              <a:rPr lang="fi-FI" dirty="0">
                <a:solidFill>
                  <a:schemeClr val="tx1"/>
                </a:solidFill>
              </a:rPr>
              <a:t> </a:t>
            </a:r>
            <a:r>
              <a:rPr lang="fi-FI" dirty="0" err="1">
                <a:solidFill>
                  <a:schemeClr val="tx1"/>
                </a:solidFill>
              </a:rPr>
              <a:t>viabel</a:t>
            </a:r>
            <a:r>
              <a:rPr lang="fi-FI" dirty="0">
                <a:solidFill>
                  <a:schemeClr val="tx1"/>
                </a:solidFill>
              </a:rPr>
              <a:t> </a:t>
            </a:r>
            <a:r>
              <a:rPr lang="fi-FI" dirty="0" err="1">
                <a:solidFill>
                  <a:schemeClr val="tx1"/>
                </a:solidFill>
              </a:rPr>
              <a:t>ideas</a:t>
            </a:r>
            <a:r>
              <a:rPr lang="fi-FI" dirty="0">
                <a:solidFill>
                  <a:schemeClr val="tx1"/>
                </a:solidFill>
              </a:rPr>
              <a:t> to </a:t>
            </a:r>
            <a:r>
              <a:rPr lang="fi-FI" dirty="0" err="1">
                <a:solidFill>
                  <a:schemeClr val="tx1"/>
                </a:solidFill>
              </a:rPr>
              <a:t>solve</a:t>
            </a:r>
            <a:r>
              <a:rPr lang="fi-FI" dirty="0">
                <a:solidFill>
                  <a:schemeClr val="tx1"/>
                </a:solidFill>
              </a:rPr>
              <a:t> </a:t>
            </a:r>
            <a:r>
              <a:rPr lang="fi-FI" dirty="0" err="1">
                <a:solidFill>
                  <a:schemeClr val="tx1"/>
                </a:solidFill>
              </a:rPr>
              <a:t>the</a:t>
            </a:r>
            <a:r>
              <a:rPr lang="fi-FI" dirty="0">
                <a:solidFill>
                  <a:schemeClr val="tx1"/>
                </a:solidFill>
              </a:rPr>
              <a:t> </a:t>
            </a:r>
            <a:r>
              <a:rPr lang="fi-FI" dirty="0" err="1">
                <a:solidFill>
                  <a:schemeClr val="tx1"/>
                </a:solidFill>
              </a:rPr>
              <a:t>problem</a:t>
            </a:r>
            <a:r>
              <a:rPr lang="fi-FI" dirty="0">
                <a:solidFill>
                  <a:schemeClr val="tx1"/>
                </a:solidFill>
              </a:rPr>
              <a:t>? </a:t>
            </a:r>
            <a:endParaRPr lang="fi-FI" dirty="0"/>
          </a:p>
        </p:txBody>
      </p:sp>
      <p:sp>
        <p:nvSpPr>
          <p:cNvPr id="13" name="Suorakulmio 12">
            <a:extLst>
              <a:ext uri="{FF2B5EF4-FFF2-40B4-BE49-F238E27FC236}">
                <a16:creationId xmlns:a16="http://schemas.microsoft.com/office/drawing/2014/main" id="{365ECAAC-1ADF-492F-ACCA-891114EA09EC}"/>
              </a:ext>
            </a:extLst>
          </p:cNvPr>
          <p:cNvSpPr/>
          <p:nvPr/>
        </p:nvSpPr>
        <p:spPr>
          <a:xfrm>
            <a:off x="4231371" y="2551025"/>
            <a:ext cx="1219985" cy="2398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How </a:t>
            </a:r>
            <a:r>
              <a:rPr lang="fi-FI" dirty="0" err="1">
                <a:solidFill>
                  <a:schemeClr val="tx1"/>
                </a:solidFill>
              </a:rPr>
              <a:t>will</a:t>
            </a:r>
            <a:r>
              <a:rPr lang="fi-FI" dirty="0">
                <a:solidFill>
                  <a:schemeClr val="tx1"/>
                </a:solidFill>
              </a:rPr>
              <a:t> </a:t>
            </a:r>
            <a:r>
              <a:rPr lang="fi-FI" dirty="0" err="1">
                <a:solidFill>
                  <a:schemeClr val="tx1"/>
                </a:solidFill>
              </a:rPr>
              <a:t>we</a:t>
            </a:r>
            <a:r>
              <a:rPr lang="fi-FI" dirty="0">
                <a:solidFill>
                  <a:schemeClr val="tx1"/>
                </a:solidFill>
              </a:rPr>
              <a:t> </a:t>
            </a:r>
            <a:r>
              <a:rPr lang="fi-FI" dirty="0" err="1">
                <a:solidFill>
                  <a:schemeClr val="tx1"/>
                </a:solidFill>
              </a:rPr>
              <a:t>build</a:t>
            </a:r>
            <a:r>
              <a:rPr lang="fi-FI" dirty="0">
                <a:solidFill>
                  <a:schemeClr val="tx1"/>
                </a:solidFill>
              </a:rPr>
              <a:t>, </a:t>
            </a:r>
            <a:r>
              <a:rPr lang="fi-FI" dirty="0" err="1">
                <a:solidFill>
                  <a:schemeClr val="tx1"/>
                </a:solidFill>
              </a:rPr>
              <a:t>launch</a:t>
            </a:r>
            <a:r>
              <a:rPr lang="fi-FI" dirty="0">
                <a:solidFill>
                  <a:schemeClr val="tx1"/>
                </a:solidFill>
              </a:rPr>
              <a:t>, and </a:t>
            </a:r>
            <a:r>
              <a:rPr lang="fi-FI" dirty="0" err="1">
                <a:solidFill>
                  <a:schemeClr val="tx1"/>
                </a:solidFill>
              </a:rPr>
              <a:t>test</a:t>
            </a:r>
            <a:r>
              <a:rPr lang="fi-FI" dirty="0">
                <a:solidFill>
                  <a:schemeClr val="tx1"/>
                </a:solidFill>
              </a:rPr>
              <a:t> </a:t>
            </a:r>
            <a:r>
              <a:rPr lang="fi-FI" dirty="0" err="1">
                <a:solidFill>
                  <a:schemeClr val="tx1"/>
                </a:solidFill>
              </a:rPr>
              <a:t>our</a:t>
            </a:r>
            <a:r>
              <a:rPr lang="fi-FI" dirty="0">
                <a:solidFill>
                  <a:schemeClr val="tx1"/>
                </a:solidFill>
              </a:rPr>
              <a:t> </a:t>
            </a:r>
            <a:r>
              <a:rPr lang="fi-FI" dirty="0" err="1">
                <a:solidFill>
                  <a:schemeClr val="tx1"/>
                </a:solidFill>
              </a:rPr>
              <a:t>chosen</a:t>
            </a:r>
            <a:r>
              <a:rPr lang="fi-FI" dirty="0">
                <a:solidFill>
                  <a:schemeClr val="tx1"/>
                </a:solidFill>
              </a:rPr>
              <a:t> </a:t>
            </a:r>
            <a:r>
              <a:rPr lang="fi-FI" dirty="0" err="1">
                <a:solidFill>
                  <a:schemeClr val="tx1"/>
                </a:solidFill>
              </a:rPr>
              <a:t>solution</a:t>
            </a:r>
            <a:r>
              <a:rPr lang="fi-FI" dirty="0">
                <a:solidFill>
                  <a:schemeClr val="tx1"/>
                </a:solidFill>
              </a:rPr>
              <a:t>? </a:t>
            </a:r>
            <a:endParaRPr lang="fi-FI" dirty="0"/>
          </a:p>
        </p:txBody>
      </p:sp>
      <p:sp>
        <p:nvSpPr>
          <p:cNvPr id="15" name="Tekstiruutu 14">
            <a:extLst>
              <a:ext uri="{FF2B5EF4-FFF2-40B4-BE49-F238E27FC236}">
                <a16:creationId xmlns:a16="http://schemas.microsoft.com/office/drawing/2014/main" id="{469BE006-858F-47DF-9273-FBC244E19214}"/>
              </a:ext>
            </a:extLst>
          </p:cNvPr>
          <p:cNvSpPr txBox="1"/>
          <p:nvPr/>
        </p:nvSpPr>
        <p:spPr>
          <a:xfrm>
            <a:off x="9633953" y="1234014"/>
            <a:ext cx="6094562" cy="369332"/>
          </a:xfrm>
          <a:prstGeom prst="rect">
            <a:avLst/>
          </a:prstGeom>
          <a:noFill/>
        </p:spPr>
        <p:txBody>
          <a:bodyPr wrap="square">
            <a:spAutoFit/>
          </a:bodyPr>
          <a:lstStyle/>
          <a:p>
            <a:r>
              <a:rPr lang="fi-FI" i="1" dirty="0"/>
              <a:t>(</a:t>
            </a:r>
            <a:r>
              <a:rPr lang="fi-FI" i="1" dirty="0" err="1"/>
              <a:t>Dolan</a:t>
            </a:r>
            <a:r>
              <a:rPr lang="fi-FI" i="1" dirty="0"/>
              <a:t> 2021)</a:t>
            </a:r>
          </a:p>
        </p:txBody>
      </p:sp>
      <p:graphicFrame>
        <p:nvGraphicFramePr>
          <p:cNvPr id="16" name="Kaaviokuva 4">
            <a:extLst>
              <a:ext uri="{FF2B5EF4-FFF2-40B4-BE49-F238E27FC236}">
                <a16:creationId xmlns:a16="http://schemas.microsoft.com/office/drawing/2014/main" id="{EFEE2E8D-6960-4F94-A7AD-D0A14B07E985}"/>
              </a:ext>
            </a:extLst>
          </p:cNvPr>
          <p:cNvGraphicFramePr/>
          <p:nvPr>
            <p:extLst>
              <p:ext uri="{D42A27DB-BD31-4B8C-83A1-F6EECF244321}">
                <p14:modId xmlns:p14="http://schemas.microsoft.com/office/powerpoint/2010/main" val="3190791532"/>
              </p:ext>
            </p:extLst>
          </p:nvPr>
        </p:nvGraphicFramePr>
        <p:xfrm>
          <a:off x="6295697" y="1234014"/>
          <a:ext cx="5822731" cy="20333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Suorakulmio 5">
            <a:extLst>
              <a:ext uri="{FF2B5EF4-FFF2-40B4-BE49-F238E27FC236}">
                <a16:creationId xmlns:a16="http://schemas.microsoft.com/office/drawing/2014/main" id="{03AB3D4C-D4E0-4176-8749-11CB87B1642B}"/>
              </a:ext>
            </a:extLst>
          </p:cNvPr>
          <p:cNvSpPr/>
          <p:nvPr/>
        </p:nvSpPr>
        <p:spPr>
          <a:xfrm>
            <a:off x="6576691" y="4968815"/>
            <a:ext cx="1244918" cy="1368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Комплексное понимание решаемой проблемы</a:t>
            </a:r>
            <a:endParaRPr lang="fi-FI" sz="1200" dirty="0"/>
          </a:p>
        </p:txBody>
      </p:sp>
      <p:sp>
        <p:nvSpPr>
          <p:cNvPr id="18" name="Suorakulmio 6">
            <a:extLst>
              <a:ext uri="{FF2B5EF4-FFF2-40B4-BE49-F238E27FC236}">
                <a16:creationId xmlns:a16="http://schemas.microsoft.com/office/drawing/2014/main" id="{A2D1B83F-D777-477E-9F71-A74ACEF39D05}"/>
              </a:ext>
            </a:extLst>
          </p:cNvPr>
          <p:cNvSpPr/>
          <p:nvPr/>
        </p:nvSpPr>
        <p:spPr>
          <a:xfrm>
            <a:off x="7843831" y="4968815"/>
            <a:ext cx="1153024" cy="1368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Четкое определение решаемой проблемы и ключевых факторов успеха</a:t>
            </a:r>
            <a:endParaRPr lang="fi-FI" sz="1200" dirty="0"/>
          </a:p>
        </p:txBody>
      </p:sp>
      <p:sp>
        <p:nvSpPr>
          <p:cNvPr id="19" name="Suorakulmio 7">
            <a:extLst>
              <a:ext uri="{FF2B5EF4-FFF2-40B4-BE49-F238E27FC236}">
                <a16:creationId xmlns:a16="http://schemas.microsoft.com/office/drawing/2014/main" id="{140E02FF-B226-4A5F-AF5D-5B1EEEC5CFDF}"/>
              </a:ext>
            </a:extLst>
          </p:cNvPr>
          <p:cNvSpPr/>
          <p:nvPr/>
        </p:nvSpPr>
        <p:spPr>
          <a:xfrm>
            <a:off x="9005160" y="4987733"/>
            <a:ext cx="1238785" cy="1337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Комплексное понимание возможных решений проблемы</a:t>
            </a:r>
            <a:endParaRPr lang="fi-FI" sz="1200" dirty="0"/>
          </a:p>
        </p:txBody>
      </p:sp>
      <p:sp>
        <p:nvSpPr>
          <p:cNvPr id="20" name="Suorakulmio 8">
            <a:extLst>
              <a:ext uri="{FF2B5EF4-FFF2-40B4-BE49-F238E27FC236}">
                <a16:creationId xmlns:a16="http://schemas.microsoft.com/office/drawing/2014/main" id="{76F3CC81-D9A4-4A7D-85AA-79F1416D8D26}"/>
              </a:ext>
            </a:extLst>
          </p:cNvPr>
          <p:cNvSpPr/>
          <p:nvPr/>
        </p:nvSpPr>
        <p:spPr>
          <a:xfrm>
            <a:off x="10266167" y="4968815"/>
            <a:ext cx="1197763" cy="1356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Четкое описание решения для передачи и повторения</a:t>
            </a:r>
            <a:endParaRPr lang="fi-FI" sz="1200" dirty="0"/>
          </a:p>
        </p:txBody>
      </p:sp>
      <p:sp>
        <p:nvSpPr>
          <p:cNvPr id="21" name="Suorakulmio 9">
            <a:extLst>
              <a:ext uri="{FF2B5EF4-FFF2-40B4-BE49-F238E27FC236}">
                <a16:creationId xmlns:a16="http://schemas.microsoft.com/office/drawing/2014/main" id="{6097E854-2328-4668-B02F-048678A59573}"/>
              </a:ext>
            </a:extLst>
          </p:cNvPr>
          <p:cNvSpPr/>
          <p:nvPr/>
        </p:nvSpPr>
        <p:spPr>
          <a:xfrm>
            <a:off x="6588800" y="2551025"/>
            <a:ext cx="1232809" cy="2417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Что мы будем делать, чтобы полностью понять проблему и не делать предположений?</a:t>
            </a:r>
            <a:endParaRPr lang="fi-FI" sz="1600" dirty="0">
              <a:solidFill>
                <a:schemeClr val="tx1"/>
              </a:solidFill>
            </a:endParaRPr>
          </a:p>
        </p:txBody>
      </p:sp>
      <p:sp>
        <p:nvSpPr>
          <p:cNvPr id="22" name="Suorakulmio 10">
            <a:extLst>
              <a:ext uri="{FF2B5EF4-FFF2-40B4-BE49-F238E27FC236}">
                <a16:creationId xmlns:a16="http://schemas.microsoft.com/office/drawing/2014/main" id="{F881C3C9-632D-4DDA-983B-E0D80CA5B647}"/>
              </a:ext>
            </a:extLst>
          </p:cNvPr>
          <p:cNvSpPr/>
          <p:nvPr/>
        </p:nvSpPr>
        <p:spPr>
          <a:xfrm>
            <a:off x="7843830" y="2551025"/>
            <a:ext cx="1145085" cy="2417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Как мы будем синтезировать наши полученные данные и определять наши проблемы?</a:t>
            </a:r>
            <a:endParaRPr lang="fi-FI" sz="1400" dirty="0">
              <a:solidFill>
                <a:schemeClr val="tx1"/>
              </a:solidFill>
            </a:endParaRPr>
          </a:p>
        </p:txBody>
      </p:sp>
      <p:sp>
        <p:nvSpPr>
          <p:cNvPr id="23" name="Suorakulmio 11">
            <a:extLst>
              <a:ext uri="{FF2B5EF4-FFF2-40B4-BE49-F238E27FC236}">
                <a16:creationId xmlns:a16="http://schemas.microsoft.com/office/drawing/2014/main" id="{C0DAACA9-B57A-47E0-94CE-75D53E3845DC}"/>
              </a:ext>
            </a:extLst>
          </p:cNvPr>
          <p:cNvSpPr/>
          <p:nvPr/>
        </p:nvSpPr>
        <p:spPr>
          <a:xfrm>
            <a:off x="9023961" y="2569943"/>
            <a:ext cx="1219984" cy="2398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Как мы будем генерировать множество различных идей для решения этой проблемы?</a:t>
            </a:r>
            <a:endParaRPr lang="fi-FI" sz="1600" dirty="0">
              <a:solidFill>
                <a:schemeClr val="tx1"/>
              </a:solidFill>
            </a:endParaRPr>
          </a:p>
        </p:txBody>
      </p:sp>
      <p:sp>
        <p:nvSpPr>
          <p:cNvPr id="24" name="Suorakulmio 12">
            <a:extLst>
              <a:ext uri="{FF2B5EF4-FFF2-40B4-BE49-F238E27FC236}">
                <a16:creationId xmlns:a16="http://schemas.microsoft.com/office/drawing/2014/main" id="{F388D831-7616-4516-AD83-63D3763349CC}"/>
              </a:ext>
            </a:extLst>
          </p:cNvPr>
          <p:cNvSpPr/>
          <p:nvPr/>
        </p:nvSpPr>
        <p:spPr>
          <a:xfrm>
            <a:off x="10243945" y="2551025"/>
            <a:ext cx="1219985" cy="2398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Как мы будем создавать, запускать и тестировать выбранное нами решение?</a:t>
            </a:r>
            <a:endParaRPr lang="fi-FI" sz="1600" dirty="0">
              <a:solidFill>
                <a:schemeClr val="tx1"/>
              </a:solidFill>
            </a:endParaRPr>
          </a:p>
        </p:txBody>
      </p:sp>
    </p:spTree>
    <p:extLst>
      <p:ext uri="{BB962C8B-B14F-4D97-AF65-F5344CB8AC3E}">
        <p14:creationId xmlns:p14="http://schemas.microsoft.com/office/powerpoint/2010/main" val="112963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4865E68-3259-4624-AA4D-4FA3F8FC5A2D}"/>
              </a:ext>
            </a:extLst>
          </p:cNvPr>
          <p:cNvSpPr/>
          <p:nvPr/>
        </p:nvSpPr>
        <p:spPr>
          <a:xfrm>
            <a:off x="4054764" y="1848051"/>
            <a:ext cx="4433454" cy="3287367"/>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2" name="Otsikko 1">
            <a:extLst>
              <a:ext uri="{FF2B5EF4-FFF2-40B4-BE49-F238E27FC236}">
                <a16:creationId xmlns:a16="http://schemas.microsoft.com/office/drawing/2014/main" id="{91BBA0F8-5118-4B2A-BCD3-D63E929286D0}"/>
              </a:ext>
            </a:extLst>
          </p:cNvPr>
          <p:cNvSpPr>
            <a:spLocks noGrp="1"/>
          </p:cNvSpPr>
          <p:nvPr>
            <p:ph type="title"/>
          </p:nvPr>
        </p:nvSpPr>
        <p:spPr>
          <a:xfrm>
            <a:off x="263611" y="808569"/>
            <a:ext cx="11170508" cy="808963"/>
          </a:xfrm>
        </p:spPr>
        <p:txBody>
          <a:bodyPr>
            <a:normAutofit/>
          </a:bodyPr>
          <a:lstStyle/>
          <a:p>
            <a:pPr algn="l"/>
            <a:r>
              <a:rPr lang="fi-FI" b="0" i="0" dirty="0">
                <a:solidFill>
                  <a:srgbClr val="044B8C"/>
                </a:solidFill>
                <a:effectLst/>
                <a:latin typeface="Lato" panose="020F0502020204030203" pitchFamily="34" charset="0"/>
              </a:rPr>
              <a:t>Service Design </a:t>
            </a:r>
            <a:r>
              <a:rPr lang="fi-FI" b="0" i="0" dirty="0" err="1">
                <a:solidFill>
                  <a:srgbClr val="044B8C"/>
                </a:solidFill>
                <a:effectLst/>
                <a:latin typeface="Lato" panose="020F0502020204030203" pitchFamily="34" charset="0"/>
              </a:rPr>
              <a:t>Model</a:t>
            </a:r>
            <a:endParaRPr lang="fi-FI" sz="1600" b="0" i="0" dirty="0">
              <a:solidFill>
                <a:srgbClr val="044B8C"/>
              </a:solidFill>
              <a:effectLst/>
              <a:latin typeface="Lato" panose="020F0502020204030203" pitchFamily="34" charset="0"/>
            </a:endParaRPr>
          </a:p>
        </p:txBody>
      </p:sp>
      <p:pic>
        <p:nvPicPr>
          <p:cNvPr id="1026" name="Picture 2">
            <a:extLst>
              <a:ext uri="{FF2B5EF4-FFF2-40B4-BE49-F238E27FC236}">
                <a16:creationId xmlns:a16="http://schemas.microsoft.com/office/drawing/2014/main" id="{02C36614-C80E-4D1F-A4D3-A81E40282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1" y="969007"/>
            <a:ext cx="11392680" cy="54973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C31D9E-3FCD-44FD-A3B8-0FAE21602B34}"/>
              </a:ext>
            </a:extLst>
          </p:cNvPr>
          <p:cNvSpPr txBox="1"/>
          <p:nvPr/>
        </p:nvSpPr>
        <p:spPr>
          <a:xfrm>
            <a:off x="7764215" y="5888993"/>
            <a:ext cx="4339650" cy="369332"/>
          </a:xfrm>
          <a:prstGeom prst="rect">
            <a:avLst/>
          </a:prstGeom>
          <a:noFill/>
        </p:spPr>
        <p:txBody>
          <a:bodyPr wrap="none" rtlCol="0">
            <a:spAutoFit/>
          </a:bodyPr>
          <a:lstStyle/>
          <a:p>
            <a:r>
              <a:rPr lang="fi-FI" sz="1800" b="0" i="0" dirty="0">
                <a:solidFill>
                  <a:srgbClr val="044B8C"/>
                </a:solidFill>
                <a:effectLst/>
                <a:latin typeface="Lato" panose="020F0502020204030203" pitchFamily="34" charset="0"/>
              </a:rPr>
              <a:t>https://digitalservices.maidstone.gov.uk/</a:t>
            </a:r>
            <a:endParaRPr lang="fi-FI" dirty="0"/>
          </a:p>
        </p:txBody>
      </p:sp>
      <p:sp>
        <p:nvSpPr>
          <p:cNvPr id="5" name="Heptagon 4">
            <a:extLst>
              <a:ext uri="{FF2B5EF4-FFF2-40B4-BE49-F238E27FC236}">
                <a16:creationId xmlns:a16="http://schemas.microsoft.com/office/drawing/2014/main" id="{2DF0595F-C2A5-41CD-BDCF-4B64356854A4}"/>
              </a:ext>
            </a:extLst>
          </p:cNvPr>
          <p:cNvSpPr/>
          <p:nvPr/>
        </p:nvSpPr>
        <p:spPr>
          <a:xfrm>
            <a:off x="1696547" y="184805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1</a:t>
            </a:r>
          </a:p>
        </p:txBody>
      </p:sp>
      <p:sp>
        <p:nvSpPr>
          <p:cNvPr id="7" name="Heptagon 6">
            <a:extLst>
              <a:ext uri="{FF2B5EF4-FFF2-40B4-BE49-F238E27FC236}">
                <a16:creationId xmlns:a16="http://schemas.microsoft.com/office/drawing/2014/main" id="{8977E726-A255-405C-9B75-FC3578E33278}"/>
              </a:ext>
            </a:extLst>
          </p:cNvPr>
          <p:cNvSpPr/>
          <p:nvPr/>
        </p:nvSpPr>
        <p:spPr>
          <a:xfrm>
            <a:off x="3226991" y="2053458"/>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2</a:t>
            </a:r>
          </a:p>
        </p:txBody>
      </p:sp>
      <p:sp>
        <p:nvSpPr>
          <p:cNvPr id="8" name="Heptagon 7">
            <a:extLst>
              <a:ext uri="{FF2B5EF4-FFF2-40B4-BE49-F238E27FC236}">
                <a16:creationId xmlns:a16="http://schemas.microsoft.com/office/drawing/2014/main" id="{4EA9B77C-A424-4965-8592-12E14A3AE7C0}"/>
              </a:ext>
            </a:extLst>
          </p:cNvPr>
          <p:cNvSpPr/>
          <p:nvPr/>
        </p:nvSpPr>
        <p:spPr>
          <a:xfrm>
            <a:off x="5132178" y="257957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3A</a:t>
            </a:r>
          </a:p>
        </p:txBody>
      </p:sp>
      <p:sp>
        <p:nvSpPr>
          <p:cNvPr id="9" name="Heptagon 8">
            <a:extLst>
              <a:ext uri="{FF2B5EF4-FFF2-40B4-BE49-F238E27FC236}">
                <a16:creationId xmlns:a16="http://schemas.microsoft.com/office/drawing/2014/main" id="{E45888AF-2F22-498C-BECA-33B8EC057CE6}"/>
              </a:ext>
            </a:extLst>
          </p:cNvPr>
          <p:cNvSpPr/>
          <p:nvPr/>
        </p:nvSpPr>
        <p:spPr>
          <a:xfrm>
            <a:off x="7130101" y="184805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3B</a:t>
            </a:r>
          </a:p>
        </p:txBody>
      </p:sp>
      <p:sp>
        <p:nvSpPr>
          <p:cNvPr id="10" name="Heptagon 9">
            <a:extLst>
              <a:ext uri="{FF2B5EF4-FFF2-40B4-BE49-F238E27FC236}">
                <a16:creationId xmlns:a16="http://schemas.microsoft.com/office/drawing/2014/main" id="{0CE196DA-C02A-4517-925F-DAA2CFC8A068}"/>
              </a:ext>
            </a:extLst>
          </p:cNvPr>
          <p:cNvSpPr/>
          <p:nvPr/>
        </p:nvSpPr>
        <p:spPr>
          <a:xfrm>
            <a:off x="8488218" y="2213811"/>
            <a:ext cx="827773" cy="7315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4</a:t>
            </a:r>
          </a:p>
        </p:txBody>
      </p:sp>
    </p:spTree>
    <p:extLst>
      <p:ext uri="{BB962C8B-B14F-4D97-AF65-F5344CB8AC3E}">
        <p14:creationId xmlns:p14="http://schemas.microsoft.com/office/powerpoint/2010/main" val="373169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E07A0C-5993-42B8-89C3-6B8D5CE9626A}"/>
              </a:ext>
            </a:extLst>
          </p:cNvPr>
          <p:cNvSpPr>
            <a:spLocks noGrp="1"/>
          </p:cNvSpPr>
          <p:nvPr>
            <p:ph type="title"/>
          </p:nvPr>
        </p:nvSpPr>
        <p:spPr>
          <a:xfrm>
            <a:off x="263611" y="930034"/>
            <a:ext cx="11277600" cy="808963"/>
          </a:xfrm>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1. Discover phase / 			</a:t>
            </a:r>
            <a:r>
              <a:rPr lang="ru-RU" sz="3200" b="1" dirty="0">
                <a:solidFill>
                  <a:schemeClr val="tx1"/>
                </a:solidFill>
                <a:latin typeface="+mn-lt"/>
              </a:rPr>
              <a:t> </a:t>
            </a:r>
            <a:r>
              <a:rPr lang="ru-RU" sz="3200" b="1" dirty="0">
                <a:solidFill>
                  <a:schemeClr val="bg1"/>
                </a:solidFill>
                <a:latin typeface="+mn-lt"/>
              </a:rPr>
              <a:t>1 Фаза обнаружения</a:t>
            </a:r>
            <a:r>
              <a:rPr lang="fi-FI" sz="3200" b="1" dirty="0">
                <a:solidFill>
                  <a:schemeClr val="bg1"/>
                </a:solidFill>
                <a:latin typeface="+mn-lt"/>
              </a:rPr>
              <a:t> (1/2)</a:t>
            </a:r>
            <a:r>
              <a:rPr lang="ru-RU" sz="3200" b="1" dirty="0">
                <a:solidFill>
                  <a:schemeClr val="bg1"/>
                </a:solidFill>
                <a:latin typeface="+mn-lt"/>
              </a:rPr>
              <a:t> </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B8983098-2C2E-417D-B2ED-3A517DDC583E}"/>
              </a:ext>
            </a:extLst>
          </p:cNvPr>
          <p:cNvSpPr>
            <a:spLocks noGrp="1"/>
          </p:cNvSpPr>
          <p:nvPr>
            <p:ph idx="1"/>
          </p:nvPr>
        </p:nvSpPr>
        <p:spPr>
          <a:xfrm>
            <a:off x="263611" y="2016720"/>
            <a:ext cx="5367168" cy="4023360"/>
          </a:xfrm>
        </p:spPr>
        <p:txBody>
          <a:bodyPr>
            <a:normAutofit fontScale="62500" lnSpcReduction="20000"/>
          </a:bodyPr>
          <a:lstStyle/>
          <a:p>
            <a:pPr algn="l"/>
            <a:r>
              <a:rPr lang="en-US" b="0" i="0" dirty="0">
                <a:solidFill>
                  <a:srgbClr val="2B2B2B"/>
                </a:solidFill>
                <a:effectLst/>
                <a:latin typeface="Lato" panose="020F0502020204030203" pitchFamily="34" charset="0"/>
              </a:rPr>
              <a:t>In the Discover phase we begin to identify the problem, opportunity or need to be addressed as well as define some of the boundaries of the solution space.</a:t>
            </a:r>
          </a:p>
          <a:p>
            <a:r>
              <a:rPr lang="en-US" b="1" dirty="0">
                <a:solidFill>
                  <a:srgbClr val="044B8C"/>
                </a:solidFill>
                <a:effectLst/>
                <a:latin typeface="inherit"/>
              </a:rPr>
              <a:t>Objectives of discover phase</a:t>
            </a:r>
          </a:p>
          <a:p>
            <a:pPr lvl="1">
              <a:buFont typeface="Arial" panose="020B0604020202020204" pitchFamily="34" charset="0"/>
              <a:buChar char="•"/>
            </a:pPr>
            <a:r>
              <a:rPr lang="en-US" b="0" i="0" dirty="0">
                <a:solidFill>
                  <a:srgbClr val="2B2B2B"/>
                </a:solidFill>
                <a:effectLst/>
                <a:latin typeface="Lato" panose="020F0502020204030203" pitchFamily="34" charset="0"/>
              </a:rPr>
              <a:t>To learn directly from the people being designed for</a:t>
            </a:r>
          </a:p>
          <a:p>
            <a:pPr lvl="1">
              <a:buFont typeface="Arial" panose="020B0604020202020204" pitchFamily="34" charset="0"/>
              <a:buChar char="•"/>
            </a:pPr>
            <a:r>
              <a:rPr lang="en-US" b="0" i="0" dirty="0">
                <a:solidFill>
                  <a:srgbClr val="2B2B2B"/>
                </a:solidFill>
                <a:effectLst/>
                <a:latin typeface="Lato" panose="020F0502020204030203" pitchFamily="34" charset="0"/>
              </a:rPr>
              <a:t>Identify the problem, opportunity, or needs to be addressed</a:t>
            </a:r>
          </a:p>
          <a:p>
            <a:pPr lvl="1">
              <a:buFont typeface="Arial" panose="020B0604020202020204" pitchFamily="34" charset="0"/>
              <a:buChar char="•"/>
            </a:pPr>
            <a:r>
              <a:rPr lang="en-US" b="0" i="0" dirty="0">
                <a:solidFill>
                  <a:srgbClr val="2B2B2B"/>
                </a:solidFill>
                <a:effectLst/>
                <a:latin typeface="Lato" panose="020F0502020204030203" pitchFamily="34" charset="0"/>
              </a:rPr>
              <a:t>Define the solution space</a:t>
            </a:r>
          </a:p>
          <a:p>
            <a:pPr lvl="1">
              <a:buFont typeface="Arial" panose="020B0604020202020204" pitchFamily="34" charset="0"/>
              <a:buChar char="•"/>
            </a:pPr>
            <a:r>
              <a:rPr lang="en-US" b="0" i="0" dirty="0">
                <a:solidFill>
                  <a:srgbClr val="2B2B2B"/>
                </a:solidFill>
                <a:effectLst/>
                <a:latin typeface="Lato" panose="020F0502020204030203" pitchFamily="34" charset="0"/>
              </a:rPr>
              <a:t>Build a rich knowledge with inspiration and insights.</a:t>
            </a:r>
          </a:p>
          <a:p>
            <a:pPr algn="l"/>
            <a:r>
              <a:rPr lang="en-US" b="0" i="0" dirty="0">
                <a:solidFill>
                  <a:srgbClr val="044B8C"/>
                </a:solidFill>
                <a:effectLst/>
                <a:latin typeface="Lato" panose="020F0502020204030203" pitchFamily="34" charset="0"/>
              </a:rPr>
              <a:t>The discover phase is not: </a:t>
            </a:r>
          </a:p>
          <a:p>
            <a:pPr algn="l"/>
            <a:r>
              <a:rPr lang="en-US" b="1" i="0" dirty="0">
                <a:solidFill>
                  <a:srgbClr val="2B2B2B"/>
                </a:solidFill>
                <a:effectLst/>
                <a:latin typeface="Lato" panose="020F0502020204030203" pitchFamily="34" charset="0"/>
              </a:rPr>
              <a:t>Reinforcing existing ideas =&gt; </a:t>
            </a:r>
            <a:r>
              <a:rPr lang="en-US" b="0" i="0" dirty="0">
                <a:solidFill>
                  <a:srgbClr val="2B2B2B"/>
                </a:solidFill>
                <a:effectLst/>
                <a:latin typeface="Lato" panose="020F0502020204030203" pitchFamily="34" charset="0"/>
              </a:rPr>
              <a:t>The goal is to learn about users and the challenges they face, not to gather evidence to support a predefined solution.</a:t>
            </a:r>
          </a:p>
          <a:p>
            <a:pPr algn="l"/>
            <a:r>
              <a:rPr lang="en-US" b="1" i="0" dirty="0">
                <a:solidFill>
                  <a:srgbClr val="2B2B2B"/>
                </a:solidFill>
                <a:effectLst/>
                <a:latin typeface="Lato" panose="020F0502020204030203" pitchFamily="34" charset="0"/>
              </a:rPr>
              <a:t>Focused on solutions =&gt; </a:t>
            </a:r>
            <a:r>
              <a:rPr lang="en-US" b="0" i="0" dirty="0">
                <a:solidFill>
                  <a:srgbClr val="2B2B2B"/>
                </a:solidFill>
                <a:effectLst/>
                <a:latin typeface="Lato" panose="020F0502020204030203" pitchFamily="34" charset="0"/>
              </a:rPr>
              <a:t>Avoid making assumptions or thinking about solutions before the research is complete. Solutions come later in the process</a:t>
            </a:r>
          </a:p>
          <a:p>
            <a:pPr algn="l"/>
            <a:r>
              <a:rPr lang="en-US" b="1" i="0" dirty="0">
                <a:solidFill>
                  <a:srgbClr val="2B2B2B"/>
                </a:solidFill>
                <a:effectLst/>
                <a:latin typeface="Lato" panose="020F0502020204030203" pitchFamily="34" charset="0"/>
              </a:rPr>
              <a:t>Operating within an established scope =&gt; </a:t>
            </a:r>
            <a:r>
              <a:rPr lang="en-US" b="0" i="0" dirty="0">
                <a:solidFill>
                  <a:srgbClr val="2B2B2B"/>
                </a:solidFill>
                <a:effectLst/>
                <a:latin typeface="Lato" panose="020F0502020204030203" pitchFamily="34" charset="0"/>
              </a:rPr>
              <a:t>Be flexible. User research is an unpredictable process and often leads to unexpected insights. Use research even if it doesn’t align with expected findings, to show how far a problem might extend. (Moore 2021)</a:t>
            </a:r>
          </a:p>
          <a:p>
            <a:endParaRPr lang="fi-FI" dirty="0"/>
          </a:p>
        </p:txBody>
      </p:sp>
      <p:sp>
        <p:nvSpPr>
          <p:cNvPr id="5" name="TextBox 4">
            <a:extLst>
              <a:ext uri="{FF2B5EF4-FFF2-40B4-BE49-F238E27FC236}">
                <a16:creationId xmlns:a16="http://schemas.microsoft.com/office/drawing/2014/main" id="{A5273B85-C221-4E1F-ACE2-647E4DE4EF4D}"/>
              </a:ext>
            </a:extLst>
          </p:cNvPr>
          <p:cNvSpPr txBox="1"/>
          <p:nvPr/>
        </p:nvSpPr>
        <p:spPr>
          <a:xfrm>
            <a:off x="6183086" y="1929635"/>
            <a:ext cx="5225143" cy="3938642"/>
          </a:xfrm>
          <a:prstGeom prst="rect">
            <a:avLst/>
          </a:prstGeom>
          <a:noFill/>
        </p:spPr>
        <p:txBody>
          <a:bodyPr wrap="square">
            <a:spAutoFit/>
          </a:bodyPr>
          <a:lstStyle/>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200" dirty="0">
                <a:solidFill>
                  <a:srgbClr val="2B2B2B"/>
                </a:solidFill>
              </a:rPr>
              <a:t>На этапе «Обнаружение» мы начинаем определять проблему, возможность или необходимость решения, а также определяем некоторые границы пространства решений.</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200" b="1" dirty="0">
                <a:solidFill>
                  <a:srgbClr val="0070C0"/>
                </a:solidFill>
              </a:rPr>
              <a:t>Цели фазы обнаружения</a:t>
            </a:r>
          </a:p>
          <a:p>
            <a:pPr marL="171450" indent="-171450">
              <a:lnSpc>
                <a:spcPts val="300"/>
              </a:lnSpc>
              <a:spcBef>
                <a:spcPts val="1200"/>
              </a:spcBef>
              <a:spcAft>
                <a:spcPts val="200"/>
              </a:spcAft>
              <a:buClr>
                <a:schemeClr val="accent1"/>
              </a:buClr>
              <a:buSzPct val="100000"/>
              <a:buFont typeface="Arial" panose="020B0604020202020204" pitchFamily="34" charset="0"/>
              <a:buChar char="•"/>
            </a:pPr>
            <a:r>
              <a:rPr lang="ru-RU" sz="1200" dirty="0">
                <a:solidFill>
                  <a:srgbClr val="2B2B2B"/>
                </a:solidFill>
              </a:rPr>
              <a:t>Изучать непосредственно у людей, для которых разрабатывается</a:t>
            </a:r>
          </a:p>
          <a:p>
            <a:pPr marL="171450" indent="-171450">
              <a:lnSpc>
                <a:spcPts val="300"/>
              </a:lnSpc>
              <a:spcBef>
                <a:spcPts val="1200"/>
              </a:spcBef>
              <a:spcAft>
                <a:spcPts val="200"/>
              </a:spcAft>
              <a:buClr>
                <a:schemeClr val="accent1"/>
              </a:buClr>
              <a:buSzPct val="100000"/>
              <a:buFont typeface="Arial" panose="020B0604020202020204" pitchFamily="34" charset="0"/>
              <a:buChar char="•"/>
            </a:pPr>
            <a:r>
              <a:rPr lang="ru-RU" sz="1200" dirty="0">
                <a:solidFill>
                  <a:srgbClr val="2B2B2B"/>
                </a:solidFill>
              </a:rPr>
              <a:t>Определить проблему, возможность или необходимость решения</a:t>
            </a:r>
          </a:p>
          <a:p>
            <a:pPr marL="171450" indent="-171450">
              <a:lnSpc>
                <a:spcPts val="300"/>
              </a:lnSpc>
              <a:spcBef>
                <a:spcPts val="1200"/>
              </a:spcBef>
              <a:spcAft>
                <a:spcPts val="200"/>
              </a:spcAft>
              <a:buClr>
                <a:schemeClr val="accent1"/>
              </a:buClr>
              <a:buSzPct val="100000"/>
              <a:buFont typeface="Arial" panose="020B0604020202020204" pitchFamily="34" charset="0"/>
              <a:buChar char="•"/>
            </a:pPr>
            <a:r>
              <a:rPr lang="ru-RU" sz="1200" dirty="0">
                <a:solidFill>
                  <a:srgbClr val="2B2B2B"/>
                </a:solidFill>
              </a:rPr>
              <a:t>Определить пространство решений</a:t>
            </a:r>
          </a:p>
          <a:p>
            <a:pPr marL="171450" indent="-171450">
              <a:lnSpc>
                <a:spcPts val="300"/>
              </a:lnSpc>
              <a:spcBef>
                <a:spcPts val="1200"/>
              </a:spcBef>
              <a:spcAft>
                <a:spcPts val="200"/>
              </a:spcAft>
              <a:buClr>
                <a:schemeClr val="accent1"/>
              </a:buClr>
              <a:buSzPct val="100000"/>
              <a:buFont typeface="Arial" panose="020B0604020202020204" pitchFamily="34" charset="0"/>
              <a:buChar char="•"/>
            </a:pPr>
            <a:r>
              <a:rPr lang="ru-RU" sz="1200" dirty="0">
                <a:solidFill>
                  <a:srgbClr val="2B2B2B"/>
                </a:solidFill>
              </a:rPr>
              <a:t>Накопить богатые знания с помощью вдохновения и идей.</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200" b="1" dirty="0">
                <a:solidFill>
                  <a:srgbClr val="0070C0"/>
                </a:solidFill>
              </a:rPr>
              <a:t>Фаза обнаружения - это не:</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200" b="1" dirty="0">
                <a:solidFill>
                  <a:srgbClr val="2B2B2B"/>
                </a:solidFill>
              </a:rPr>
              <a:t>Укрепление существующих идей =&gt;</a:t>
            </a:r>
            <a:r>
              <a:rPr lang="ru-RU" sz="1200" dirty="0">
                <a:solidFill>
                  <a:srgbClr val="2B2B2B"/>
                </a:solidFill>
              </a:rPr>
              <a:t> Цель состоит в том, чтобы узнать о пользователях и проблемах, с которыми они сталкиваются, а не в сборе доказательств для поддержки заранее определенного решения.</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200" b="1" dirty="0">
                <a:solidFill>
                  <a:srgbClr val="2B2B2B"/>
                </a:solidFill>
              </a:rPr>
              <a:t>Сосредоточен на решениях =&gt; </a:t>
            </a:r>
            <a:r>
              <a:rPr lang="ru-RU" sz="1200" dirty="0">
                <a:solidFill>
                  <a:srgbClr val="2B2B2B"/>
                </a:solidFill>
              </a:rPr>
              <a:t>Избегайте предположений или размышлений о решениях до завершения исследования. Решения приходят позже в процессе</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200" b="1" dirty="0">
                <a:solidFill>
                  <a:srgbClr val="2B2B2B"/>
                </a:solidFill>
              </a:rPr>
              <a:t>Работа в установленных рамках =&gt; </a:t>
            </a:r>
            <a:r>
              <a:rPr lang="ru-RU" sz="1200" dirty="0">
                <a:solidFill>
                  <a:srgbClr val="2B2B2B"/>
                </a:solidFill>
              </a:rPr>
              <a:t>Будьте гибкими. Исследование пользователей - это непредсказуемый процесс, который часто приводит к неожиданным выводам. Используйте исследование, даже если оно не соответствует ожидаемым результатам, чтобы показать, насколько далеко может распространиться проблема. </a:t>
            </a:r>
            <a:r>
              <a:rPr lang="ru-RU" sz="1200" dirty="0">
                <a:solidFill>
                  <a:srgbClr val="2B2B2B"/>
                </a:solidFill>
                <a:latin typeface="Lato" panose="020F0502020204030203" pitchFamily="34" charset="0"/>
              </a:rPr>
              <a:t>(</a:t>
            </a:r>
            <a:r>
              <a:rPr lang="en-US" sz="1200" dirty="0">
                <a:solidFill>
                  <a:srgbClr val="2B2B2B"/>
                </a:solidFill>
                <a:latin typeface="Lato" panose="020F0502020204030203" pitchFamily="34" charset="0"/>
              </a:rPr>
              <a:t>Moore 2021</a:t>
            </a:r>
            <a:r>
              <a:rPr lang="ru-RU" sz="1200" dirty="0">
                <a:solidFill>
                  <a:srgbClr val="2B2B2B"/>
                </a:solidFill>
                <a:latin typeface="Lato" panose="020F0502020204030203" pitchFamily="34" charset="0"/>
              </a:rPr>
              <a:t>)</a:t>
            </a:r>
            <a:endParaRPr lang="ru-RU" sz="1200" dirty="0">
              <a:solidFill>
                <a:srgbClr val="2B2B2B"/>
              </a:solidFill>
            </a:endParaRPr>
          </a:p>
        </p:txBody>
      </p:sp>
    </p:spTree>
    <p:extLst>
      <p:ext uri="{BB962C8B-B14F-4D97-AF65-F5344CB8AC3E}">
        <p14:creationId xmlns:p14="http://schemas.microsoft.com/office/powerpoint/2010/main" val="3846645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E07A0C-5993-42B8-89C3-6B8D5CE9626A}"/>
              </a:ext>
            </a:extLst>
          </p:cNvPr>
          <p:cNvSpPr>
            <a:spLocks noGrp="1"/>
          </p:cNvSpPr>
          <p:nvPr>
            <p:ph type="title"/>
          </p:nvPr>
        </p:nvSpPr>
        <p:spPr>
          <a:xfrm>
            <a:off x="457200" y="895257"/>
            <a:ext cx="11277600" cy="808963"/>
          </a:xfrm>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1. Discover phase /</a:t>
            </a:r>
            <a:r>
              <a:rPr lang="ru-RU" sz="3200" b="1" dirty="0">
                <a:solidFill>
                  <a:schemeClr val="tx1"/>
                </a:solidFill>
                <a:latin typeface="+mn-lt"/>
              </a:rPr>
              <a:t>  </a:t>
            </a:r>
            <a:r>
              <a:rPr lang="fi-FI" sz="3200" b="1" dirty="0">
                <a:solidFill>
                  <a:schemeClr val="tx1"/>
                </a:solidFill>
                <a:latin typeface="+mn-lt"/>
              </a:rPr>
              <a:t>			</a:t>
            </a:r>
            <a:r>
              <a:rPr lang="ru-RU" sz="3200" b="1" dirty="0">
                <a:solidFill>
                  <a:schemeClr val="bg1"/>
                </a:solidFill>
                <a:latin typeface="+mn-lt"/>
              </a:rPr>
              <a:t>1 Фаза обнаружения</a:t>
            </a:r>
            <a:r>
              <a:rPr lang="fi-FI" sz="3200" b="1" dirty="0">
                <a:solidFill>
                  <a:schemeClr val="bg1"/>
                </a:solidFill>
                <a:latin typeface="+mn-lt"/>
              </a:rPr>
              <a:t> (2/2)</a:t>
            </a:r>
            <a:r>
              <a:rPr lang="ru-RU" sz="3200" b="1" dirty="0">
                <a:solidFill>
                  <a:schemeClr val="bg1"/>
                </a:solidFill>
                <a:latin typeface="+mn-lt"/>
              </a:rPr>
              <a:t> </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B8983098-2C2E-417D-B2ED-3A517DDC583E}"/>
              </a:ext>
            </a:extLst>
          </p:cNvPr>
          <p:cNvSpPr>
            <a:spLocks noGrp="1"/>
          </p:cNvSpPr>
          <p:nvPr>
            <p:ph idx="1"/>
          </p:nvPr>
        </p:nvSpPr>
        <p:spPr>
          <a:xfrm>
            <a:off x="263611" y="1845734"/>
            <a:ext cx="5832389" cy="4660262"/>
          </a:xfrm>
        </p:spPr>
        <p:txBody>
          <a:bodyPr>
            <a:normAutofit/>
          </a:bodyPr>
          <a:lstStyle/>
          <a:p>
            <a:pPr algn="l"/>
            <a:r>
              <a:rPr lang="en-US" b="1" i="0" dirty="0">
                <a:solidFill>
                  <a:srgbClr val="044B8C"/>
                </a:solidFill>
                <a:effectLst/>
                <a:latin typeface="Lato" panose="020F0502020204030203" pitchFamily="34" charset="0"/>
              </a:rPr>
              <a:t>What should you do in the discover phase:</a:t>
            </a:r>
          </a:p>
          <a:p>
            <a:pPr marL="457200" indent="-457200" algn="l">
              <a:buFont typeface="+mj-lt"/>
              <a:buAutoNum type="arabicPeriod"/>
            </a:pPr>
            <a:r>
              <a:rPr lang="en-US" i="0" dirty="0">
                <a:solidFill>
                  <a:srgbClr val="2B2B2B"/>
                </a:solidFill>
                <a:effectLst/>
                <a:latin typeface="Lato" panose="020F0502020204030203" pitchFamily="34" charset="0"/>
              </a:rPr>
              <a:t>Identify services users</a:t>
            </a:r>
          </a:p>
          <a:p>
            <a:pPr marL="457200" indent="-457200" algn="l">
              <a:buFont typeface="+mj-lt"/>
              <a:buAutoNum type="arabicPeriod"/>
            </a:pPr>
            <a:r>
              <a:rPr lang="en-US" i="0" dirty="0">
                <a:solidFill>
                  <a:srgbClr val="2B2B2B"/>
                </a:solidFill>
                <a:effectLst/>
                <a:latin typeface="Lato" panose="020F0502020204030203" pitchFamily="34" charset="0"/>
              </a:rPr>
              <a:t>Gather research already done</a:t>
            </a:r>
          </a:p>
          <a:p>
            <a:pPr marL="457200" indent="-457200" algn="l">
              <a:buFont typeface="+mj-lt"/>
              <a:buAutoNum type="arabicPeriod"/>
            </a:pPr>
            <a:r>
              <a:rPr lang="en-US" i="0" dirty="0">
                <a:solidFill>
                  <a:srgbClr val="2B2B2B"/>
                </a:solidFill>
                <a:effectLst/>
                <a:latin typeface="Lato" panose="020F0502020204030203" pitchFamily="34" charset="0"/>
              </a:rPr>
              <a:t>Engage with users</a:t>
            </a:r>
          </a:p>
          <a:p>
            <a:pPr marL="457200" indent="-457200" algn="l">
              <a:buFont typeface="+mj-lt"/>
              <a:buAutoNum type="arabicPeriod"/>
            </a:pPr>
            <a:r>
              <a:rPr lang="en-US" i="0" dirty="0">
                <a:solidFill>
                  <a:srgbClr val="2B2B2B"/>
                </a:solidFill>
                <a:effectLst/>
                <a:latin typeface="Lato" panose="020F0502020204030203" pitchFamily="34" charset="0"/>
              </a:rPr>
              <a:t>Engage with stakeholders</a:t>
            </a:r>
          </a:p>
          <a:p>
            <a:pPr marL="457200" indent="-457200" algn="l">
              <a:buFont typeface="+mj-lt"/>
              <a:buAutoNum type="arabicPeriod"/>
            </a:pPr>
            <a:r>
              <a:rPr lang="en-US" i="0" dirty="0">
                <a:solidFill>
                  <a:srgbClr val="2B2B2B"/>
                </a:solidFill>
                <a:effectLst/>
                <a:latin typeface="Lato" panose="020F0502020204030203" pitchFamily="34" charset="0"/>
              </a:rPr>
              <a:t>Consider the current impacts on biodiversity and climate change</a:t>
            </a:r>
          </a:p>
          <a:p>
            <a:pPr algn="l"/>
            <a:r>
              <a:rPr lang="en-US" b="1" i="0" dirty="0">
                <a:solidFill>
                  <a:schemeClr val="accent1"/>
                </a:solidFill>
                <a:effectLst/>
                <a:latin typeface="Lato" panose="020F0502020204030203" pitchFamily="34" charset="0"/>
              </a:rPr>
              <a:t>At the end of this stage of the review process you should have gathered enough data to understand the current service(s) from both an inside out and an outside in perspective.</a:t>
            </a:r>
            <a:r>
              <a:rPr lang="ru-RU" b="1" i="0" dirty="0">
                <a:solidFill>
                  <a:schemeClr val="accent1"/>
                </a:solidFill>
                <a:effectLst/>
                <a:latin typeface="Lato" panose="020F0502020204030203" pitchFamily="34" charset="0"/>
              </a:rPr>
              <a:t> </a:t>
            </a:r>
            <a:r>
              <a:rPr lang="ru-RU" dirty="0">
                <a:solidFill>
                  <a:srgbClr val="2B2B2B"/>
                </a:solidFill>
                <a:latin typeface="Lato" panose="020F0502020204030203" pitchFamily="34" charset="0"/>
              </a:rPr>
              <a:t>(</a:t>
            </a:r>
            <a:r>
              <a:rPr lang="en-US" dirty="0">
                <a:solidFill>
                  <a:srgbClr val="2B2B2B"/>
                </a:solidFill>
                <a:latin typeface="Lato" panose="020F0502020204030203" pitchFamily="34" charset="0"/>
              </a:rPr>
              <a:t>Moore 2021</a:t>
            </a:r>
            <a:r>
              <a:rPr lang="ru-RU" dirty="0">
                <a:solidFill>
                  <a:srgbClr val="2B2B2B"/>
                </a:solidFill>
                <a:latin typeface="Lato" panose="020F0502020204030203" pitchFamily="34" charset="0"/>
              </a:rPr>
              <a:t>)</a:t>
            </a:r>
            <a:endParaRPr lang="fi-FI" dirty="0"/>
          </a:p>
        </p:txBody>
      </p:sp>
      <p:sp>
        <p:nvSpPr>
          <p:cNvPr id="5" name="TextBox 4">
            <a:extLst>
              <a:ext uri="{FF2B5EF4-FFF2-40B4-BE49-F238E27FC236}">
                <a16:creationId xmlns:a16="http://schemas.microsoft.com/office/drawing/2014/main" id="{F63F4E1E-3C89-4C47-A60E-3B1F6629FA93}"/>
              </a:ext>
            </a:extLst>
          </p:cNvPr>
          <p:cNvSpPr txBox="1"/>
          <p:nvPr/>
        </p:nvSpPr>
        <p:spPr>
          <a:xfrm>
            <a:off x="6096000" y="1845734"/>
            <a:ext cx="5832389" cy="4271939"/>
          </a:xfrm>
          <a:prstGeom prst="rect">
            <a:avLst/>
          </a:prstGeom>
          <a:noFill/>
        </p:spPr>
        <p:txBody>
          <a:bodyPr wrap="square">
            <a:spAutoFit/>
          </a:bodyPr>
          <a:lstStyle/>
          <a:p>
            <a:pPr>
              <a:lnSpc>
                <a:spcPct val="90000"/>
              </a:lnSpc>
              <a:spcBef>
                <a:spcPts val="1200"/>
              </a:spcBef>
              <a:spcAft>
                <a:spcPts val="200"/>
              </a:spcAft>
              <a:buClr>
                <a:schemeClr val="accent1"/>
              </a:buClr>
              <a:buSzPct val="100000"/>
            </a:pPr>
            <a:r>
              <a:rPr lang="ru-RU" b="1" dirty="0">
                <a:solidFill>
                  <a:srgbClr val="044B8C"/>
                </a:solidFill>
                <a:latin typeface="Lato" panose="020F0502020204030203" pitchFamily="34" charset="0"/>
              </a:rPr>
              <a:t>Что вам следует делать на этапе обнаружения:</a:t>
            </a:r>
          </a:p>
          <a:p>
            <a:pPr marL="342900" indent="-342900">
              <a:lnSpc>
                <a:spcPct val="90000"/>
              </a:lnSpc>
              <a:spcBef>
                <a:spcPts val="1200"/>
              </a:spcBef>
              <a:spcAft>
                <a:spcPts val="200"/>
              </a:spcAft>
              <a:buClr>
                <a:schemeClr val="accent1"/>
              </a:buClr>
              <a:buSzPct val="100000"/>
              <a:buFont typeface="+mj-lt"/>
              <a:buAutoNum type="arabicPeriod"/>
            </a:pPr>
            <a:r>
              <a:rPr lang="ru-RU" dirty="0">
                <a:latin typeface="Lato" panose="020F0502020204030203" pitchFamily="34" charset="0"/>
              </a:rPr>
              <a:t>Выявление пользователей услуг</a:t>
            </a:r>
          </a:p>
          <a:p>
            <a:pPr marL="342900" indent="-342900">
              <a:lnSpc>
                <a:spcPct val="90000"/>
              </a:lnSpc>
              <a:spcBef>
                <a:spcPts val="1200"/>
              </a:spcBef>
              <a:spcAft>
                <a:spcPts val="200"/>
              </a:spcAft>
              <a:buClr>
                <a:schemeClr val="accent1"/>
              </a:buClr>
              <a:buSzPct val="100000"/>
              <a:buFont typeface="+mj-lt"/>
              <a:buAutoNum type="arabicPeriod"/>
            </a:pPr>
            <a:r>
              <a:rPr lang="ru-RU" dirty="0">
                <a:latin typeface="Lato" panose="020F0502020204030203" pitchFamily="34" charset="0"/>
              </a:rPr>
              <a:t>Соберите уже проведенное исследование</a:t>
            </a:r>
          </a:p>
          <a:p>
            <a:pPr marL="342900" indent="-342900">
              <a:lnSpc>
                <a:spcPct val="90000"/>
              </a:lnSpc>
              <a:spcBef>
                <a:spcPts val="1200"/>
              </a:spcBef>
              <a:spcAft>
                <a:spcPts val="200"/>
              </a:spcAft>
              <a:buClr>
                <a:schemeClr val="accent1"/>
              </a:buClr>
              <a:buSzPct val="100000"/>
              <a:buFont typeface="+mj-lt"/>
              <a:buAutoNum type="arabicPeriod"/>
            </a:pPr>
            <a:r>
              <a:rPr lang="ru-RU" dirty="0">
                <a:latin typeface="Lato" panose="020F0502020204030203" pitchFamily="34" charset="0"/>
              </a:rPr>
              <a:t>Взаимодействуйте с пользователями</a:t>
            </a:r>
          </a:p>
          <a:p>
            <a:pPr marL="342900" indent="-342900">
              <a:lnSpc>
                <a:spcPct val="90000"/>
              </a:lnSpc>
              <a:spcBef>
                <a:spcPts val="1200"/>
              </a:spcBef>
              <a:spcAft>
                <a:spcPts val="200"/>
              </a:spcAft>
              <a:buClr>
                <a:schemeClr val="accent1"/>
              </a:buClr>
              <a:buSzPct val="100000"/>
              <a:buFont typeface="+mj-lt"/>
              <a:buAutoNum type="arabicPeriod"/>
            </a:pPr>
            <a:r>
              <a:rPr lang="ru-RU" dirty="0">
                <a:latin typeface="Lato" panose="020F0502020204030203" pitchFamily="34" charset="0"/>
              </a:rPr>
              <a:t>Взаимодействуйте с заинтересованными сторонами</a:t>
            </a:r>
          </a:p>
          <a:p>
            <a:pPr marL="342900" indent="-342900">
              <a:lnSpc>
                <a:spcPct val="90000"/>
              </a:lnSpc>
              <a:spcBef>
                <a:spcPts val="1200"/>
              </a:spcBef>
              <a:spcAft>
                <a:spcPts val="200"/>
              </a:spcAft>
              <a:buClr>
                <a:schemeClr val="accent1"/>
              </a:buClr>
              <a:buSzPct val="100000"/>
              <a:buFont typeface="+mj-lt"/>
              <a:buAutoNum type="arabicPeriod"/>
            </a:pPr>
            <a:r>
              <a:rPr lang="ru-RU" dirty="0">
                <a:latin typeface="Lato" panose="020F0502020204030203" pitchFamily="34" charset="0"/>
              </a:rPr>
              <a:t>Рассмотрите текущее воздействие на биоразнообразие и изменение климата.</a:t>
            </a:r>
          </a:p>
          <a:p>
            <a:pPr>
              <a:lnSpc>
                <a:spcPct val="90000"/>
              </a:lnSpc>
              <a:spcBef>
                <a:spcPts val="1200"/>
              </a:spcBef>
              <a:spcAft>
                <a:spcPts val="200"/>
              </a:spcAft>
              <a:buClr>
                <a:schemeClr val="accent1"/>
              </a:buClr>
              <a:buSzPct val="100000"/>
            </a:pPr>
            <a:r>
              <a:rPr lang="ru-RU" sz="2000" b="1" dirty="0">
                <a:solidFill>
                  <a:schemeClr val="accent1"/>
                </a:solidFill>
                <a:latin typeface="Lato" panose="020F0502020204030203" pitchFamily="34" charset="0"/>
              </a:rPr>
              <a:t>В конце этого этапа процесса обзора вы должны собрать достаточно данных, чтобы понять текущие услуги как изнутри, так и извне</a:t>
            </a:r>
            <a:r>
              <a:rPr lang="ru-RU" b="1" dirty="0">
                <a:solidFill>
                  <a:srgbClr val="044B8C"/>
                </a:solidFill>
                <a:latin typeface="Lato" panose="020F0502020204030203" pitchFamily="34" charset="0"/>
              </a:rPr>
              <a:t>. </a:t>
            </a:r>
            <a:r>
              <a:rPr lang="ru-RU" dirty="0">
                <a:solidFill>
                  <a:srgbClr val="2B2B2B"/>
                </a:solidFill>
                <a:latin typeface="Lato" panose="020F0502020204030203" pitchFamily="34" charset="0"/>
              </a:rPr>
              <a:t>(</a:t>
            </a:r>
            <a:r>
              <a:rPr lang="en-US" dirty="0">
                <a:solidFill>
                  <a:srgbClr val="2B2B2B"/>
                </a:solidFill>
                <a:latin typeface="Lato" panose="020F0502020204030203" pitchFamily="34" charset="0"/>
              </a:rPr>
              <a:t>Moore 2021</a:t>
            </a:r>
            <a:r>
              <a:rPr lang="ru-RU" dirty="0">
                <a:solidFill>
                  <a:srgbClr val="2B2B2B"/>
                </a:solidFill>
                <a:latin typeface="Lato" panose="020F0502020204030203" pitchFamily="34" charset="0"/>
              </a:rPr>
              <a:t>)</a:t>
            </a:r>
            <a:endParaRPr lang="ru-RU" b="1" dirty="0">
              <a:solidFill>
                <a:srgbClr val="044B8C"/>
              </a:solidFill>
              <a:latin typeface="Lato" panose="020F0502020204030203" pitchFamily="34" charset="0"/>
            </a:endParaRPr>
          </a:p>
        </p:txBody>
      </p:sp>
    </p:spTree>
    <p:extLst>
      <p:ext uri="{BB962C8B-B14F-4D97-AF65-F5344CB8AC3E}">
        <p14:creationId xmlns:p14="http://schemas.microsoft.com/office/powerpoint/2010/main" val="145258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F85B66-A0E3-4782-8F23-8D24BAB17B96}"/>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2. Define phase /</a:t>
            </a:r>
            <a:r>
              <a:rPr lang="ru-RU" sz="3200" b="1" dirty="0">
                <a:solidFill>
                  <a:schemeClr val="tx1"/>
                </a:solidFill>
                <a:latin typeface="+mn-lt"/>
              </a:rPr>
              <a:t> </a:t>
            </a:r>
            <a:r>
              <a:rPr lang="fi-FI" sz="3200" b="1" dirty="0">
                <a:solidFill>
                  <a:schemeClr val="tx1"/>
                </a:solidFill>
                <a:latin typeface="+mn-lt"/>
              </a:rPr>
              <a:t>			</a:t>
            </a:r>
            <a:r>
              <a:rPr lang="ru-RU" sz="3200" b="1" dirty="0">
                <a:solidFill>
                  <a:schemeClr val="bg1"/>
                </a:solidFill>
                <a:latin typeface="+mn-lt"/>
              </a:rPr>
              <a:t>2. Фаза определения</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1F521AEC-9E8D-4ACF-A6E9-7990C27367DD}"/>
              </a:ext>
            </a:extLst>
          </p:cNvPr>
          <p:cNvSpPr>
            <a:spLocks noGrp="1"/>
          </p:cNvSpPr>
          <p:nvPr>
            <p:ph idx="1"/>
          </p:nvPr>
        </p:nvSpPr>
        <p:spPr>
          <a:xfrm>
            <a:off x="263612" y="1845733"/>
            <a:ext cx="5748449" cy="4410687"/>
          </a:xfrm>
        </p:spPr>
        <p:txBody>
          <a:bodyPr>
            <a:normAutofit fontScale="70000" lnSpcReduction="20000"/>
          </a:bodyPr>
          <a:lstStyle/>
          <a:p>
            <a:pPr algn="l"/>
            <a:r>
              <a:rPr lang="en-US" b="0" i="0" dirty="0">
                <a:solidFill>
                  <a:srgbClr val="2B2B2B"/>
                </a:solidFill>
                <a:effectLst/>
                <a:latin typeface="Lato" panose="020F0502020204030203" pitchFamily="34" charset="0"/>
              </a:rPr>
              <a:t>Opening out and exploring the challenge to identify problems and opportunities. The Define stage channels these towards actionable tasks. The mass of ideas and findings are </a:t>
            </a:r>
            <a:r>
              <a:rPr lang="en-US" b="0" i="0" dirty="0" err="1">
                <a:solidFill>
                  <a:srgbClr val="2B2B2B"/>
                </a:solidFill>
                <a:effectLst/>
                <a:latin typeface="Lato" panose="020F0502020204030203" pitchFamily="34" charset="0"/>
              </a:rPr>
              <a:t>analysed</a:t>
            </a:r>
            <a:r>
              <a:rPr lang="en-US" b="0" i="0" dirty="0">
                <a:solidFill>
                  <a:srgbClr val="2B2B2B"/>
                </a:solidFill>
                <a:effectLst/>
                <a:latin typeface="Lato" panose="020F0502020204030203" pitchFamily="34" charset="0"/>
              </a:rPr>
              <a:t> and structured into a reduced set of problem statements. These are aligned with the </a:t>
            </a:r>
            <a:r>
              <a:rPr lang="en-US" b="0" i="0" dirty="0" err="1">
                <a:solidFill>
                  <a:srgbClr val="2B2B2B"/>
                </a:solidFill>
                <a:effectLst/>
                <a:latin typeface="Lato" panose="020F0502020204030203" pitchFamily="34" charset="0"/>
              </a:rPr>
              <a:t>organisational</a:t>
            </a:r>
            <a:r>
              <a:rPr lang="en-US" b="0" i="0" dirty="0">
                <a:solidFill>
                  <a:srgbClr val="2B2B2B"/>
                </a:solidFill>
                <a:effectLst/>
                <a:latin typeface="Lato" panose="020F0502020204030203" pitchFamily="34" charset="0"/>
              </a:rPr>
              <a:t> needs and business objectives to identify which to take forward. </a:t>
            </a:r>
          </a:p>
          <a:p>
            <a:r>
              <a:rPr lang="en-US" b="1" dirty="0">
                <a:solidFill>
                  <a:srgbClr val="044B8C"/>
                </a:solidFill>
                <a:effectLst/>
                <a:latin typeface="inherit"/>
              </a:rPr>
              <a:t>Objectives of define phase:</a:t>
            </a:r>
          </a:p>
          <a:p>
            <a:pPr lvl="1">
              <a:buFont typeface="Arial" panose="020B0604020202020204" pitchFamily="34" charset="0"/>
              <a:buChar char="•"/>
            </a:pPr>
            <a:r>
              <a:rPr lang="en-US" b="0" i="0" dirty="0" err="1">
                <a:solidFill>
                  <a:srgbClr val="2B2B2B"/>
                </a:solidFill>
                <a:effectLst/>
                <a:latin typeface="Lato" panose="020F0502020204030203" pitchFamily="34" charset="0"/>
              </a:rPr>
              <a:t>Analyse</a:t>
            </a:r>
            <a:r>
              <a:rPr lang="en-US" b="0" i="0" dirty="0">
                <a:solidFill>
                  <a:srgbClr val="2B2B2B"/>
                </a:solidFill>
                <a:effectLst/>
                <a:latin typeface="Lato" panose="020F0502020204030203" pitchFamily="34" charset="0"/>
              </a:rPr>
              <a:t> the outputs of the Discover phase</a:t>
            </a:r>
          </a:p>
          <a:p>
            <a:pPr lvl="1">
              <a:buFont typeface="Arial" panose="020B0604020202020204" pitchFamily="34" charset="0"/>
              <a:buChar char="•"/>
            </a:pPr>
            <a:r>
              <a:rPr lang="en-US" b="0" i="0" dirty="0" err="1">
                <a:solidFill>
                  <a:srgbClr val="2B2B2B"/>
                </a:solidFill>
                <a:effectLst/>
                <a:latin typeface="Lato" panose="020F0502020204030203" pitchFamily="34" charset="0"/>
              </a:rPr>
              <a:t>Synthesise</a:t>
            </a:r>
            <a:r>
              <a:rPr lang="en-US" b="0" i="0" dirty="0">
                <a:solidFill>
                  <a:srgbClr val="2B2B2B"/>
                </a:solidFill>
                <a:effectLst/>
                <a:latin typeface="Lato" panose="020F0502020204030203" pitchFamily="34" charset="0"/>
              </a:rPr>
              <a:t> the findings into a reduced number of opportunities</a:t>
            </a:r>
          </a:p>
          <a:p>
            <a:pPr lvl="1">
              <a:buFont typeface="Arial" panose="020B0604020202020204" pitchFamily="34" charset="0"/>
              <a:buChar char="•"/>
            </a:pPr>
            <a:r>
              <a:rPr lang="en-US" b="0" i="0" dirty="0">
                <a:solidFill>
                  <a:srgbClr val="2B2B2B"/>
                </a:solidFill>
                <a:effectLst/>
                <a:latin typeface="Lato" panose="020F0502020204030203" pitchFamily="34" charset="0"/>
              </a:rPr>
              <a:t>Define a clear brief for sign off by all stakeholders.</a:t>
            </a:r>
          </a:p>
          <a:p>
            <a:pPr algn="l"/>
            <a:r>
              <a:rPr lang="en-US" b="1" i="0" dirty="0">
                <a:solidFill>
                  <a:srgbClr val="044B8C"/>
                </a:solidFill>
                <a:effectLst/>
                <a:latin typeface="Lato" panose="020F0502020204030203" pitchFamily="34" charset="0"/>
              </a:rPr>
              <a:t>What should you do in the define phase:</a:t>
            </a:r>
          </a:p>
          <a:p>
            <a:pPr marL="457200" indent="-457200" algn="l">
              <a:buFont typeface="+mj-lt"/>
              <a:buAutoNum type="arabicPeriod"/>
            </a:pPr>
            <a:r>
              <a:rPr lang="en-US" i="0" dirty="0" err="1">
                <a:solidFill>
                  <a:srgbClr val="2B2B2B"/>
                </a:solidFill>
                <a:effectLst/>
                <a:latin typeface="Lato" panose="020F0502020204030203" pitchFamily="34" charset="0"/>
              </a:rPr>
              <a:t>Analyse</a:t>
            </a:r>
            <a:r>
              <a:rPr lang="en-US" i="0" dirty="0">
                <a:solidFill>
                  <a:srgbClr val="2B2B2B"/>
                </a:solidFill>
                <a:effectLst/>
                <a:latin typeface="Lato" panose="020F0502020204030203" pitchFamily="34" charset="0"/>
              </a:rPr>
              <a:t> the data</a:t>
            </a:r>
          </a:p>
          <a:p>
            <a:pPr marL="457200" indent="-457200" algn="l">
              <a:buFont typeface="+mj-lt"/>
              <a:buAutoNum type="arabicPeriod"/>
            </a:pPr>
            <a:r>
              <a:rPr lang="en-US" i="0" dirty="0">
                <a:solidFill>
                  <a:srgbClr val="2B2B2B"/>
                </a:solidFill>
                <a:effectLst/>
                <a:latin typeface="Lato" panose="020F0502020204030203" pitchFamily="34" charset="0"/>
              </a:rPr>
              <a:t>How does what we’re doing at the moment not meet user need</a:t>
            </a:r>
          </a:p>
          <a:p>
            <a:pPr marL="457200" indent="-457200" algn="l">
              <a:buFont typeface="+mj-lt"/>
              <a:buAutoNum type="arabicPeriod"/>
            </a:pPr>
            <a:r>
              <a:rPr lang="en-US" i="0" dirty="0">
                <a:solidFill>
                  <a:srgbClr val="2B2B2B"/>
                </a:solidFill>
                <a:effectLst/>
                <a:latin typeface="Lato" panose="020F0502020204030203" pitchFamily="34" charset="0"/>
              </a:rPr>
              <a:t>Define what the actual problem is</a:t>
            </a:r>
          </a:p>
          <a:p>
            <a:r>
              <a:rPr lang="en-US" dirty="0">
                <a:solidFill>
                  <a:srgbClr val="2B2B2B"/>
                </a:solidFill>
                <a:latin typeface="Lato" panose="020F0502020204030203" pitchFamily="34" charset="0"/>
              </a:rPr>
              <a:t>Result: a clear definition of the fundamental challenge or problem to be addressed through a design-led product or service.</a:t>
            </a:r>
          </a:p>
          <a:p>
            <a:pPr algn="l"/>
            <a:r>
              <a:rPr lang="en-US" b="1" i="0" dirty="0">
                <a:solidFill>
                  <a:schemeClr val="accent1"/>
                </a:solidFill>
                <a:effectLst/>
                <a:latin typeface="Lato" panose="020F0502020204030203" pitchFamily="34" charset="0"/>
              </a:rPr>
              <a:t>The outcome from this stage is to understand what the user and stakeholder need is and how we will know we’re successful at meeting this.</a:t>
            </a:r>
            <a:r>
              <a:rPr lang="ru-RU" b="1" i="0" dirty="0">
                <a:solidFill>
                  <a:schemeClr val="accent1"/>
                </a:solidFill>
                <a:effectLst/>
                <a:latin typeface="Lato" panose="020F0502020204030203" pitchFamily="34" charset="0"/>
              </a:rPr>
              <a:t> </a:t>
            </a:r>
            <a:r>
              <a:rPr lang="ru-RU" dirty="0">
                <a:solidFill>
                  <a:srgbClr val="2B2B2B"/>
                </a:solidFill>
                <a:latin typeface="Lato" panose="020F0502020204030203" pitchFamily="34" charset="0"/>
              </a:rPr>
              <a:t>(</a:t>
            </a:r>
            <a:r>
              <a:rPr lang="en-US" dirty="0">
                <a:solidFill>
                  <a:srgbClr val="2B2B2B"/>
                </a:solidFill>
                <a:latin typeface="Lato" panose="020F0502020204030203" pitchFamily="34" charset="0"/>
              </a:rPr>
              <a:t>Moore 2021</a:t>
            </a:r>
            <a:r>
              <a:rPr lang="ru-RU" dirty="0">
                <a:solidFill>
                  <a:srgbClr val="2B2B2B"/>
                </a:solidFill>
                <a:latin typeface="Lato" panose="020F0502020204030203" pitchFamily="34" charset="0"/>
              </a:rPr>
              <a:t>)</a:t>
            </a:r>
            <a:endParaRPr lang="fi-FI" dirty="0"/>
          </a:p>
        </p:txBody>
      </p:sp>
      <p:sp>
        <p:nvSpPr>
          <p:cNvPr id="4" name="Sisällön paikkamerkki 2">
            <a:extLst>
              <a:ext uri="{FF2B5EF4-FFF2-40B4-BE49-F238E27FC236}">
                <a16:creationId xmlns:a16="http://schemas.microsoft.com/office/drawing/2014/main" id="{7286AABF-E1C4-42DB-B783-1A628F5A17FB}"/>
              </a:ext>
            </a:extLst>
          </p:cNvPr>
          <p:cNvSpPr txBox="1">
            <a:spLocks/>
          </p:cNvSpPr>
          <p:nvPr/>
        </p:nvSpPr>
        <p:spPr>
          <a:xfrm>
            <a:off x="6012061" y="1845732"/>
            <a:ext cx="5924974" cy="4410687"/>
          </a:xfrm>
          <a:prstGeom prst="rect">
            <a:avLst/>
          </a:prstGeom>
        </p:spPr>
        <p:txBody>
          <a:bodyPr vert="horz" lIns="0" tIns="45720" rIns="0" bIns="45720" rtlCol="0">
            <a:normAutofit fontScale="4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sz="2500" dirty="0">
                <a:solidFill>
                  <a:srgbClr val="2B2B2B"/>
                </a:solidFill>
                <a:latin typeface="Lato" panose="020F0502020204030203" pitchFamily="34" charset="0"/>
              </a:rPr>
              <a:t>Открытие и изучение проблемы для выявления проблем и возможностей. Этап определения направляет их на выполнение задач. Масса идей и выводов анализируется и структурируется в сокращенный набор постановок задач. Они согласованы с потребностями организации и бизнес-целями, чтобы определить, что нужно делать дальше.</a:t>
            </a:r>
          </a:p>
          <a:p>
            <a:r>
              <a:rPr lang="ru-RU" sz="2900" b="1" dirty="0">
                <a:solidFill>
                  <a:srgbClr val="044B8C"/>
                </a:solidFill>
                <a:latin typeface="inherit"/>
              </a:rPr>
              <a:t>Цели этапа определения:</a:t>
            </a:r>
          </a:p>
          <a:p>
            <a:pPr lvl="1">
              <a:buFont typeface="Arial" panose="020B0604020202020204" pitchFamily="34" charset="0"/>
              <a:buChar char="•"/>
            </a:pPr>
            <a:r>
              <a:rPr lang="ru-RU" sz="2400" dirty="0">
                <a:solidFill>
                  <a:srgbClr val="2B2B2B"/>
                </a:solidFill>
                <a:latin typeface="Lato" panose="020F0502020204030203" pitchFamily="34" charset="0"/>
              </a:rPr>
              <a:t>Проанализируйте результаты этапа обнаружения</a:t>
            </a:r>
          </a:p>
          <a:p>
            <a:pPr lvl="1">
              <a:buFont typeface="Arial" panose="020B0604020202020204" pitchFamily="34" charset="0"/>
              <a:buChar char="•"/>
            </a:pPr>
            <a:r>
              <a:rPr lang="ru-RU" sz="2400" dirty="0">
                <a:solidFill>
                  <a:srgbClr val="2B2B2B"/>
                </a:solidFill>
                <a:latin typeface="Lato" panose="020F0502020204030203" pitchFamily="34" charset="0"/>
              </a:rPr>
              <a:t>Синтезировать результаты в сокращенное количество возможностей</a:t>
            </a:r>
          </a:p>
          <a:p>
            <a:pPr lvl="1">
              <a:buFont typeface="Arial" panose="020B0604020202020204" pitchFamily="34" charset="0"/>
              <a:buChar char="•"/>
            </a:pPr>
            <a:r>
              <a:rPr lang="ru-RU" sz="2400" dirty="0">
                <a:solidFill>
                  <a:srgbClr val="2B2B2B"/>
                </a:solidFill>
                <a:latin typeface="Lato" panose="020F0502020204030203" pitchFamily="34" charset="0"/>
              </a:rPr>
              <a:t>Составьте четкое задание для подписания всеми заинтересованными сторонами.</a:t>
            </a:r>
          </a:p>
          <a:p>
            <a:r>
              <a:rPr lang="ru-RU" sz="2900" b="1" dirty="0">
                <a:solidFill>
                  <a:srgbClr val="044B8C"/>
                </a:solidFill>
                <a:latin typeface="Lato" panose="020F0502020204030203" pitchFamily="34" charset="0"/>
              </a:rPr>
              <a:t>Что вам следует делать на этапе определения:</a:t>
            </a:r>
          </a:p>
          <a:p>
            <a:pPr marL="457200" indent="-457200">
              <a:buFont typeface="+mj-lt"/>
              <a:buAutoNum type="arabicPeriod"/>
            </a:pPr>
            <a:r>
              <a:rPr lang="ru-RU" sz="2900" dirty="0">
                <a:solidFill>
                  <a:srgbClr val="2B2B2B"/>
                </a:solidFill>
                <a:latin typeface="Lato" panose="020F0502020204030203" pitchFamily="34" charset="0"/>
              </a:rPr>
              <a:t>Проанализировать данные</a:t>
            </a:r>
          </a:p>
          <a:p>
            <a:pPr marL="457200" indent="-457200">
              <a:buFont typeface="+mj-lt"/>
              <a:buAutoNum type="arabicPeriod"/>
            </a:pPr>
            <a:r>
              <a:rPr lang="ru-RU" sz="2900" dirty="0">
                <a:solidFill>
                  <a:srgbClr val="2B2B2B"/>
                </a:solidFill>
                <a:latin typeface="Lato" panose="020F0502020204030203" pitchFamily="34" charset="0"/>
              </a:rPr>
              <a:t>Почему то, что мы делаем в настоящий момент, не отвечает потребностям пользователей?</a:t>
            </a:r>
          </a:p>
          <a:p>
            <a:pPr marL="457200" indent="-457200">
              <a:buFont typeface="+mj-lt"/>
              <a:buAutoNum type="arabicPeriod"/>
            </a:pPr>
            <a:r>
              <a:rPr lang="ru-RU" sz="2900" dirty="0">
                <a:solidFill>
                  <a:srgbClr val="2B2B2B"/>
                </a:solidFill>
                <a:latin typeface="Lato" panose="020F0502020204030203" pitchFamily="34" charset="0"/>
              </a:rPr>
              <a:t>Определите, в чем заключается настоящая проблема</a:t>
            </a:r>
          </a:p>
          <a:p>
            <a:r>
              <a:rPr lang="ru-RU" sz="2900" dirty="0">
                <a:solidFill>
                  <a:srgbClr val="2B2B2B"/>
                </a:solidFill>
                <a:latin typeface="Lato" panose="020F0502020204030203" pitchFamily="34" charset="0"/>
              </a:rPr>
              <a:t>Результат: четкое определение фундаментальной задачи или проблемы, которую необходимо решить с помощью продукта или услуги, основанных на дизайне.</a:t>
            </a:r>
          </a:p>
          <a:p>
            <a:r>
              <a:rPr lang="ru-RU" sz="2500" b="1" dirty="0">
                <a:solidFill>
                  <a:schemeClr val="accent1"/>
                </a:solidFill>
                <a:latin typeface="Lato" panose="020F0502020204030203" pitchFamily="34" charset="0"/>
              </a:rPr>
              <a:t>Результатом этого этапа является понимание того, в чем нуждаются пользователи и заинтересованные стороны, и как мы узнаем, что нам удалось их удовлетворить. </a:t>
            </a:r>
            <a:r>
              <a:rPr lang="ru-RU" sz="2400" dirty="0">
                <a:solidFill>
                  <a:srgbClr val="2B2B2B"/>
                </a:solidFill>
                <a:latin typeface="Lato" panose="020F0502020204030203" pitchFamily="34" charset="0"/>
              </a:rPr>
              <a:t>(</a:t>
            </a:r>
            <a:r>
              <a:rPr lang="en-US" sz="2400" dirty="0">
                <a:solidFill>
                  <a:srgbClr val="2B2B2B"/>
                </a:solidFill>
                <a:latin typeface="Lato" panose="020F0502020204030203" pitchFamily="34" charset="0"/>
              </a:rPr>
              <a:t>Moore 2021</a:t>
            </a:r>
            <a:r>
              <a:rPr lang="ru-RU" sz="2400" dirty="0">
                <a:solidFill>
                  <a:srgbClr val="2B2B2B"/>
                </a:solidFill>
                <a:latin typeface="Lato" panose="020F0502020204030203" pitchFamily="34" charset="0"/>
              </a:rPr>
              <a:t>)</a:t>
            </a:r>
            <a:endParaRPr lang="fi-FI" sz="2500" b="1" dirty="0">
              <a:solidFill>
                <a:schemeClr val="accent1"/>
              </a:solidFill>
              <a:latin typeface="Lato" panose="020F0502020204030203" pitchFamily="34" charset="0"/>
            </a:endParaRPr>
          </a:p>
        </p:txBody>
      </p:sp>
    </p:spTree>
    <p:extLst>
      <p:ext uri="{BB962C8B-B14F-4D97-AF65-F5344CB8AC3E}">
        <p14:creationId xmlns:p14="http://schemas.microsoft.com/office/powerpoint/2010/main" val="111758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9CF3FE-CA76-430A-A408-4FBC9D720DD5}"/>
              </a:ext>
            </a:extLst>
          </p:cNvPr>
          <p:cNvSpPr>
            <a:spLocks noGrp="1"/>
          </p:cNvSpPr>
          <p:nvPr>
            <p:ph type="title"/>
          </p:nvPr>
        </p:nvSpPr>
        <p:spPr>
          <a:xfrm>
            <a:off x="263611" y="988906"/>
            <a:ext cx="11277600" cy="808963"/>
          </a:xfrm>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3A. Design phase/</a:t>
            </a:r>
            <a:r>
              <a:rPr lang="ru-RU" sz="3200" b="1" dirty="0">
                <a:solidFill>
                  <a:schemeClr val="tx1"/>
                </a:solidFill>
                <a:latin typeface="+mn-lt"/>
              </a:rPr>
              <a:t> </a:t>
            </a:r>
            <a:r>
              <a:rPr lang="fi-FI" sz="3200" b="1" dirty="0">
                <a:solidFill>
                  <a:schemeClr val="tx1"/>
                </a:solidFill>
                <a:latin typeface="+mn-lt"/>
              </a:rPr>
              <a:t>			</a:t>
            </a:r>
            <a:r>
              <a:rPr lang="ru-RU" sz="3200" b="1" dirty="0">
                <a:solidFill>
                  <a:schemeClr val="bg1"/>
                </a:solidFill>
                <a:latin typeface="+mn-lt"/>
              </a:rPr>
              <a:t>3А. Фаза проектирования </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CEDE09D4-67DA-40AE-84C7-5DE4BE714B2D}"/>
              </a:ext>
            </a:extLst>
          </p:cNvPr>
          <p:cNvSpPr>
            <a:spLocks noGrp="1"/>
          </p:cNvSpPr>
          <p:nvPr>
            <p:ph idx="1"/>
          </p:nvPr>
        </p:nvSpPr>
        <p:spPr>
          <a:xfrm>
            <a:off x="263611" y="1932818"/>
            <a:ext cx="5030284" cy="4487689"/>
          </a:xfrm>
        </p:spPr>
        <p:txBody>
          <a:bodyPr>
            <a:normAutofit fontScale="77500" lnSpcReduction="20000"/>
          </a:bodyPr>
          <a:lstStyle/>
          <a:p>
            <a:pPr marL="0" indent="0" algn="l">
              <a:buNone/>
            </a:pPr>
            <a:r>
              <a:rPr lang="en-US" dirty="0">
                <a:solidFill>
                  <a:srgbClr val="2B2B2B"/>
                </a:solidFill>
                <a:latin typeface="Lato" panose="020F0502020204030203" pitchFamily="34" charset="0"/>
              </a:rPr>
              <a:t>L</a:t>
            </a:r>
            <a:r>
              <a:rPr lang="en-US" b="0" i="0" dirty="0">
                <a:solidFill>
                  <a:srgbClr val="2B2B2B"/>
                </a:solidFill>
                <a:effectLst/>
                <a:latin typeface="Lato" panose="020F0502020204030203" pitchFamily="34" charset="0"/>
              </a:rPr>
              <a:t>ooking at all of the possible solutions to the problems identified in the define stage. </a:t>
            </a:r>
          </a:p>
          <a:p>
            <a:pPr marL="0" indent="0" algn="l">
              <a:buNone/>
            </a:pPr>
            <a:r>
              <a:rPr lang="en-US" b="0" i="0" dirty="0">
                <a:solidFill>
                  <a:srgbClr val="2B2B2B"/>
                </a:solidFill>
                <a:effectLst/>
                <a:latin typeface="Lato" panose="020F0502020204030203" pitchFamily="34" charset="0"/>
              </a:rPr>
              <a:t>Looking at all potential options for service delivery, not just how the services is currently delivered.</a:t>
            </a:r>
          </a:p>
          <a:p>
            <a:pPr algn="l"/>
            <a:r>
              <a:rPr lang="en-US" b="1" i="0" dirty="0">
                <a:solidFill>
                  <a:srgbClr val="044B8C"/>
                </a:solidFill>
                <a:effectLst/>
                <a:latin typeface="Lato" panose="020F0502020204030203" pitchFamily="34" charset="0"/>
              </a:rPr>
              <a:t>Objectives of design phase:</a:t>
            </a:r>
          </a:p>
          <a:p>
            <a:pPr lvl="1">
              <a:buFont typeface="Arial" panose="020B0604020202020204" pitchFamily="34" charset="0"/>
              <a:buChar char="•"/>
            </a:pPr>
            <a:r>
              <a:rPr lang="en-US" b="0" i="0" dirty="0">
                <a:solidFill>
                  <a:srgbClr val="2B2B2B"/>
                </a:solidFill>
                <a:effectLst/>
                <a:latin typeface="Lato" panose="020F0502020204030203" pitchFamily="34" charset="0"/>
              </a:rPr>
              <a:t>Identify various solutions for meeting your customer needs</a:t>
            </a:r>
          </a:p>
          <a:p>
            <a:pPr lvl="1">
              <a:buFont typeface="Arial" panose="020B0604020202020204" pitchFamily="34" charset="0"/>
              <a:buChar char="•"/>
            </a:pPr>
            <a:r>
              <a:rPr lang="en-US" b="0" i="0" dirty="0">
                <a:solidFill>
                  <a:srgbClr val="2B2B2B"/>
                </a:solidFill>
                <a:effectLst/>
                <a:latin typeface="Lato" panose="020F0502020204030203" pitchFamily="34" charset="0"/>
              </a:rPr>
              <a:t>Ensure the user is still at the heart of what you're doing</a:t>
            </a:r>
          </a:p>
          <a:p>
            <a:pPr lvl="1">
              <a:buFont typeface="Arial" panose="020B0604020202020204" pitchFamily="34" charset="0"/>
              <a:buChar char="•"/>
            </a:pPr>
            <a:r>
              <a:rPr lang="en-US" b="0" i="0" dirty="0">
                <a:solidFill>
                  <a:srgbClr val="2B2B2B"/>
                </a:solidFill>
                <a:effectLst/>
                <a:latin typeface="Lato" panose="020F0502020204030203" pitchFamily="34" charset="0"/>
              </a:rPr>
              <a:t>Be able to compare and evaluate the different delivery options</a:t>
            </a:r>
          </a:p>
          <a:p>
            <a:r>
              <a:rPr lang="en-US" b="1" dirty="0">
                <a:solidFill>
                  <a:srgbClr val="044B8C"/>
                </a:solidFill>
                <a:effectLst/>
                <a:latin typeface="inherit"/>
              </a:rPr>
              <a:t>What should you do in the design phase:</a:t>
            </a:r>
          </a:p>
          <a:p>
            <a:pPr marL="457200" indent="-457200">
              <a:buFont typeface="+mj-lt"/>
              <a:buAutoNum type="arabicPeriod"/>
            </a:pPr>
            <a:r>
              <a:rPr lang="en-US" dirty="0">
                <a:solidFill>
                  <a:schemeClr val="tx1"/>
                </a:solidFill>
                <a:effectLst/>
                <a:latin typeface="inherit"/>
              </a:rPr>
              <a:t>Look for solutions</a:t>
            </a:r>
          </a:p>
          <a:p>
            <a:pPr marL="457200" indent="-457200" algn="l">
              <a:buFont typeface="+mj-lt"/>
              <a:buAutoNum type="arabicPeriod"/>
            </a:pPr>
            <a:r>
              <a:rPr lang="en-US" i="0" dirty="0">
                <a:solidFill>
                  <a:schemeClr val="tx1"/>
                </a:solidFill>
                <a:effectLst/>
                <a:latin typeface="Lato" panose="020F0502020204030203" pitchFamily="34" charset="0"/>
              </a:rPr>
              <a:t>Understand what's important to the customer</a:t>
            </a:r>
          </a:p>
          <a:p>
            <a:pPr marL="457200" indent="-457200" algn="l">
              <a:buFont typeface="+mj-lt"/>
              <a:buAutoNum type="arabicPeriod"/>
            </a:pPr>
            <a:r>
              <a:rPr lang="en-US" i="0" dirty="0">
                <a:solidFill>
                  <a:schemeClr val="tx1"/>
                </a:solidFill>
                <a:effectLst/>
                <a:latin typeface="Lato" panose="020F0502020204030203" pitchFamily="34" charset="0"/>
              </a:rPr>
              <a:t>Evaluate your delivery options</a:t>
            </a:r>
          </a:p>
          <a:p>
            <a:pPr algn="l"/>
            <a:r>
              <a:rPr lang="en-US" b="1" i="0" dirty="0">
                <a:solidFill>
                  <a:schemeClr val="accent1"/>
                </a:solidFill>
                <a:effectLst/>
                <a:latin typeface="Lato" panose="020F0502020204030203" pitchFamily="34" charset="0"/>
              </a:rPr>
              <a:t>At the end of this stage you should be able to identify which of your options is likely to be best at meeting your customer need.</a:t>
            </a:r>
            <a:r>
              <a:rPr lang="ru-RU" dirty="0">
                <a:solidFill>
                  <a:srgbClr val="2B2B2B"/>
                </a:solidFill>
                <a:latin typeface="Lato" panose="020F0502020204030203" pitchFamily="34" charset="0"/>
              </a:rPr>
              <a:t> (</a:t>
            </a:r>
            <a:r>
              <a:rPr lang="en-US" dirty="0">
                <a:solidFill>
                  <a:srgbClr val="2B2B2B"/>
                </a:solidFill>
                <a:latin typeface="Lato" panose="020F0502020204030203" pitchFamily="34" charset="0"/>
              </a:rPr>
              <a:t>Moore 2021</a:t>
            </a:r>
            <a:r>
              <a:rPr lang="ru-RU" dirty="0">
                <a:solidFill>
                  <a:srgbClr val="2B2B2B"/>
                </a:solidFill>
                <a:latin typeface="Lato" panose="020F0502020204030203" pitchFamily="34" charset="0"/>
              </a:rPr>
              <a:t>)</a:t>
            </a:r>
            <a:endParaRPr lang="fi-FI" dirty="0"/>
          </a:p>
        </p:txBody>
      </p:sp>
      <p:sp>
        <p:nvSpPr>
          <p:cNvPr id="4" name="Sisällön paikkamerkki 2">
            <a:extLst>
              <a:ext uri="{FF2B5EF4-FFF2-40B4-BE49-F238E27FC236}">
                <a16:creationId xmlns:a16="http://schemas.microsoft.com/office/drawing/2014/main" id="{0912CA1E-BA56-4ACA-8CC9-6DB2AA38DEE9}"/>
              </a:ext>
            </a:extLst>
          </p:cNvPr>
          <p:cNvSpPr txBox="1">
            <a:spLocks/>
          </p:cNvSpPr>
          <p:nvPr/>
        </p:nvSpPr>
        <p:spPr>
          <a:xfrm>
            <a:off x="5630268" y="1869230"/>
            <a:ext cx="6123950" cy="4487689"/>
          </a:xfrm>
          <a:prstGeom prst="rect">
            <a:avLst/>
          </a:prstGeom>
        </p:spPr>
        <p:txBody>
          <a:bodyPr vert="horz" lIns="0" tIns="45720" rIns="0" bIns="45720" rtlCol="0">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ru-RU" sz="2300" dirty="0">
                <a:solidFill>
                  <a:srgbClr val="2B2B2B"/>
                </a:solidFill>
                <a:latin typeface="Lato" panose="020F0502020204030203" pitchFamily="34" charset="0"/>
              </a:rPr>
              <a:t>Рассмотрение всех возможных решений проблем, выявленных на этапе определения.</a:t>
            </a:r>
          </a:p>
          <a:p>
            <a:pPr marL="0" indent="0">
              <a:buFont typeface="Calibri" panose="020F0502020204030204" pitchFamily="34" charset="0"/>
              <a:buNone/>
            </a:pPr>
            <a:r>
              <a:rPr lang="ru-RU" sz="2300" dirty="0">
                <a:solidFill>
                  <a:srgbClr val="2B2B2B"/>
                </a:solidFill>
                <a:latin typeface="Lato" panose="020F0502020204030203" pitchFamily="34" charset="0"/>
              </a:rPr>
              <a:t>Рассмотрение всех возможных вариантов предоставления услуг, а не только того, как они предоставляются в настоящее время.</a:t>
            </a:r>
          </a:p>
          <a:p>
            <a:pPr marL="0" indent="0">
              <a:buFont typeface="Calibri" panose="020F0502020204030204" pitchFamily="34" charset="0"/>
              <a:buNone/>
            </a:pPr>
            <a:r>
              <a:rPr lang="ru-RU" sz="2600" b="1" dirty="0">
                <a:solidFill>
                  <a:srgbClr val="044B8C"/>
                </a:solidFill>
                <a:latin typeface="Lato" panose="020F0502020204030203" pitchFamily="34" charset="0"/>
              </a:rPr>
              <a:t>Задачи этапа проектирования:</a:t>
            </a:r>
          </a:p>
          <a:p>
            <a:pPr lvl="1">
              <a:buFont typeface="Arial" panose="020B0604020202020204" pitchFamily="34" charset="0"/>
              <a:buChar char="•"/>
            </a:pPr>
            <a:r>
              <a:rPr lang="ru-RU" sz="2200" dirty="0">
                <a:solidFill>
                  <a:srgbClr val="2B2B2B"/>
                </a:solidFill>
                <a:latin typeface="Lato" panose="020F0502020204030203" pitchFamily="34" charset="0"/>
              </a:rPr>
              <a:t>Определите различные решения для удовлетворения потребностей ваших клиентов</a:t>
            </a:r>
          </a:p>
          <a:p>
            <a:pPr lvl="1">
              <a:buFont typeface="Arial" panose="020B0604020202020204" pitchFamily="34" charset="0"/>
              <a:buChar char="•"/>
            </a:pPr>
            <a:r>
              <a:rPr lang="ru-RU" sz="2200" dirty="0">
                <a:solidFill>
                  <a:srgbClr val="2B2B2B"/>
                </a:solidFill>
                <a:latin typeface="Lato" panose="020F0502020204030203" pitchFamily="34" charset="0"/>
              </a:rPr>
              <a:t>Убедитесь, что пользователь по-прежнему находится в центре того, что вы делаете</a:t>
            </a:r>
          </a:p>
          <a:p>
            <a:pPr lvl="1">
              <a:buFont typeface="Arial" panose="020B0604020202020204" pitchFamily="34" charset="0"/>
              <a:buChar char="•"/>
            </a:pPr>
            <a:r>
              <a:rPr lang="ru-RU" sz="2200" dirty="0">
                <a:solidFill>
                  <a:srgbClr val="2B2B2B"/>
                </a:solidFill>
                <a:latin typeface="Lato" panose="020F0502020204030203" pitchFamily="34" charset="0"/>
              </a:rPr>
              <a:t>Уметь сравнивать и оценивать различные варианты доставки</a:t>
            </a:r>
          </a:p>
          <a:p>
            <a:pPr marL="201168" lvl="1" indent="0">
              <a:buNone/>
            </a:pPr>
            <a:endParaRPr lang="ru-RU" b="1" dirty="0">
              <a:solidFill>
                <a:srgbClr val="2B2B2B"/>
              </a:solidFill>
              <a:latin typeface="Lato" panose="020F0502020204030203" pitchFamily="34" charset="0"/>
            </a:endParaRPr>
          </a:p>
          <a:p>
            <a:pPr marL="91440" lvl="1" indent="-91440">
              <a:spcBef>
                <a:spcPts val="1200"/>
              </a:spcBef>
              <a:spcAft>
                <a:spcPts val="200"/>
              </a:spcAft>
              <a:buSzPct val="100000"/>
              <a:buFont typeface="Calibri" panose="020F0502020204030204" pitchFamily="34" charset="0"/>
              <a:buChar char=" "/>
            </a:pPr>
            <a:r>
              <a:rPr lang="ru-RU" sz="2600" b="1" dirty="0">
                <a:solidFill>
                  <a:srgbClr val="044B8C"/>
                </a:solidFill>
                <a:latin typeface="inherit"/>
              </a:rPr>
              <a:t>Что делать на этапе проектирования:</a:t>
            </a:r>
          </a:p>
          <a:p>
            <a:pPr marL="457200" lvl="1" indent="-457200">
              <a:spcBef>
                <a:spcPts val="1200"/>
              </a:spcBef>
              <a:spcAft>
                <a:spcPts val="200"/>
              </a:spcAft>
              <a:buSzPct val="100000"/>
              <a:buFont typeface="+mj-lt"/>
              <a:buAutoNum type="arabicPeriod"/>
            </a:pPr>
            <a:r>
              <a:rPr lang="ru-RU" sz="2600" dirty="0">
                <a:solidFill>
                  <a:schemeClr val="tx1"/>
                </a:solidFill>
                <a:latin typeface="Lato" panose="020F0502020204030203" pitchFamily="34" charset="0"/>
              </a:rPr>
              <a:t>Ищите решения</a:t>
            </a:r>
          </a:p>
          <a:p>
            <a:pPr marL="457200" lvl="1" indent="-457200">
              <a:spcBef>
                <a:spcPts val="1200"/>
              </a:spcBef>
              <a:spcAft>
                <a:spcPts val="200"/>
              </a:spcAft>
              <a:buSzPct val="100000"/>
              <a:buFont typeface="+mj-lt"/>
              <a:buAutoNum type="arabicPeriod"/>
            </a:pPr>
            <a:r>
              <a:rPr lang="ru-RU" sz="2600" dirty="0">
                <a:solidFill>
                  <a:schemeClr val="tx1"/>
                </a:solidFill>
                <a:latin typeface="Lato" panose="020F0502020204030203" pitchFamily="34" charset="0"/>
              </a:rPr>
              <a:t>Поймите, что важно для клиента</a:t>
            </a:r>
          </a:p>
          <a:p>
            <a:pPr marL="457200" lvl="1" indent="-457200">
              <a:spcBef>
                <a:spcPts val="1200"/>
              </a:spcBef>
              <a:spcAft>
                <a:spcPts val="200"/>
              </a:spcAft>
              <a:buSzPct val="100000"/>
              <a:buFont typeface="+mj-lt"/>
              <a:buAutoNum type="arabicPeriod"/>
            </a:pPr>
            <a:r>
              <a:rPr lang="ru-RU" sz="2600" dirty="0">
                <a:solidFill>
                  <a:schemeClr val="tx1"/>
                </a:solidFill>
                <a:latin typeface="Lato" panose="020F0502020204030203" pitchFamily="34" charset="0"/>
              </a:rPr>
              <a:t>Оцените варианты доставки</a:t>
            </a:r>
          </a:p>
          <a:p>
            <a:pPr marL="91440" lvl="1" indent="-91440">
              <a:spcBef>
                <a:spcPts val="1200"/>
              </a:spcBef>
              <a:spcAft>
                <a:spcPts val="200"/>
              </a:spcAft>
              <a:buSzPct val="100000"/>
              <a:buFont typeface="Calibri" panose="020F0502020204030204" pitchFamily="34" charset="0"/>
              <a:buChar char=" "/>
            </a:pPr>
            <a:r>
              <a:rPr lang="ru-RU" sz="2600" b="1" dirty="0">
                <a:solidFill>
                  <a:schemeClr val="accent1"/>
                </a:solidFill>
                <a:latin typeface="Lato" panose="020F0502020204030203" pitchFamily="34" charset="0"/>
              </a:rPr>
              <a:t>В конце этого этапа вы сможете определить, какой из ваших вариантов, вероятно, лучше всего удовлетворит потребности ваших клиентов. </a:t>
            </a:r>
            <a:r>
              <a:rPr lang="ru-RU" sz="2800" dirty="0">
                <a:solidFill>
                  <a:srgbClr val="2B2B2B"/>
                </a:solidFill>
                <a:latin typeface="Lato" panose="020F0502020204030203" pitchFamily="34" charset="0"/>
              </a:rPr>
              <a:t>(</a:t>
            </a:r>
            <a:r>
              <a:rPr lang="en-US" sz="2800" dirty="0">
                <a:solidFill>
                  <a:srgbClr val="2B2B2B"/>
                </a:solidFill>
                <a:latin typeface="Lato" panose="020F0502020204030203" pitchFamily="34" charset="0"/>
              </a:rPr>
              <a:t>Moore 2021</a:t>
            </a:r>
            <a:r>
              <a:rPr lang="ru-RU" sz="2800" dirty="0">
                <a:solidFill>
                  <a:srgbClr val="2B2B2B"/>
                </a:solidFill>
                <a:latin typeface="Lato" panose="020F0502020204030203" pitchFamily="34" charset="0"/>
              </a:rPr>
              <a:t>)</a:t>
            </a:r>
            <a:endParaRPr lang="fi-FI" sz="2600" b="1" dirty="0">
              <a:solidFill>
                <a:schemeClr val="accent1"/>
              </a:solidFill>
              <a:latin typeface="Lato" panose="020F0502020204030203" pitchFamily="34" charset="0"/>
            </a:endParaRPr>
          </a:p>
        </p:txBody>
      </p:sp>
    </p:spTree>
    <p:extLst>
      <p:ext uri="{BB962C8B-B14F-4D97-AF65-F5344CB8AC3E}">
        <p14:creationId xmlns:p14="http://schemas.microsoft.com/office/powerpoint/2010/main" val="184984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234D32-78AB-4552-BC21-040BE7A5E357}"/>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latin typeface="+mn-lt"/>
              </a:rPr>
              <a:t>3B. Develop phase</a:t>
            </a:r>
            <a:r>
              <a:rPr lang="ru-RU" sz="3200" b="1" dirty="0">
                <a:solidFill>
                  <a:schemeClr val="tx1"/>
                </a:solidFill>
                <a:latin typeface="+mn-lt"/>
              </a:rPr>
              <a:t> /</a:t>
            </a:r>
            <a:r>
              <a:rPr lang="fi-FI" sz="3200" b="1" dirty="0">
                <a:solidFill>
                  <a:schemeClr val="tx1"/>
                </a:solidFill>
                <a:latin typeface="+mn-lt"/>
              </a:rPr>
              <a:t>			</a:t>
            </a:r>
            <a:r>
              <a:rPr lang="ru-RU" sz="3200" b="1" dirty="0">
                <a:solidFill>
                  <a:schemeClr val="tx1"/>
                </a:solidFill>
                <a:latin typeface="+mn-lt"/>
              </a:rPr>
              <a:t> </a:t>
            </a:r>
            <a:r>
              <a:rPr lang="en-US" sz="3200" b="1" dirty="0">
                <a:solidFill>
                  <a:schemeClr val="bg1"/>
                </a:solidFill>
                <a:latin typeface="+mn-lt"/>
              </a:rPr>
              <a:t>3B. </a:t>
            </a:r>
            <a:r>
              <a:rPr lang="ru-RU" sz="3200" b="1" dirty="0">
                <a:solidFill>
                  <a:schemeClr val="bg1"/>
                </a:solidFill>
                <a:latin typeface="+mn-lt"/>
              </a:rPr>
              <a:t>Фаза развития</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3DDED98A-2891-4C83-8310-E24BE1D613C6}"/>
              </a:ext>
            </a:extLst>
          </p:cNvPr>
          <p:cNvSpPr>
            <a:spLocks noGrp="1"/>
          </p:cNvSpPr>
          <p:nvPr>
            <p:ph idx="1"/>
          </p:nvPr>
        </p:nvSpPr>
        <p:spPr>
          <a:xfrm>
            <a:off x="263611" y="1845733"/>
            <a:ext cx="5396044" cy="4574317"/>
          </a:xfrm>
        </p:spPr>
        <p:txBody>
          <a:bodyPr>
            <a:normAutofit fontScale="77500" lnSpcReduction="20000"/>
          </a:bodyPr>
          <a:lstStyle/>
          <a:p>
            <a:pPr algn="l"/>
            <a:r>
              <a:rPr lang="en-US" dirty="0">
                <a:solidFill>
                  <a:srgbClr val="2B2B2B"/>
                </a:solidFill>
                <a:latin typeface="Lato" panose="020F0502020204030203" pitchFamily="34" charset="0"/>
              </a:rPr>
              <a:t>T</a:t>
            </a:r>
            <a:r>
              <a:rPr lang="en-US" b="0" i="0" dirty="0">
                <a:solidFill>
                  <a:srgbClr val="2B2B2B"/>
                </a:solidFill>
                <a:effectLst/>
                <a:latin typeface="Lato" panose="020F0502020204030203" pitchFamily="34" charset="0"/>
              </a:rPr>
              <a:t>akes the initial design brief and through an iterative process of developing and testing, refines the product or service concepts until they are ready for implementation.</a:t>
            </a:r>
          </a:p>
          <a:p>
            <a:pPr algn="l"/>
            <a:r>
              <a:rPr lang="en-US" b="0" i="0" dirty="0">
                <a:solidFill>
                  <a:srgbClr val="2B2B2B"/>
                </a:solidFill>
                <a:effectLst/>
                <a:latin typeface="Lato" panose="020F0502020204030203" pitchFamily="34" charset="0"/>
              </a:rPr>
              <a:t> Working iteratively and testing with users throughout the process helps ensure a more robust service and focuses the teams’ efforts. </a:t>
            </a:r>
          </a:p>
          <a:p>
            <a:pPr algn="l"/>
            <a:r>
              <a:rPr lang="en-US" b="1" dirty="0">
                <a:solidFill>
                  <a:srgbClr val="044B8C"/>
                </a:solidFill>
                <a:effectLst/>
                <a:latin typeface="inherit"/>
              </a:rPr>
              <a:t>Objective of develop phase</a:t>
            </a:r>
          </a:p>
          <a:p>
            <a:pPr lvl="1">
              <a:buFont typeface="Arial" panose="020B0604020202020204" pitchFamily="34" charset="0"/>
              <a:buChar char="•"/>
            </a:pPr>
            <a:r>
              <a:rPr lang="en-US" b="0" i="0" dirty="0">
                <a:solidFill>
                  <a:srgbClr val="2B2B2B"/>
                </a:solidFill>
                <a:effectLst/>
                <a:latin typeface="Lato" panose="020F0502020204030203" pitchFamily="34" charset="0"/>
              </a:rPr>
              <a:t>Develop the initial brief into a product or service for implementation</a:t>
            </a:r>
          </a:p>
          <a:p>
            <a:pPr lvl="1">
              <a:buFont typeface="Arial" panose="020B0604020202020204" pitchFamily="34" charset="0"/>
              <a:buChar char="•"/>
            </a:pPr>
            <a:r>
              <a:rPr lang="en-US" b="0" i="0" dirty="0">
                <a:solidFill>
                  <a:srgbClr val="2B2B2B"/>
                </a:solidFill>
                <a:effectLst/>
                <a:latin typeface="Lato" panose="020F0502020204030203" pitchFamily="34" charset="0"/>
              </a:rPr>
              <a:t>Design service components in detail and as part of a holistic experience</a:t>
            </a:r>
          </a:p>
          <a:p>
            <a:pPr lvl="1">
              <a:buFont typeface="Arial" panose="020B0604020202020204" pitchFamily="34" charset="0"/>
              <a:buChar char="•"/>
            </a:pPr>
            <a:r>
              <a:rPr lang="en-US" b="0" i="0" dirty="0">
                <a:solidFill>
                  <a:srgbClr val="2B2B2B"/>
                </a:solidFill>
                <a:effectLst/>
                <a:latin typeface="Lato" panose="020F0502020204030203" pitchFamily="34" charset="0"/>
              </a:rPr>
              <a:t>Iteratively test concepts with end users.</a:t>
            </a:r>
          </a:p>
          <a:p>
            <a:pPr algn="l"/>
            <a:r>
              <a:rPr lang="en-US" b="1" i="0" dirty="0">
                <a:solidFill>
                  <a:srgbClr val="044B8C"/>
                </a:solidFill>
                <a:effectLst/>
                <a:latin typeface="Lato" panose="020F0502020204030203" pitchFamily="34" charset="0"/>
              </a:rPr>
              <a:t>What should you do in the develop phase:</a:t>
            </a:r>
          </a:p>
          <a:p>
            <a:pPr marL="457200" indent="-457200" algn="l">
              <a:buFont typeface="+mj-lt"/>
              <a:buAutoNum type="arabicPeriod"/>
            </a:pPr>
            <a:r>
              <a:rPr lang="en-US" i="0" dirty="0">
                <a:solidFill>
                  <a:srgbClr val="2B2B2B"/>
                </a:solidFill>
                <a:effectLst/>
                <a:latin typeface="Lato" panose="020F0502020204030203" pitchFamily="34" charset="0"/>
              </a:rPr>
              <a:t>Prototype your ideas</a:t>
            </a:r>
          </a:p>
          <a:p>
            <a:pPr marL="457200" indent="-457200" algn="l">
              <a:buFont typeface="+mj-lt"/>
              <a:buAutoNum type="arabicPeriod"/>
            </a:pPr>
            <a:r>
              <a:rPr lang="en-US" i="0" dirty="0">
                <a:solidFill>
                  <a:srgbClr val="2B2B2B"/>
                </a:solidFill>
                <a:effectLst/>
                <a:latin typeface="Lato" panose="020F0502020204030203" pitchFamily="34" charset="0"/>
              </a:rPr>
              <a:t>Check you're meeting user need</a:t>
            </a:r>
          </a:p>
          <a:p>
            <a:pPr marL="457200" indent="-457200" algn="l">
              <a:buFont typeface="+mj-lt"/>
              <a:buAutoNum type="arabicPeriod"/>
            </a:pPr>
            <a:r>
              <a:rPr lang="en-US" i="0" dirty="0">
                <a:solidFill>
                  <a:srgbClr val="2B2B2B"/>
                </a:solidFill>
                <a:effectLst/>
                <a:latin typeface="Lato" panose="020F0502020204030203" pitchFamily="34" charset="0"/>
              </a:rPr>
              <a:t>Plan for delivery</a:t>
            </a:r>
          </a:p>
          <a:p>
            <a:pPr algn="l"/>
            <a:r>
              <a:rPr lang="en-US" b="1" i="0" dirty="0">
                <a:solidFill>
                  <a:schemeClr val="accent1"/>
                </a:solidFill>
                <a:effectLst/>
                <a:latin typeface="Lato" panose="020F0502020204030203" pitchFamily="34" charset="0"/>
              </a:rPr>
              <a:t>This phase will only be complete when you are ready to go live and deliver the service.</a:t>
            </a:r>
            <a:r>
              <a:rPr lang="ru-RU" dirty="0">
                <a:solidFill>
                  <a:srgbClr val="2B2B2B"/>
                </a:solidFill>
                <a:latin typeface="Lato" panose="020F0502020204030203" pitchFamily="34" charset="0"/>
              </a:rPr>
              <a:t> (</a:t>
            </a:r>
            <a:r>
              <a:rPr lang="en-US" dirty="0">
                <a:solidFill>
                  <a:srgbClr val="2B2B2B"/>
                </a:solidFill>
                <a:latin typeface="Lato" panose="020F0502020204030203" pitchFamily="34" charset="0"/>
              </a:rPr>
              <a:t>Moore 2021</a:t>
            </a:r>
            <a:r>
              <a:rPr lang="ru-RU" dirty="0">
                <a:solidFill>
                  <a:srgbClr val="2B2B2B"/>
                </a:solidFill>
                <a:latin typeface="Lato" panose="020F0502020204030203" pitchFamily="34" charset="0"/>
              </a:rPr>
              <a:t>)</a:t>
            </a:r>
            <a:endParaRPr lang="fi-FI" dirty="0"/>
          </a:p>
        </p:txBody>
      </p:sp>
      <p:sp>
        <p:nvSpPr>
          <p:cNvPr id="4" name="Sisällön paikkamerkki 2">
            <a:extLst>
              <a:ext uri="{FF2B5EF4-FFF2-40B4-BE49-F238E27FC236}">
                <a16:creationId xmlns:a16="http://schemas.microsoft.com/office/drawing/2014/main" id="{E4EA4D43-5030-4F0C-8F08-534FCD17DFC1}"/>
              </a:ext>
            </a:extLst>
          </p:cNvPr>
          <p:cNvSpPr txBox="1">
            <a:spLocks/>
          </p:cNvSpPr>
          <p:nvPr/>
        </p:nvSpPr>
        <p:spPr>
          <a:xfrm>
            <a:off x="5902411" y="1845733"/>
            <a:ext cx="6025978" cy="4574317"/>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sz="1400" dirty="0">
                <a:solidFill>
                  <a:srgbClr val="2B2B2B"/>
                </a:solidFill>
                <a:latin typeface="Lato" panose="020F0502020204030203" pitchFamily="34" charset="0"/>
              </a:rPr>
              <a:t>Берет первоначальное задание на проектирование и посредством итеративного процесса разработки и тестирования уточняет концепции продукта или услуги до тех пор, пока они не будут готовы к реализации.</a:t>
            </a:r>
          </a:p>
          <a:p>
            <a:r>
              <a:rPr lang="ru-RU" sz="1400" dirty="0">
                <a:solidFill>
                  <a:srgbClr val="2B2B2B"/>
                </a:solidFill>
                <a:latin typeface="Lato" panose="020F0502020204030203" pitchFamily="34" charset="0"/>
              </a:rPr>
              <a:t>  Итеративная работа и тестирование с пользователями на протяжении всего процесса помогает обеспечить более надежное обслуживание и концентрирует усилия команд.</a:t>
            </a:r>
          </a:p>
          <a:p>
            <a:r>
              <a:rPr lang="ru-RU" sz="1600" b="1" dirty="0">
                <a:solidFill>
                  <a:srgbClr val="044B8C"/>
                </a:solidFill>
                <a:latin typeface="inherit"/>
              </a:rPr>
              <a:t>Цель этапа развития</a:t>
            </a:r>
          </a:p>
          <a:p>
            <a:pPr lvl="1">
              <a:buFont typeface="Arial" panose="020B0604020202020204" pitchFamily="34" charset="0"/>
              <a:buChar char="•"/>
            </a:pPr>
            <a:r>
              <a:rPr lang="ru-RU" sz="1400" dirty="0">
                <a:solidFill>
                  <a:srgbClr val="2B2B2B"/>
                </a:solidFill>
                <a:latin typeface="Lato" panose="020F0502020204030203" pitchFamily="34" charset="0"/>
              </a:rPr>
              <a:t>Превратите первоначальное задание в продукт или услугу для реализации.</a:t>
            </a:r>
          </a:p>
          <a:p>
            <a:pPr lvl="1">
              <a:buFont typeface="Arial" panose="020B0604020202020204" pitchFamily="34" charset="0"/>
              <a:buChar char="•"/>
            </a:pPr>
            <a:r>
              <a:rPr lang="ru-RU" sz="1400" dirty="0">
                <a:solidFill>
                  <a:srgbClr val="2B2B2B"/>
                </a:solidFill>
                <a:latin typeface="Lato" panose="020F0502020204030203" pitchFamily="34" charset="0"/>
              </a:rPr>
              <a:t>Детальное проектирование компонентов услуг как часть целостного опыта</a:t>
            </a:r>
          </a:p>
          <a:p>
            <a:pPr lvl="1">
              <a:buFont typeface="Arial" panose="020B0604020202020204" pitchFamily="34" charset="0"/>
              <a:buChar char="•"/>
            </a:pPr>
            <a:r>
              <a:rPr lang="ru-RU" sz="1400" dirty="0">
                <a:solidFill>
                  <a:srgbClr val="2B2B2B"/>
                </a:solidFill>
                <a:latin typeface="Lato" panose="020F0502020204030203" pitchFamily="34" charset="0"/>
              </a:rPr>
              <a:t>Итеративно тестируйте концепции с конечными пользователями.</a:t>
            </a:r>
          </a:p>
          <a:p>
            <a:r>
              <a:rPr lang="ru-RU" sz="1600" b="1" dirty="0">
                <a:solidFill>
                  <a:srgbClr val="044B8C"/>
                </a:solidFill>
                <a:latin typeface="Lato" panose="020F0502020204030203" pitchFamily="34" charset="0"/>
              </a:rPr>
              <a:t>Что делать на этапе разработки:</a:t>
            </a:r>
          </a:p>
          <a:p>
            <a:pPr marL="457200" indent="-457200">
              <a:buFont typeface="+mj-lt"/>
              <a:buAutoNum type="arabicPeriod"/>
            </a:pPr>
            <a:r>
              <a:rPr lang="ru-RU" sz="1100" dirty="0">
                <a:solidFill>
                  <a:srgbClr val="2B2B2B"/>
                </a:solidFill>
                <a:latin typeface="Lato" panose="020F0502020204030203" pitchFamily="34" charset="0"/>
              </a:rPr>
              <a:t>Протестируйте свои идеи</a:t>
            </a:r>
          </a:p>
          <a:p>
            <a:pPr marL="457200" indent="-457200">
              <a:buFont typeface="+mj-lt"/>
              <a:buAutoNum type="arabicPeriod"/>
            </a:pPr>
            <a:r>
              <a:rPr lang="ru-RU" sz="1100" dirty="0">
                <a:solidFill>
                  <a:srgbClr val="2B2B2B"/>
                </a:solidFill>
                <a:latin typeface="Lato" panose="020F0502020204030203" pitchFamily="34" charset="0"/>
              </a:rPr>
              <a:t>Убедитесь, что вы удовлетворяете потребности пользователя</a:t>
            </a:r>
          </a:p>
          <a:p>
            <a:pPr marL="457200" indent="-457200">
              <a:buFont typeface="+mj-lt"/>
              <a:buAutoNum type="arabicPeriod"/>
            </a:pPr>
            <a:r>
              <a:rPr lang="ru-RU" sz="1100" dirty="0">
                <a:solidFill>
                  <a:srgbClr val="2B2B2B"/>
                </a:solidFill>
                <a:latin typeface="Lato" panose="020F0502020204030203" pitchFamily="34" charset="0"/>
              </a:rPr>
              <a:t>План доставки</a:t>
            </a:r>
          </a:p>
          <a:p>
            <a:r>
              <a:rPr lang="ru-RU" sz="1600" b="1" dirty="0">
                <a:solidFill>
                  <a:schemeClr val="accent1"/>
                </a:solidFill>
                <a:latin typeface="Lato" panose="020F0502020204030203" pitchFamily="34" charset="0"/>
              </a:rPr>
              <a:t>Этот этап будет  завершен только тогда, когда вы будете готовы приступить к работе и предоставить услугу. </a:t>
            </a:r>
            <a:r>
              <a:rPr lang="ru-RU" sz="1400" dirty="0">
                <a:solidFill>
                  <a:srgbClr val="2B2B2B"/>
                </a:solidFill>
                <a:latin typeface="Lato" panose="020F0502020204030203" pitchFamily="34" charset="0"/>
              </a:rPr>
              <a:t>(</a:t>
            </a:r>
            <a:r>
              <a:rPr lang="en-US" sz="1400" dirty="0">
                <a:solidFill>
                  <a:srgbClr val="2B2B2B"/>
                </a:solidFill>
                <a:latin typeface="Lato" panose="020F0502020204030203" pitchFamily="34" charset="0"/>
              </a:rPr>
              <a:t>Moore 2021</a:t>
            </a:r>
            <a:r>
              <a:rPr lang="ru-RU" sz="1400" dirty="0">
                <a:solidFill>
                  <a:srgbClr val="2B2B2B"/>
                </a:solidFill>
                <a:latin typeface="Lato" panose="020F0502020204030203" pitchFamily="34" charset="0"/>
              </a:rPr>
              <a:t>)</a:t>
            </a:r>
            <a:endParaRPr lang="fi-FI" sz="1600" b="1" dirty="0">
              <a:solidFill>
                <a:schemeClr val="accent1"/>
              </a:solidFill>
              <a:latin typeface="Lato" panose="020F0502020204030203" pitchFamily="34" charset="0"/>
            </a:endParaRPr>
          </a:p>
        </p:txBody>
      </p:sp>
    </p:spTree>
    <p:extLst>
      <p:ext uri="{BB962C8B-B14F-4D97-AF65-F5344CB8AC3E}">
        <p14:creationId xmlns:p14="http://schemas.microsoft.com/office/powerpoint/2010/main" val="347129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8" y="1169420"/>
            <a:ext cx="11261124" cy="544967"/>
          </a:xfrm>
        </p:spPr>
        <p:style>
          <a:lnRef idx="1">
            <a:schemeClr val="dk1"/>
          </a:lnRef>
          <a:fillRef idx="2">
            <a:schemeClr val="dk1"/>
          </a:fillRef>
          <a:effectRef idx="1">
            <a:schemeClr val="dk1"/>
          </a:effectRef>
          <a:fontRef idx="minor">
            <a:schemeClr val="dk1"/>
          </a:fontRef>
        </p:style>
        <p:txBody>
          <a:bodyPr anchor="b">
            <a:normAutofit/>
          </a:bodyPr>
          <a:lstStyle/>
          <a:p>
            <a:r>
              <a:rPr lang="en-US" sz="3000" b="1" dirty="0">
                <a:solidFill>
                  <a:schemeClr val="tx1"/>
                </a:solidFill>
              </a:rPr>
              <a:t>Service design</a:t>
            </a:r>
            <a:r>
              <a:rPr lang="en-US" sz="3000" b="1" dirty="0">
                <a:solidFill>
                  <a:schemeClr val="tx1"/>
                </a:solidFill>
                <a:effectLst/>
              </a:rPr>
              <a:t> / </a:t>
            </a:r>
            <a:r>
              <a:rPr lang="ru-RU" sz="3000" b="1" dirty="0">
                <a:solidFill>
                  <a:schemeClr val="bg1"/>
                </a:solidFill>
              </a:rPr>
              <a:t>Сервис дизайн</a:t>
            </a:r>
            <a:endParaRPr lang="en-US" sz="3000" b="1" dirty="0">
              <a:solidFill>
                <a:schemeClr val="bg1"/>
              </a:solidFill>
            </a:endParaRPr>
          </a:p>
        </p:txBody>
      </p:sp>
      <p:sp>
        <p:nvSpPr>
          <p:cNvPr id="3" name="Turinio vietos rezervavimo ženklas 2"/>
          <p:cNvSpPr>
            <a:spLocks noGrp="1"/>
          </p:cNvSpPr>
          <p:nvPr>
            <p:ph sz="half" idx="2"/>
          </p:nvPr>
        </p:nvSpPr>
        <p:spPr>
          <a:xfrm>
            <a:off x="391778" y="1954735"/>
            <a:ext cx="4679232" cy="4238028"/>
          </a:xfrm>
        </p:spPr>
        <p:txBody>
          <a:bodyPr>
            <a:noAutofit/>
          </a:bodyPr>
          <a:lstStyle/>
          <a:p>
            <a:pPr algn="l"/>
            <a:r>
              <a:rPr lang="en-US" sz="1300" b="0" i="0" u="none" strike="noStrike" baseline="0" dirty="0">
                <a:solidFill>
                  <a:schemeClr val="tx1"/>
                </a:solidFill>
                <a:latin typeface="Calibri" panose="020F0502020204030204" pitchFamily="34" charset="0"/>
              </a:rPr>
              <a:t>- is the </a:t>
            </a:r>
            <a:r>
              <a:rPr lang="en-US" sz="1300" b="1" i="0" u="sng" strike="noStrike" baseline="0" dirty="0">
                <a:solidFill>
                  <a:schemeClr val="tx1"/>
                </a:solidFill>
                <a:latin typeface="Calibri" panose="020F0502020204030204" pitchFamily="34" charset="0"/>
              </a:rPr>
              <a:t>activity of planning and implementing change to improve a </a:t>
            </a:r>
            <a:r>
              <a:rPr lang="fi-FI" sz="1300" b="1" i="0" u="sng" strike="noStrike" baseline="0" dirty="0" err="1">
                <a:solidFill>
                  <a:schemeClr val="tx1"/>
                </a:solidFill>
                <a:latin typeface="Calibri" panose="020F0502020204030204" pitchFamily="34" charset="0"/>
              </a:rPr>
              <a:t>service’s</a:t>
            </a:r>
            <a:r>
              <a:rPr lang="fi-FI" sz="1300" b="1" i="0" u="sng" strike="noStrike" baseline="0" dirty="0">
                <a:solidFill>
                  <a:schemeClr val="tx1"/>
                </a:solidFill>
                <a:latin typeface="Calibri" panose="020F0502020204030204" pitchFamily="34" charset="0"/>
              </a:rPr>
              <a:t> </a:t>
            </a:r>
            <a:r>
              <a:rPr lang="fi-FI" sz="1300" b="1" i="0" u="sng" strike="noStrike" baseline="0" dirty="0" err="1">
                <a:solidFill>
                  <a:schemeClr val="tx1"/>
                </a:solidFill>
                <a:latin typeface="Calibri" panose="020F0502020204030204" pitchFamily="34" charset="0"/>
              </a:rPr>
              <a:t>quality</a:t>
            </a:r>
            <a:r>
              <a:rPr lang="fi-FI" sz="1300" b="0" i="0" u="none" strike="noStrike" baseline="0" dirty="0">
                <a:solidFill>
                  <a:schemeClr val="tx1"/>
                </a:solidFill>
                <a:latin typeface="Calibri" panose="020F0502020204030204" pitchFamily="34" charset="0"/>
              </a:rPr>
              <a:t>. (Fry 2019)</a:t>
            </a:r>
          </a:p>
          <a:p>
            <a:r>
              <a:rPr lang="en-US" sz="1300" b="0" i="0" u="none" strike="noStrike" baseline="0" dirty="0">
                <a:solidFill>
                  <a:schemeClr val="tx1"/>
                </a:solidFill>
                <a:latin typeface="Calibri" panose="020F0502020204030204" pitchFamily="34" charset="0"/>
              </a:rPr>
              <a:t>- </a:t>
            </a:r>
            <a:r>
              <a:rPr lang="fi-FI" sz="1300" b="0" i="0" u="none" strike="noStrike" baseline="0" dirty="0" err="1">
                <a:solidFill>
                  <a:schemeClr val="tx1"/>
                </a:solidFill>
                <a:latin typeface="Calibri" panose="020F0502020204030204" pitchFamily="34" charset="0"/>
              </a:rPr>
              <a:t>focuses</a:t>
            </a:r>
            <a:r>
              <a:rPr lang="fi-FI" sz="1300" b="0" i="0" u="none" strike="noStrike" baseline="0" dirty="0">
                <a:solidFill>
                  <a:schemeClr val="tx1"/>
                </a:solidFill>
                <a:latin typeface="Calibri" panose="020F0502020204030204" pitchFamily="34" charset="0"/>
              </a:rPr>
              <a:t> on </a:t>
            </a:r>
            <a:r>
              <a:rPr lang="fi-FI" sz="1300" b="1" i="0" u="none" strike="noStrike" baseline="0" dirty="0" err="1">
                <a:solidFill>
                  <a:schemeClr val="tx1"/>
                </a:solidFill>
                <a:latin typeface="Calibri" panose="020F0502020204030204" pitchFamily="34" charset="0"/>
              </a:rPr>
              <a:t>holistic</a:t>
            </a:r>
            <a:r>
              <a:rPr lang="fi-FI" sz="1300" b="1" i="0" u="none" strike="noStrike" baseline="0" dirty="0">
                <a:solidFill>
                  <a:schemeClr val="tx1"/>
                </a:solidFill>
                <a:latin typeface="Calibri" panose="020F0502020204030204" pitchFamily="34" charset="0"/>
              </a:rPr>
              <a:t> </a:t>
            </a:r>
            <a:r>
              <a:rPr lang="fi-FI" sz="1300" b="1" i="0" u="none" strike="noStrike" baseline="0" dirty="0" err="1">
                <a:solidFill>
                  <a:schemeClr val="tx1"/>
                </a:solidFill>
                <a:latin typeface="Calibri" panose="020F0502020204030204" pitchFamily="34" charset="0"/>
              </a:rPr>
              <a:t>service</a:t>
            </a:r>
            <a:r>
              <a:rPr lang="fi-FI" sz="1300" b="1" i="0" u="none" strike="noStrike" baseline="0" dirty="0">
                <a:solidFill>
                  <a:schemeClr val="tx1"/>
                </a:solidFill>
                <a:latin typeface="Calibri" panose="020F0502020204030204" pitchFamily="34" charset="0"/>
              </a:rPr>
              <a:t> </a:t>
            </a:r>
            <a:r>
              <a:rPr lang="fi-FI" sz="1300" b="1" i="0" u="none" strike="noStrike" baseline="0" dirty="0" err="1">
                <a:solidFill>
                  <a:schemeClr val="tx1"/>
                </a:solidFill>
                <a:latin typeface="Calibri" panose="020F0502020204030204" pitchFamily="34" charset="0"/>
              </a:rPr>
              <a:t>experiences</a:t>
            </a:r>
            <a:r>
              <a:rPr lang="fi-FI" sz="1300" b="1" i="0" u="none" strike="noStrike" baseline="0" dirty="0">
                <a:solidFill>
                  <a:schemeClr val="tx1"/>
                </a:solidFill>
                <a:latin typeface="Calibri" panose="020F0502020204030204" pitchFamily="34" charset="0"/>
              </a:rPr>
              <a:t> </a:t>
            </a:r>
            <a:r>
              <a:rPr lang="fi-FI" sz="1300" b="0" i="0" u="none" strike="noStrike" baseline="0" dirty="0">
                <a:solidFill>
                  <a:schemeClr val="tx1"/>
                </a:solidFill>
                <a:latin typeface="Calibri" panose="020F0502020204030204" pitchFamily="34" charset="0"/>
              </a:rPr>
              <a:t>to </a:t>
            </a:r>
            <a:r>
              <a:rPr lang="fi-FI" sz="1300" b="0" i="0" u="none" strike="noStrike" baseline="0" dirty="0" err="1">
                <a:solidFill>
                  <a:schemeClr val="tx1"/>
                </a:solidFill>
                <a:latin typeface="Calibri" panose="020F0502020204030204" pitchFamily="34" charset="0"/>
              </a:rPr>
              <a:t>fully</a:t>
            </a:r>
            <a:r>
              <a:rPr lang="fi-FI" sz="1300" b="0" i="0" u="none" strike="noStrike" baseline="0" dirty="0">
                <a:solidFill>
                  <a:schemeClr val="tx1"/>
                </a:solidFill>
                <a:latin typeface="Calibri" panose="020F0502020204030204" pitchFamily="34" charset="0"/>
              </a:rPr>
              <a:t> </a:t>
            </a:r>
            <a:r>
              <a:rPr lang="fi-FI" sz="1300" b="0" i="0" u="none" strike="noStrike" baseline="0" dirty="0" err="1">
                <a:solidFill>
                  <a:schemeClr val="tx1"/>
                </a:solidFill>
                <a:latin typeface="Calibri" panose="020F0502020204030204" pitchFamily="34" charset="0"/>
              </a:rPr>
              <a:t>understand</a:t>
            </a:r>
            <a:r>
              <a:rPr lang="fi-FI" sz="1300" b="0" i="0" u="none" strike="noStrike" baseline="0" dirty="0">
                <a:solidFill>
                  <a:schemeClr val="tx1"/>
                </a:solidFill>
                <a:latin typeface="Calibri" panose="020F0502020204030204" pitchFamily="34" charset="0"/>
              </a:rPr>
              <a:t> </a:t>
            </a:r>
            <a:r>
              <a:rPr lang="fi-FI" sz="1300" b="0" i="0" u="none" strike="noStrike" baseline="0" dirty="0" err="1">
                <a:solidFill>
                  <a:schemeClr val="tx1"/>
                </a:solidFill>
                <a:latin typeface="Calibri" panose="020F0502020204030204" pitchFamily="34" charset="0"/>
              </a:rPr>
              <a:t>the</a:t>
            </a:r>
            <a:r>
              <a:rPr lang="fi-FI" sz="1300" b="0" i="0" u="none" strike="noStrike" baseline="0" dirty="0">
                <a:solidFill>
                  <a:schemeClr val="tx1"/>
                </a:solidFill>
                <a:latin typeface="Calibri" panose="020F0502020204030204" pitchFamily="34" charset="0"/>
              </a:rPr>
              <a:t> </a:t>
            </a:r>
            <a:r>
              <a:rPr lang="fi-FI" sz="1300" b="0" i="0" u="none" strike="noStrike" baseline="0" dirty="0" err="1">
                <a:solidFill>
                  <a:schemeClr val="tx1"/>
                </a:solidFill>
                <a:latin typeface="Calibri" panose="020F0502020204030204" pitchFamily="34" charset="0"/>
              </a:rPr>
              <a:t>target</a:t>
            </a:r>
            <a:r>
              <a:rPr lang="fi-FI" sz="1300" b="0" i="0" u="none" strike="noStrike" baseline="0" dirty="0">
                <a:solidFill>
                  <a:schemeClr val="tx1"/>
                </a:solidFill>
                <a:latin typeface="Calibri" panose="020F0502020204030204" pitchFamily="34" charset="0"/>
              </a:rPr>
              <a:t> </a:t>
            </a:r>
            <a:r>
              <a:rPr lang="fi-FI" sz="1300" b="0" i="0" u="none" strike="noStrike" baseline="0" dirty="0" err="1">
                <a:solidFill>
                  <a:schemeClr val="tx1"/>
                </a:solidFill>
                <a:latin typeface="Calibri" panose="020F0502020204030204" pitchFamily="34" charset="0"/>
              </a:rPr>
              <a:t>group</a:t>
            </a:r>
            <a:r>
              <a:rPr lang="fi-FI" sz="1300" b="0" i="0" u="none" strike="noStrike" baseline="0" dirty="0">
                <a:solidFill>
                  <a:schemeClr val="tx1"/>
                </a:solidFill>
                <a:latin typeface="Calibri" panose="020F0502020204030204" pitchFamily="34" charset="0"/>
              </a:rPr>
              <a:t>, </a:t>
            </a:r>
            <a:r>
              <a:rPr lang="fi-FI" sz="1300" b="0" i="0" u="none" strike="noStrike" baseline="0" dirty="0" err="1">
                <a:solidFill>
                  <a:schemeClr val="tx1"/>
                </a:solidFill>
                <a:latin typeface="Calibri" panose="020F0502020204030204" pitchFamily="34" charset="0"/>
              </a:rPr>
              <a:t>users</a:t>
            </a:r>
            <a:r>
              <a:rPr lang="fi-FI" sz="1300" b="0" i="0" u="none" strike="noStrike" baseline="0" dirty="0">
                <a:solidFill>
                  <a:schemeClr val="tx1"/>
                </a:solidFill>
                <a:latin typeface="Calibri" panose="020F0502020204030204" pitchFamily="34" charset="0"/>
              </a:rPr>
              <a:t> </a:t>
            </a:r>
            <a:r>
              <a:rPr lang="fi-FI" sz="1300" b="1" i="0" u="none" strike="noStrike" baseline="0" dirty="0">
                <a:solidFill>
                  <a:schemeClr val="tx1"/>
                </a:solidFill>
                <a:latin typeface="Calibri" panose="020F0502020204030204" pitchFamily="34" charset="0"/>
              </a:rPr>
              <a:t>and </a:t>
            </a:r>
            <a:r>
              <a:rPr lang="fi-FI" sz="1300" b="1" i="0" u="none" strike="noStrike" baseline="0" dirty="0" err="1">
                <a:solidFill>
                  <a:schemeClr val="tx1"/>
                </a:solidFill>
                <a:latin typeface="Calibri" panose="020F0502020204030204" pitchFamily="34" charset="0"/>
              </a:rPr>
              <a:t>context</a:t>
            </a:r>
            <a:r>
              <a:rPr lang="fi-FI" sz="1300" b="1" i="0" u="none" strike="noStrike" baseline="0" dirty="0">
                <a:solidFill>
                  <a:schemeClr val="tx1"/>
                </a:solidFill>
                <a:latin typeface="Calibri" panose="020F0502020204030204" pitchFamily="34" charset="0"/>
              </a:rPr>
              <a:t> </a:t>
            </a:r>
            <a:r>
              <a:rPr lang="fi-FI" sz="1300" b="0" i="0" u="none" strike="noStrike" baseline="0" dirty="0">
                <a:solidFill>
                  <a:schemeClr val="tx1"/>
                </a:solidFill>
                <a:latin typeface="Calibri" panose="020F0502020204030204" pitchFamily="34" charset="0"/>
              </a:rPr>
              <a:t>as </a:t>
            </a:r>
            <a:r>
              <a:rPr lang="fi-FI" sz="1300" b="0" i="0" u="none" strike="noStrike" baseline="0" dirty="0" err="1">
                <a:solidFill>
                  <a:schemeClr val="tx1"/>
                </a:solidFill>
                <a:latin typeface="Calibri" panose="020F0502020204030204" pitchFamily="34" charset="0"/>
              </a:rPr>
              <a:t>completely</a:t>
            </a:r>
            <a:r>
              <a:rPr lang="fi-FI" sz="1300" b="0" i="0" u="none" strike="noStrike" baseline="0" dirty="0">
                <a:solidFill>
                  <a:schemeClr val="tx1"/>
                </a:solidFill>
                <a:latin typeface="Calibri" panose="020F0502020204030204" pitchFamily="34" charset="0"/>
              </a:rPr>
              <a:t> as </a:t>
            </a:r>
            <a:r>
              <a:rPr lang="fi-FI" sz="1300" b="0" i="0" u="none" strike="noStrike" baseline="0" dirty="0" err="1">
                <a:solidFill>
                  <a:schemeClr val="tx1"/>
                </a:solidFill>
                <a:latin typeface="Calibri" panose="020F0502020204030204" pitchFamily="34" charset="0"/>
              </a:rPr>
              <a:t>possible</a:t>
            </a:r>
            <a:endParaRPr lang="en-US" sz="1300" b="0" i="0" u="none" strike="noStrike" baseline="0" dirty="0">
              <a:solidFill>
                <a:schemeClr val="tx1"/>
              </a:solidFill>
              <a:latin typeface="Calibri" panose="020F0502020204030204" pitchFamily="34" charset="0"/>
            </a:endParaRPr>
          </a:p>
          <a:p>
            <a:r>
              <a:rPr lang="en-US" sz="1300" dirty="0">
                <a:solidFill>
                  <a:schemeClr val="tx1"/>
                </a:solidFill>
                <a:latin typeface="Calibri" panose="020F0502020204030204" pitchFamily="34" charset="0"/>
              </a:rPr>
              <a:t>-</a:t>
            </a:r>
            <a:r>
              <a:rPr lang="en-US" sz="1300" b="0" i="0" u="none" strike="noStrike" baseline="0" dirty="0">
                <a:solidFill>
                  <a:schemeClr val="tx1"/>
                </a:solidFill>
                <a:latin typeface="Calibri" panose="020F0502020204030204" pitchFamily="34" charset="0"/>
              </a:rPr>
              <a:t> is a </a:t>
            </a:r>
            <a:r>
              <a:rPr lang="en-US" sz="1300" b="1" i="0" u="none" strike="noStrike" baseline="0" dirty="0" err="1">
                <a:solidFill>
                  <a:schemeClr val="tx1"/>
                </a:solidFill>
                <a:latin typeface="Calibri" panose="020F0502020204030204" pitchFamily="34" charset="0"/>
              </a:rPr>
              <a:t>usercentric</a:t>
            </a:r>
            <a:r>
              <a:rPr lang="en-US" sz="1300" b="1" i="0" u="none" strike="noStrike" baseline="0" dirty="0">
                <a:solidFill>
                  <a:schemeClr val="tx1"/>
                </a:solidFill>
                <a:latin typeface="Calibri" panose="020F0502020204030204" pitchFamily="34" charset="0"/>
              </a:rPr>
              <a:t> approach </a:t>
            </a:r>
            <a:r>
              <a:rPr lang="en-US" sz="1300" b="0" i="0" u="none" strike="noStrike" baseline="0" dirty="0">
                <a:solidFill>
                  <a:schemeClr val="tx1"/>
                </a:solidFill>
                <a:latin typeface="Calibri" panose="020F0502020204030204" pitchFamily="34" charset="0"/>
              </a:rPr>
              <a:t>by including service providers, end-users and stakeholders in the design process</a:t>
            </a:r>
            <a:r>
              <a:rPr lang="en-US" sz="1300" dirty="0">
                <a:solidFill>
                  <a:schemeClr val="tx1"/>
                </a:solidFill>
                <a:latin typeface="Calibri" panose="020F0502020204030204" pitchFamily="34" charset="0"/>
              </a:rPr>
              <a:t>. Users are seen as a resource and an integral part of the innovation process.(</a:t>
            </a:r>
            <a:r>
              <a:rPr lang="en-US" sz="1300" b="0" i="0" u="none" strike="noStrike" baseline="0" dirty="0">
                <a:solidFill>
                  <a:schemeClr val="tx1"/>
                </a:solidFill>
                <a:latin typeface="Calibri" panose="020F0502020204030204" pitchFamily="34" charset="0"/>
              </a:rPr>
              <a:t>Fry 2019)</a:t>
            </a:r>
          </a:p>
          <a:p>
            <a:pPr algn="l"/>
            <a:r>
              <a:rPr lang="fi-FI" sz="1300" b="0" i="0" u="none" strike="noStrike" baseline="0" dirty="0">
                <a:solidFill>
                  <a:schemeClr val="tx1"/>
                </a:solidFill>
                <a:latin typeface="Calibri" panose="020F0502020204030204" pitchFamily="34" charset="0"/>
              </a:rPr>
              <a:t>- is an </a:t>
            </a:r>
            <a:r>
              <a:rPr lang="en-US" sz="1300" b="1" i="0" u="none" strike="noStrike" baseline="0" dirty="0">
                <a:solidFill>
                  <a:schemeClr val="tx1"/>
                </a:solidFill>
                <a:latin typeface="Calibri" panose="020F0502020204030204" pitchFamily="34" charset="0"/>
              </a:rPr>
              <a:t>interdisciplinary approach</a:t>
            </a:r>
            <a:r>
              <a:rPr lang="en-US" sz="1300" b="0" i="0" u="none" strike="noStrike" baseline="0" dirty="0">
                <a:solidFill>
                  <a:schemeClr val="tx1"/>
                </a:solidFill>
                <a:latin typeface="Calibri" panose="020F0502020204030204" pitchFamily="34" charset="0"/>
              </a:rPr>
              <a:t>, that uses </a:t>
            </a:r>
            <a:r>
              <a:rPr lang="fi-FI" sz="1300" b="0" i="0" u="none" strike="noStrike" baseline="0" dirty="0" err="1">
                <a:solidFill>
                  <a:schemeClr val="tx1"/>
                </a:solidFill>
                <a:latin typeface="Calibri" panose="020F0502020204030204" pitchFamily="34" charset="0"/>
              </a:rPr>
              <a:t>methods</a:t>
            </a:r>
            <a:r>
              <a:rPr lang="fi-FI" sz="1300" b="0" i="0" u="none" strike="noStrike" baseline="0" dirty="0">
                <a:solidFill>
                  <a:schemeClr val="tx1"/>
                </a:solidFill>
                <a:latin typeface="Calibri" panose="020F0502020204030204" pitchFamily="34" charset="0"/>
              </a:rPr>
              <a:t> of </a:t>
            </a:r>
            <a:r>
              <a:rPr lang="fi-FI" sz="1300" b="0" i="0" u="none" strike="noStrike" baseline="0" dirty="0" err="1">
                <a:solidFill>
                  <a:schemeClr val="tx1"/>
                </a:solidFill>
                <a:latin typeface="Calibri" panose="020F0502020204030204" pitchFamily="34" charset="0"/>
              </a:rPr>
              <a:t>various</a:t>
            </a:r>
            <a:r>
              <a:rPr lang="fi-FI" sz="1300" b="0" i="0" u="none" strike="noStrike" baseline="0" dirty="0">
                <a:solidFill>
                  <a:schemeClr val="tx1"/>
                </a:solidFill>
                <a:latin typeface="Calibri" panose="020F0502020204030204" pitchFamily="34" charset="0"/>
              </a:rPr>
              <a:t> </a:t>
            </a:r>
            <a:r>
              <a:rPr lang="fi-FI" sz="1300" b="0" i="0" u="none" strike="noStrike" baseline="0" dirty="0" err="1">
                <a:solidFill>
                  <a:schemeClr val="tx1"/>
                </a:solidFill>
                <a:latin typeface="Calibri" panose="020F0502020204030204" pitchFamily="34" charset="0"/>
              </a:rPr>
              <a:t>fields</a:t>
            </a:r>
            <a:r>
              <a:rPr lang="fi-FI" sz="1300" b="0" i="0" u="none" strike="noStrike" baseline="0" dirty="0">
                <a:solidFill>
                  <a:schemeClr val="tx1"/>
                </a:solidFill>
                <a:latin typeface="Calibri" panose="020F0502020204030204" pitchFamily="34" charset="0"/>
              </a:rPr>
              <a:t> to </a:t>
            </a:r>
            <a:r>
              <a:rPr lang="fi-FI" sz="1300" b="0" i="0" u="none" strike="noStrike" baseline="0" dirty="0" err="1">
                <a:solidFill>
                  <a:schemeClr val="tx1"/>
                </a:solidFill>
                <a:latin typeface="Calibri" panose="020F0502020204030204" pitchFamily="34" charset="0"/>
              </a:rPr>
              <a:t>improve</a:t>
            </a:r>
            <a:r>
              <a:rPr lang="fi-FI" sz="1300" b="0" i="0" u="none" strike="noStrike" baseline="0" dirty="0">
                <a:solidFill>
                  <a:schemeClr val="tx1"/>
                </a:solidFill>
                <a:latin typeface="Calibri" panose="020F0502020204030204" pitchFamily="34" charset="0"/>
              </a:rPr>
              <a:t> </a:t>
            </a:r>
            <a:r>
              <a:rPr lang="fi-FI" sz="1300" b="0" i="0" u="none" strike="noStrike" baseline="0" dirty="0" err="1">
                <a:solidFill>
                  <a:schemeClr val="tx1"/>
                </a:solidFill>
                <a:latin typeface="Calibri" panose="020F0502020204030204" pitchFamily="34" charset="0"/>
              </a:rPr>
              <a:t>services</a:t>
            </a:r>
            <a:r>
              <a:rPr lang="fi-FI" sz="1300" b="0" i="0" u="none" strike="noStrike" baseline="0" dirty="0">
                <a:solidFill>
                  <a:schemeClr val="tx1"/>
                </a:solidFill>
                <a:latin typeface="Calibri" panose="020F0502020204030204" pitchFamily="34" charset="0"/>
              </a:rPr>
              <a:t>. (Fry 2019)</a:t>
            </a:r>
          </a:p>
          <a:p>
            <a:r>
              <a:rPr lang="en-US" sz="1300" b="0" i="0" u="none" strike="noStrike" baseline="0" dirty="0">
                <a:solidFill>
                  <a:schemeClr val="tx1"/>
                </a:solidFill>
                <a:latin typeface="Calibri" panose="020F0502020204030204" pitchFamily="34" charset="0"/>
              </a:rPr>
              <a:t>-offers a unique approach in the sense that it </a:t>
            </a:r>
            <a:r>
              <a:rPr lang="en-US" sz="1300" b="1" i="0" u="none" strike="noStrike" baseline="0" dirty="0">
                <a:solidFill>
                  <a:schemeClr val="tx1"/>
                </a:solidFill>
                <a:latin typeface="Calibri" panose="020F0502020204030204" pitchFamily="34" charset="0"/>
              </a:rPr>
              <a:t>includes service-providers, customers and managers </a:t>
            </a:r>
            <a:r>
              <a:rPr lang="en-US" sz="1300" b="0" i="0" u="none" strike="noStrike" baseline="0" dirty="0">
                <a:solidFill>
                  <a:schemeClr val="tx1"/>
                </a:solidFill>
                <a:latin typeface="Calibri" panose="020F0502020204030204" pitchFamily="34" charset="0"/>
              </a:rPr>
              <a:t>into not only the </a:t>
            </a:r>
            <a:r>
              <a:rPr lang="fi-FI" sz="1300" b="0" i="0" u="none" strike="noStrike" baseline="0" dirty="0" err="1">
                <a:solidFill>
                  <a:schemeClr val="tx1"/>
                </a:solidFill>
                <a:latin typeface="Calibri" panose="020F0502020204030204" pitchFamily="34" charset="0"/>
              </a:rPr>
              <a:t>implementation</a:t>
            </a:r>
            <a:r>
              <a:rPr lang="fi-FI" sz="1300" b="0" i="0" u="none" strike="noStrike" baseline="0" dirty="0">
                <a:solidFill>
                  <a:schemeClr val="tx1"/>
                </a:solidFill>
                <a:latin typeface="Calibri" panose="020F0502020204030204" pitchFamily="34" charset="0"/>
              </a:rPr>
              <a:t> of </a:t>
            </a:r>
            <a:r>
              <a:rPr lang="fi-FI" sz="1300" b="0" i="0" u="none" strike="noStrike" baseline="0" dirty="0" err="1">
                <a:solidFill>
                  <a:schemeClr val="tx1"/>
                </a:solidFill>
                <a:latin typeface="Calibri" panose="020F0502020204030204" pitchFamily="34" charset="0"/>
              </a:rPr>
              <a:t>the</a:t>
            </a:r>
            <a:r>
              <a:rPr lang="fi-FI" sz="1300" b="0" i="0" u="none" strike="noStrike" baseline="0" dirty="0">
                <a:solidFill>
                  <a:schemeClr val="tx1"/>
                </a:solidFill>
                <a:latin typeface="Calibri" panose="020F0502020204030204" pitchFamily="34" charset="0"/>
              </a:rPr>
              <a:t> </a:t>
            </a:r>
            <a:r>
              <a:rPr lang="fi-FI" sz="1300" b="0" i="0" u="none" strike="noStrike" baseline="0" dirty="0" err="1">
                <a:solidFill>
                  <a:schemeClr val="tx1"/>
                </a:solidFill>
                <a:latin typeface="Calibri" panose="020F0502020204030204" pitchFamily="34" charset="0"/>
              </a:rPr>
              <a:t>suggested</a:t>
            </a:r>
            <a:r>
              <a:rPr lang="fi-FI" sz="1300" b="0" i="0" u="none" strike="noStrike" baseline="0" dirty="0">
                <a:solidFill>
                  <a:schemeClr val="tx1"/>
                </a:solidFill>
                <a:latin typeface="Calibri" panose="020F0502020204030204" pitchFamily="34" charset="0"/>
              </a:rPr>
              <a:t> </a:t>
            </a:r>
            <a:r>
              <a:rPr lang="en-US" sz="1300" b="0" i="0" u="none" strike="noStrike" baseline="0" dirty="0">
                <a:solidFill>
                  <a:schemeClr val="tx1"/>
                </a:solidFill>
                <a:latin typeface="Calibri" panose="020F0502020204030204" pitchFamily="34" charset="0"/>
              </a:rPr>
              <a:t>improvement, but also the development of it (Fry 2019)</a:t>
            </a:r>
          </a:p>
          <a:p>
            <a:r>
              <a:rPr lang="fi-FI" sz="1300" dirty="0">
                <a:solidFill>
                  <a:schemeClr val="tx1"/>
                </a:solidFill>
                <a:latin typeface="Calibri" panose="020F0502020204030204" pitchFamily="34" charset="0"/>
              </a:rPr>
              <a:t> - </a:t>
            </a:r>
            <a:r>
              <a:rPr lang="fi-FI" sz="1300" dirty="0" err="1">
                <a:solidFill>
                  <a:schemeClr val="tx1"/>
                </a:solidFill>
                <a:latin typeface="Calibri" panose="020F0502020204030204" pitchFamily="34" charset="0"/>
              </a:rPr>
              <a:t>can</a:t>
            </a:r>
            <a:r>
              <a:rPr lang="fi-FI" sz="1300" dirty="0">
                <a:solidFill>
                  <a:schemeClr val="tx1"/>
                </a:solidFill>
                <a:latin typeface="Calibri" panose="020F0502020204030204" pitchFamily="34" charset="0"/>
              </a:rPr>
              <a:t> </a:t>
            </a:r>
            <a:r>
              <a:rPr lang="fi-FI" sz="1300" dirty="0" err="1">
                <a:solidFill>
                  <a:schemeClr val="tx1"/>
                </a:solidFill>
                <a:latin typeface="Calibri" panose="020F0502020204030204" pitchFamily="34" charset="0"/>
              </a:rPr>
              <a:t>be</a:t>
            </a:r>
            <a:r>
              <a:rPr lang="fi-FI" sz="1300" dirty="0">
                <a:solidFill>
                  <a:schemeClr val="tx1"/>
                </a:solidFill>
                <a:latin typeface="Calibri" panose="020F0502020204030204" pitchFamily="34" charset="0"/>
              </a:rPr>
              <a:t> </a:t>
            </a:r>
            <a:r>
              <a:rPr lang="fi-FI" sz="1300" dirty="0" err="1">
                <a:solidFill>
                  <a:schemeClr val="tx1"/>
                </a:solidFill>
                <a:latin typeface="Calibri" panose="020F0502020204030204" pitchFamily="34" charset="0"/>
              </a:rPr>
              <a:t>used</a:t>
            </a:r>
            <a:r>
              <a:rPr lang="fi-FI" sz="1300" dirty="0">
                <a:solidFill>
                  <a:schemeClr val="tx1"/>
                </a:solidFill>
                <a:latin typeface="Calibri" panose="020F0502020204030204" pitchFamily="34" charset="0"/>
              </a:rPr>
              <a:t> for </a:t>
            </a:r>
            <a:r>
              <a:rPr lang="fi-FI" sz="1300" dirty="0" err="1">
                <a:solidFill>
                  <a:schemeClr val="tx1"/>
                </a:solidFill>
                <a:latin typeface="Calibri" panose="020F0502020204030204" pitchFamily="34" charset="0"/>
              </a:rPr>
              <a:t>development</a:t>
            </a:r>
            <a:r>
              <a:rPr lang="fi-FI" sz="1300" dirty="0">
                <a:solidFill>
                  <a:schemeClr val="tx1"/>
                </a:solidFill>
                <a:latin typeface="Calibri" panose="020F0502020204030204" pitchFamily="34" charset="0"/>
              </a:rPr>
              <a:t> of person </a:t>
            </a:r>
            <a:r>
              <a:rPr lang="fi-FI" sz="1300" dirty="0" err="1">
                <a:solidFill>
                  <a:schemeClr val="tx1"/>
                </a:solidFill>
                <a:latin typeface="Calibri" panose="020F0502020204030204" pitchFamily="34" charset="0"/>
              </a:rPr>
              <a:t>cented-care</a:t>
            </a:r>
            <a:r>
              <a:rPr lang="fi-FI" sz="1300" dirty="0">
                <a:solidFill>
                  <a:schemeClr val="tx1"/>
                </a:solidFill>
                <a:latin typeface="Calibri" panose="020F0502020204030204" pitchFamily="34" charset="0"/>
              </a:rPr>
              <a:t>,   </a:t>
            </a:r>
            <a:r>
              <a:rPr lang="fi-FI" sz="1300" dirty="0" err="1">
                <a:solidFill>
                  <a:schemeClr val="tx1"/>
                </a:solidFill>
                <a:latin typeface="Calibri" panose="020F0502020204030204" pitchFamily="34" charset="0"/>
              </a:rPr>
              <a:t>identification</a:t>
            </a:r>
            <a:r>
              <a:rPr lang="fi-FI" sz="1300" dirty="0">
                <a:solidFill>
                  <a:schemeClr val="tx1"/>
                </a:solidFill>
                <a:latin typeface="Calibri" panose="020F0502020204030204" pitchFamily="34" charset="0"/>
              </a:rPr>
              <a:t> of </a:t>
            </a:r>
            <a:r>
              <a:rPr lang="fi-FI" sz="1300" dirty="0" err="1">
                <a:solidFill>
                  <a:schemeClr val="tx1"/>
                </a:solidFill>
                <a:latin typeface="Calibri" panose="020F0502020204030204" pitchFamily="34" charset="0"/>
              </a:rPr>
              <a:t>current</a:t>
            </a:r>
            <a:r>
              <a:rPr lang="fi-FI" sz="1300" dirty="0">
                <a:solidFill>
                  <a:schemeClr val="tx1"/>
                </a:solidFill>
                <a:latin typeface="Calibri" panose="020F0502020204030204" pitchFamily="34" charset="0"/>
              </a:rPr>
              <a:t> </a:t>
            </a:r>
            <a:r>
              <a:rPr lang="fi-FI" sz="1300" dirty="0" err="1">
                <a:solidFill>
                  <a:schemeClr val="tx1"/>
                </a:solidFill>
                <a:latin typeface="Calibri" panose="020F0502020204030204" pitchFamily="34" charset="0"/>
              </a:rPr>
              <a:t>problems</a:t>
            </a:r>
            <a:r>
              <a:rPr lang="fi-FI" sz="1300" dirty="0">
                <a:solidFill>
                  <a:schemeClr val="tx1"/>
                </a:solidFill>
                <a:latin typeface="Calibri" panose="020F0502020204030204" pitchFamily="34" charset="0"/>
              </a:rPr>
              <a:t> for </a:t>
            </a:r>
            <a:r>
              <a:rPr lang="fi-FI" sz="1300" dirty="0" err="1">
                <a:solidFill>
                  <a:schemeClr val="tx1"/>
                </a:solidFill>
                <a:latin typeface="Calibri" panose="020F0502020204030204" pitchFamily="34" charset="0"/>
              </a:rPr>
              <a:t>improved</a:t>
            </a:r>
            <a:r>
              <a:rPr lang="fi-FI" sz="1300" dirty="0">
                <a:solidFill>
                  <a:schemeClr val="tx1"/>
                </a:solidFill>
                <a:latin typeface="Calibri" panose="020F0502020204030204" pitchFamily="34" charset="0"/>
              </a:rPr>
              <a:t> </a:t>
            </a:r>
            <a:r>
              <a:rPr lang="fi-FI" sz="1300" dirty="0" err="1">
                <a:solidFill>
                  <a:schemeClr val="tx1"/>
                </a:solidFill>
                <a:latin typeface="Calibri" panose="020F0502020204030204" pitchFamily="34" charset="0"/>
              </a:rPr>
              <a:t>pathway</a:t>
            </a:r>
            <a:r>
              <a:rPr lang="fi-FI" sz="1300" dirty="0">
                <a:solidFill>
                  <a:schemeClr val="tx1"/>
                </a:solidFill>
                <a:latin typeface="Calibri" panose="020F0502020204030204" pitchFamily="34" charset="0"/>
              </a:rPr>
              <a:t> design and </a:t>
            </a:r>
            <a:r>
              <a:rPr lang="fi-FI" sz="1300" dirty="0" err="1">
                <a:solidFill>
                  <a:schemeClr val="tx1"/>
                </a:solidFill>
                <a:latin typeface="Calibri" panose="020F0502020204030204" pitchFamily="34" charset="0"/>
              </a:rPr>
              <a:t>new</a:t>
            </a:r>
            <a:r>
              <a:rPr lang="fi-FI" sz="1300" dirty="0">
                <a:solidFill>
                  <a:schemeClr val="tx1"/>
                </a:solidFill>
                <a:latin typeface="Calibri" panose="020F0502020204030204" pitchFamily="34" charset="0"/>
              </a:rPr>
              <a:t> </a:t>
            </a:r>
            <a:r>
              <a:rPr lang="fi-FI" sz="1300" dirty="0" err="1">
                <a:solidFill>
                  <a:schemeClr val="tx1"/>
                </a:solidFill>
                <a:latin typeface="Calibri" panose="020F0502020204030204" pitchFamily="34" charset="0"/>
              </a:rPr>
              <a:t>service</a:t>
            </a:r>
            <a:r>
              <a:rPr lang="fi-FI" sz="1300" dirty="0">
                <a:solidFill>
                  <a:schemeClr val="tx1"/>
                </a:solidFill>
                <a:latin typeface="Calibri" panose="020F0502020204030204" pitchFamily="34" charset="0"/>
              </a:rPr>
              <a:t> </a:t>
            </a:r>
            <a:r>
              <a:rPr lang="fi-FI" sz="1300" dirty="0" err="1">
                <a:solidFill>
                  <a:schemeClr val="tx1"/>
                </a:solidFill>
                <a:latin typeface="Calibri" panose="020F0502020204030204" pitchFamily="34" charset="0"/>
              </a:rPr>
              <a:t>delivery</a:t>
            </a:r>
            <a:r>
              <a:rPr lang="fi-FI" sz="1300" dirty="0">
                <a:solidFill>
                  <a:schemeClr val="tx1"/>
                </a:solidFill>
                <a:latin typeface="Calibri" panose="020F0502020204030204" pitchFamily="34" charset="0"/>
              </a:rPr>
              <a:t>. (Simonse et al 2019)</a:t>
            </a:r>
          </a:p>
        </p:txBody>
      </p:sp>
      <p:sp>
        <p:nvSpPr>
          <p:cNvPr id="7" name="Content Placeholder 6">
            <a:extLst>
              <a:ext uri="{FF2B5EF4-FFF2-40B4-BE49-F238E27FC236}">
                <a16:creationId xmlns:a16="http://schemas.microsoft.com/office/drawing/2014/main" id="{8C3D8BF5-403C-4808-8785-15EFB0C23716}"/>
              </a:ext>
            </a:extLst>
          </p:cNvPr>
          <p:cNvSpPr>
            <a:spLocks noGrp="1"/>
          </p:cNvSpPr>
          <p:nvPr>
            <p:ph sz="quarter" idx="4"/>
          </p:nvPr>
        </p:nvSpPr>
        <p:spPr>
          <a:xfrm>
            <a:off x="6907609" y="1817401"/>
            <a:ext cx="5041148" cy="3915834"/>
          </a:xfrm>
        </p:spPr>
        <p:txBody>
          <a:bodyPr>
            <a:noAutofit/>
          </a:bodyPr>
          <a:lstStyle/>
          <a:p>
            <a:r>
              <a:rPr lang="ru-RU" sz="1300" dirty="0">
                <a:solidFill>
                  <a:schemeClr val="tx1"/>
                </a:solidFill>
              </a:rPr>
              <a:t>- это </a:t>
            </a:r>
            <a:r>
              <a:rPr lang="ru-RU" sz="1300" b="1" dirty="0">
                <a:solidFill>
                  <a:schemeClr val="tx1"/>
                </a:solidFill>
              </a:rPr>
              <a:t>деятельность по планированию и внедрению изменений для улучшения качества услуг</a:t>
            </a:r>
            <a:r>
              <a:rPr lang="ru-RU" sz="1300" dirty="0">
                <a:solidFill>
                  <a:schemeClr val="tx1"/>
                </a:solidFill>
              </a:rPr>
              <a:t>. (</a:t>
            </a:r>
            <a:r>
              <a:rPr lang="fi-FI" sz="1300" b="0" i="0" u="none" strike="noStrike" baseline="0" dirty="0">
                <a:solidFill>
                  <a:schemeClr val="tx1"/>
                </a:solidFill>
              </a:rPr>
              <a:t>Fry</a:t>
            </a:r>
            <a:r>
              <a:rPr lang="ru-RU" sz="1300" dirty="0">
                <a:solidFill>
                  <a:schemeClr val="tx1"/>
                </a:solidFill>
              </a:rPr>
              <a:t> 2019)</a:t>
            </a:r>
          </a:p>
          <a:p>
            <a:r>
              <a:rPr lang="ru-RU" sz="1300" dirty="0">
                <a:solidFill>
                  <a:schemeClr val="tx1"/>
                </a:solidFill>
              </a:rPr>
              <a:t>- фокусируется на </a:t>
            </a:r>
            <a:r>
              <a:rPr lang="ru-RU" sz="1300" b="1" dirty="0">
                <a:solidFill>
                  <a:schemeClr val="tx1"/>
                </a:solidFill>
              </a:rPr>
              <a:t>целостном опыте обслуживания</a:t>
            </a:r>
            <a:r>
              <a:rPr lang="ru-RU" sz="1300" dirty="0">
                <a:solidFill>
                  <a:schemeClr val="tx1"/>
                </a:solidFill>
              </a:rPr>
              <a:t>, чтобы полностью понять целевую группу, пользователей и </a:t>
            </a:r>
            <a:r>
              <a:rPr lang="ru-RU" sz="1300" b="1" dirty="0">
                <a:solidFill>
                  <a:schemeClr val="tx1"/>
                </a:solidFill>
              </a:rPr>
              <a:t>контекст</a:t>
            </a:r>
            <a:r>
              <a:rPr lang="ru-RU" sz="1300" dirty="0">
                <a:solidFill>
                  <a:schemeClr val="tx1"/>
                </a:solidFill>
              </a:rPr>
              <a:t> как можно более полно</a:t>
            </a:r>
          </a:p>
          <a:p>
            <a:r>
              <a:rPr lang="ru-RU" sz="1300" dirty="0">
                <a:solidFill>
                  <a:schemeClr val="tx1"/>
                </a:solidFill>
              </a:rPr>
              <a:t>- </a:t>
            </a:r>
            <a:r>
              <a:rPr lang="ru-RU" sz="1300" b="1" dirty="0">
                <a:solidFill>
                  <a:schemeClr val="tx1"/>
                </a:solidFill>
              </a:rPr>
              <a:t>ориентированный на пользователя подход</a:t>
            </a:r>
            <a:r>
              <a:rPr lang="ru-RU" sz="1300" dirty="0">
                <a:solidFill>
                  <a:schemeClr val="tx1"/>
                </a:solidFill>
              </a:rPr>
              <a:t>, включающий в процесс проектирования поставщиков услуг, конечных пользователей и заинтересованные стороны. Пользователи рассматриваются как ресурс и неотъемлемая часть инновационного процесса (</a:t>
            </a:r>
            <a:r>
              <a:rPr lang="ru-RU" sz="1300" dirty="0" err="1">
                <a:solidFill>
                  <a:schemeClr val="tx1"/>
                </a:solidFill>
              </a:rPr>
              <a:t>Fry</a:t>
            </a:r>
            <a:r>
              <a:rPr lang="ru-RU" sz="1300" dirty="0">
                <a:solidFill>
                  <a:schemeClr val="tx1"/>
                </a:solidFill>
              </a:rPr>
              <a:t>, 2019).</a:t>
            </a:r>
          </a:p>
          <a:p>
            <a:r>
              <a:rPr lang="ru-RU" sz="1300" dirty="0">
                <a:solidFill>
                  <a:schemeClr val="tx1"/>
                </a:solidFill>
              </a:rPr>
              <a:t>- это</a:t>
            </a:r>
            <a:r>
              <a:rPr lang="ru-RU" sz="1300" b="1" dirty="0">
                <a:solidFill>
                  <a:schemeClr val="tx1"/>
                </a:solidFill>
              </a:rPr>
              <a:t> междисциплинарный подход</a:t>
            </a:r>
            <a:r>
              <a:rPr lang="ru-RU" sz="1300" dirty="0">
                <a:solidFill>
                  <a:schemeClr val="tx1"/>
                </a:solidFill>
              </a:rPr>
              <a:t>, использующий методы из разных областей для улучшения услуг. (Фрай 2019)</a:t>
            </a:r>
          </a:p>
          <a:p>
            <a:r>
              <a:rPr lang="ru-RU" sz="1300" dirty="0">
                <a:solidFill>
                  <a:schemeClr val="tx1"/>
                </a:solidFill>
              </a:rPr>
              <a:t>-предлагает уникальный подход в том смысле, что он включает </a:t>
            </a:r>
            <a:r>
              <a:rPr lang="ru-RU" sz="1300" b="1" dirty="0">
                <a:solidFill>
                  <a:schemeClr val="tx1"/>
                </a:solidFill>
              </a:rPr>
              <a:t>поставщиков услуг, потребителей и менеджеров </a:t>
            </a:r>
            <a:r>
              <a:rPr lang="ru-RU" sz="1300" dirty="0">
                <a:solidFill>
                  <a:schemeClr val="tx1"/>
                </a:solidFill>
              </a:rPr>
              <a:t>не только в реализацию предлагаемого улучшения, но и в его развитие (</a:t>
            </a:r>
            <a:r>
              <a:rPr lang="ru-RU" sz="1300" dirty="0" err="1">
                <a:solidFill>
                  <a:schemeClr val="tx1"/>
                </a:solidFill>
              </a:rPr>
              <a:t>Fry</a:t>
            </a:r>
            <a:r>
              <a:rPr lang="ru-RU" sz="1300" dirty="0">
                <a:solidFill>
                  <a:schemeClr val="tx1"/>
                </a:solidFill>
              </a:rPr>
              <a:t> 2019)</a:t>
            </a:r>
          </a:p>
          <a:p>
            <a:r>
              <a:rPr lang="ru-RU" sz="1300" dirty="0">
                <a:solidFill>
                  <a:schemeClr val="tx1"/>
                </a:solidFill>
              </a:rPr>
              <a:t>  - может использоваться для развития медицинской помощи ориентированной на человека, выявления текущих проблем для улучшения схемы путей и предоставления новых услуг. (</a:t>
            </a:r>
            <a:r>
              <a:rPr lang="fi-FI" sz="1300" dirty="0">
                <a:solidFill>
                  <a:schemeClr val="tx1"/>
                </a:solidFill>
              </a:rPr>
              <a:t>Simonse et al 2019</a:t>
            </a:r>
            <a:r>
              <a:rPr lang="ru-RU" sz="1300" dirty="0">
                <a:solidFill>
                  <a:schemeClr val="tx1"/>
                </a:solidFill>
              </a:rPr>
              <a:t>)</a:t>
            </a:r>
            <a:endParaRPr lang="fi-FI" sz="1300" b="1" dirty="0">
              <a:solidFill>
                <a:schemeClr val="tx1"/>
              </a:solidFill>
            </a:endParaRPr>
          </a:p>
        </p:txBody>
      </p:sp>
      <p:pic>
        <p:nvPicPr>
          <p:cNvPr id="4" name="Kuva 3">
            <a:extLst>
              <a:ext uri="{FF2B5EF4-FFF2-40B4-BE49-F238E27FC236}">
                <a16:creationId xmlns:a16="http://schemas.microsoft.com/office/drawing/2014/main" id="{7F51BE04-94E3-4C9F-BE59-042C323D98B9}"/>
              </a:ext>
            </a:extLst>
          </p:cNvPr>
          <p:cNvPicPr>
            <a:picLocks noChangeAspect="1"/>
          </p:cNvPicPr>
          <p:nvPr/>
        </p:nvPicPr>
        <p:blipFill>
          <a:blip r:embed="rId2"/>
          <a:stretch>
            <a:fillRect/>
          </a:stretch>
        </p:blipFill>
        <p:spPr>
          <a:xfrm>
            <a:off x="5071011" y="3429000"/>
            <a:ext cx="1836598" cy="1264920"/>
          </a:xfrm>
          <a:prstGeom prst="rect">
            <a:avLst/>
          </a:prstGeom>
        </p:spPr>
      </p:pic>
    </p:spTree>
    <p:extLst>
      <p:ext uri="{BB962C8B-B14F-4D97-AF65-F5344CB8AC3E}">
        <p14:creationId xmlns:p14="http://schemas.microsoft.com/office/powerpoint/2010/main" val="61740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36D151-3B56-414D-94FD-E403E234BADA}"/>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l"/>
            <a:r>
              <a:rPr lang="en-US" sz="3200" b="1" dirty="0">
                <a:solidFill>
                  <a:schemeClr val="tx1"/>
                </a:solidFill>
              </a:rPr>
              <a:t>4</a:t>
            </a:r>
            <a:r>
              <a:rPr lang="en-US" sz="3200" b="1" dirty="0">
                <a:solidFill>
                  <a:schemeClr val="tx1"/>
                </a:solidFill>
                <a:latin typeface="+mn-lt"/>
              </a:rPr>
              <a:t>. Deliver</a:t>
            </a:r>
            <a:r>
              <a:rPr lang="ru-RU" sz="3200" b="1" dirty="0">
                <a:solidFill>
                  <a:schemeClr val="tx1"/>
                </a:solidFill>
                <a:latin typeface="+mn-lt"/>
              </a:rPr>
              <a:t> / </a:t>
            </a:r>
            <a:r>
              <a:rPr lang="fi-FI" sz="3200" b="1" dirty="0">
                <a:solidFill>
                  <a:schemeClr val="tx1"/>
                </a:solidFill>
                <a:latin typeface="+mn-lt"/>
              </a:rPr>
              <a:t>				</a:t>
            </a:r>
            <a:r>
              <a:rPr lang="ru-RU" sz="3200" b="1" dirty="0">
                <a:solidFill>
                  <a:schemeClr val="bg1"/>
                </a:solidFill>
                <a:latin typeface="+mn-lt"/>
              </a:rPr>
              <a:t>4. Передавать (Доставить)</a:t>
            </a:r>
            <a:endParaRPr lang="fi-FI" sz="3200" b="1" dirty="0">
              <a:solidFill>
                <a:schemeClr val="bg1"/>
              </a:solidFill>
              <a:latin typeface="+mn-lt"/>
            </a:endParaRPr>
          </a:p>
        </p:txBody>
      </p:sp>
      <p:sp>
        <p:nvSpPr>
          <p:cNvPr id="3" name="Sisällön paikkamerkki 2">
            <a:extLst>
              <a:ext uri="{FF2B5EF4-FFF2-40B4-BE49-F238E27FC236}">
                <a16:creationId xmlns:a16="http://schemas.microsoft.com/office/drawing/2014/main" id="{35224DB6-4786-4053-9388-5AC682C46146}"/>
              </a:ext>
            </a:extLst>
          </p:cNvPr>
          <p:cNvSpPr>
            <a:spLocks noGrp="1"/>
          </p:cNvSpPr>
          <p:nvPr>
            <p:ph idx="1"/>
          </p:nvPr>
        </p:nvSpPr>
        <p:spPr>
          <a:xfrm>
            <a:off x="263612" y="1845733"/>
            <a:ext cx="5261290" cy="4352935"/>
          </a:xfrm>
        </p:spPr>
        <p:txBody>
          <a:bodyPr>
            <a:normAutofit fontScale="85000" lnSpcReduction="20000"/>
          </a:bodyPr>
          <a:lstStyle/>
          <a:p>
            <a:pPr algn="l"/>
            <a:r>
              <a:rPr lang="en-US" dirty="0">
                <a:solidFill>
                  <a:srgbClr val="2B2B2B"/>
                </a:solidFill>
                <a:latin typeface="Lato" panose="020F0502020204030203" pitchFamily="34" charset="0"/>
              </a:rPr>
              <a:t>A</a:t>
            </a:r>
            <a:r>
              <a:rPr lang="en-US" b="0" i="0" dirty="0">
                <a:solidFill>
                  <a:srgbClr val="2B2B2B"/>
                </a:solidFill>
                <a:effectLst/>
                <a:latin typeface="Lato" panose="020F0502020204030203" pitchFamily="34" charset="0"/>
              </a:rPr>
              <a:t> review date should be agreed (normally 6-12months from ‘go live’).</a:t>
            </a:r>
          </a:p>
          <a:p>
            <a:pPr algn="l"/>
            <a:r>
              <a:rPr lang="en-US" b="0" i="0" dirty="0">
                <a:solidFill>
                  <a:srgbClr val="2B2B2B"/>
                </a:solidFill>
                <a:effectLst/>
                <a:latin typeface="Lato" panose="020F0502020204030203" pitchFamily="34" charset="0"/>
              </a:rPr>
              <a:t>Ensure you have all the measures to identify if the changes have been a success and what benefits you expect to receive. </a:t>
            </a:r>
          </a:p>
          <a:p>
            <a:pPr algn="l"/>
            <a:r>
              <a:rPr lang="en-US" b="0" i="0" dirty="0">
                <a:solidFill>
                  <a:srgbClr val="2B2B2B"/>
                </a:solidFill>
                <a:effectLst/>
                <a:latin typeface="Lato" panose="020F0502020204030203" pitchFamily="34" charset="0"/>
              </a:rPr>
              <a:t>Check the service is delivering what you expected.</a:t>
            </a:r>
          </a:p>
          <a:p>
            <a:pPr algn="l"/>
            <a:r>
              <a:rPr lang="en-US" b="0" i="0" dirty="0">
                <a:solidFill>
                  <a:srgbClr val="2B2B2B"/>
                </a:solidFill>
                <a:effectLst/>
                <a:latin typeface="Lato" panose="020F0502020204030203" pitchFamily="34" charset="0"/>
              </a:rPr>
              <a:t>Ensure systems are in place to capture user feedback, especially for services. </a:t>
            </a:r>
          </a:p>
          <a:p>
            <a:pPr algn="l"/>
            <a:r>
              <a:rPr lang="en-US" b="0" i="0" dirty="0">
                <a:solidFill>
                  <a:srgbClr val="2B2B2B"/>
                </a:solidFill>
                <a:effectLst/>
                <a:latin typeface="Lato" panose="020F0502020204030203" pitchFamily="34" charset="0"/>
              </a:rPr>
              <a:t>The Deliver phase is the point to feedback lessons from the process to colleagues and partners, sharing new knowledge, insight tools, or ways of working.</a:t>
            </a:r>
          </a:p>
          <a:p>
            <a:r>
              <a:rPr lang="en-US" b="0" dirty="0">
                <a:solidFill>
                  <a:srgbClr val="044B8C"/>
                </a:solidFill>
                <a:effectLst/>
                <a:latin typeface="inherit"/>
              </a:rPr>
              <a:t>Objectives</a:t>
            </a:r>
          </a:p>
          <a:p>
            <a:pPr lvl="1">
              <a:buFont typeface="Arial" panose="020B0604020202020204" pitchFamily="34" charset="0"/>
              <a:buChar char="•"/>
            </a:pPr>
            <a:r>
              <a:rPr lang="en-US" b="0" i="0" dirty="0">
                <a:solidFill>
                  <a:srgbClr val="2B2B2B"/>
                </a:solidFill>
                <a:effectLst/>
                <a:latin typeface="Lato" panose="020F0502020204030203" pitchFamily="34" charset="0"/>
              </a:rPr>
              <a:t>Taking product or service to launch</a:t>
            </a:r>
          </a:p>
          <a:p>
            <a:pPr lvl="1">
              <a:buFont typeface="Arial" panose="020B0604020202020204" pitchFamily="34" charset="0"/>
              <a:buChar char="•"/>
            </a:pPr>
            <a:r>
              <a:rPr lang="en-US" b="0" i="0" dirty="0">
                <a:solidFill>
                  <a:srgbClr val="2B2B2B"/>
                </a:solidFill>
                <a:effectLst/>
                <a:latin typeface="Lato" panose="020F0502020204030203" pitchFamily="34" charset="0"/>
              </a:rPr>
              <a:t>Ensure customer feedback mechanisms are in place</a:t>
            </a:r>
          </a:p>
          <a:p>
            <a:pPr lvl="1">
              <a:buFont typeface="Arial" panose="020B0604020202020204" pitchFamily="34" charset="0"/>
              <a:buChar char="•"/>
            </a:pPr>
            <a:r>
              <a:rPr lang="en-US" b="0" i="0" dirty="0">
                <a:solidFill>
                  <a:srgbClr val="2B2B2B"/>
                </a:solidFill>
                <a:effectLst/>
                <a:latin typeface="Lato" panose="020F0502020204030203" pitchFamily="34" charset="0"/>
              </a:rPr>
              <a:t>Share lessons from development process back into the </a:t>
            </a:r>
            <a:r>
              <a:rPr lang="en-US" b="0" i="0" dirty="0" err="1">
                <a:solidFill>
                  <a:srgbClr val="2B2B2B"/>
                </a:solidFill>
                <a:effectLst/>
                <a:latin typeface="Lato" panose="020F0502020204030203" pitchFamily="34" charset="0"/>
              </a:rPr>
              <a:t>organisation</a:t>
            </a:r>
            <a:r>
              <a:rPr lang="en-US" b="0" i="0" dirty="0">
                <a:solidFill>
                  <a:srgbClr val="2B2B2B"/>
                </a:solidFill>
                <a:effectLst/>
                <a:latin typeface="Lato" panose="020F0502020204030203" pitchFamily="34" charset="0"/>
              </a:rPr>
              <a:t>.</a:t>
            </a:r>
            <a:r>
              <a:rPr lang="ru-RU" b="0" i="0" dirty="0">
                <a:solidFill>
                  <a:srgbClr val="2B2B2B"/>
                </a:solidFill>
                <a:effectLst/>
                <a:latin typeface="Lato" panose="020F0502020204030203" pitchFamily="34" charset="0"/>
              </a:rPr>
              <a:t> </a:t>
            </a:r>
            <a:r>
              <a:rPr lang="ru-RU" dirty="0">
                <a:solidFill>
                  <a:srgbClr val="2B2B2B"/>
                </a:solidFill>
                <a:latin typeface="Lato" panose="020F0502020204030203" pitchFamily="34" charset="0"/>
              </a:rPr>
              <a:t>(</a:t>
            </a:r>
            <a:r>
              <a:rPr lang="en-US" dirty="0">
                <a:solidFill>
                  <a:srgbClr val="2B2B2B"/>
                </a:solidFill>
                <a:latin typeface="Lato" panose="020F0502020204030203" pitchFamily="34" charset="0"/>
              </a:rPr>
              <a:t>Moore 2021</a:t>
            </a:r>
            <a:r>
              <a:rPr lang="ru-RU" dirty="0">
                <a:solidFill>
                  <a:srgbClr val="2B2B2B"/>
                </a:solidFill>
                <a:latin typeface="Lato" panose="020F0502020204030203" pitchFamily="34" charset="0"/>
              </a:rPr>
              <a:t>)</a:t>
            </a:r>
            <a:endParaRPr lang="en-US" b="0" i="0" dirty="0">
              <a:solidFill>
                <a:srgbClr val="2B2B2B"/>
              </a:solidFill>
              <a:effectLst/>
              <a:latin typeface="Lato" panose="020F0502020204030203" pitchFamily="34" charset="0"/>
            </a:endParaRPr>
          </a:p>
          <a:p>
            <a:endParaRPr lang="fi-FI" dirty="0"/>
          </a:p>
        </p:txBody>
      </p:sp>
      <p:sp>
        <p:nvSpPr>
          <p:cNvPr id="4" name="Sisällön paikkamerkki 2">
            <a:extLst>
              <a:ext uri="{FF2B5EF4-FFF2-40B4-BE49-F238E27FC236}">
                <a16:creationId xmlns:a16="http://schemas.microsoft.com/office/drawing/2014/main" id="{8582729C-6A96-480A-B079-81B3C61BEB46}"/>
              </a:ext>
            </a:extLst>
          </p:cNvPr>
          <p:cNvSpPr txBox="1">
            <a:spLocks/>
          </p:cNvSpPr>
          <p:nvPr/>
        </p:nvSpPr>
        <p:spPr>
          <a:xfrm>
            <a:off x="5902110" y="1845733"/>
            <a:ext cx="5907031" cy="4352935"/>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sz="2400" dirty="0">
                <a:solidFill>
                  <a:srgbClr val="2B2B2B"/>
                </a:solidFill>
                <a:latin typeface="Lato" panose="020F0502020204030203" pitchFamily="34" charset="0"/>
              </a:rPr>
              <a:t>Дата обзора должна быть согласована (обычно 6–12 месяцев с момента запуска).</a:t>
            </a:r>
          </a:p>
          <a:p>
            <a:r>
              <a:rPr lang="ru-RU" sz="2400" dirty="0">
                <a:solidFill>
                  <a:srgbClr val="2B2B2B"/>
                </a:solidFill>
                <a:latin typeface="Lato" panose="020F0502020204030203" pitchFamily="34" charset="0"/>
              </a:rPr>
              <a:t>Убедитесь, что у вас есть все меры, чтобы определить, были ли изменения успешными и какие выгоды вы ожидаете получить.</a:t>
            </a:r>
          </a:p>
          <a:p>
            <a:r>
              <a:rPr lang="ru-RU" sz="2400" dirty="0">
                <a:solidFill>
                  <a:srgbClr val="2B2B2B"/>
                </a:solidFill>
                <a:latin typeface="Lato" panose="020F0502020204030203" pitchFamily="34" charset="0"/>
              </a:rPr>
              <a:t>Убедитесь, что служба предоставляет то, что вы ожидали.</a:t>
            </a:r>
          </a:p>
          <a:p>
            <a:r>
              <a:rPr lang="ru-RU" sz="2400" dirty="0">
                <a:solidFill>
                  <a:srgbClr val="2B2B2B"/>
                </a:solidFill>
                <a:latin typeface="Lato" panose="020F0502020204030203" pitchFamily="34" charset="0"/>
              </a:rPr>
              <a:t>Убедитесь, что существуют системы для сбора отзывов пользователей, особенно в отношении услуг.</a:t>
            </a:r>
          </a:p>
          <a:p>
            <a:r>
              <a:rPr lang="ru-RU" sz="2400" dirty="0">
                <a:solidFill>
                  <a:srgbClr val="2B2B2B"/>
                </a:solidFill>
                <a:latin typeface="Lato" panose="020F0502020204030203" pitchFamily="34" charset="0"/>
              </a:rPr>
              <a:t>Этап доставки - это момент, когда уроки процесса передаются коллегам и партнерам, делясь новыми знаниями, инструментами понимания или способами работы.</a:t>
            </a:r>
          </a:p>
          <a:p>
            <a:r>
              <a:rPr lang="ru-RU" dirty="0">
                <a:latin typeface="Lato" panose="020F0502020204030203" pitchFamily="34" charset="0"/>
              </a:rPr>
              <a:t>Цели</a:t>
            </a:r>
          </a:p>
          <a:p>
            <a:pPr>
              <a:buFont typeface="Arial" panose="020B0604020202020204" pitchFamily="34" charset="0"/>
              <a:buChar char="•"/>
            </a:pPr>
            <a:r>
              <a:rPr lang="ru-RU" dirty="0">
                <a:solidFill>
                  <a:srgbClr val="2B2B2B"/>
                </a:solidFill>
                <a:latin typeface="Lato" panose="020F0502020204030203" pitchFamily="34" charset="0"/>
              </a:rPr>
              <a:t>Принятие продукта или услуги к запуску</a:t>
            </a:r>
          </a:p>
          <a:p>
            <a:pPr>
              <a:buFont typeface="Arial" panose="020B0604020202020204" pitchFamily="34" charset="0"/>
              <a:buChar char="•"/>
            </a:pPr>
            <a:r>
              <a:rPr lang="ru-RU" dirty="0">
                <a:solidFill>
                  <a:srgbClr val="2B2B2B"/>
                </a:solidFill>
                <a:latin typeface="Lato" panose="020F0502020204030203" pitchFamily="34" charset="0"/>
              </a:rPr>
              <a:t>Обеспечьте наличие механизмов обратной связи с клиентами</a:t>
            </a:r>
          </a:p>
          <a:p>
            <a:pPr>
              <a:buFont typeface="Arial" panose="020B0604020202020204" pitchFamily="34" charset="0"/>
              <a:buChar char="•"/>
            </a:pPr>
            <a:r>
              <a:rPr lang="ru-RU" dirty="0">
                <a:solidFill>
                  <a:srgbClr val="2B2B2B"/>
                </a:solidFill>
                <a:latin typeface="Lato" panose="020F0502020204030203" pitchFamily="34" charset="0"/>
              </a:rPr>
              <a:t>Делитесь уроками, извлеченными из процесса разработки, обратно в организацию. (</a:t>
            </a:r>
            <a:r>
              <a:rPr lang="en-US" dirty="0">
                <a:solidFill>
                  <a:srgbClr val="2B2B2B"/>
                </a:solidFill>
                <a:latin typeface="Lato" panose="020F0502020204030203" pitchFamily="34" charset="0"/>
              </a:rPr>
              <a:t>Moore 2021</a:t>
            </a:r>
            <a:r>
              <a:rPr lang="ru-RU" dirty="0">
                <a:solidFill>
                  <a:srgbClr val="2B2B2B"/>
                </a:solidFill>
                <a:latin typeface="Lato" panose="020F0502020204030203" pitchFamily="34" charset="0"/>
              </a:rPr>
              <a:t>)</a:t>
            </a:r>
            <a:endParaRPr lang="fi-FI" dirty="0"/>
          </a:p>
        </p:txBody>
      </p:sp>
    </p:spTree>
    <p:extLst>
      <p:ext uri="{BB962C8B-B14F-4D97-AF65-F5344CB8AC3E}">
        <p14:creationId xmlns:p14="http://schemas.microsoft.com/office/powerpoint/2010/main" val="31210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977350"/>
            <a:ext cx="11371341" cy="838750"/>
          </a:xfrm>
        </p:spPr>
        <p:style>
          <a:lnRef idx="1">
            <a:schemeClr val="dk1"/>
          </a:lnRef>
          <a:fillRef idx="2">
            <a:schemeClr val="dk1"/>
          </a:fillRef>
          <a:effectRef idx="1">
            <a:schemeClr val="dk1"/>
          </a:effectRef>
          <a:fontRef idx="minor">
            <a:schemeClr val="dk1"/>
          </a:fontRef>
        </p:style>
        <p:txBody>
          <a:bodyPr>
            <a:normAutofit fontScale="90000"/>
          </a:bodyPr>
          <a:lstStyle/>
          <a:p>
            <a:br>
              <a:rPr lang="en-US" sz="3600" b="1" dirty="0">
                <a:solidFill>
                  <a:schemeClr val="tx1"/>
                </a:solidFill>
              </a:rPr>
            </a:br>
            <a:br>
              <a:rPr lang="ru-RU" sz="3600" b="1" dirty="0">
                <a:solidFill>
                  <a:schemeClr val="tx1"/>
                </a:solidFill>
              </a:rPr>
            </a:br>
            <a:r>
              <a:rPr lang="en-US" sz="3100" b="1" dirty="0">
                <a:solidFill>
                  <a:schemeClr val="tx1"/>
                </a:solidFill>
              </a:rPr>
              <a:t>Can service design be used in developing nursing services?</a:t>
            </a:r>
            <a:br>
              <a:rPr lang="ru-RU" sz="3100" b="1" dirty="0">
                <a:solidFill>
                  <a:schemeClr val="tx1"/>
                </a:solidFill>
              </a:rPr>
            </a:br>
            <a:r>
              <a:rPr lang="ru-RU" sz="3100" b="1" dirty="0">
                <a:solidFill>
                  <a:schemeClr val="bg1"/>
                </a:solidFill>
              </a:rPr>
              <a:t>Можно ли использовать сервис-дизайн для развития сестринских услуг?</a:t>
            </a:r>
            <a:endParaRPr lang="en-US" sz="3100" dirty="0">
              <a:solidFill>
                <a:schemeClr val="bg1"/>
              </a:solidFill>
            </a:endParaRPr>
          </a:p>
        </p:txBody>
      </p:sp>
      <p:sp>
        <p:nvSpPr>
          <p:cNvPr id="3" name="Turinio vietos rezervavimo ženklas 2"/>
          <p:cNvSpPr>
            <a:spLocks noGrp="1"/>
          </p:cNvSpPr>
          <p:nvPr>
            <p:ph idx="1"/>
          </p:nvPr>
        </p:nvSpPr>
        <p:spPr>
          <a:xfrm>
            <a:off x="263611" y="1816100"/>
            <a:ext cx="5057689" cy="4425916"/>
          </a:xfrm>
          <a:ln w="28575">
            <a:solidFill>
              <a:schemeClr val="accent2"/>
            </a:solidFill>
          </a:ln>
        </p:spPr>
        <p:txBody>
          <a:bodyPr>
            <a:normAutofit/>
          </a:bodyPr>
          <a:lstStyle/>
          <a:p>
            <a:pPr algn="l"/>
            <a:r>
              <a:rPr lang="en-US" sz="1800" b="0" i="0" u="none" strike="noStrike" baseline="0" dirty="0">
                <a:solidFill>
                  <a:schemeClr val="tx1"/>
                </a:solidFill>
                <a:latin typeface="AdvP41EC0E"/>
              </a:rPr>
              <a:t>- focus on user involvement is very suited to nursing practice. </a:t>
            </a:r>
            <a:r>
              <a:rPr lang="fi-FI" sz="1800" b="0" i="0" u="none" strike="noStrike" baseline="0" dirty="0">
                <a:solidFill>
                  <a:schemeClr val="tx1"/>
                </a:solidFill>
                <a:latin typeface="AdvP41EC0E"/>
              </a:rPr>
              <a:t>(</a:t>
            </a:r>
            <a:r>
              <a:rPr lang="fi-FI" sz="1800" b="0" i="0" u="none" strike="noStrike" baseline="0" dirty="0" err="1">
                <a:solidFill>
                  <a:schemeClr val="tx1"/>
                </a:solidFill>
                <a:latin typeface="AdvP41EC0E"/>
              </a:rPr>
              <a:t>Yates</a:t>
            </a:r>
            <a:r>
              <a:rPr lang="fi-FI" sz="1800" b="0" i="0" u="none" strike="noStrike" baseline="0" dirty="0">
                <a:solidFill>
                  <a:schemeClr val="tx1"/>
                </a:solidFill>
                <a:latin typeface="AdvP41EC0E"/>
              </a:rPr>
              <a:t> 2018)</a:t>
            </a:r>
            <a:endParaRPr lang="en-US" sz="1800" b="0" i="0" u="none" strike="noStrike" baseline="0" dirty="0">
              <a:solidFill>
                <a:schemeClr val="tx1"/>
              </a:solidFill>
              <a:latin typeface="AdvP41EC0E"/>
            </a:endParaRPr>
          </a:p>
          <a:p>
            <a:pPr algn="l"/>
            <a:r>
              <a:rPr lang="en-US" sz="1800" b="0" i="0" u="none" strike="noStrike" baseline="0" dirty="0">
                <a:solidFill>
                  <a:schemeClr val="tx1"/>
                </a:solidFill>
                <a:latin typeface="AdvP41EC0E"/>
              </a:rPr>
              <a:t>- applied in developing new products or designs of spaces in healthcare.</a:t>
            </a:r>
            <a:r>
              <a:rPr lang="fi-FI" sz="1800" b="0" i="0" u="none" strike="noStrike" baseline="0" dirty="0">
                <a:solidFill>
                  <a:schemeClr val="tx1"/>
                </a:solidFill>
                <a:latin typeface="AdvP41EC0E"/>
              </a:rPr>
              <a:t> (</a:t>
            </a:r>
            <a:r>
              <a:rPr lang="fi-FI" sz="1800" b="0" i="0" u="none" strike="noStrike" baseline="0" dirty="0" err="1">
                <a:solidFill>
                  <a:schemeClr val="tx1"/>
                </a:solidFill>
                <a:latin typeface="AdvP41EC0E"/>
              </a:rPr>
              <a:t>Yates</a:t>
            </a:r>
            <a:r>
              <a:rPr lang="fi-FI" sz="1800" b="0" i="0" u="none" strike="noStrike" baseline="0" dirty="0">
                <a:solidFill>
                  <a:schemeClr val="tx1"/>
                </a:solidFill>
                <a:latin typeface="AdvP41EC0E"/>
              </a:rPr>
              <a:t> 2018)</a:t>
            </a:r>
            <a:endParaRPr lang="en-US" sz="1800" b="0" i="0" u="none" strike="noStrike" baseline="0" dirty="0">
              <a:solidFill>
                <a:schemeClr val="tx1"/>
              </a:solidFill>
              <a:latin typeface="AdvP41EC0E"/>
            </a:endParaRPr>
          </a:p>
          <a:p>
            <a:r>
              <a:rPr lang="en-US" sz="1800" dirty="0">
                <a:solidFill>
                  <a:schemeClr val="tx1"/>
                </a:solidFill>
                <a:latin typeface="AdvP41EC0E"/>
              </a:rPr>
              <a:t>- has potential  </a:t>
            </a:r>
            <a:r>
              <a:rPr lang="en-US" sz="1800" b="0" i="0" u="none" strike="noStrike" baseline="0" dirty="0">
                <a:solidFill>
                  <a:schemeClr val="tx1"/>
                </a:solidFill>
                <a:latin typeface="AdvP41EC0E"/>
              </a:rPr>
              <a:t>as part of the nursing research process as we seek to identify more creative ways to address the complex problems facing healthcare </a:t>
            </a:r>
            <a:r>
              <a:rPr lang="fi-FI" sz="1800" b="0" i="0" u="none" strike="noStrike" baseline="0" dirty="0" err="1">
                <a:solidFill>
                  <a:schemeClr val="tx1"/>
                </a:solidFill>
                <a:latin typeface="AdvP41EC0E"/>
              </a:rPr>
              <a:t>today</a:t>
            </a:r>
            <a:r>
              <a:rPr lang="fi-FI" sz="1800" b="0" i="0" u="none" strike="noStrike" baseline="0" dirty="0">
                <a:solidFill>
                  <a:schemeClr val="tx1"/>
                </a:solidFill>
                <a:latin typeface="AdvP41EC0E"/>
              </a:rPr>
              <a:t>. (</a:t>
            </a:r>
            <a:r>
              <a:rPr lang="fi-FI" sz="1800" b="0" i="0" u="none" strike="noStrike" baseline="0" dirty="0" err="1">
                <a:solidFill>
                  <a:schemeClr val="tx1"/>
                </a:solidFill>
                <a:latin typeface="AdvP41EC0E"/>
              </a:rPr>
              <a:t>Yates</a:t>
            </a:r>
            <a:r>
              <a:rPr lang="fi-FI" sz="1800" b="0" i="0" u="none" strike="noStrike" baseline="0" dirty="0">
                <a:solidFill>
                  <a:schemeClr val="tx1"/>
                </a:solidFill>
                <a:latin typeface="AdvP41EC0E"/>
              </a:rPr>
              <a:t> 2018)</a:t>
            </a:r>
          </a:p>
          <a:p>
            <a:pPr algn="l"/>
            <a:r>
              <a:rPr lang="fi-FI" sz="1800" dirty="0">
                <a:solidFill>
                  <a:schemeClr val="tx1"/>
                </a:solidFill>
                <a:effectLst/>
                <a:latin typeface="AdvP41EC0E"/>
                <a:ea typeface="Calibri" panose="020F0502020204030204" pitchFamily="34" charset="0"/>
                <a:cs typeface="Times New Roman" panose="02020603050405020304" pitchFamily="18" charset="0"/>
              </a:rPr>
              <a:t>-</a:t>
            </a:r>
            <a:r>
              <a:rPr lang="fi-FI" sz="1800" b="0" i="0" u="none" strike="noStrike" baseline="0" dirty="0">
                <a:solidFill>
                  <a:schemeClr val="tx1"/>
                </a:solidFill>
                <a:latin typeface="Calibri" panose="020F0502020204030204" pitchFamily="34" charset="0"/>
              </a:rPr>
              <a:t> </a:t>
            </a:r>
            <a:r>
              <a:rPr lang="fi-FI" sz="1800" b="0" i="0" u="none" strike="noStrike" baseline="0" dirty="0" err="1">
                <a:solidFill>
                  <a:schemeClr val="tx1"/>
                </a:solidFill>
                <a:latin typeface="Calibri" panose="020F0502020204030204" pitchFamily="34" charset="0"/>
              </a:rPr>
              <a:t>hospitals</a:t>
            </a:r>
            <a:r>
              <a:rPr lang="fi-FI" sz="1800" b="0" i="0" u="none" strike="noStrike" baseline="0" dirty="0">
                <a:solidFill>
                  <a:schemeClr val="tx1"/>
                </a:solidFill>
                <a:latin typeface="Calibri" panose="020F0502020204030204" pitchFamily="34" charset="0"/>
              </a:rPr>
              <a:t> </a:t>
            </a:r>
            <a:r>
              <a:rPr lang="fi-FI" sz="1800" b="0" i="0" u="none" strike="noStrike" baseline="0" dirty="0" err="1">
                <a:solidFill>
                  <a:schemeClr val="tx1"/>
                </a:solidFill>
                <a:latin typeface="Calibri" panose="020F0502020204030204" pitchFamily="34" charset="0"/>
              </a:rPr>
              <a:t>would</a:t>
            </a:r>
            <a:r>
              <a:rPr lang="fi-FI" sz="1800" b="0" i="0" u="none" strike="noStrike" baseline="0" dirty="0">
                <a:solidFill>
                  <a:schemeClr val="tx1"/>
                </a:solidFill>
                <a:latin typeface="Calibri" panose="020F0502020204030204" pitchFamily="34" charset="0"/>
              </a:rPr>
              <a:t> </a:t>
            </a:r>
            <a:r>
              <a:rPr lang="fi-FI" sz="1800" b="0" i="0" u="none" strike="noStrike" baseline="0" dirty="0" err="1">
                <a:solidFill>
                  <a:schemeClr val="tx1"/>
                </a:solidFill>
                <a:latin typeface="Calibri" panose="020F0502020204030204" pitchFamily="34" charset="0"/>
              </a:rPr>
              <a:t>benefit</a:t>
            </a:r>
            <a:r>
              <a:rPr lang="fi-FI" sz="1800" b="0" i="0" u="none" strike="noStrike" baseline="0" dirty="0">
                <a:solidFill>
                  <a:schemeClr val="tx1"/>
                </a:solidFill>
                <a:latin typeface="Calibri" panose="020F0502020204030204" pitchFamily="34" charset="0"/>
              </a:rPr>
              <a:t> </a:t>
            </a:r>
            <a:r>
              <a:rPr lang="en-US" sz="1800" b="0" i="0" u="none" strike="noStrike" baseline="0" dirty="0">
                <a:solidFill>
                  <a:schemeClr val="tx1"/>
                </a:solidFill>
                <a:latin typeface="Calibri" panose="020F0502020204030204" pitchFamily="34" charset="0"/>
              </a:rPr>
              <a:t>from using tools from service design when </a:t>
            </a:r>
            <a:r>
              <a:rPr lang="fi-FI" sz="1800" b="0" i="0" u="none" strike="noStrike" baseline="0" dirty="0" err="1">
                <a:solidFill>
                  <a:schemeClr val="tx1"/>
                </a:solidFill>
                <a:latin typeface="Calibri" panose="020F0502020204030204" pitchFamily="34" charset="0"/>
              </a:rPr>
              <a:t>managing</a:t>
            </a:r>
            <a:r>
              <a:rPr lang="fi-FI" sz="1800" b="0" i="0" u="none" strike="noStrike" baseline="0" dirty="0">
                <a:solidFill>
                  <a:schemeClr val="tx1"/>
                </a:solidFill>
                <a:latin typeface="Calibri" panose="020F0502020204030204" pitchFamily="34" charset="0"/>
              </a:rPr>
              <a:t> and </a:t>
            </a:r>
            <a:r>
              <a:rPr lang="fi-FI" sz="1800" b="0" i="0" u="none" strike="noStrike" baseline="0" dirty="0" err="1">
                <a:solidFill>
                  <a:schemeClr val="tx1"/>
                </a:solidFill>
                <a:latin typeface="Calibri" panose="020F0502020204030204" pitchFamily="34" charset="0"/>
              </a:rPr>
              <a:t>implementing</a:t>
            </a:r>
            <a:r>
              <a:rPr lang="fi-FI" sz="1800" b="0" i="0" u="none" strike="noStrike" baseline="0" dirty="0">
                <a:solidFill>
                  <a:schemeClr val="tx1"/>
                </a:solidFill>
                <a:latin typeface="Calibri" panose="020F0502020204030204" pitchFamily="34" charset="0"/>
              </a:rPr>
              <a:t> </a:t>
            </a:r>
            <a:r>
              <a:rPr lang="fi-FI" sz="1800" b="0" i="0" u="none" strike="noStrike" baseline="0" dirty="0" err="1">
                <a:solidFill>
                  <a:schemeClr val="tx1"/>
                </a:solidFill>
                <a:latin typeface="Calibri" panose="020F0502020204030204" pitchFamily="34" charset="0"/>
              </a:rPr>
              <a:t>change</a:t>
            </a:r>
            <a:r>
              <a:rPr lang="fi-FI" sz="1800" b="0" i="0" u="none" strike="noStrike" baseline="0" dirty="0">
                <a:solidFill>
                  <a:schemeClr val="tx1"/>
                </a:solidFill>
                <a:latin typeface="Calibri" panose="020F0502020204030204" pitchFamily="34" charset="0"/>
              </a:rPr>
              <a:t>. (Fry 2019)</a:t>
            </a:r>
            <a:endParaRPr lang="fi-FI"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urinio vietos rezervavimo ženklas 2">
            <a:extLst>
              <a:ext uri="{FF2B5EF4-FFF2-40B4-BE49-F238E27FC236}">
                <a16:creationId xmlns:a16="http://schemas.microsoft.com/office/drawing/2014/main" id="{317D43CB-F7D4-4AD4-A6AA-546CEFF99D98}"/>
              </a:ext>
            </a:extLst>
          </p:cNvPr>
          <p:cNvSpPr txBox="1">
            <a:spLocks/>
          </p:cNvSpPr>
          <p:nvPr/>
        </p:nvSpPr>
        <p:spPr>
          <a:xfrm>
            <a:off x="6764260" y="1816100"/>
            <a:ext cx="5057689" cy="4425916"/>
          </a:xfrm>
          <a:prstGeom prst="rect">
            <a:avLst/>
          </a:prstGeom>
          <a:ln w="28575">
            <a:solidFill>
              <a:schemeClr val="accent2"/>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sz="1800" dirty="0">
                <a:solidFill>
                  <a:schemeClr val="tx1"/>
                </a:solidFill>
                <a:latin typeface="AdvP41EC0E"/>
              </a:rPr>
              <a:t>- ориентирован на вовлечение пользователей, очень подходит для сестринской практики. </a:t>
            </a:r>
            <a:r>
              <a:rPr lang="fi-FI" sz="1800" dirty="0">
                <a:solidFill>
                  <a:schemeClr val="tx1"/>
                </a:solidFill>
                <a:latin typeface="AdvP41EC0E"/>
              </a:rPr>
              <a:t>(Yates 2018)</a:t>
            </a:r>
            <a:endParaRPr lang="en-US" sz="1800" dirty="0">
              <a:solidFill>
                <a:schemeClr val="tx1"/>
              </a:solidFill>
              <a:latin typeface="AdvP41EC0E"/>
            </a:endParaRPr>
          </a:p>
          <a:p>
            <a:r>
              <a:rPr lang="ru-RU" sz="1800" dirty="0">
                <a:solidFill>
                  <a:schemeClr val="tx1"/>
                </a:solidFill>
                <a:latin typeface="AdvP41EC0E"/>
              </a:rPr>
              <a:t>- применяется при разработке новых продуктов или дизайне пространств в здравоохранении. </a:t>
            </a:r>
            <a:r>
              <a:rPr lang="fi-FI" sz="1800" dirty="0">
                <a:solidFill>
                  <a:schemeClr val="tx1"/>
                </a:solidFill>
                <a:latin typeface="AdvP41EC0E"/>
              </a:rPr>
              <a:t>(Yates 2018)</a:t>
            </a:r>
            <a:endParaRPr lang="en-US" sz="1800" dirty="0">
              <a:solidFill>
                <a:schemeClr val="tx1"/>
              </a:solidFill>
              <a:latin typeface="AdvP41EC0E"/>
            </a:endParaRPr>
          </a:p>
          <a:p>
            <a:r>
              <a:rPr lang="ru-RU" sz="1800" dirty="0">
                <a:solidFill>
                  <a:schemeClr val="tx1"/>
                </a:solidFill>
                <a:latin typeface="AdvP41EC0E"/>
              </a:rPr>
              <a:t>- имеет потенциал в рамках исследовательского процесса в области сестринского дела, поскольку мы стремимся найти более творческие способы решения сложных проблем, с которыми сегодня сталкивается здравоохранение. </a:t>
            </a:r>
            <a:r>
              <a:rPr lang="fi-FI" sz="1800" dirty="0">
                <a:solidFill>
                  <a:schemeClr val="tx1"/>
                </a:solidFill>
                <a:latin typeface="AdvP41EC0E"/>
              </a:rPr>
              <a:t>(Yates 2018)</a:t>
            </a:r>
          </a:p>
          <a:p>
            <a:r>
              <a:rPr lang="ru-RU" sz="1800" dirty="0">
                <a:solidFill>
                  <a:schemeClr val="tx1"/>
                </a:solidFill>
                <a:latin typeface="AdvP41EC0E"/>
              </a:rPr>
              <a:t>- больницам было бы полезно использовать инструменты из дизайна услуг при управлении и внедрении изменений. </a:t>
            </a:r>
            <a:r>
              <a:rPr lang="fi-FI" sz="1800" dirty="0">
                <a:solidFill>
                  <a:schemeClr val="tx1"/>
                </a:solidFill>
                <a:latin typeface="AdvP41EC0E"/>
              </a:rPr>
              <a:t>(Fry 2019)</a:t>
            </a:r>
          </a:p>
        </p:txBody>
      </p:sp>
      <p:pic>
        <p:nvPicPr>
          <p:cNvPr id="4" name="Picture 3">
            <a:extLst>
              <a:ext uri="{FF2B5EF4-FFF2-40B4-BE49-F238E27FC236}">
                <a16:creationId xmlns:a16="http://schemas.microsoft.com/office/drawing/2014/main" id="{4E64F9A9-10C0-0186-A860-4B3E732D0A39}"/>
              </a:ext>
            </a:extLst>
          </p:cNvPr>
          <p:cNvPicPr>
            <a:picLocks noChangeAspect="1"/>
          </p:cNvPicPr>
          <p:nvPr/>
        </p:nvPicPr>
        <p:blipFill>
          <a:blip r:embed="rId3"/>
          <a:stretch>
            <a:fillRect/>
          </a:stretch>
        </p:blipFill>
        <p:spPr>
          <a:xfrm>
            <a:off x="4411000" y="4913207"/>
            <a:ext cx="2353260" cy="1944793"/>
          </a:xfrm>
          <a:prstGeom prst="rect">
            <a:avLst/>
          </a:prstGeom>
        </p:spPr>
      </p:pic>
    </p:spTree>
    <p:extLst>
      <p:ext uri="{BB962C8B-B14F-4D97-AF65-F5344CB8AC3E}">
        <p14:creationId xmlns:p14="http://schemas.microsoft.com/office/powerpoint/2010/main" val="414161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988568"/>
            <a:ext cx="11371341" cy="838750"/>
          </a:xfrm>
        </p:spPr>
        <p:style>
          <a:lnRef idx="1">
            <a:schemeClr val="dk1"/>
          </a:lnRef>
          <a:fillRef idx="2">
            <a:schemeClr val="dk1"/>
          </a:fillRef>
          <a:effectRef idx="1">
            <a:schemeClr val="dk1"/>
          </a:effectRef>
          <a:fontRef idx="minor">
            <a:schemeClr val="dk1"/>
          </a:fontRef>
        </p:style>
        <p:txBody>
          <a:bodyPr>
            <a:normAutofit fontScale="90000"/>
          </a:bodyPr>
          <a:lstStyle/>
          <a:p>
            <a:br>
              <a:rPr lang="en-US" sz="3600" b="1" dirty="0">
                <a:solidFill>
                  <a:schemeClr val="tx1"/>
                </a:solidFill>
              </a:rPr>
            </a:br>
            <a:br>
              <a:rPr lang="ru-RU" sz="3600" b="1" dirty="0">
                <a:solidFill>
                  <a:schemeClr val="tx1"/>
                </a:solidFill>
              </a:rPr>
            </a:br>
            <a:r>
              <a:rPr lang="fi-FI" sz="3100" b="1" dirty="0" err="1">
                <a:solidFill>
                  <a:schemeClr val="tx1"/>
                </a:solidFill>
              </a:rPr>
              <a:t>What</a:t>
            </a:r>
            <a:r>
              <a:rPr lang="fi-FI" sz="3100" b="1" dirty="0">
                <a:solidFill>
                  <a:schemeClr val="tx1"/>
                </a:solidFill>
              </a:rPr>
              <a:t> </a:t>
            </a:r>
            <a:r>
              <a:rPr lang="fi-FI" sz="3100" b="1" dirty="0" err="1">
                <a:solidFill>
                  <a:schemeClr val="tx1"/>
                </a:solidFill>
              </a:rPr>
              <a:t>are</a:t>
            </a:r>
            <a:r>
              <a:rPr lang="fi-FI" sz="3100" b="1" dirty="0">
                <a:solidFill>
                  <a:schemeClr val="tx1"/>
                </a:solidFill>
              </a:rPr>
              <a:t> design </a:t>
            </a:r>
            <a:r>
              <a:rPr lang="fi-FI" sz="3100" b="1" dirty="0" err="1">
                <a:solidFill>
                  <a:schemeClr val="tx1"/>
                </a:solidFill>
              </a:rPr>
              <a:t>skills</a:t>
            </a:r>
            <a:r>
              <a:rPr lang="fi-FI" sz="3100" b="1" dirty="0">
                <a:solidFill>
                  <a:schemeClr val="tx1"/>
                </a:solidFill>
              </a:rPr>
              <a:t>?</a:t>
            </a:r>
            <a:r>
              <a:rPr lang="ru-RU" sz="3100" b="1" dirty="0">
                <a:solidFill>
                  <a:schemeClr val="tx1"/>
                </a:solidFill>
              </a:rPr>
              <a:t> / Что такое дизайнерские навыки?</a:t>
            </a:r>
            <a:endParaRPr lang="en-US" sz="3100" dirty="0">
              <a:solidFill>
                <a:schemeClr val="bg1"/>
              </a:solidFill>
            </a:endParaRPr>
          </a:p>
        </p:txBody>
      </p:sp>
      <p:pic>
        <p:nvPicPr>
          <p:cNvPr id="5" name="Content Placeholder 4">
            <a:extLst>
              <a:ext uri="{FF2B5EF4-FFF2-40B4-BE49-F238E27FC236}">
                <a16:creationId xmlns:a16="http://schemas.microsoft.com/office/drawing/2014/main" id="{FA1AC01D-BB56-410C-ED72-0794764D06D0}"/>
              </a:ext>
            </a:extLst>
          </p:cNvPr>
          <p:cNvPicPr>
            <a:picLocks noGrp="1" noChangeAspect="1"/>
          </p:cNvPicPr>
          <p:nvPr>
            <p:ph idx="1"/>
          </p:nvPr>
        </p:nvPicPr>
        <p:blipFill>
          <a:blip r:embed="rId3"/>
          <a:stretch>
            <a:fillRect/>
          </a:stretch>
        </p:blipFill>
        <p:spPr>
          <a:xfrm>
            <a:off x="359777" y="1992287"/>
            <a:ext cx="10519890" cy="1553621"/>
          </a:xfrm>
          <a:ln w="28575">
            <a:solidFill>
              <a:schemeClr val="accent2"/>
            </a:solidFill>
          </a:ln>
        </p:spPr>
      </p:pic>
      <p:sp>
        <p:nvSpPr>
          <p:cNvPr id="11" name="TextBox 10">
            <a:extLst>
              <a:ext uri="{FF2B5EF4-FFF2-40B4-BE49-F238E27FC236}">
                <a16:creationId xmlns:a16="http://schemas.microsoft.com/office/drawing/2014/main" id="{273BC8D0-2BE6-33BB-44D4-0CF9415FF4A9}"/>
              </a:ext>
            </a:extLst>
          </p:cNvPr>
          <p:cNvSpPr txBox="1"/>
          <p:nvPr/>
        </p:nvSpPr>
        <p:spPr>
          <a:xfrm>
            <a:off x="215275" y="3710877"/>
            <a:ext cx="3117594" cy="1323439"/>
          </a:xfrm>
          <a:prstGeom prst="rect">
            <a:avLst/>
          </a:prstGeom>
          <a:noFill/>
        </p:spPr>
        <p:txBody>
          <a:bodyPr wrap="square">
            <a:spAutoFit/>
          </a:bodyPr>
          <a:lstStyle/>
          <a:p>
            <a:r>
              <a:rPr lang="fi-FI" sz="2400" b="1" i="0" u="none" strike="noStrike" baseline="0" dirty="0" err="1">
                <a:solidFill>
                  <a:srgbClr val="ED1B23"/>
                </a:solidFill>
                <a:latin typeface="HelveticaNeueLT Pro 55 Roman"/>
              </a:rPr>
              <a:t>Head</a:t>
            </a:r>
            <a:endParaRPr lang="fi-FI" sz="2400" b="0" i="0" u="none" strike="noStrike" baseline="0" dirty="0">
              <a:solidFill>
                <a:srgbClr val="ED1B23"/>
              </a:solidFill>
              <a:latin typeface="HelveticaNeueLT Pro 55 Roman"/>
            </a:endParaRPr>
          </a:p>
          <a:p>
            <a:r>
              <a:rPr lang="fi-FI" sz="2400" b="0" i="0" u="none" strike="noStrike" baseline="0" dirty="0" err="1">
                <a:solidFill>
                  <a:srgbClr val="221E1F"/>
                </a:solidFill>
                <a:latin typeface="HelveticaNeueLT Pro 65 Md"/>
              </a:rPr>
              <a:t>Problem</a:t>
            </a:r>
            <a:r>
              <a:rPr lang="fi-FI" sz="2400" b="0" i="0" u="none" strike="noStrike" baseline="0" dirty="0">
                <a:solidFill>
                  <a:srgbClr val="221E1F"/>
                </a:solidFill>
                <a:latin typeface="HelveticaNeueLT Pro 65 Md"/>
              </a:rPr>
              <a:t> </a:t>
            </a:r>
            <a:r>
              <a:rPr lang="fi-FI" sz="2400" b="0" i="0" u="none" strike="noStrike" baseline="0" dirty="0" err="1">
                <a:solidFill>
                  <a:srgbClr val="221E1F"/>
                </a:solidFill>
                <a:latin typeface="HelveticaNeueLT Pro 65 Md"/>
              </a:rPr>
              <a:t>solving</a:t>
            </a:r>
            <a:endParaRPr lang="fi-FI" sz="2400" b="0" i="0" u="none" strike="noStrike" baseline="0" dirty="0">
              <a:solidFill>
                <a:srgbClr val="221E1F"/>
              </a:solidFill>
              <a:latin typeface="HelveticaNeueLT Pro 65 Md"/>
            </a:endParaRPr>
          </a:p>
          <a:p>
            <a:r>
              <a:rPr lang="en-US" sz="1600" b="0" i="0" u="none" strike="noStrike" baseline="0" dirty="0">
                <a:solidFill>
                  <a:srgbClr val="221E1F"/>
                </a:solidFill>
                <a:latin typeface="HelveticaNeueLT Pro 55 Roman"/>
              </a:rPr>
              <a:t>The ability to </a:t>
            </a:r>
            <a:r>
              <a:rPr lang="en-US" sz="1600" b="0" i="0" u="none" strike="noStrike" baseline="0" dirty="0" err="1">
                <a:solidFill>
                  <a:srgbClr val="221E1F"/>
                </a:solidFill>
                <a:latin typeface="HelveticaNeueLT Pro 55 Roman"/>
              </a:rPr>
              <a:t>visualise</a:t>
            </a:r>
            <a:r>
              <a:rPr lang="en-US" sz="1600" b="0" i="0" u="none" strike="noStrike" baseline="0" dirty="0">
                <a:solidFill>
                  <a:srgbClr val="221E1F"/>
                </a:solidFill>
                <a:latin typeface="HelveticaNeueLT Pro 55 Roman"/>
              </a:rPr>
              <a:t> and </a:t>
            </a:r>
          </a:p>
          <a:p>
            <a:r>
              <a:rPr lang="fi-FI" sz="1600" b="0" i="0" u="none" strike="noStrike" baseline="0" dirty="0" err="1">
                <a:solidFill>
                  <a:srgbClr val="221E1F"/>
                </a:solidFill>
                <a:latin typeface="HelveticaNeueLT Pro 55 Roman"/>
              </a:rPr>
              <a:t>conceptualise</a:t>
            </a:r>
            <a:r>
              <a:rPr lang="fi-FI" sz="1600" b="0" i="0" u="none" strike="noStrike" baseline="0" dirty="0">
                <a:solidFill>
                  <a:srgbClr val="221E1F"/>
                </a:solidFill>
                <a:latin typeface="HelveticaNeueLT Pro 55 Roman"/>
              </a:rPr>
              <a:t> </a:t>
            </a:r>
            <a:r>
              <a:rPr lang="fi-FI" sz="1600" b="0" i="0" u="none" strike="noStrike" baseline="0" dirty="0" err="1">
                <a:solidFill>
                  <a:srgbClr val="221E1F"/>
                </a:solidFill>
                <a:latin typeface="HelveticaNeueLT Pro 55 Roman"/>
              </a:rPr>
              <a:t>the</a:t>
            </a:r>
            <a:r>
              <a:rPr lang="fi-FI" sz="1600" b="0" i="0" u="none" strike="noStrike" baseline="0" dirty="0">
                <a:solidFill>
                  <a:srgbClr val="221E1F"/>
                </a:solidFill>
                <a:latin typeface="HelveticaNeueLT Pro 55 Roman"/>
              </a:rPr>
              <a:t> </a:t>
            </a:r>
            <a:r>
              <a:rPr lang="fi-FI" sz="1600" b="0" i="0" u="none" strike="noStrike" baseline="0" dirty="0" err="1">
                <a:solidFill>
                  <a:srgbClr val="221E1F"/>
                </a:solidFill>
                <a:latin typeface="HelveticaNeueLT Pro 55 Roman"/>
              </a:rPr>
              <a:t>intangible</a:t>
            </a:r>
            <a:r>
              <a:rPr lang="fi-FI" sz="1600" b="0" i="0" u="none" strike="noStrike" baseline="0" dirty="0">
                <a:solidFill>
                  <a:srgbClr val="221E1F"/>
                </a:solidFill>
                <a:latin typeface="HelveticaNeueLT Pro 55 Roman"/>
              </a:rPr>
              <a:t>.</a:t>
            </a:r>
            <a:endParaRPr lang="fi-FI" sz="1600" dirty="0"/>
          </a:p>
        </p:txBody>
      </p:sp>
      <p:sp>
        <p:nvSpPr>
          <p:cNvPr id="13" name="TextBox 12">
            <a:extLst>
              <a:ext uri="{FF2B5EF4-FFF2-40B4-BE49-F238E27FC236}">
                <a16:creationId xmlns:a16="http://schemas.microsoft.com/office/drawing/2014/main" id="{F7F7369E-F465-C820-E96A-7F0B79254144}"/>
              </a:ext>
            </a:extLst>
          </p:cNvPr>
          <p:cNvSpPr txBox="1"/>
          <p:nvPr/>
        </p:nvSpPr>
        <p:spPr>
          <a:xfrm>
            <a:off x="3756203" y="3710877"/>
            <a:ext cx="4404016" cy="1323439"/>
          </a:xfrm>
          <a:prstGeom prst="rect">
            <a:avLst/>
          </a:prstGeom>
          <a:noFill/>
        </p:spPr>
        <p:txBody>
          <a:bodyPr wrap="square">
            <a:spAutoFit/>
          </a:bodyPr>
          <a:lstStyle/>
          <a:p>
            <a:r>
              <a:rPr lang="fi-FI" sz="2400" b="1" i="0" u="none" strike="noStrike" baseline="0" dirty="0" err="1">
                <a:solidFill>
                  <a:srgbClr val="ED1B23"/>
                </a:solidFill>
                <a:latin typeface="HelveticaNeueLT Pro 55 Roman"/>
              </a:rPr>
              <a:t>Heart</a:t>
            </a:r>
            <a:endParaRPr lang="fi-FI" sz="2400" b="0" i="0" u="none" strike="noStrike" baseline="0" dirty="0">
              <a:solidFill>
                <a:srgbClr val="ED1B23"/>
              </a:solidFill>
              <a:latin typeface="HelveticaNeueLT Pro 55 Roman"/>
            </a:endParaRPr>
          </a:p>
          <a:p>
            <a:r>
              <a:rPr lang="fi-FI" sz="2400" b="0" i="0" u="none" strike="noStrike" baseline="0" dirty="0" err="1">
                <a:solidFill>
                  <a:srgbClr val="221E1F"/>
                </a:solidFill>
                <a:latin typeface="HelveticaNeueLT Pro 65 Md"/>
              </a:rPr>
              <a:t>Humanity</a:t>
            </a:r>
            <a:r>
              <a:rPr lang="fi-FI" sz="2400" b="0" i="0" u="none" strike="noStrike" baseline="0" dirty="0">
                <a:solidFill>
                  <a:srgbClr val="221E1F"/>
                </a:solidFill>
                <a:latin typeface="HelveticaNeueLT Pro 65 Md"/>
              </a:rPr>
              <a:t> </a:t>
            </a:r>
            <a:r>
              <a:rPr lang="fi-FI" sz="2400" b="0" i="0" u="none" strike="noStrike" baseline="0" dirty="0" err="1">
                <a:solidFill>
                  <a:srgbClr val="221E1F"/>
                </a:solidFill>
                <a:latin typeface="HelveticaNeueLT Pro 65 Md"/>
              </a:rPr>
              <a:t>centred</a:t>
            </a:r>
            <a:endParaRPr lang="fi-FI" sz="2400" b="0" i="0" u="none" strike="noStrike" baseline="0" dirty="0">
              <a:solidFill>
                <a:srgbClr val="221E1F"/>
              </a:solidFill>
              <a:latin typeface="HelveticaNeueLT Pro 65 Md"/>
            </a:endParaRPr>
          </a:p>
          <a:p>
            <a:r>
              <a:rPr lang="en-US" sz="1600" b="0" i="0" u="none" strike="noStrike" baseline="0" dirty="0">
                <a:solidFill>
                  <a:srgbClr val="221E1F"/>
                </a:solidFill>
                <a:latin typeface="HelveticaNeueLT Pro 55 Roman"/>
              </a:rPr>
              <a:t>The passion and curiosity to design solutions that are right for people </a:t>
            </a:r>
            <a:r>
              <a:rPr lang="fi-FI" sz="1600" b="0" i="0" u="none" strike="noStrike" baseline="0" dirty="0">
                <a:solidFill>
                  <a:srgbClr val="221E1F"/>
                </a:solidFill>
                <a:latin typeface="HelveticaNeueLT Pro 55 Roman"/>
              </a:rPr>
              <a:t>and</a:t>
            </a:r>
            <a:r>
              <a:rPr lang="ru-RU" sz="1600" dirty="0">
                <a:solidFill>
                  <a:srgbClr val="221E1F"/>
                </a:solidFill>
                <a:latin typeface="HelveticaNeueLT Pro 55 Roman"/>
              </a:rPr>
              <a:t> </a:t>
            </a:r>
            <a:r>
              <a:rPr lang="fi-FI" sz="1600" b="0" i="0" u="none" strike="noStrike" baseline="0" dirty="0" err="1">
                <a:solidFill>
                  <a:srgbClr val="221E1F"/>
                </a:solidFill>
                <a:latin typeface="HelveticaNeueLT Pro 55 Roman"/>
              </a:rPr>
              <a:t>planet</a:t>
            </a:r>
            <a:r>
              <a:rPr lang="fi-FI" sz="1600" b="0" i="0" u="none" strike="noStrike" baseline="0" dirty="0">
                <a:solidFill>
                  <a:srgbClr val="221E1F"/>
                </a:solidFill>
                <a:latin typeface="HelveticaNeueLT Pro 55 Roman"/>
              </a:rPr>
              <a:t>.</a:t>
            </a:r>
            <a:endParaRPr lang="fi-FI" sz="1600" dirty="0"/>
          </a:p>
        </p:txBody>
      </p:sp>
      <p:sp>
        <p:nvSpPr>
          <p:cNvPr id="15" name="TextBox 14">
            <a:extLst>
              <a:ext uri="{FF2B5EF4-FFF2-40B4-BE49-F238E27FC236}">
                <a16:creationId xmlns:a16="http://schemas.microsoft.com/office/drawing/2014/main" id="{34933283-6A39-0087-6DB1-1E2647E86A08}"/>
              </a:ext>
            </a:extLst>
          </p:cNvPr>
          <p:cNvSpPr txBox="1"/>
          <p:nvPr/>
        </p:nvSpPr>
        <p:spPr>
          <a:xfrm>
            <a:off x="7971836" y="3741115"/>
            <a:ext cx="3741432" cy="1323439"/>
          </a:xfrm>
          <a:prstGeom prst="rect">
            <a:avLst/>
          </a:prstGeom>
          <a:noFill/>
        </p:spPr>
        <p:txBody>
          <a:bodyPr wrap="square">
            <a:spAutoFit/>
          </a:bodyPr>
          <a:lstStyle/>
          <a:p>
            <a:r>
              <a:rPr lang="fi-FI" sz="2400" b="1" i="0" u="none" strike="noStrike" baseline="0" dirty="0" err="1">
                <a:solidFill>
                  <a:srgbClr val="ED1B23"/>
                </a:solidFill>
                <a:latin typeface="HelveticaNeueLT Pro 55 Roman"/>
              </a:rPr>
              <a:t>Hand</a:t>
            </a:r>
            <a:endParaRPr lang="fi-FI" sz="2400" b="0" i="0" u="none" strike="noStrike" baseline="0" dirty="0">
              <a:solidFill>
                <a:srgbClr val="ED1B23"/>
              </a:solidFill>
              <a:latin typeface="HelveticaNeueLT Pro 55 Roman"/>
            </a:endParaRPr>
          </a:p>
          <a:p>
            <a:r>
              <a:rPr lang="fi-FI" sz="2400" b="0" i="0" u="none" strike="noStrike" baseline="0" dirty="0" err="1">
                <a:solidFill>
                  <a:srgbClr val="221E1F"/>
                </a:solidFill>
                <a:latin typeface="HelveticaNeueLT Pro 65 Md"/>
              </a:rPr>
              <a:t>Practical</a:t>
            </a:r>
            <a:r>
              <a:rPr lang="fi-FI" sz="2400" b="0" i="0" u="none" strike="noStrike" baseline="0" dirty="0">
                <a:solidFill>
                  <a:srgbClr val="221E1F"/>
                </a:solidFill>
                <a:latin typeface="HelveticaNeueLT Pro 65 Md"/>
              </a:rPr>
              <a:t> </a:t>
            </a:r>
            <a:r>
              <a:rPr lang="fi-FI" sz="2400" b="0" i="0" u="none" strike="noStrike" baseline="0" dirty="0" err="1">
                <a:solidFill>
                  <a:srgbClr val="221E1F"/>
                </a:solidFill>
                <a:latin typeface="HelveticaNeueLT Pro 65 Md"/>
              </a:rPr>
              <a:t>skills</a:t>
            </a:r>
            <a:endParaRPr lang="fi-FI" sz="2400" b="0" i="0" u="none" strike="noStrike" baseline="0" dirty="0">
              <a:solidFill>
                <a:srgbClr val="221E1F"/>
              </a:solidFill>
              <a:latin typeface="HelveticaNeueLT Pro 65 Md"/>
            </a:endParaRPr>
          </a:p>
          <a:p>
            <a:r>
              <a:rPr lang="en-US" sz="1600" b="0" i="0" u="none" strike="noStrike" baseline="0" dirty="0">
                <a:solidFill>
                  <a:srgbClr val="221E1F"/>
                </a:solidFill>
                <a:latin typeface="HelveticaNeueLT Pro 55 Roman"/>
              </a:rPr>
              <a:t>The technical abilities to enable </a:t>
            </a:r>
          </a:p>
          <a:p>
            <a:r>
              <a:rPr lang="en-US" sz="1600" b="0" i="0" u="none" strike="noStrike" baseline="0" dirty="0">
                <a:solidFill>
                  <a:srgbClr val="221E1F"/>
                </a:solidFill>
                <a:latin typeface="HelveticaNeueLT Pro 55 Roman"/>
              </a:rPr>
              <a:t>the end goal to be reached.</a:t>
            </a:r>
            <a:endParaRPr lang="fi-FI" sz="1600" dirty="0"/>
          </a:p>
        </p:txBody>
      </p:sp>
      <p:sp>
        <p:nvSpPr>
          <p:cNvPr id="17" name="TextBox 16">
            <a:extLst>
              <a:ext uri="{FF2B5EF4-FFF2-40B4-BE49-F238E27FC236}">
                <a16:creationId xmlns:a16="http://schemas.microsoft.com/office/drawing/2014/main" id="{94BE6AE1-E65B-27D8-49DD-71468FECA576}"/>
              </a:ext>
            </a:extLst>
          </p:cNvPr>
          <p:cNvSpPr txBox="1"/>
          <p:nvPr/>
        </p:nvSpPr>
        <p:spPr>
          <a:xfrm>
            <a:off x="6396567" y="6418232"/>
            <a:ext cx="6140918" cy="369332"/>
          </a:xfrm>
          <a:prstGeom prst="rect">
            <a:avLst/>
          </a:prstGeom>
          <a:noFill/>
        </p:spPr>
        <p:txBody>
          <a:bodyPr wrap="square">
            <a:spAutoFit/>
          </a:bodyPr>
          <a:lstStyle/>
          <a:p>
            <a:r>
              <a:rPr lang="fi-FI" dirty="0"/>
              <a:t>Design </a:t>
            </a:r>
            <a:r>
              <a:rPr lang="fi-FI" dirty="0" err="1"/>
              <a:t>perspectives</a:t>
            </a:r>
            <a:r>
              <a:rPr lang="fi-FI" dirty="0"/>
              <a:t>: Design </a:t>
            </a:r>
            <a:r>
              <a:rPr lang="fi-FI" dirty="0" err="1"/>
              <a:t>skills</a:t>
            </a:r>
            <a:r>
              <a:rPr lang="fi-FI" dirty="0"/>
              <a:t>. 2020. Design </a:t>
            </a:r>
            <a:r>
              <a:rPr lang="fi-FI" dirty="0" err="1"/>
              <a:t>Council</a:t>
            </a:r>
            <a:endParaRPr lang="fi-FI" dirty="0"/>
          </a:p>
        </p:txBody>
      </p:sp>
      <p:sp>
        <p:nvSpPr>
          <p:cNvPr id="3" name="TextBox 2">
            <a:extLst>
              <a:ext uri="{FF2B5EF4-FFF2-40B4-BE49-F238E27FC236}">
                <a16:creationId xmlns:a16="http://schemas.microsoft.com/office/drawing/2014/main" id="{5DD08851-1BCB-109F-F8B2-B63C637FDD9F}"/>
              </a:ext>
            </a:extLst>
          </p:cNvPr>
          <p:cNvSpPr txBox="1"/>
          <p:nvPr/>
        </p:nvSpPr>
        <p:spPr>
          <a:xfrm>
            <a:off x="215275" y="4975227"/>
            <a:ext cx="3462611" cy="1200329"/>
          </a:xfrm>
          <a:prstGeom prst="rect">
            <a:avLst/>
          </a:prstGeom>
          <a:noFill/>
        </p:spPr>
        <p:txBody>
          <a:bodyPr wrap="square">
            <a:spAutoFit/>
          </a:bodyPr>
          <a:lstStyle/>
          <a:p>
            <a:r>
              <a:rPr lang="ru-RU" sz="2400" b="1" i="0" u="none" strike="noStrike" baseline="0" dirty="0">
                <a:solidFill>
                  <a:srgbClr val="ED1B23"/>
                </a:solidFill>
                <a:latin typeface="HelveticaNeueLT Pro 55 Roman"/>
              </a:rPr>
              <a:t>Голова</a:t>
            </a:r>
          </a:p>
          <a:p>
            <a:r>
              <a:rPr lang="ru-RU" sz="2000" i="0" u="none" strike="noStrike" baseline="0" dirty="0">
                <a:latin typeface="HelveticaNeueLT Pro 55 Roman"/>
              </a:rPr>
              <a:t>Решение проблем</a:t>
            </a:r>
          </a:p>
          <a:p>
            <a:r>
              <a:rPr lang="ru-RU" sz="1400" i="0" u="none" strike="noStrike" baseline="0" dirty="0">
                <a:latin typeface="HelveticaNeueLT Pro 55 Roman"/>
              </a:rPr>
              <a:t>Способность визуализировать и</a:t>
            </a:r>
          </a:p>
          <a:p>
            <a:r>
              <a:rPr lang="ru-RU" sz="1400" i="0" u="none" strike="noStrike" baseline="0" dirty="0" err="1">
                <a:latin typeface="HelveticaNeueLT Pro 55 Roman"/>
              </a:rPr>
              <a:t>концептуализировать</a:t>
            </a:r>
            <a:r>
              <a:rPr lang="ru-RU" sz="1400" i="0" u="none" strike="noStrike" baseline="0" dirty="0">
                <a:latin typeface="HelveticaNeueLT Pro 55 Roman"/>
              </a:rPr>
              <a:t> нематериальное.</a:t>
            </a:r>
            <a:endParaRPr lang="fi-FI" sz="1050" dirty="0"/>
          </a:p>
        </p:txBody>
      </p:sp>
      <p:sp>
        <p:nvSpPr>
          <p:cNvPr id="4" name="TextBox 3">
            <a:extLst>
              <a:ext uri="{FF2B5EF4-FFF2-40B4-BE49-F238E27FC236}">
                <a16:creationId xmlns:a16="http://schemas.microsoft.com/office/drawing/2014/main" id="{7246504F-531A-424E-0844-018F00F9A398}"/>
              </a:ext>
            </a:extLst>
          </p:cNvPr>
          <p:cNvSpPr txBox="1"/>
          <p:nvPr/>
        </p:nvSpPr>
        <p:spPr>
          <a:xfrm>
            <a:off x="3757327" y="5017199"/>
            <a:ext cx="4136192" cy="1200329"/>
          </a:xfrm>
          <a:prstGeom prst="rect">
            <a:avLst/>
          </a:prstGeom>
          <a:noFill/>
        </p:spPr>
        <p:txBody>
          <a:bodyPr wrap="square">
            <a:spAutoFit/>
          </a:bodyPr>
          <a:lstStyle/>
          <a:p>
            <a:r>
              <a:rPr lang="ru-RU" sz="2400" b="1" i="0" u="none" strike="noStrike" baseline="0" dirty="0">
                <a:solidFill>
                  <a:srgbClr val="ED1B23"/>
                </a:solidFill>
                <a:latin typeface="HelveticaNeueLT Pro 55 Roman"/>
              </a:rPr>
              <a:t>Сердце</a:t>
            </a:r>
          </a:p>
          <a:p>
            <a:r>
              <a:rPr lang="ru-RU" sz="2000" i="0" u="none" strike="noStrike" baseline="0" dirty="0">
                <a:latin typeface="HelveticaNeueLT Pro 55 Roman"/>
              </a:rPr>
              <a:t>Человечество в центре</a:t>
            </a:r>
          </a:p>
          <a:p>
            <a:r>
              <a:rPr lang="ru-RU" sz="1400" i="0" u="none" strike="noStrike" baseline="0" dirty="0">
                <a:latin typeface="HelveticaNeueLT Pro 55 Roman"/>
              </a:rPr>
              <a:t>Страсть и любопытство к разработке решений, подходящих для людей и планеты.</a:t>
            </a:r>
            <a:endParaRPr lang="fi-FI" sz="1050" dirty="0"/>
          </a:p>
        </p:txBody>
      </p:sp>
      <p:sp>
        <p:nvSpPr>
          <p:cNvPr id="6" name="TextBox 5">
            <a:extLst>
              <a:ext uri="{FF2B5EF4-FFF2-40B4-BE49-F238E27FC236}">
                <a16:creationId xmlns:a16="http://schemas.microsoft.com/office/drawing/2014/main" id="{7349AA41-E890-84E4-35E8-3D652AE91DD5}"/>
              </a:ext>
            </a:extLst>
          </p:cNvPr>
          <p:cNvSpPr txBox="1"/>
          <p:nvPr/>
        </p:nvSpPr>
        <p:spPr>
          <a:xfrm>
            <a:off x="7971836" y="4930943"/>
            <a:ext cx="3741432" cy="1200329"/>
          </a:xfrm>
          <a:prstGeom prst="rect">
            <a:avLst/>
          </a:prstGeom>
          <a:noFill/>
        </p:spPr>
        <p:txBody>
          <a:bodyPr wrap="square">
            <a:spAutoFit/>
          </a:bodyPr>
          <a:lstStyle/>
          <a:p>
            <a:r>
              <a:rPr lang="ru-RU" sz="2400" b="1" i="0" u="none" strike="noStrike" baseline="0" dirty="0">
                <a:solidFill>
                  <a:srgbClr val="ED1B23"/>
                </a:solidFill>
                <a:latin typeface="HelveticaNeueLT Pro 55 Roman"/>
              </a:rPr>
              <a:t>Рука</a:t>
            </a:r>
          </a:p>
          <a:p>
            <a:r>
              <a:rPr lang="ru-RU" sz="2000" i="0" u="none" strike="noStrike" baseline="0" dirty="0">
                <a:latin typeface="HelveticaNeueLT Pro 55 Roman"/>
              </a:rPr>
              <a:t>Практические навыки</a:t>
            </a:r>
          </a:p>
          <a:p>
            <a:r>
              <a:rPr lang="ru-RU" sz="1400" i="0" u="none" strike="noStrike" baseline="0" dirty="0">
                <a:latin typeface="HelveticaNeueLT Pro 55 Roman"/>
              </a:rPr>
              <a:t>Технические возможности, позволяющие достичь конечной цели.</a:t>
            </a:r>
            <a:endParaRPr lang="fi-FI" sz="1050" dirty="0"/>
          </a:p>
        </p:txBody>
      </p:sp>
    </p:spTree>
    <p:extLst>
      <p:ext uri="{BB962C8B-B14F-4D97-AF65-F5344CB8AC3E}">
        <p14:creationId xmlns:p14="http://schemas.microsoft.com/office/powerpoint/2010/main" val="148370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51A2-AEC0-5D24-DD1C-2457B59C1D78}"/>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Autofit/>
          </a:bodyPr>
          <a:lstStyle/>
          <a:p>
            <a:pPr algn="l"/>
            <a:r>
              <a:rPr lang="en-US" sz="2800" b="1" dirty="0">
                <a:solidFill>
                  <a:schemeClr val="tx1"/>
                </a:solidFill>
                <a:latin typeface="+mn-lt"/>
              </a:rPr>
              <a:t>FOUR CORE ROLES OF A DESIGN TEAM</a:t>
            </a:r>
            <a:r>
              <a:rPr lang="ru-RU" sz="2800" b="1" dirty="0">
                <a:solidFill>
                  <a:schemeClr val="tx1"/>
                </a:solidFill>
                <a:latin typeface="+mn-lt"/>
              </a:rPr>
              <a:t> / ЧЕТЫРЕ ОСНОВНЫЕ РОЛИ КОМАНДЫ ДИЗАЙНЕРОВ</a:t>
            </a:r>
            <a:endParaRPr lang="fi-FI" sz="2800" b="1" dirty="0">
              <a:solidFill>
                <a:schemeClr val="tx1"/>
              </a:solidFill>
              <a:latin typeface="+mn-lt"/>
            </a:endParaRPr>
          </a:p>
        </p:txBody>
      </p:sp>
      <p:pic>
        <p:nvPicPr>
          <p:cNvPr id="5" name="Content Placeholder 4">
            <a:extLst>
              <a:ext uri="{FF2B5EF4-FFF2-40B4-BE49-F238E27FC236}">
                <a16:creationId xmlns:a16="http://schemas.microsoft.com/office/drawing/2014/main" id="{79635859-9030-3FC4-F751-428F4FBAC99F}"/>
              </a:ext>
            </a:extLst>
          </p:cNvPr>
          <p:cNvPicPr>
            <a:picLocks noGrp="1" noChangeAspect="1"/>
          </p:cNvPicPr>
          <p:nvPr>
            <p:ph idx="1"/>
          </p:nvPr>
        </p:nvPicPr>
        <p:blipFill>
          <a:blip r:embed="rId2"/>
          <a:stretch>
            <a:fillRect/>
          </a:stretch>
        </p:blipFill>
        <p:spPr>
          <a:xfrm>
            <a:off x="4081112" y="2483318"/>
            <a:ext cx="3195520" cy="3195520"/>
          </a:xfrm>
        </p:spPr>
      </p:pic>
      <p:sp>
        <p:nvSpPr>
          <p:cNvPr id="7" name="TextBox 6">
            <a:extLst>
              <a:ext uri="{FF2B5EF4-FFF2-40B4-BE49-F238E27FC236}">
                <a16:creationId xmlns:a16="http://schemas.microsoft.com/office/drawing/2014/main" id="{A1D40029-C0B1-E6A1-D6DE-B79D6F7FC180}"/>
              </a:ext>
            </a:extLst>
          </p:cNvPr>
          <p:cNvSpPr txBox="1"/>
          <p:nvPr/>
        </p:nvSpPr>
        <p:spPr>
          <a:xfrm>
            <a:off x="413955" y="1779457"/>
            <a:ext cx="3455333" cy="4247317"/>
          </a:xfrm>
          <a:prstGeom prst="rect">
            <a:avLst/>
          </a:prstGeom>
          <a:noFill/>
        </p:spPr>
        <p:txBody>
          <a:bodyPr wrap="square">
            <a:spAutoFit/>
          </a:bodyPr>
          <a:lstStyle/>
          <a:p>
            <a:r>
              <a:rPr lang="en-US" b="1" dirty="0"/>
              <a:t>SYSTEM THINKER</a:t>
            </a:r>
          </a:p>
          <a:p>
            <a:r>
              <a:rPr lang="en-US" dirty="0"/>
              <a:t>Someone who has the ability</a:t>
            </a:r>
          </a:p>
          <a:p>
            <a:r>
              <a:rPr lang="en-US" dirty="0"/>
              <a:t>to see how everything is</a:t>
            </a:r>
          </a:p>
          <a:p>
            <a:r>
              <a:rPr lang="en-US" dirty="0"/>
              <a:t>interconnected in a bigger</a:t>
            </a:r>
          </a:p>
          <a:p>
            <a:r>
              <a:rPr lang="en-US" dirty="0"/>
              <a:t>picture, and zoom between the micro and the macro and across silos.</a:t>
            </a:r>
          </a:p>
          <a:p>
            <a:endParaRPr lang="en-US" dirty="0"/>
          </a:p>
          <a:p>
            <a:r>
              <a:rPr lang="en-US" b="1" dirty="0"/>
              <a:t>DESIGNER AND MAKER</a:t>
            </a:r>
          </a:p>
          <a:p>
            <a:r>
              <a:rPr lang="en-US" dirty="0"/>
              <a:t>Someone who understands</a:t>
            </a:r>
          </a:p>
          <a:p>
            <a:r>
              <a:rPr lang="en-US" dirty="0"/>
              <a:t>the power of design and</a:t>
            </a:r>
          </a:p>
          <a:p>
            <a:r>
              <a:rPr lang="en-US" dirty="0"/>
              <a:t>innovation tools, has the</a:t>
            </a:r>
          </a:p>
          <a:p>
            <a:r>
              <a:rPr lang="en-US" dirty="0"/>
              <a:t>technical and creative skill to make things happen, and puts these to use early on in the work.</a:t>
            </a:r>
            <a:endParaRPr lang="fi-FI" dirty="0"/>
          </a:p>
        </p:txBody>
      </p:sp>
      <p:sp>
        <p:nvSpPr>
          <p:cNvPr id="3" name="TextBox 2">
            <a:extLst>
              <a:ext uri="{FF2B5EF4-FFF2-40B4-BE49-F238E27FC236}">
                <a16:creationId xmlns:a16="http://schemas.microsoft.com/office/drawing/2014/main" id="{B1F67301-A7CB-348B-C7A2-8850ED7C3165}"/>
              </a:ext>
            </a:extLst>
          </p:cNvPr>
          <p:cNvSpPr txBox="1"/>
          <p:nvPr/>
        </p:nvSpPr>
        <p:spPr>
          <a:xfrm>
            <a:off x="5502340" y="5982134"/>
            <a:ext cx="6412525" cy="369332"/>
          </a:xfrm>
          <a:prstGeom prst="rect">
            <a:avLst/>
          </a:prstGeom>
          <a:noFill/>
        </p:spPr>
        <p:txBody>
          <a:bodyPr wrap="none" rtlCol="0">
            <a:spAutoFit/>
          </a:bodyPr>
          <a:lstStyle/>
          <a:p>
            <a:r>
              <a:rPr lang="fi-FI" sz="1800"/>
              <a:t>Byond Net Zero: A Systemic Desgn Approach. 2021. Design Council</a:t>
            </a:r>
            <a:endParaRPr lang="fi-FI" dirty="0"/>
          </a:p>
        </p:txBody>
      </p:sp>
      <p:sp>
        <p:nvSpPr>
          <p:cNvPr id="4" name="TextBox 3">
            <a:extLst>
              <a:ext uri="{FF2B5EF4-FFF2-40B4-BE49-F238E27FC236}">
                <a16:creationId xmlns:a16="http://schemas.microsoft.com/office/drawing/2014/main" id="{BEE20962-DF1C-3C0B-376F-DB07C568C728}"/>
              </a:ext>
            </a:extLst>
          </p:cNvPr>
          <p:cNvSpPr txBox="1"/>
          <p:nvPr/>
        </p:nvSpPr>
        <p:spPr>
          <a:xfrm>
            <a:off x="7688650" y="1779457"/>
            <a:ext cx="4007317" cy="4247317"/>
          </a:xfrm>
          <a:prstGeom prst="rect">
            <a:avLst/>
          </a:prstGeom>
          <a:noFill/>
        </p:spPr>
        <p:txBody>
          <a:bodyPr wrap="square">
            <a:spAutoFit/>
          </a:bodyPr>
          <a:lstStyle/>
          <a:p>
            <a:r>
              <a:rPr lang="ru-RU" b="1" dirty="0"/>
              <a:t>СИСТЕМНЫЙ МЫСЛИТЕЛЬ</a:t>
            </a:r>
          </a:p>
          <a:p>
            <a:r>
              <a:rPr lang="ru-RU" dirty="0"/>
              <a:t>Кто-то, у кого есть возможность увидеть, как все взаимосвязано в более широкой картине, и масштабировать между микро и макро и между бункерами.</a:t>
            </a:r>
          </a:p>
          <a:p>
            <a:endParaRPr lang="ru-RU" b="1" dirty="0"/>
          </a:p>
          <a:p>
            <a:r>
              <a:rPr lang="ru-RU" b="1" dirty="0"/>
              <a:t>ДИЗАЙНЕР И ПРОИЗВОДИТЕЛЬ</a:t>
            </a:r>
          </a:p>
          <a:p>
            <a:r>
              <a:rPr lang="ru-RU" dirty="0"/>
              <a:t>Кто-то, кто понимает</a:t>
            </a:r>
          </a:p>
          <a:p>
            <a:r>
              <a:rPr lang="ru-RU" dirty="0"/>
              <a:t>сила инструментов дизайна и инноваций, обладает техническими и творческими навыками, необходимыми для достижения цели, и применяет их на ранних этапах работы.</a:t>
            </a:r>
            <a:endParaRPr lang="fi-FI" dirty="0"/>
          </a:p>
        </p:txBody>
      </p:sp>
    </p:spTree>
    <p:extLst>
      <p:ext uri="{BB962C8B-B14F-4D97-AF65-F5344CB8AC3E}">
        <p14:creationId xmlns:p14="http://schemas.microsoft.com/office/powerpoint/2010/main" val="1050633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51A2-AEC0-5D24-DD1C-2457B59C1D78}"/>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Autofit/>
          </a:bodyPr>
          <a:lstStyle/>
          <a:p>
            <a:pPr algn="l"/>
            <a:r>
              <a:rPr lang="en-US" sz="2800" b="1" dirty="0">
                <a:solidFill>
                  <a:schemeClr val="tx1"/>
                </a:solidFill>
                <a:latin typeface="+mn-lt"/>
              </a:rPr>
              <a:t>FOUR CORE ROLES OF A DESIGN TEAM</a:t>
            </a:r>
            <a:r>
              <a:rPr lang="ru-RU" sz="2800" b="1" dirty="0">
                <a:solidFill>
                  <a:schemeClr val="tx1"/>
                </a:solidFill>
                <a:latin typeface="+mn-lt"/>
              </a:rPr>
              <a:t> / ЧЕТЫРЕ ОСНОВНЫЕ РОЛИ КОМАНДЫ ДИЗАЙНЕРОВ</a:t>
            </a:r>
            <a:endParaRPr lang="fi-FI" sz="2800" b="1" dirty="0">
              <a:solidFill>
                <a:schemeClr val="tx1"/>
              </a:solidFill>
              <a:latin typeface="+mn-lt"/>
            </a:endParaRPr>
          </a:p>
        </p:txBody>
      </p:sp>
      <p:pic>
        <p:nvPicPr>
          <p:cNvPr id="5" name="Content Placeholder 4">
            <a:extLst>
              <a:ext uri="{FF2B5EF4-FFF2-40B4-BE49-F238E27FC236}">
                <a16:creationId xmlns:a16="http://schemas.microsoft.com/office/drawing/2014/main" id="{79635859-9030-3FC4-F751-428F4FBAC99F}"/>
              </a:ext>
            </a:extLst>
          </p:cNvPr>
          <p:cNvPicPr>
            <a:picLocks noGrp="1" noChangeAspect="1"/>
          </p:cNvPicPr>
          <p:nvPr>
            <p:ph idx="1"/>
          </p:nvPr>
        </p:nvPicPr>
        <p:blipFill>
          <a:blip r:embed="rId2"/>
          <a:stretch>
            <a:fillRect/>
          </a:stretch>
        </p:blipFill>
        <p:spPr>
          <a:xfrm>
            <a:off x="4081112" y="2483318"/>
            <a:ext cx="3195520" cy="3195520"/>
          </a:xfrm>
        </p:spPr>
      </p:pic>
      <p:sp>
        <p:nvSpPr>
          <p:cNvPr id="9" name="TextBox 8">
            <a:extLst>
              <a:ext uri="{FF2B5EF4-FFF2-40B4-BE49-F238E27FC236}">
                <a16:creationId xmlns:a16="http://schemas.microsoft.com/office/drawing/2014/main" id="{01F6DEFF-B85E-ECAE-190F-4758FE938F38}"/>
              </a:ext>
            </a:extLst>
          </p:cNvPr>
          <p:cNvSpPr txBox="1"/>
          <p:nvPr/>
        </p:nvSpPr>
        <p:spPr>
          <a:xfrm>
            <a:off x="263611" y="2180022"/>
            <a:ext cx="3817501" cy="3693319"/>
          </a:xfrm>
          <a:prstGeom prst="rect">
            <a:avLst/>
          </a:prstGeom>
          <a:noFill/>
        </p:spPr>
        <p:txBody>
          <a:bodyPr wrap="square">
            <a:spAutoFit/>
          </a:bodyPr>
          <a:lstStyle/>
          <a:p>
            <a:r>
              <a:rPr lang="en-US" b="1" dirty="0"/>
              <a:t>LEADER AND STORYTELLER</a:t>
            </a:r>
          </a:p>
          <a:p>
            <a:r>
              <a:rPr lang="en-US" dirty="0"/>
              <a:t>Someone who can tell a great story about what might be possible and why this is important, get buy-in from all levels and have the tenacity to see the work through.</a:t>
            </a:r>
          </a:p>
          <a:p>
            <a:endParaRPr lang="en-US" dirty="0"/>
          </a:p>
          <a:p>
            <a:r>
              <a:rPr lang="en-US" b="1" dirty="0"/>
              <a:t>CONNECTOR AND CONVENER</a:t>
            </a:r>
          </a:p>
          <a:p>
            <a:r>
              <a:rPr lang="en-US" dirty="0"/>
              <a:t>Someone who has good relationships, can create spaces where people from</a:t>
            </a:r>
          </a:p>
          <a:p>
            <a:r>
              <a:rPr lang="en-US" dirty="0"/>
              <a:t>different backgrounds come together, and joins</a:t>
            </a:r>
          </a:p>
          <a:p>
            <a:r>
              <a:rPr lang="en-US" dirty="0"/>
              <a:t>the dots to create a bigger movement.</a:t>
            </a:r>
          </a:p>
        </p:txBody>
      </p:sp>
      <p:sp>
        <p:nvSpPr>
          <p:cNvPr id="3" name="TextBox 2">
            <a:extLst>
              <a:ext uri="{FF2B5EF4-FFF2-40B4-BE49-F238E27FC236}">
                <a16:creationId xmlns:a16="http://schemas.microsoft.com/office/drawing/2014/main" id="{B1F67301-A7CB-348B-C7A2-8850ED7C3165}"/>
              </a:ext>
            </a:extLst>
          </p:cNvPr>
          <p:cNvSpPr txBox="1"/>
          <p:nvPr/>
        </p:nvSpPr>
        <p:spPr>
          <a:xfrm>
            <a:off x="5502340" y="5982134"/>
            <a:ext cx="6412525" cy="369332"/>
          </a:xfrm>
          <a:prstGeom prst="rect">
            <a:avLst/>
          </a:prstGeom>
          <a:noFill/>
        </p:spPr>
        <p:txBody>
          <a:bodyPr wrap="none" rtlCol="0">
            <a:spAutoFit/>
          </a:bodyPr>
          <a:lstStyle/>
          <a:p>
            <a:r>
              <a:rPr lang="fi-FI" sz="1800"/>
              <a:t>Byond Net Zero: A Systemic Desgn Approach. 2021. Design Council</a:t>
            </a:r>
            <a:endParaRPr lang="fi-FI" dirty="0"/>
          </a:p>
        </p:txBody>
      </p:sp>
      <p:sp>
        <p:nvSpPr>
          <p:cNvPr id="4" name="TextBox 3">
            <a:extLst>
              <a:ext uri="{FF2B5EF4-FFF2-40B4-BE49-F238E27FC236}">
                <a16:creationId xmlns:a16="http://schemas.microsoft.com/office/drawing/2014/main" id="{76DEDFE9-5ED6-852C-7F72-3D8C7DB218DA}"/>
              </a:ext>
            </a:extLst>
          </p:cNvPr>
          <p:cNvSpPr txBox="1"/>
          <p:nvPr/>
        </p:nvSpPr>
        <p:spPr>
          <a:xfrm>
            <a:off x="7430146" y="2137167"/>
            <a:ext cx="4629750" cy="3693319"/>
          </a:xfrm>
          <a:prstGeom prst="rect">
            <a:avLst/>
          </a:prstGeom>
          <a:noFill/>
        </p:spPr>
        <p:txBody>
          <a:bodyPr wrap="square">
            <a:spAutoFit/>
          </a:bodyPr>
          <a:lstStyle/>
          <a:p>
            <a:r>
              <a:rPr lang="ru-RU" b="1" dirty="0"/>
              <a:t>ЛИДЕР И РАССКАЗЧИК</a:t>
            </a:r>
          </a:p>
          <a:p>
            <a:r>
              <a:rPr lang="ru-RU" dirty="0"/>
              <a:t>Кто-то, кто может рассказать отличную историю о том, что возможно и почему это важно, получить поддержку на всех уровнях и иметь упорство, чтобы довести работу до конца.</a:t>
            </a:r>
          </a:p>
          <a:p>
            <a:endParaRPr lang="ru-RU" b="1" dirty="0"/>
          </a:p>
          <a:p>
            <a:r>
              <a:rPr lang="ru-RU" b="1" dirty="0"/>
              <a:t>СОЕДИНИТЕЛЬ И КОНВЕЙНЕР</a:t>
            </a:r>
          </a:p>
          <a:p>
            <a:r>
              <a:rPr lang="ru-RU" dirty="0"/>
              <a:t>Тот, у кого хорошие отношения, может создать пространство, где люди из разных слоев общества собираются вместе, и соединяет точки, чтобы создать большее движение.</a:t>
            </a:r>
            <a:endParaRPr lang="en-US" dirty="0"/>
          </a:p>
        </p:txBody>
      </p:sp>
    </p:spTree>
    <p:extLst>
      <p:ext uri="{BB962C8B-B14F-4D97-AF65-F5344CB8AC3E}">
        <p14:creationId xmlns:p14="http://schemas.microsoft.com/office/powerpoint/2010/main" val="2674706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8" y="931332"/>
            <a:ext cx="11343022" cy="816921"/>
          </a:xfrm>
        </p:spPr>
        <p:style>
          <a:lnRef idx="1">
            <a:schemeClr val="dk1"/>
          </a:lnRef>
          <a:fillRef idx="2">
            <a:schemeClr val="dk1"/>
          </a:fillRef>
          <a:effectRef idx="1">
            <a:schemeClr val="dk1"/>
          </a:effectRef>
          <a:fontRef idx="minor">
            <a:schemeClr val="dk1"/>
          </a:fontRef>
        </p:style>
        <p:txBody>
          <a:bodyPr anchor="b">
            <a:normAutofit fontScale="90000"/>
          </a:bodyPr>
          <a:lstStyle/>
          <a:p>
            <a:r>
              <a:rPr lang="en-US" sz="3000" b="1" dirty="0">
                <a:solidFill>
                  <a:schemeClr val="tx1"/>
                </a:solidFill>
              </a:rPr>
              <a:t>Facilitating a service design process</a:t>
            </a:r>
            <a:r>
              <a:rPr lang="ru-RU" sz="3000" b="1" dirty="0">
                <a:solidFill>
                  <a:schemeClr val="tx1"/>
                </a:solidFill>
              </a:rPr>
              <a:t> / Фасилитация сервис дизайн процесса </a:t>
            </a:r>
            <a:endParaRPr lang="en-US" sz="3000" b="1" dirty="0">
              <a:solidFill>
                <a:schemeClr val="bg1"/>
              </a:solidFill>
            </a:endParaRPr>
          </a:p>
        </p:txBody>
      </p:sp>
      <p:sp>
        <p:nvSpPr>
          <p:cNvPr id="3" name="Turinio vietos rezervavimo ženklas 2"/>
          <p:cNvSpPr>
            <a:spLocks noGrp="1"/>
          </p:cNvSpPr>
          <p:nvPr>
            <p:ph sz="half" idx="2"/>
          </p:nvPr>
        </p:nvSpPr>
        <p:spPr>
          <a:xfrm>
            <a:off x="391778" y="2003108"/>
            <a:ext cx="3300992" cy="4238028"/>
          </a:xfrm>
        </p:spPr>
        <p:txBody>
          <a:bodyPr>
            <a:normAutofit lnSpcReduction="10000"/>
          </a:bodyPr>
          <a:lstStyle/>
          <a:p>
            <a:pPr marL="457200" indent="-457200">
              <a:lnSpc>
                <a:spcPct val="120000"/>
              </a:lnSpc>
              <a:spcBef>
                <a:spcPts val="0"/>
              </a:spcBef>
              <a:spcAft>
                <a:spcPts val="0"/>
              </a:spcAft>
              <a:buFont typeface="+mj-lt"/>
              <a:buAutoNum type="arabicPeriod"/>
            </a:pPr>
            <a:r>
              <a:rPr lang="en-US" sz="2400" dirty="0">
                <a:solidFill>
                  <a:schemeClr val="tx1"/>
                </a:solidFill>
              </a:rPr>
              <a:t>Create flat hierarchy.</a:t>
            </a:r>
          </a:p>
          <a:p>
            <a:pPr marL="457200" indent="-457200">
              <a:lnSpc>
                <a:spcPct val="120000"/>
              </a:lnSpc>
              <a:spcBef>
                <a:spcPts val="0"/>
              </a:spcBef>
              <a:spcAft>
                <a:spcPts val="0"/>
              </a:spcAft>
              <a:buFont typeface="+mj-lt"/>
              <a:buAutoNum type="arabicPeriod"/>
            </a:pPr>
            <a:r>
              <a:rPr lang="en-US" sz="2400" dirty="0">
                <a:solidFill>
                  <a:schemeClr val="tx1"/>
                </a:solidFill>
              </a:rPr>
              <a:t>Schedule.</a:t>
            </a:r>
          </a:p>
          <a:p>
            <a:pPr marL="457200" indent="-457200">
              <a:lnSpc>
                <a:spcPct val="120000"/>
              </a:lnSpc>
              <a:spcBef>
                <a:spcPts val="0"/>
              </a:spcBef>
              <a:spcAft>
                <a:spcPts val="0"/>
              </a:spcAft>
              <a:buFont typeface="+mj-lt"/>
              <a:buAutoNum type="arabicPeriod"/>
            </a:pPr>
            <a:r>
              <a:rPr lang="en-US" sz="2400" dirty="0">
                <a:solidFill>
                  <a:schemeClr val="tx1"/>
                </a:solidFill>
              </a:rPr>
              <a:t>Form a facilitating team. </a:t>
            </a:r>
          </a:p>
          <a:p>
            <a:pPr marL="457200" indent="-457200">
              <a:lnSpc>
                <a:spcPct val="120000"/>
              </a:lnSpc>
              <a:spcBef>
                <a:spcPts val="0"/>
              </a:spcBef>
              <a:spcAft>
                <a:spcPts val="0"/>
              </a:spcAft>
              <a:buFont typeface="+mj-lt"/>
              <a:buAutoNum type="arabicPeriod"/>
            </a:pPr>
            <a:r>
              <a:rPr lang="en-US" sz="2400" dirty="0">
                <a:solidFill>
                  <a:schemeClr val="tx1"/>
                </a:solidFill>
              </a:rPr>
              <a:t>Document each phase.</a:t>
            </a:r>
          </a:p>
          <a:p>
            <a:pPr marL="457200" indent="-457200">
              <a:lnSpc>
                <a:spcPct val="120000"/>
              </a:lnSpc>
              <a:spcBef>
                <a:spcPts val="0"/>
              </a:spcBef>
              <a:spcAft>
                <a:spcPts val="0"/>
              </a:spcAft>
              <a:buFont typeface="+mj-lt"/>
              <a:buAutoNum type="arabicPeriod"/>
            </a:pPr>
            <a:r>
              <a:rPr lang="en-US" sz="2400" dirty="0">
                <a:solidFill>
                  <a:schemeClr val="tx1"/>
                </a:solidFill>
              </a:rPr>
              <a:t>Create innovation.</a:t>
            </a:r>
          </a:p>
          <a:p>
            <a:pPr marL="457200" indent="-457200">
              <a:lnSpc>
                <a:spcPct val="120000"/>
              </a:lnSpc>
              <a:spcBef>
                <a:spcPts val="0"/>
              </a:spcBef>
              <a:spcAft>
                <a:spcPts val="0"/>
              </a:spcAft>
              <a:buFont typeface="+mj-lt"/>
              <a:buAutoNum type="arabicPeriod"/>
            </a:pPr>
            <a:r>
              <a:rPr lang="en-US" sz="2400" dirty="0">
                <a:solidFill>
                  <a:schemeClr val="tx1"/>
                </a:solidFill>
              </a:rPr>
              <a:t>Avoid dis-engagement.</a:t>
            </a:r>
          </a:p>
          <a:p>
            <a:pPr marL="457200" indent="-457200">
              <a:lnSpc>
                <a:spcPct val="120000"/>
              </a:lnSpc>
              <a:spcBef>
                <a:spcPts val="0"/>
              </a:spcBef>
              <a:spcAft>
                <a:spcPts val="0"/>
              </a:spcAft>
              <a:buFont typeface="+mj-lt"/>
              <a:buAutoNum type="arabicPeriod"/>
            </a:pPr>
            <a:r>
              <a:rPr lang="en-US" sz="2400" dirty="0">
                <a:solidFill>
                  <a:schemeClr val="tx1"/>
                </a:solidFill>
              </a:rPr>
              <a:t>Take pictures.</a:t>
            </a:r>
          </a:p>
          <a:p>
            <a:pPr marL="457200" indent="-457200">
              <a:lnSpc>
                <a:spcPct val="120000"/>
              </a:lnSpc>
              <a:spcBef>
                <a:spcPts val="0"/>
              </a:spcBef>
              <a:spcAft>
                <a:spcPts val="0"/>
              </a:spcAft>
              <a:buFont typeface="+mj-lt"/>
              <a:buAutoNum type="arabicPeriod"/>
            </a:pPr>
            <a:r>
              <a:rPr lang="en-US" sz="2400" dirty="0">
                <a:solidFill>
                  <a:schemeClr val="tx1"/>
                </a:solidFill>
              </a:rPr>
              <a:t>Check after every session and discuss.</a:t>
            </a:r>
          </a:p>
          <a:p>
            <a:pPr>
              <a:lnSpc>
                <a:spcPct val="120000"/>
              </a:lnSpc>
              <a:spcAft>
                <a:spcPts val="800"/>
              </a:spcAft>
            </a:pPr>
            <a:endParaRPr lang="en-US" dirty="0">
              <a:solidFill>
                <a:schemeClr val="tx1"/>
              </a:solidFill>
            </a:endParaRPr>
          </a:p>
        </p:txBody>
      </p:sp>
      <p:pic>
        <p:nvPicPr>
          <p:cNvPr id="4" name="Picture 3">
            <a:extLst>
              <a:ext uri="{FF2B5EF4-FFF2-40B4-BE49-F238E27FC236}">
                <a16:creationId xmlns:a16="http://schemas.microsoft.com/office/drawing/2014/main" id="{149F37CF-0CE4-2AFD-B73E-9C7A3E0C8138}"/>
              </a:ext>
            </a:extLst>
          </p:cNvPr>
          <p:cNvPicPr>
            <a:picLocks noChangeAspect="1"/>
          </p:cNvPicPr>
          <p:nvPr/>
        </p:nvPicPr>
        <p:blipFill>
          <a:blip r:embed="rId2"/>
          <a:stretch>
            <a:fillRect/>
          </a:stretch>
        </p:blipFill>
        <p:spPr>
          <a:xfrm>
            <a:off x="3692770" y="2242322"/>
            <a:ext cx="4283638" cy="3503593"/>
          </a:xfrm>
          <a:prstGeom prst="rect">
            <a:avLst/>
          </a:prstGeom>
        </p:spPr>
      </p:pic>
      <p:sp>
        <p:nvSpPr>
          <p:cNvPr id="5" name="Turinio vietos rezervavimo ženklas 2">
            <a:extLst>
              <a:ext uri="{FF2B5EF4-FFF2-40B4-BE49-F238E27FC236}">
                <a16:creationId xmlns:a16="http://schemas.microsoft.com/office/drawing/2014/main" id="{442B00C5-23AE-0812-9066-6B6700E321FA}"/>
              </a:ext>
            </a:extLst>
          </p:cNvPr>
          <p:cNvSpPr txBox="1">
            <a:spLocks/>
          </p:cNvSpPr>
          <p:nvPr/>
        </p:nvSpPr>
        <p:spPr>
          <a:xfrm>
            <a:off x="8106508" y="2003109"/>
            <a:ext cx="3628292" cy="4238028"/>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nSpc>
                <a:spcPct val="120000"/>
              </a:lnSpc>
              <a:spcBef>
                <a:spcPts val="0"/>
              </a:spcBef>
              <a:spcAft>
                <a:spcPts val="0"/>
              </a:spcAft>
              <a:buFont typeface="+mj-lt"/>
              <a:buAutoNum type="arabicPeriod"/>
            </a:pPr>
            <a:r>
              <a:rPr lang="ru-RU" sz="2400" dirty="0">
                <a:solidFill>
                  <a:schemeClr val="tx1"/>
                </a:solidFill>
              </a:rPr>
              <a:t>Создайте плоскую иерархию.</a:t>
            </a:r>
          </a:p>
          <a:p>
            <a:pPr marL="457200" indent="-457200">
              <a:lnSpc>
                <a:spcPct val="120000"/>
              </a:lnSpc>
              <a:spcBef>
                <a:spcPts val="0"/>
              </a:spcBef>
              <a:spcAft>
                <a:spcPts val="0"/>
              </a:spcAft>
              <a:buFont typeface="+mj-lt"/>
              <a:buAutoNum type="arabicPeriod"/>
            </a:pPr>
            <a:r>
              <a:rPr lang="ru-RU" sz="2400" dirty="0">
                <a:solidFill>
                  <a:schemeClr val="tx1"/>
                </a:solidFill>
              </a:rPr>
              <a:t>Расписание.</a:t>
            </a:r>
          </a:p>
          <a:p>
            <a:pPr marL="457200" indent="-457200">
              <a:lnSpc>
                <a:spcPct val="120000"/>
              </a:lnSpc>
              <a:spcBef>
                <a:spcPts val="0"/>
              </a:spcBef>
              <a:spcAft>
                <a:spcPts val="0"/>
              </a:spcAft>
              <a:buFont typeface="+mj-lt"/>
              <a:buAutoNum type="arabicPeriod"/>
            </a:pPr>
            <a:r>
              <a:rPr lang="ru-RU" sz="2400" dirty="0">
                <a:solidFill>
                  <a:schemeClr val="tx1"/>
                </a:solidFill>
              </a:rPr>
              <a:t>Сформируйте команду </a:t>
            </a:r>
            <a:r>
              <a:rPr lang="ru-RU" sz="2400" dirty="0" err="1">
                <a:solidFill>
                  <a:schemeClr val="tx1"/>
                </a:solidFill>
              </a:rPr>
              <a:t>фасилитаторов</a:t>
            </a:r>
            <a:r>
              <a:rPr lang="ru-RU" sz="2400" dirty="0">
                <a:solidFill>
                  <a:schemeClr val="tx1"/>
                </a:solidFill>
              </a:rPr>
              <a:t>.</a:t>
            </a:r>
          </a:p>
          <a:p>
            <a:pPr marL="457200" indent="-457200">
              <a:lnSpc>
                <a:spcPct val="120000"/>
              </a:lnSpc>
              <a:spcBef>
                <a:spcPts val="0"/>
              </a:spcBef>
              <a:spcAft>
                <a:spcPts val="0"/>
              </a:spcAft>
              <a:buFont typeface="+mj-lt"/>
              <a:buAutoNum type="arabicPeriod"/>
            </a:pPr>
            <a:r>
              <a:rPr lang="ru-RU" sz="2400" dirty="0">
                <a:solidFill>
                  <a:schemeClr val="tx1"/>
                </a:solidFill>
              </a:rPr>
              <a:t>Документируйте каждую фазу.</a:t>
            </a:r>
          </a:p>
          <a:p>
            <a:pPr marL="457200" indent="-457200">
              <a:lnSpc>
                <a:spcPct val="120000"/>
              </a:lnSpc>
              <a:spcBef>
                <a:spcPts val="0"/>
              </a:spcBef>
              <a:spcAft>
                <a:spcPts val="0"/>
              </a:spcAft>
              <a:buFont typeface="+mj-lt"/>
              <a:buAutoNum type="arabicPeriod"/>
            </a:pPr>
            <a:r>
              <a:rPr lang="ru-RU" sz="2400" dirty="0">
                <a:solidFill>
                  <a:schemeClr val="tx1"/>
                </a:solidFill>
              </a:rPr>
              <a:t>Создавайте инновации.</a:t>
            </a:r>
          </a:p>
          <a:p>
            <a:pPr marL="457200" indent="-457200">
              <a:lnSpc>
                <a:spcPct val="120000"/>
              </a:lnSpc>
              <a:spcBef>
                <a:spcPts val="0"/>
              </a:spcBef>
              <a:spcAft>
                <a:spcPts val="0"/>
              </a:spcAft>
              <a:buFont typeface="+mj-lt"/>
              <a:buAutoNum type="arabicPeriod"/>
            </a:pPr>
            <a:r>
              <a:rPr lang="ru-RU" sz="2400" dirty="0">
                <a:solidFill>
                  <a:schemeClr val="tx1"/>
                </a:solidFill>
              </a:rPr>
              <a:t>Избегайте разъединения.</a:t>
            </a:r>
          </a:p>
          <a:p>
            <a:pPr marL="457200" indent="-457200">
              <a:lnSpc>
                <a:spcPct val="120000"/>
              </a:lnSpc>
              <a:spcBef>
                <a:spcPts val="0"/>
              </a:spcBef>
              <a:spcAft>
                <a:spcPts val="0"/>
              </a:spcAft>
              <a:buFont typeface="+mj-lt"/>
              <a:buAutoNum type="arabicPeriod"/>
            </a:pPr>
            <a:r>
              <a:rPr lang="ru-RU" sz="2400" dirty="0">
                <a:solidFill>
                  <a:schemeClr val="tx1"/>
                </a:solidFill>
              </a:rPr>
              <a:t>Фотографируйте</a:t>
            </a:r>
          </a:p>
          <a:p>
            <a:pPr marL="457200" indent="-457200">
              <a:lnSpc>
                <a:spcPct val="120000"/>
              </a:lnSpc>
              <a:spcBef>
                <a:spcPts val="0"/>
              </a:spcBef>
              <a:spcAft>
                <a:spcPts val="0"/>
              </a:spcAft>
              <a:buFont typeface="+mj-lt"/>
              <a:buAutoNum type="arabicPeriod"/>
            </a:pPr>
            <a:r>
              <a:rPr lang="ru-RU" sz="2400" dirty="0">
                <a:solidFill>
                  <a:schemeClr val="tx1"/>
                </a:solidFill>
              </a:rPr>
              <a:t>Проверяйте после каждой встречи и обсуждайте.</a:t>
            </a:r>
            <a:endParaRPr lang="en-US" dirty="0">
              <a:solidFill>
                <a:schemeClr val="tx1"/>
              </a:solidFill>
            </a:endParaRPr>
          </a:p>
        </p:txBody>
      </p:sp>
    </p:spTree>
    <p:extLst>
      <p:ext uri="{BB962C8B-B14F-4D97-AF65-F5344CB8AC3E}">
        <p14:creationId xmlns:p14="http://schemas.microsoft.com/office/powerpoint/2010/main" val="23829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9" y="845703"/>
            <a:ext cx="11343022" cy="1078347"/>
          </a:xfrm>
        </p:spPr>
        <p:style>
          <a:lnRef idx="1">
            <a:schemeClr val="dk1"/>
          </a:lnRef>
          <a:fillRef idx="2">
            <a:schemeClr val="dk1"/>
          </a:fillRef>
          <a:effectRef idx="1">
            <a:schemeClr val="dk1"/>
          </a:effectRef>
          <a:fontRef idx="minor">
            <a:schemeClr val="dk1"/>
          </a:fontRef>
        </p:style>
        <p:txBody>
          <a:bodyPr anchor="b">
            <a:noAutofit/>
          </a:bodyPr>
          <a:lstStyle/>
          <a:p>
            <a:r>
              <a:rPr lang="en-US" sz="1800" dirty="0"/>
              <a:t>Tips for using service design in Kazakhstan by </a:t>
            </a:r>
            <a:r>
              <a:rPr lang="en-US" sz="1800" b="1" dirty="0" err="1">
                <a:solidFill>
                  <a:schemeClr val="tx1"/>
                </a:solidFill>
                <a:effectLst/>
              </a:rPr>
              <a:t>Abilhasova</a:t>
            </a:r>
            <a:r>
              <a:rPr lang="en-US" sz="1800" b="1" dirty="0">
                <a:solidFill>
                  <a:schemeClr val="tx1"/>
                </a:solidFill>
                <a:effectLst/>
              </a:rPr>
              <a:t> </a:t>
            </a:r>
            <a:r>
              <a:rPr lang="en-US" sz="1800" b="1" dirty="0" err="1">
                <a:solidFill>
                  <a:schemeClr val="tx1"/>
                </a:solidFill>
                <a:effectLst/>
              </a:rPr>
              <a:t>Aiman</a:t>
            </a:r>
            <a:r>
              <a:rPr lang="en-US" sz="1800" b="1" dirty="0">
                <a:solidFill>
                  <a:schemeClr val="tx1"/>
                </a:solidFill>
                <a:effectLst/>
              </a:rPr>
              <a:t>, Head Nurse of the Occupational Therapy Department</a:t>
            </a:r>
            <a:br>
              <a:rPr lang="ru-RU" sz="1800" b="1" dirty="0">
                <a:solidFill>
                  <a:schemeClr val="tx1"/>
                </a:solidFill>
                <a:effectLst/>
              </a:rPr>
            </a:br>
            <a:br>
              <a:rPr lang="ru-RU" sz="1800" b="1" dirty="0">
                <a:solidFill>
                  <a:schemeClr val="tx1"/>
                </a:solidFill>
                <a:effectLst/>
              </a:rPr>
            </a:br>
            <a:r>
              <a:rPr lang="ru-RU" sz="1800" dirty="0"/>
              <a:t>Советы по использованию сервис-дизайна в Казахстане от </a:t>
            </a:r>
            <a:r>
              <a:rPr lang="ru-RU" sz="1800" dirty="0" err="1"/>
              <a:t>Абилхасовой</a:t>
            </a:r>
            <a:r>
              <a:rPr lang="ru-RU" sz="1800" dirty="0"/>
              <a:t> Айман, старшей медсестры отделения профессиональной терапии</a:t>
            </a:r>
            <a:r>
              <a:rPr lang="en-US" sz="1800" b="1" dirty="0">
                <a:solidFill>
                  <a:schemeClr val="tx1"/>
                </a:solidFill>
                <a:effectLst/>
              </a:rPr>
              <a:t> </a:t>
            </a:r>
            <a:endParaRPr lang="en-US" sz="1800" dirty="0">
              <a:solidFill>
                <a:srgbClr val="0070C0"/>
              </a:solidFill>
            </a:endParaRPr>
          </a:p>
        </p:txBody>
      </p:sp>
      <p:sp>
        <p:nvSpPr>
          <p:cNvPr id="3" name="Turinio vietos rezervavimo ženklas 2"/>
          <p:cNvSpPr>
            <a:spLocks noGrp="1"/>
          </p:cNvSpPr>
          <p:nvPr>
            <p:ph sz="half" idx="2"/>
          </p:nvPr>
        </p:nvSpPr>
        <p:spPr>
          <a:xfrm>
            <a:off x="502586" y="2114551"/>
            <a:ext cx="4948645" cy="4286249"/>
          </a:xfrm>
        </p:spPr>
        <p:txBody>
          <a:bodyPr>
            <a:normAutofit lnSpcReduction="10000"/>
          </a:bodyPr>
          <a:lstStyle/>
          <a:p>
            <a:r>
              <a:rPr lang="en-US" dirty="0">
                <a:solidFill>
                  <a:schemeClr val="tx1"/>
                </a:solidFill>
              </a:rPr>
              <a:t>1. the support of management, in the future this will facilitate the implementation of improved services;</a:t>
            </a:r>
            <a:endParaRPr lang="fi-FI" dirty="0">
              <a:solidFill>
                <a:schemeClr val="tx1"/>
              </a:solidFill>
            </a:endParaRPr>
          </a:p>
          <a:p>
            <a:r>
              <a:rPr lang="en-US" dirty="0">
                <a:solidFill>
                  <a:schemeClr val="tx1"/>
                </a:solidFill>
              </a:rPr>
              <a:t>2. when choosing a topic, focus on the problem that YOU, the Nurse, can solve;</a:t>
            </a:r>
            <a:endParaRPr lang="fi-FI" dirty="0">
              <a:solidFill>
                <a:schemeClr val="tx1"/>
              </a:solidFill>
            </a:endParaRPr>
          </a:p>
          <a:p>
            <a:r>
              <a:rPr lang="en-US" dirty="0">
                <a:solidFill>
                  <a:schemeClr val="tx1"/>
                </a:solidFill>
              </a:rPr>
              <a:t>3.  when conducting the observation, be an "observer", do not interfere with patients, let them be "themselves".</a:t>
            </a:r>
            <a:endParaRPr lang="fi-FI" dirty="0">
              <a:solidFill>
                <a:schemeClr val="tx1"/>
              </a:solidFill>
            </a:endParaRPr>
          </a:p>
          <a:p>
            <a:r>
              <a:rPr lang="en-US" dirty="0">
                <a:solidFill>
                  <a:schemeClr val="tx1"/>
                </a:solidFill>
              </a:rPr>
              <a:t>4. when conducting an interview, try to ask revealing questions if necessary and be on the same wavelength with patients. The patient feels your sincerity and will open up, which will help you understand the problem in more depth.</a:t>
            </a:r>
            <a:endParaRPr lang="ru-RU" dirty="0">
              <a:solidFill>
                <a:schemeClr val="tx1"/>
              </a:solidFill>
            </a:endParaRPr>
          </a:p>
          <a:p>
            <a:endParaRPr lang="ru-RU" dirty="0"/>
          </a:p>
          <a:p>
            <a:endParaRPr lang="ru-RU" dirty="0"/>
          </a:p>
          <a:p>
            <a:endParaRPr lang="fi-FI" dirty="0"/>
          </a:p>
          <a:p>
            <a:pPr>
              <a:lnSpc>
                <a:spcPct val="120000"/>
              </a:lnSpc>
              <a:spcAft>
                <a:spcPts val="800"/>
              </a:spcAft>
            </a:pPr>
            <a:endParaRPr lang="en-US" dirty="0">
              <a:solidFill>
                <a:schemeClr val="tx1"/>
              </a:solidFill>
            </a:endParaRPr>
          </a:p>
        </p:txBody>
      </p:sp>
      <p:sp>
        <p:nvSpPr>
          <p:cNvPr id="5" name="Turinio vietos rezervavimo ženklas 2">
            <a:extLst>
              <a:ext uri="{FF2B5EF4-FFF2-40B4-BE49-F238E27FC236}">
                <a16:creationId xmlns:a16="http://schemas.microsoft.com/office/drawing/2014/main" id="{D012DC93-97CD-FA6C-D3DC-387A8AF110DE}"/>
              </a:ext>
            </a:extLst>
          </p:cNvPr>
          <p:cNvSpPr txBox="1">
            <a:spLocks/>
          </p:cNvSpPr>
          <p:nvPr/>
        </p:nvSpPr>
        <p:spPr>
          <a:xfrm>
            <a:off x="6063290" y="2114551"/>
            <a:ext cx="5602677" cy="416095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dirty="0">
                <a:solidFill>
                  <a:schemeClr val="tx1"/>
                </a:solidFill>
              </a:rPr>
              <a:t>1. поддержка руководства, в будущем это будет способствовать внедрению улучшенных услуг;</a:t>
            </a:r>
          </a:p>
          <a:p>
            <a:r>
              <a:rPr lang="ru-RU" dirty="0">
                <a:solidFill>
                  <a:schemeClr val="tx1"/>
                </a:solidFill>
              </a:rPr>
              <a:t>2. при выборе темы ориентируйтесь на проблему, которую ВЫ, Медсестра, можете решить;</a:t>
            </a:r>
          </a:p>
          <a:p>
            <a:r>
              <a:rPr lang="ru-RU" dirty="0">
                <a:solidFill>
                  <a:schemeClr val="tx1"/>
                </a:solidFill>
              </a:rPr>
              <a:t>3. при проведении наблюдения быть «наблюдателем», не мешать больным, позволить им быть «самими собой».</a:t>
            </a:r>
          </a:p>
          <a:p>
            <a:r>
              <a:rPr lang="ru-RU" dirty="0">
                <a:solidFill>
                  <a:schemeClr val="tx1"/>
                </a:solidFill>
              </a:rPr>
              <a:t>4. при проведении интервью старайтесь при необходимости задавать уточняющие вопросы и быть на одной волне с пациентами. Пациент почувствует вашу искренность и откроется, что поможет вам глубже понять проблему.</a:t>
            </a:r>
            <a:endParaRPr lang="en-US" dirty="0">
              <a:solidFill>
                <a:schemeClr val="tx1"/>
              </a:solidFill>
            </a:endParaRPr>
          </a:p>
        </p:txBody>
      </p:sp>
    </p:spTree>
    <p:extLst>
      <p:ext uri="{BB962C8B-B14F-4D97-AF65-F5344CB8AC3E}">
        <p14:creationId xmlns:p14="http://schemas.microsoft.com/office/powerpoint/2010/main" val="24319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B124E8-90C7-49E1-AF1C-9CE63E37FBA1}"/>
              </a:ext>
            </a:extLst>
          </p:cNvPr>
          <p:cNvSpPr>
            <a:spLocks noGrp="1"/>
          </p:cNvSpPr>
          <p:nvPr>
            <p:ph type="title"/>
          </p:nvPr>
        </p:nvSpPr>
        <p:spPr/>
        <p:txBody>
          <a:bodyPr>
            <a:normAutofit fontScale="90000"/>
          </a:bodyPr>
          <a:lstStyle/>
          <a:p>
            <a:r>
              <a:rPr lang="fi-FI" dirty="0"/>
              <a:t>References</a:t>
            </a:r>
            <a:r>
              <a:rPr lang="ru-RU" dirty="0"/>
              <a:t> / Список использованной литературы</a:t>
            </a:r>
            <a:endParaRPr lang="fi-FI" dirty="0"/>
          </a:p>
        </p:txBody>
      </p:sp>
      <p:sp>
        <p:nvSpPr>
          <p:cNvPr id="3" name="Sisällön paikkamerkki 2">
            <a:extLst>
              <a:ext uri="{FF2B5EF4-FFF2-40B4-BE49-F238E27FC236}">
                <a16:creationId xmlns:a16="http://schemas.microsoft.com/office/drawing/2014/main" id="{CD4148B8-01E7-4ABA-94FC-7BE735389A63}"/>
              </a:ext>
            </a:extLst>
          </p:cNvPr>
          <p:cNvSpPr>
            <a:spLocks noGrp="1"/>
          </p:cNvSpPr>
          <p:nvPr>
            <p:ph idx="1"/>
          </p:nvPr>
        </p:nvSpPr>
        <p:spPr/>
        <p:txBody>
          <a:bodyPr>
            <a:normAutofit fontScale="70000" lnSpcReduction="20000"/>
          </a:bodyPr>
          <a:lstStyle/>
          <a:p>
            <a:pPr marL="0" indent="0">
              <a:buNone/>
            </a:pPr>
            <a:r>
              <a:rPr lang="fi-FI" sz="1800" dirty="0" err="1">
                <a:solidFill>
                  <a:schemeClr val="tx1"/>
                </a:solidFill>
                <a:latin typeface="Calibri" panose="020F0502020204030204" pitchFamily="34" charset="0"/>
              </a:rPr>
              <a:t>Arnstein</a:t>
            </a:r>
            <a:r>
              <a:rPr lang="fi-FI" sz="1800" dirty="0">
                <a:solidFill>
                  <a:schemeClr val="tx1"/>
                </a:solidFill>
                <a:latin typeface="Calibri" panose="020F0502020204030204" pitchFamily="34" charset="0"/>
              </a:rPr>
              <a:t> S. 1969. A </a:t>
            </a:r>
            <a:r>
              <a:rPr lang="fi-FI" sz="1800" dirty="0" err="1">
                <a:solidFill>
                  <a:schemeClr val="tx1"/>
                </a:solidFill>
                <a:latin typeface="Calibri" panose="020F0502020204030204" pitchFamily="34" charset="0"/>
              </a:rPr>
              <a:t>Ladder</a:t>
            </a:r>
            <a:r>
              <a:rPr lang="fi-FI" sz="1800" dirty="0">
                <a:solidFill>
                  <a:schemeClr val="tx1"/>
                </a:solidFill>
                <a:latin typeface="Calibri" panose="020F0502020204030204" pitchFamily="34" charset="0"/>
              </a:rPr>
              <a:t> of </a:t>
            </a:r>
            <a:r>
              <a:rPr lang="fi-FI" sz="1800" dirty="0" err="1">
                <a:solidFill>
                  <a:schemeClr val="tx1"/>
                </a:solidFill>
                <a:latin typeface="Calibri" panose="020F0502020204030204" pitchFamily="34" charset="0"/>
              </a:rPr>
              <a:t>Citizen</a:t>
            </a:r>
            <a:r>
              <a:rPr lang="fi-FI" sz="1800" dirty="0">
                <a:solidFill>
                  <a:schemeClr val="tx1"/>
                </a:solidFill>
                <a:latin typeface="Calibri" panose="020F0502020204030204" pitchFamily="34" charset="0"/>
              </a:rPr>
              <a:t> </a:t>
            </a:r>
            <a:r>
              <a:rPr lang="fi-FI" sz="1800" dirty="0" err="1">
                <a:solidFill>
                  <a:schemeClr val="tx1"/>
                </a:solidFill>
                <a:latin typeface="Calibri" panose="020F0502020204030204" pitchFamily="34" charset="0"/>
              </a:rPr>
              <a:t>participation</a:t>
            </a:r>
            <a:r>
              <a:rPr lang="fi-FI" sz="1800" dirty="0">
                <a:solidFill>
                  <a:schemeClr val="tx1"/>
                </a:solidFill>
                <a:latin typeface="Calibri" panose="020F0502020204030204" pitchFamily="34" charset="0"/>
              </a:rPr>
              <a:t>. AIP Journal </a:t>
            </a:r>
            <a:r>
              <a:rPr lang="fi-FI" sz="1800" dirty="0">
                <a:solidFill>
                  <a:schemeClr val="tx1"/>
                </a:solidFill>
                <a:latin typeface="Calibri" panose="020F0502020204030204" pitchFamily="34" charset="0"/>
                <a:hlinkClick r:id="rId3"/>
              </a:rPr>
              <a:t>https://www.historyofsocialwork.org/1969_ENG_Ladderofparticipation/1969,%20Arnstein,%20ladder%20of%20participation,%20original%20text%20OCR%20C.pdf</a:t>
            </a:r>
            <a:endParaRPr lang="fi-FI" sz="1800" dirty="0">
              <a:solidFill>
                <a:schemeClr val="tx1"/>
              </a:solidFill>
              <a:latin typeface="Calibri" panose="020F0502020204030204" pitchFamily="34" charset="0"/>
            </a:endParaRPr>
          </a:p>
          <a:p>
            <a:pPr marL="0" indent="0">
              <a:buNone/>
            </a:pPr>
            <a:r>
              <a:rPr lang="fi-FI" sz="1800" dirty="0" err="1">
                <a:solidFill>
                  <a:schemeClr val="tx1"/>
                </a:solidFill>
                <a:latin typeface="Calibri" panose="020F0502020204030204" pitchFamily="34" charset="0"/>
              </a:rPr>
              <a:t>Dolan</a:t>
            </a:r>
            <a:r>
              <a:rPr lang="fi-FI" sz="1800" dirty="0">
                <a:solidFill>
                  <a:schemeClr val="tx1"/>
                </a:solidFill>
                <a:latin typeface="Calibri" panose="020F0502020204030204" pitchFamily="34" charset="0"/>
              </a:rPr>
              <a:t> A. 2021. </a:t>
            </a:r>
            <a:r>
              <a:rPr lang="fi-FI" sz="1800" dirty="0" err="1">
                <a:solidFill>
                  <a:schemeClr val="tx1"/>
                </a:solidFill>
                <a:latin typeface="Calibri" panose="020F0502020204030204" pitchFamily="34" charset="0"/>
              </a:rPr>
              <a:t>Double</a:t>
            </a:r>
            <a:r>
              <a:rPr lang="fi-FI" sz="1800" dirty="0">
                <a:solidFill>
                  <a:schemeClr val="tx1"/>
                </a:solidFill>
                <a:latin typeface="Calibri" panose="020F0502020204030204" pitchFamily="34" charset="0"/>
              </a:rPr>
              <a:t> </a:t>
            </a:r>
            <a:r>
              <a:rPr lang="fi-FI" sz="1800" dirty="0" err="1">
                <a:solidFill>
                  <a:schemeClr val="tx1"/>
                </a:solidFill>
                <a:latin typeface="Calibri" panose="020F0502020204030204" pitchFamily="34" charset="0"/>
              </a:rPr>
              <a:t>Diamond</a:t>
            </a:r>
            <a:r>
              <a:rPr lang="fi-FI" sz="1800" dirty="0">
                <a:solidFill>
                  <a:schemeClr val="tx1"/>
                </a:solidFill>
                <a:latin typeface="Calibri" panose="020F0502020204030204" pitchFamily="34" charset="0"/>
              </a:rPr>
              <a:t> Design </a:t>
            </a:r>
            <a:r>
              <a:rPr lang="fi-FI" sz="1800" dirty="0" err="1">
                <a:solidFill>
                  <a:schemeClr val="tx1"/>
                </a:solidFill>
                <a:latin typeface="Calibri" panose="020F0502020204030204" pitchFamily="34" charset="0"/>
              </a:rPr>
              <a:t>Process</a:t>
            </a:r>
            <a:r>
              <a:rPr lang="fi-FI" sz="1800" dirty="0">
                <a:solidFill>
                  <a:schemeClr val="tx1"/>
                </a:solidFill>
                <a:latin typeface="Calibri" panose="020F0502020204030204" pitchFamily="34" charset="0"/>
              </a:rPr>
              <a:t>. https://www.kickframe.com/frameworks/2021/6/2/double-diamond-design-process</a:t>
            </a:r>
          </a:p>
          <a:p>
            <a:pPr marL="0" indent="0">
              <a:buNone/>
            </a:pPr>
            <a:r>
              <a:rPr lang="fi-FI" sz="1800" b="0" i="0" dirty="0">
                <a:solidFill>
                  <a:srgbClr val="044B8C"/>
                </a:solidFill>
                <a:effectLst/>
                <a:latin typeface="Lato" panose="020F0502020204030203" pitchFamily="34" charset="0"/>
              </a:rPr>
              <a:t>https://</a:t>
            </a:r>
            <a:r>
              <a:rPr lang="fi-FI" sz="1800" b="0" i="0" dirty="0" err="1">
                <a:solidFill>
                  <a:srgbClr val="044B8C"/>
                </a:solidFill>
                <a:effectLst/>
                <a:latin typeface="Lato" panose="020F0502020204030203" pitchFamily="34" charset="0"/>
              </a:rPr>
              <a:t>digitalservices.maidstone.gov.uk</a:t>
            </a:r>
            <a:r>
              <a:rPr lang="fi-FI" sz="1800" b="0" i="0" dirty="0">
                <a:solidFill>
                  <a:srgbClr val="044B8C"/>
                </a:solidFill>
                <a:effectLst/>
                <a:latin typeface="Lato" panose="020F0502020204030203" pitchFamily="34" charset="0"/>
              </a:rPr>
              <a:t>/</a:t>
            </a:r>
            <a:endParaRPr lang="fi-FI" sz="1800" dirty="0">
              <a:solidFill>
                <a:schemeClr val="tx1"/>
              </a:solidFill>
              <a:latin typeface="Calibri" panose="020F0502020204030204" pitchFamily="34" charset="0"/>
            </a:endParaRPr>
          </a:p>
          <a:p>
            <a:pPr marL="0" indent="0">
              <a:buNone/>
            </a:pPr>
            <a:r>
              <a:rPr lang="fi-FI" sz="1800" dirty="0">
                <a:solidFill>
                  <a:schemeClr val="tx1"/>
                </a:solidFill>
                <a:latin typeface="Calibri" panose="020F0502020204030204" pitchFamily="34" charset="0"/>
              </a:rPr>
              <a:t>Fry KR. 2019. </a:t>
            </a:r>
            <a:r>
              <a:rPr lang="en-US" sz="1800" dirty="0">
                <a:solidFill>
                  <a:schemeClr val="tx1"/>
                </a:solidFill>
                <a:latin typeface="Calibri" panose="020F0502020204030204" pitchFamily="34" charset="0"/>
              </a:rPr>
              <a:t>Why Hospitals Need Service Design: Challenges and methods for successful implementation of change in hospitals. </a:t>
            </a:r>
            <a:r>
              <a:rPr lang="fi-FI" sz="1800" dirty="0">
                <a:solidFill>
                  <a:schemeClr val="tx1"/>
                </a:solidFill>
                <a:latin typeface="Calibri" panose="020F0502020204030204" pitchFamily="34" charset="0"/>
              </a:rPr>
              <a:t>DOI: </a:t>
            </a:r>
            <a:r>
              <a:rPr lang="fi-FI" sz="1800" dirty="0">
                <a:solidFill>
                  <a:schemeClr val="tx1"/>
                </a:solidFill>
                <a:latin typeface="Calibri" panose="020F0502020204030204" pitchFamily="34" charset="0"/>
                <a:hlinkClick r:id="rId4">
                  <a:extLst>
                    <a:ext uri="{A12FA001-AC4F-418D-AE19-62706E023703}">
                      <ahyp:hlinkClr xmlns:ahyp="http://schemas.microsoft.com/office/drawing/2018/hyperlinkcolor" val="tx"/>
                    </a:ext>
                  </a:extLst>
                </a:hlinkClick>
              </a:rPr>
              <a:t>10.1007/978-3-030-00749-2_22</a:t>
            </a:r>
            <a:r>
              <a:rPr lang="fi-FI" sz="1800" dirty="0">
                <a:solidFill>
                  <a:schemeClr val="tx1"/>
                </a:solidFill>
                <a:latin typeface="Calibri" panose="020F0502020204030204" pitchFamily="34" charset="0"/>
              </a:rPr>
              <a:t> </a:t>
            </a:r>
            <a:r>
              <a:rPr lang="en-US" sz="1800" dirty="0">
                <a:solidFill>
                  <a:schemeClr val="tx1"/>
                </a:solidFill>
                <a:latin typeface="Calibri" panose="020F0502020204030204" pitchFamily="34" charset="0"/>
              </a:rPr>
              <a:t> In book: Service Design and Service Thinking in Healthcare and Hospital Management. Theory, Concepts, Practice. Eds </a:t>
            </a:r>
            <a:r>
              <a:rPr lang="en-US" sz="1800" dirty="0" err="1">
                <a:solidFill>
                  <a:schemeClr val="tx1"/>
                </a:solidFill>
                <a:latin typeface="Calibri" panose="020F0502020204030204" pitchFamily="34" charset="0"/>
              </a:rPr>
              <a:t>Pfannstiel</a:t>
            </a:r>
            <a:r>
              <a:rPr lang="en-US" sz="1800" dirty="0">
                <a:solidFill>
                  <a:schemeClr val="tx1"/>
                </a:solidFill>
                <a:latin typeface="Calibri" panose="020F0502020204030204" pitchFamily="34" charset="0"/>
              </a:rPr>
              <a:t> MA </a:t>
            </a:r>
            <a:r>
              <a:rPr lang="en-US" sz="1800" dirty="0" err="1">
                <a:solidFill>
                  <a:schemeClr val="tx1"/>
                </a:solidFill>
                <a:latin typeface="Calibri" panose="020F0502020204030204" pitchFamily="34" charset="0"/>
              </a:rPr>
              <a:t>Rasche</a:t>
            </a:r>
            <a:r>
              <a:rPr lang="en-US" sz="1800" dirty="0">
                <a:solidFill>
                  <a:schemeClr val="tx1"/>
                </a:solidFill>
                <a:latin typeface="Calibri" panose="020F0502020204030204" pitchFamily="34" charset="0"/>
              </a:rPr>
              <a:t> C. Springer. Pp 377-399.</a:t>
            </a:r>
          </a:p>
          <a:p>
            <a:pPr marL="0" indent="0">
              <a:buNone/>
            </a:pPr>
            <a:r>
              <a:rPr lang="en-US" sz="1800" dirty="0">
                <a:solidFill>
                  <a:schemeClr val="tx1"/>
                </a:solidFill>
                <a:latin typeface="Calibri" panose="020F0502020204030204" pitchFamily="34" charset="0"/>
              </a:rPr>
              <a:t>Moore K. 2020. Service Design Toolkit. </a:t>
            </a:r>
            <a:r>
              <a:rPr lang="en-US" sz="1800" dirty="0">
                <a:solidFill>
                  <a:schemeClr val="tx1"/>
                </a:solidFill>
                <a:latin typeface="Calibri" panose="020F0502020204030204" pitchFamily="34" charset="0"/>
                <a:hlinkClick r:id="rId5"/>
              </a:rPr>
              <a:t>https://digitalservices.maidstone.gov.uk/about-us/toolkits/service-design-toolkit</a:t>
            </a:r>
            <a:endParaRPr lang="en-US" sz="1800" dirty="0">
              <a:solidFill>
                <a:schemeClr val="tx1"/>
              </a:solidFill>
              <a:latin typeface="Calibri" panose="020F0502020204030204" pitchFamily="34" charset="0"/>
            </a:endParaRPr>
          </a:p>
          <a:p>
            <a:pPr marL="0" indent="0">
              <a:buNone/>
            </a:pPr>
            <a:r>
              <a:rPr lang="en-US" sz="1800" dirty="0">
                <a:solidFill>
                  <a:schemeClr val="tx1"/>
                </a:solidFill>
                <a:latin typeface="Calibri" panose="020F0502020204030204" pitchFamily="34" charset="0"/>
              </a:rPr>
              <a:t>Moore K. 2021. </a:t>
            </a:r>
            <a:r>
              <a:rPr lang="en-US" sz="1800" dirty="0" err="1">
                <a:solidFill>
                  <a:schemeClr val="tx1"/>
                </a:solidFill>
                <a:latin typeface="Calibri" panose="020F0502020204030204" pitchFamily="34" charset="0"/>
              </a:rPr>
              <a:t>Sevice</a:t>
            </a:r>
            <a:r>
              <a:rPr lang="en-US" sz="1800" dirty="0">
                <a:solidFill>
                  <a:schemeClr val="tx1"/>
                </a:solidFill>
                <a:latin typeface="Calibri" panose="020F0502020204030204" pitchFamily="34" charset="0"/>
              </a:rPr>
              <a:t> Design Toolkit Framework https://digitalservices.maidstone.gov.uk/about-us/toolkits/service-design-toolkit/1-discover</a:t>
            </a:r>
          </a:p>
          <a:p>
            <a:pPr marL="0" indent="0" algn="l">
              <a:buNone/>
            </a:pPr>
            <a:r>
              <a:rPr lang="en-US" sz="1800" dirty="0" err="1">
                <a:solidFill>
                  <a:schemeClr val="tx1"/>
                </a:solidFill>
                <a:latin typeface="Calibri" panose="020F0502020204030204" pitchFamily="34" charset="0"/>
              </a:rPr>
              <a:t>Razzouk</a:t>
            </a:r>
            <a:r>
              <a:rPr lang="en-US" sz="1800" dirty="0">
                <a:solidFill>
                  <a:schemeClr val="tx1"/>
                </a:solidFill>
                <a:latin typeface="Calibri" panose="020F0502020204030204" pitchFamily="34" charset="0"/>
              </a:rPr>
              <a:t> R, Shute V. 2012. What Is Design Thinking and Why Is It Important? Review of Educational Research September 2012, Vol. 82, No. 3, pp. 330–348. DOI: 10.3102/0034654312457429 </a:t>
            </a:r>
          </a:p>
          <a:p>
            <a:pPr marL="0" indent="0">
              <a:buNone/>
            </a:pPr>
            <a:r>
              <a:rPr lang="en-US" sz="1800" dirty="0">
                <a:solidFill>
                  <a:schemeClr val="tx1"/>
                </a:solidFill>
                <a:latin typeface="Calibri" panose="020F0502020204030204" pitchFamily="34" charset="0"/>
              </a:rPr>
              <a:t>Roberts JP, Fisher TR, Trowbridge MJ &amp; Bent C. 2016. A design thinking framework for healthcare management and innovation. Healthcare vol. 4, no. 1, pp. 11-14. </a:t>
            </a:r>
            <a:r>
              <a:rPr lang="en-US" sz="1800" dirty="0">
                <a:solidFill>
                  <a:schemeClr val="tx1"/>
                </a:solidFill>
                <a:latin typeface="Calibri" panose="020F0502020204030204" pitchFamily="34" charset="0"/>
                <a:hlinkClick r:id="rId6">
                  <a:extLst>
                    <a:ext uri="{A12FA001-AC4F-418D-AE19-62706E023703}">
                      <ahyp:hlinkClr xmlns:ahyp="http://schemas.microsoft.com/office/drawing/2018/hyperlinkcolor" val="tx"/>
                    </a:ext>
                  </a:extLst>
                </a:hlinkClick>
              </a:rPr>
              <a:t>https://doi.org/10.1016/j.hjdsi.2015.12.00</a:t>
            </a:r>
            <a:endParaRPr lang="en-US" sz="1800" dirty="0">
              <a:solidFill>
                <a:schemeClr val="tx1"/>
              </a:solidFill>
              <a:latin typeface="Calibri" panose="020F0502020204030204" pitchFamily="34" charset="0"/>
            </a:endParaRPr>
          </a:p>
          <a:p>
            <a:pPr marL="0" indent="0" algn="l">
              <a:buNone/>
            </a:pPr>
            <a:r>
              <a:rPr lang="it-IT" sz="1800" dirty="0">
                <a:solidFill>
                  <a:schemeClr val="tx1"/>
                </a:solidFill>
                <a:latin typeface="Calibri" panose="020F0502020204030204" pitchFamily="34" charset="0"/>
              </a:rPr>
              <a:t>Simonse L, Albayrak A &amp; Starre S. 2019 Patient </a:t>
            </a:r>
            <a:r>
              <a:rPr lang="en-US" sz="1800" dirty="0">
                <a:solidFill>
                  <a:schemeClr val="tx1"/>
                </a:solidFill>
                <a:latin typeface="Calibri" panose="020F0502020204030204" pitchFamily="34" charset="0"/>
              </a:rPr>
              <a:t>journey method for integrated service design, Design for Health, 3:1, 82-97, DOI:</a:t>
            </a:r>
            <a:r>
              <a:rPr lang="fi-FI" sz="1800" dirty="0">
                <a:solidFill>
                  <a:schemeClr val="tx1"/>
                </a:solidFill>
                <a:latin typeface="Calibri" panose="020F0502020204030204" pitchFamily="34" charset="0"/>
              </a:rPr>
              <a:t>10.1080/24735132.2019.1582741</a:t>
            </a:r>
          </a:p>
          <a:p>
            <a:pPr marL="0" indent="0" algn="l">
              <a:buNone/>
            </a:pPr>
            <a:r>
              <a:rPr lang="en-US" sz="1600" dirty="0">
                <a:hlinkClick r:id="rId7"/>
              </a:rPr>
              <a:t>The Scottish Approach to Service Design (</a:t>
            </a:r>
            <a:r>
              <a:rPr lang="en-US" sz="1600" dirty="0" err="1">
                <a:hlinkClick r:id="rId7"/>
              </a:rPr>
              <a:t>SAtSD</a:t>
            </a:r>
            <a:r>
              <a:rPr lang="en-US" sz="1600" dirty="0">
                <a:hlinkClick r:id="rId7"/>
              </a:rPr>
              <a:t>) - </a:t>
            </a:r>
            <a:r>
              <a:rPr lang="en-US" sz="1600" dirty="0" err="1">
                <a:hlinkClick r:id="rId7"/>
              </a:rPr>
              <a:t>gov.scot</a:t>
            </a:r>
            <a:r>
              <a:rPr lang="en-US" sz="1600" dirty="0">
                <a:hlinkClick r:id="rId7"/>
              </a:rPr>
              <a:t> (www.gov.scot</a:t>
            </a:r>
            <a:endParaRPr lang="fi-FI" sz="1800" dirty="0">
              <a:solidFill>
                <a:schemeClr val="tx1"/>
              </a:solidFill>
              <a:latin typeface="Calibri" panose="020F0502020204030204" pitchFamily="34" charset="0"/>
            </a:endParaRPr>
          </a:p>
          <a:p>
            <a:pPr marL="0" indent="0">
              <a:buNone/>
            </a:pPr>
            <a:r>
              <a:rPr lang="en-US" sz="1800" dirty="0">
                <a:solidFill>
                  <a:schemeClr val="tx1"/>
                </a:solidFill>
                <a:latin typeface="Calibri" panose="020F0502020204030204" pitchFamily="34" charset="0"/>
              </a:rPr>
              <a:t>Yates P.  2018. Design Thinking: Can it enhance nursing research?</a:t>
            </a:r>
            <a:r>
              <a:rPr lang="pt-BR" sz="1800" dirty="0">
                <a:solidFill>
                  <a:schemeClr val="tx1"/>
                </a:solidFill>
                <a:latin typeface="Calibri" panose="020F0502020204030204" pitchFamily="34" charset="0"/>
              </a:rPr>
              <a:t> Cancer Nursing, Vol. 41, No. 4, 2018 344-345. DOI: 10.1097/NCC.0000000000000630</a:t>
            </a:r>
          </a:p>
          <a:p>
            <a:endParaRPr lang="en-US" dirty="0"/>
          </a:p>
        </p:txBody>
      </p:sp>
    </p:spTree>
    <p:extLst>
      <p:ext uri="{BB962C8B-B14F-4D97-AF65-F5344CB8AC3E}">
        <p14:creationId xmlns:p14="http://schemas.microsoft.com/office/powerpoint/2010/main" val="335342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1778" y="931332"/>
            <a:ext cx="11343022" cy="816921"/>
          </a:xfrm>
        </p:spPr>
        <p:style>
          <a:lnRef idx="1">
            <a:schemeClr val="dk1"/>
          </a:lnRef>
          <a:fillRef idx="2">
            <a:schemeClr val="dk1"/>
          </a:fillRef>
          <a:effectRef idx="1">
            <a:schemeClr val="dk1"/>
          </a:effectRef>
          <a:fontRef idx="minor">
            <a:schemeClr val="dk1"/>
          </a:fontRef>
        </p:style>
        <p:txBody>
          <a:bodyPr anchor="b">
            <a:normAutofit fontScale="90000"/>
          </a:bodyPr>
          <a:lstStyle/>
          <a:p>
            <a:r>
              <a:rPr lang="en-US" sz="3000" b="1" dirty="0">
                <a:solidFill>
                  <a:schemeClr val="tx1"/>
                </a:solidFill>
              </a:rPr>
              <a:t>Design thinking as approach in service design</a:t>
            </a:r>
            <a:r>
              <a:rPr lang="en-US" sz="3000" b="1" dirty="0">
                <a:solidFill>
                  <a:schemeClr val="tx1"/>
                </a:solidFill>
                <a:effectLst/>
              </a:rPr>
              <a:t> / </a:t>
            </a:r>
            <a:r>
              <a:rPr lang="ru-RU" sz="3000" b="1" dirty="0">
                <a:solidFill>
                  <a:schemeClr val="bg1"/>
                </a:solidFill>
              </a:rPr>
              <a:t>Дизайн-мышление как подход в сервис-дизайне</a:t>
            </a:r>
            <a:endParaRPr lang="en-US" sz="3000" b="1" dirty="0">
              <a:solidFill>
                <a:schemeClr val="bg1"/>
              </a:solidFill>
            </a:endParaRPr>
          </a:p>
        </p:txBody>
      </p:sp>
      <p:sp>
        <p:nvSpPr>
          <p:cNvPr id="3" name="Turinio vietos rezervavimo ženklas 2"/>
          <p:cNvSpPr>
            <a:spLocks noGrp="1"/>
          </p:cNvSpPr>
          <p:nvPr>
            <p:ph sz="half" idx="2"/>
          </p:nvPr>
        </p:nvSpPr>
        <p:spPr>
          <a:xfrm>
            <a:off x="391778" y="2003108"/>
            <a:ext cx="4288824" cy="4238028"/>
          </a:xfrm>
        </p:spPr>
        <p:txBody>
          <a:bodyPr>
            <a:normAutofit fontScale="92500" lnSpcReduction="20000"/>
          </a:bodyPr>
          <a:lstStyle/>
          <a:p>
            <a:pPr marL="0" indent="0">
              <a:lnSpc>
                <a:spcPct val="120000"/>
              </a:lnSpc>
              <a:spcAft>
                <a:spcPts val="800"/>
              </a:spcAft>
              <a:buNone/>
            </a:pPr>
            <a:r>
              <a:rPr lang="en-US" dirty="0">
                <a:solidFill>
                  <a:schemeClr val="tx1"/>
                </a:solidFill>
              </a:rPr>
              <a:t>Design thinking has been defined as an “analytic and creative process that engages a person in opportunities to experiment, create and prototype models, gather feedback, and redesign”.(</a:t>
            </a:r>
            <a:r>
              <a:rPr lang="en-US" dirty="0" err="1">
                <a:solidFill>
                  <a:schemeClr val="tx1"/>
                </a:solidFill>
              </a:rPr>
              <a:t>Razzouk</a:t>
            </a:r>
            <a:r>
              <a:rPr lang="en-US" dirty="0">
                <a:solidFill>
                  <a:schemeClr val="tx1"/>
                </a:solidFill>
              </a:rPr>
              <a:t> &amp; Shute 2012)  </a:t>
            </a:r>
          </a:p>
          <a:p>
            <a:pPr marL="0" indent="0">
              <a:lnSpc>
                <a:spcPct val="120000"/>
              </a:lnSpc>
              <a:spcAft>
                <a:spcPts val="800"/>
              </a:spcAft>
              <a:buNone/>
            </a:pPr>
            <a:r>
              <a:rPr lang="en-US" dirty="0">
                <a:solidFill>
                  <a:schemeClr val="tx1"/>
                </a:solidFill>
              </a:rPr>
              <a:t>Design thinking has been described as a “systematic innovation process that prioritizes deep empathy for end-user desires, needs and challenges to fully understand a problem in the hopes of developing more comprehensive and effective solutions”.(Roberts et al 2016)</a:t>
            </a:r>
          </a:p>
        </p:txBody>
      </p:sp>
      <p:sp>
        <p:nvSpPr>
          <p:cNvPr id="7" name="Content Placeholder 6">
            <a:extLst>
              <a:ext uri="{FF2B5EF4-FFF2-40B4-BE49-F238E27FC236}">
                <a16:creationId xmlns:a16="http://schemas.microsoft.com/office/drawing/2014/main" id="{8C3D8BF5-403C-4808-8785-15EFB0C23716}"/>
              </a:ext>
            </a:extLst>
          </p:cNvPr>
          <p:cNvSpPr>
            <a:spLocks noGrp="1"/>
          </p:cNvSpPr>
          <p:nvPr>
            <p:ph sz="quarter" idx="4"/>
          </p:nvPr>
        </p:nvSpPr>
        <p:spPr>
          <a:xfrm>
            <a:off x="7132320" y="2010834"/>
            <a:ext cx="4667902" cy="3915834"/>
          </a:xfrm>
        </p:spPr>
        <p:txBody>
          <a:bodyPr>
            <a:noAutofit/>
          </a:bodyPr>
          <a:lstStyle/>
          <a:p>
            <a:r>
              <a:rPr lang="ru-RU" sz="1900" dirty="0">
                <a:solidFill>
                  <a:schemeClr val="tx1"/>
                </a:solidFill>
              </a:rPr>
              <a:t>Дизайн-мышление было определено как «аналитический и творческий процесс, который вовлекает человека в возможности экспериментировать, создавать и </a:t>
            </a:r>
            <a:r>
              <a:rPr lang="ru-RU" sz="1900" dirty="0" err="1">
                <a:solidFill>
                  <a:schemeClr val="tx1"/>
                </a:solidFill>
              </a:rPr>
              <a:t>прототипировать</a:t>
            </a:r>
            <a:r>
              <a:rPr lang="ru-RU" sz="1900" dirty="0">
                <a:solidFill>
                  <a:schemeClr val="tx1"/>
                </a:solidFill>
              </a:rPr>
              <a:t> модели, собирать отзывы и изменять дизайн» (</a:t>
            </a:r>
            <a:r>
              <a:rPr lang="ru-RU" sz="1900" dirty="0" err="1">
                <a:solidFill>
                  <a:schemeClr val="tx1"/>
                </a:solidFill>
              </a:rPr>
              <a:t>Razzouk</a:t>
            </a:r>
            <a:r>
              <a:rPr lang="ru-RU" sz="1900" dirty="0">
                <a:solidFill>
                  <a:schemeClr val="tx1"/>
                </a:solidFill>
              </a:rPr>
              <a:t> &amp; </a:t>
            </a:r>
            <a:r>
              <a:rPr lang="ru-RU" sz="1900" dirty="0" err="1">
                <a:solidFill>
                  <a:schemeClr val="tx1"/>
                </a:solidFill>
              </a:rPr>
              <a:t>Shute</a:t>
            </a:r>
            <a:r>
              <a:rPr lang="ru-RU" sz="1900" dirty="0">
                <a:solidFill>
                  <a:schemeClr val="tx1"/>
                </a:solidFill>
              </a:rPr>
              <a:t> 2012).</a:t>
            </a:r>
          </a:p>
          <a:p>
            <a:r>
              <a:rPr lang="ru-RU" sz="1900" dirty="0">
                <a:solidFill>
                  <a:schemeClr val="tx1"/>
                </a:solidFill>
              </a:rPr>
              <a:t>Дизайн-мышление описывается как «систематический инновационный процесс, в котором приоритетным является глубокое сочувствие к желаниям, потребностям и вызовам конечных пользователей, чтобы полностью понять проблему в надежде на разработку более всеобъемлющих и эффективных решений» (Робертс и др., 2016).</a:t>
            </a:r>
            <a:endParaRPr lang="fi-FI" sz="1900" dirty="0">
              <a:solidFill>
                <a:schemeClr val="tx1"/>
              </a:solidFill>
            </a:endParaRPr>
          </a:p>
        </p:txBody>
      </p:sp>
      <p:pic>
        <p:nvPicPr>
          <p:cNvPr id="4" name="Picture 3">
            <a:extLst>
              <a:ext uri="{FF2B5EF4-FFF2-40B4-BE49-F238E27FC236}">
                <a16:creationId xmlns:a16="http://schemas.microsoft.com/office/drawing/2014/main" id="{99E401EB-F72E-FA6E-3680-818A562D24E8}"/>
              </a:ext>
            </a:extLst>
          </p:cNvPr>
          <p:cNvPicPr>
            <a:picLocks noChangeAspect="1"/>
          </p:cNvPicPr>
          <p:nvPr/>
        </p:nvPicPr>
        <p:blipFill>
          <a:blip r:embed="rId2"/>
          <a:stretch>
            <a:fillRect/>
          </a:stretch>
        </p:blipFill>
        <p:spPr>
          <a:xfrm>
            <a:off x="4432867" y="4263713"/>
            <a:ext cx="2501333" cy="1662955"/>
          </a:xfrm>
          <a:prstGeom prst="rect">
            <a:avLst/>
          </a:prstGeom>
        </p:spPr>
      </p:pic>
    </p:spTree>
    <p:extLst>
      <p:ext uri="{BB962C8B-B14F-4D97-AF65-F5344CB8AC3E}">
        <p14:creationId xmlns:p14="http://schemas.microsoft.com/office/powerpoint/2010/main" val="189047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3797F3-759B-4250-A023-8EB9BCA99ECB}"/>
              </a:ext>
            </a:extLst>
          </p:cNvPr>
          <p:cNvSpPr>
            <a:spLocks noGrp="1"/>
          </p:cNvSpPr>
          <p:nvPr>
            <p:ph type="title"/>
          </p:nvPr>
        </p:nvSpPr>
        <p:spPr>
          <a:xfrm>
            <a:off x="304800" y="970371"/>
            <a:ext cx="11399520" cy="759523"/>
          </a:xfrm>
          <a:solidFill>
            <a:schemeClr val="bg1">
              <a:lumMod val="65000"/>
            </a:schemeClr>
          </a:solidFill>
          <a:ln w="12700">
            <a:solidFill>
              <a:schemeClr val="tx1"/>
            </a:solidFill>
          </a:ln>
        </p:spPr>
        <p:txBody>
          <a:bodyPr>
            <a:normAutofit fontScale="90000"/>
          </a:bodyPr>
          <a:lstStyle/>
          <a:p>
            <a:r>
              <a:rPr lang="en-US" sz="2800" b="1" i="0" u="none" strike="noStrike" baseline="0" dirty="0">
                <a:solidFill>
                  <a:schemeClr val="tx1"/>
                </a:solidFill>
                <a:latin typeface="+mn-lt"/>
              </a:rPr>
              <a:t>Comparison of Design thinking and Process improvement. </a:t>
            </a:r>
            <a:r>
              <a:rPr lang="en-US" sz="1800" b="1" i="0" u="none" strike="noStrike" baseline="0" dirty="0">
                <a:solidFill>
                  <a:schemeClr val="tx1"/>
                </a:solidFill>
                <a:latin typeface="+mn-lt"/>
              </a:rPr>
              <a:t>/(</a:t>
            </a:r>
            <a:r>
              <a:rPr lang="en-US" sz="1800" b="1" dirty="0">
                <a:solidFill>
                  <a:schemeClr val="tx1"/>
                </a:solidFill>
                <a:latin typeface="+mn-lt"/>
              </a:rPr>
              <a:t>Roberts et al 2016)</a:t>
            </a:r>
            <a:br>
              <a:rPr lang="ru-RU" sz="1800" b="1" dirty="0">
                <a:solidFill>
                  <a:schemeClr val="tx1"/>
                </a:solidFill>
                <a:latin typeface="+mn-lt"/>
              </a:rPr>
            </a:br>
            <a:r>
              <a:rPr lang="ru-RU" sz="2800" b="1" dirty="0">
                <a:solidFill>
                  <a:schemeClr val="bg1"/>
                </a:solidFill>
                <a:latin typeface="+mn-lt"/>
              </a:rPr>
              <a:t>Сравнение дизайна-мышления и Совершенствования процессов</a:t>
            </a:r>
            <a:endParaRPr lang="fi-FI" sz="2800" b="1" dirty="0">
              <a:solidFill>
                <a:schemeClr val="bg1"/>
              </a:solidFill>
              <a:latin typeface="+mn-lt"/>
            </a:endParaRPr>
          </a:p>
        </p:txBody>
      </p:sp>
      <p:sp>
        <p:nvSpPr>
          <p:cNvPr id="3" name="Tekstin paikkamerkki 2">
            <a:extLst>
              <a:ext uri="{FF2B5EF4-FFF2-40B4-BE49-F238E27FC236}">
                <a16:creationId xmlns:a16="http://schemas.microsoft.com/office/drawing/2014/main" id="{25E7026D-3170-4554-A2ED-0AFD1150D22A}"/>
              </a:ext>
            </a:extLst>
          </p:cNvPr>
          <p:cNvSpPr>
            <a:spLocks noGrp="1"/>
          </p:cNvSpPr>
          <p:nvPr>
            <p:ph type="body" idx="1"/>
          </p:nvPr>
        </p:nvSpPr>
        <p:spPr>
          <a:xfrm>
            <a:off x="243841" y="1729894"/>
            <a:ext cx="2507985" cy="736282"/>
          </a:xfrm>
        </p:spPr>
        <p:txBody>
          <a:bodyPr>
            <a:normAutofit fontScale="92500"/>
          </a:bodyPr>
          <a:lstStyle/>
          <a:p>
            <a:r>
              <a:rPr lang="fi-FI" sz="1800" b="0" i="0" u="none" strike="noStrike" baseline="0" dirty="0" err="1">
                <a:solidFill>
                  <a:schemeClr val="tx1"/>
                </a:solidFill>
                <a:latin typeface="AdvOTb83ee1dd.B"/>
              </a:rPr>
              <a:t>Process</a:t>
            </a:r>
            <a:r>
              <a:rPr lang="fi-FI" sz="1800" b="0" i="0" u="none" strike="noStrike" baseline="0" dirty="0">
                <a:solidFill>
                  <a:schemeClr val="tx1"/>
                </a:solidFill>
                <a:latin typeface="AdvOTb83ee1dd.B"/>
              </a:rPr>
              <a:t> </a:t>
            </a:r>
            <a:r>
              <a:rPr lang="fi-FI" sz="1800" b="0" i="0" u="none" strike="noStrike" baseline="0" dirty="0" err="1">
                <a:solidFill>
                  <a:schemeClr val="tx1"/>
                </a:solidFill>
                <a:latin typeface="AdvOTb83ee1dd.B"/>
              </a:rPr>
              <a:t>improvement</a:t>
            </a:r>
            <a:r>
              <a:rPr lang="fi-FI" sz="1800" b="0" i="0" u="none" strike="noStrike" baseline="0" dirty="0">
                <a:solidFill>
                  <a:schemeClr val="tx1"/>
                </a:solidFill>
                <a:latin typeface="AdvOTb83ee1dd.B"/>
              </a:rPr>
              <a:t> </a:t>
            </a:r>
            <a:r>
              <a:rPr lang="fi-FI" sz="1800" b="0" i="0" u="none" strike="noStrike" baseline="0" dirty="0" err="1">
                <a:solidFill>
                  <a:schemeClr val="tx1"/>
                </a:solidFill>
                <a:latin typeface="AdvOTb83ee1dd.B"/>
              </a:rPr>
              <a:t>orientation</a:t>
            </a:r>
            <a:endParaRPr lang="fi-FI" dirty="0">
              <a:solidFill>
                <a:schemeClr val="tx1"/>
              </a:solidFill>
            </a:endParaRPr>
          </a:p>
        </p:txBody>
      </p:sp>
      <p:sp>
        <p:nvSpPr>
          <p:cNvPr id="4" name="Sisällön paikkamerkki 3">
            <a:extLst>
              <a:ext uri="{FF2B5EF4-FFF2-40B4-BE49-F238E27FC236}">
                <a16:creationId xmlns:a16="http://schemas.microsoft.com/office/drawing/2014/main" id="{653D1FC1-DED5-462D-8397-22A91B51D073}"/>
              </a:ext>
            </a:extLst>
          </p:cNvPr>
          <p:cNvSpPr>
            <a:spLocks noGrp="1"/>
          </p:cNvSpPr>
          <p:nvPr>
            <p:ph sz="half" idx="2"/>
          </p:nvPr>
        </p:nvSpPr>
        <p:spPr>
          <a:xfrm>
            <a:off x="304800" y="2619388"/>
            <a:ext cx="2050211" cy="3341145"/>
          </a:xfrm>
        </p:spPr>
        <p:txBody>
          <a:bodyPr>
            <a:normAutofit fontScale="77500" lnSpcReduction="20000"/>
          </a:bodyPr>
          <a:lstStyle/>
          <a:p>
            <a:pPr algn="l"/>
            <a:r>
              <a:rPr lang="en-US" sz="1800" b="0" i="0" u="none" strike="noStrike" baseline="0" dirty="0">
                <a:solidFill>
                  <a:schemeClr val="tx1"/>
                </a:solidFill>
                <a:latin typeface="AdvOT863180fb"/>
              </a:rPr>
              <a:t>Prioritizes evaluation of limited set of possible solutions</a:t>
            </a:r>
          </a:p>
          <a:p>
            <a:pPr algn="l"/>
            <a:r>
              <a:rPr lang="en-US" sz="1800" b="0" i="0" u="none" strike="noStrike" baseline="0" dirty="0">
                <a:solidFill>
                  <a:schemeClr val="tx1"/>
                </a:solidFill>
                <a:latin typeface="AdvOT863180fb"/>
              </a:rPr>
              <a:t>Well suited to address problems that have predictable solutions </a:t>
            </a:r>
          </a:p>
          <a:p>
            <a:pPr algn="l"/>
            <a:r>
              <a:rPr lang="en-US" sz="1800" b="0" i="0" u="none" strike="noStrike" baseline="0" dirty="0">
                <a:solidFill>
                  <a:schemeClr val="tx1"/>
                </a:solidFill>
                <a:latin typeface="AdvOT863180fb"/>
              </a:rPr>
              <a:t>Promotes consensus building (convergent) </a:t>
            </a:r>
          </a:p>
          <a:p>
            <a:pPr algn="l"/>
            <a:r>
              <a:rPr lang="en-US" sz="1800" b="0" i="0" u="none" strike="noStrike" baseline="0" dirty="0">
                <a:solidFill>
                  <a:schemeClr val="tx1"/>
                </a:solidFill>
                <a:latin typeface="AdvOT863180fb"/>
              </a:rPr>
              <a:t>Aims to uncover what is important to consumers within a particular experience</a:t>
            </a:r>
          </a:p>
          <a:p>
            <a:pPr algn="l"/>
            <a:r>
              <a:rPr lang="en-US" sz="1800" b="0" i="0" u="none" strike="noStrike" baseline="0" dirty="0">
                <a:solidFill>
                  <a:schemeClr val="tx1"/>
                </a:solidFill>
                <a:latin typeface="AdvOT863180fb"/>
              </a:rPr>
              <a:t>Empathy research focuses on what people </a:t>
            </a:r>
            <a:r>
              <a:rPr lang="en-US" sz="1800" b="0" i="0" u="none" strike="noStrike" baseline="0" dirty="0">
                <a:solidFill>
                  <a:schemeClr val="tx1"/>
                </a:solidFill>
                <a:latin typeface="AdvOTb92eb7df.I"/>
              </a:rPr>
              <a:t>think </a:t>
            </a:r>
            <a:r>
              <a:rPr lang="en-US" sz="1800" b="0" i="0" u="none" strike="noStrike" baseline="0" dirty="0">
                <a:solidFill>
                  <a:schemeClr val="tx1"/>
                </a:solidFill>
                <a:latin typeface="AdvOT863180fb"/>
              </a:rPr>
              <a:t>to reveal improved outcomes</a:t>
            </a:r>
            <a:endParaRPr lang="fi-FI" dirty="0">
              <a:solidFill>
                <a:schemeClr val="tx1"/>
              </a:solidFill>
            </a:endParaRPr>
          </a:p>
        </p:txBody>
      </p:sp>
      <p:sp>
        <p:nvSpPr>
          <p:cNvPr id="5" name="Tekstin paikkamerkki 4">
            <a:extLst>
              <a:ext uri="{FF2B5EF4-FFF2-40B4-BE49-F238E27FC236}">
                <a16:creationId xmlns:a16="http://schemas.microsoft.com/office/drawing/2014/main" id="{DAE6357A-BB98-4C00-A842-0397ED54676A}"/>
              </a:ext>
            </a:extLst>
          </p:cNvPr>
          <p:cNvSpPr>
            <a:spLocks noGrp="1"/>
          </p:cNvSpPr>
          <p:nvPr>
            <p:ph type="body" sz="quarter" idx="3"/>
          </p:nvPr>
        </p:nvSpPr>
        <p:spPr>
          <a:xfrm>
            <a:off x="2602875" y="1729894"/>
            <a:ext cx="2260121" cy="736282"/>
          </a:xfrm>
        </p:spPr>
        <p:txBody>
          <a:bodyPr>
            <a:normAutofit fontScale="92500"/>
          </a:bodyPr>
          <a:lstStyle/>
          <a:p>
            <a:r>
              <a:rPr lang="fi-FI" sz="1800" b="0" i="0" u="none" strike="noStrike" baseline="0" dirty="0">
                <a:solidFill>
                  <a:schemeClr val="tx1"/>
                </a:solidFill>
                <a:latin typeface="AdvOTb83ee1dd.B"/>
              </a:rPr>
              <a:t>Design </a:t>
            </a:r>
            <a:r>
              <a:rPr lang="fi-FI" sz="1800" b="0" i="0" u="none" strike="noStrike" baseline="0" dirty="0" err="1">
                <a:solidFill>
                  <a:schemeClr val="tx1"/>
                </a:solidFill>
                <a:latin typeface="AdvOTb83ee1dd.B"/>
              </a:rPr>
              <a:t>thinking</a:t>
            </a:r>
            <a:r>
              <a:rPr lang="fi-FI" sz="1800" b="0" i="0" u="none" strike="noStrike" baseline="0" dirty="0">
                <a:solidFill>
                  <a:schemeClr val="tx1"/>
                </a:solidFill>
                <a:latin typeface="AdvOTb83ee1dd.B"/>
              </a:rPr>
              <a:t> </a:t>
            </a:r>
            <a:r>
              <a:rPr lang="fi-FI" sz="1800" b="0" i="0" u="none" strike="noStrike" baseline="0" dirty="0" err="1">
                <a:solidFill>
                  <a:schemeClr val="tx1"/>
                </a:solidFill>
                <a:latin typeface="AdvOTb83ee1dd.B"/>
              </a:rPr>
              <a:t>orientation</a:t>
            </a:r>
            <a:endParaRPr lang="fi-FI" dirty="0">
              <a:solidFill>
                <a:schemeClr val="tx1"/>
              </a:solidFill>
            </a:endParaRPr>
          </a:p>
        </p:txBody>
      </p:sp>
      <p:sp>
        <p:nvSpPr>
          <p:cNvPr id="6" name="Sisällön paikkamerkki 5">
            <a:extLst>
              <a:ext uri="{FF2B5EF4-FFF2-40B4-BE49-F238E27FC236}">
                <a16:creationId xmlns:a16="http://schemas.microsoft.com/office/drawing/2014/main" id="{96D364F2-D4B2-4C7F-88D1-83B3C97A3F8D}"/>
              </a:ext>
            </a:extLst>
          </p:cNvPr>
          <p:cNvSpPr>
            <a:spLocks noGrp="1"/>
          </p:cNvSpPr>
          <p:nvPr>
            <p:ph sz="quarter" idx="4"/>
          </p:nvPr>
        </p:nvSpPr>
        <p:spPr>
          <a:xfrm>
            <a:off x="2602875" y="2619388"/>
            <a:ext cx="2494464" cy="3341146"/>
          </a:xfrm>
        </p:spPr>
        <p:txBody>
          <a:bodyPr>
            <a:noAutofit/>
          </a:bodyPr>
          <a:lstStyle/>
          <a:p>
            <a:pPr>
              <a:lnSpc>
                <a:spcPct val="70000"/>
              </a:lnSpc>
            </a:pPr>
            <a:r>
              <a:rPr lang="en-US" sz="1400" dirty="0">
                <a:solidFill>
                  <a:schemeClr val="tx1"/>
                </a:solidFill>
                <a:latin typeface="AdvOT863180fb"/>
              </a:rPr>
              <a:t>Prioritizes comprehensive understanding of underlying problems</a:t>
            </a:r>
          </a:p>
          <a:p>
            <a:pPr>
              <a:lnSpc>
                <a:spcPct val="70000"/>
              </a:lnSpc>
            </a:pPr>
            <a:r>
              <a:rPr lang="en-US" sz="1400" dirty="0">
                <a:solidFill>
                  <a:schemeClr val="tx1"/>
                </a:solidFill>
                <a:latin typeface="AdvOT863180fb"/>
              </a:rPr>
              <a:t>Well suited to address problems that have unpredictable solutions (wicked problems)</a:t>
            </a:r>
          </a:p>
          <a:p>
            <a:pPr>
              <a:lnSpc>
                <a:spcPct val="70000"/>
              </a:lnSpc>
            </a:pPr>
            <a:r>
              <a:rPr lang="en-US" sz="1400" dirty="0">
                <a:solidFill>
                  <a:schemeClr val="tx1"/>
                </a:solidFill>
                <a:latin typeface="AdvOT863180fb"/>
              </a:rPr>
              <a:t>Promotes opposing ideas and debate (divergent)</a:t>
            </a:r>
          </a:p>
          <a:p>
            <a:pPr>
              <a:lnSpc>
                <a:spcPct val="70000"/>
              </a:lnSpc>
            </a:pPr>
            <a:r>
              <a:rPr lang="en-US" sz="1400" dirty="0">
                <a:solidFill>
                  <a:schemeClr val="tx1"/>
                </a:solidFill>
                <a:latin typeface="AdvOT863180fb"/>
              </a:rPr>
              <a:t>Aims to uncover what is important to consumers in their everyday lives</a:t>
            </a:r>
          </a:p>
          <a:p>
            <a:pPr>
              <a:lnSpc>
                <a:spcPct val="70000"/>
              </a:lnSpc>
            </a:pPr>
            <a:r>
              <a:rPr lang="en-US" sz="1400" dirty="0">
                <a:solidFill>
                  <a:schemeClr val="tx1"/>
                </a:solidFill>
                <a:latin typeface="AdvOT863180fb"/>
              </a:rPr>
              <a:t>Empathy research focuses on what people feel to reveal new/disruptive outcomes</a:t>
            </a:r>
            <a:endParaRPr lang="fi-FI" sz="1400" dirty="0">
              <a:solidFill>
                <a:schemeClr val="tx1"/>
              </a:solidFill>
              <a:latin typeface="AdvOT863180fb"/>
            </a:endParaRPr>
          </a:p>
        </p:txBody>
      </p:sp>
      <p:cxnSp>
        <p:nvCxnSpPr>
          <p:cNvPr id="8" name="Suora yhdysviiva 7">
            <a:extLst>
              <a:ext uri="{FF2B5EF4-FFF2-40B4-BE49-F238E27FC236}">
                <a16:creationId xmlns:a16="http://schemas.microsoft.com/office/drawing/2014/main" id="{FAA14FAB-4EBB-4F9D-8241-9BDB9670205F}"/>
              </a:ext>
            </a:extLst>
          </p:cNvPr>
          <p:cNvCxnSpPr>
            <a:cxnSpLocks/>
          </p:cNvCxnSpPr>
          <p:nvPr/>
        </p:nvCxnSpPr>
        <p:spPr>
          <a:xfrm flipH="1">
            <a:off x="2432649" y="2466176"/>
            <a:ext cx="34792" cy="32358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FD9CA4D-2709-4905-A14A-A26DD050C092}"/>
              </a:ext>
            </a:extLst>
          </p:cNvPr>
          <p:cNvSpPr txBox="1"/>
          <p:nvPr/>
        </p:nvSpPr>
        <p:spPr>
          <a:xfrm>
            <a:off x="5796809" y="1824310"/>
            <a:ext cx="2894606" cy="646331"/>
          </a:xfrm>
          <a:prstGeom prst="rect">
            <a:avLst/>
          </a:prstGeom>
          <a:noFill/>
        </p:spPr>
        <p:txBody>
          <a:bodyPr wrap="square">
            <a:spAutoFit/>
          </a:bodyPr>
          <a:lstStyle/>
          <a:p>
            <a:r>
              <a:rPr lang="ru-RU" sz="1800" b="0" i="0" u="none" strike="noStrike" baseline="0" dirty="0">
                <a:solidFill>
                  <a:schemeClr val="tx1"/>
                </a:solidFill>
                <a:latin typeface="AdvOTb83ee1dd.B"/>
              </a:rPr>
              <a:t>ОРИЕНТАЦИЯ НА УЛУЧШЕНИЕ ПРОЦЕССА</a:t>
            </a:r>
            <a:endParaRPr lang="fi-FI" dirty="0">
              <a:solidFill>
                <a:schemeClr val="tx1"/>
              </a:solidFill>
            </a:endParaRPr>
          </a:p>
        </p:txBody>
      </p:sp>
      <p:sp>
        <p:nvSpPr>
          <p:cNvPr id="11" name="TextBox 10">
            <a:extLst>
              <a:ext uri="{FF2B5EF4-FFF2-40B4-BE49-F238E27FC236}">
                <a16:creationId xmlns:a16="http://schemas.microsoft.com/office/drawing/2014/main" id="{B0F1CDB1-D3A5-4416-BE8F-E04E5723A549}"/>
              </a:ext>
            </a:extLst>
          </p:cNvPr>
          <p:cNvSpPr txBox="1"/>
          <p:nvPr/>
        </p:nvSpPr>
        <p:spPr>
          <a:xfrm>
            <a:off x="8625840" y="1819845"/>
            <a:ext cx="2888880" cy="646331"/>
          </a:xfrm>
          <a:prstGeom prst="rect">
            <a:avLst/>
          </a:prstGeom>
          <a:noFill/>
        </p:spPr>
        <p:txBody>
          <a:bodyPr wrap="square">
            <a:spAutoFit/>
          </a:bodyPr>
          <a:lstStyle/>
          <a:p>
            <a:r>
              <a:rPr lang="ru-RU" dirty="0">
                <a:latin typeface="AdvOTb83ee1dd.B"/>
              </a:rPr>
              <a:t>ОРИЕНТАЦИЯ НА ДИЗАЙН-МЫШЛЕНИЕ</a:t>
            </a:r>
            <a:endParaRPr lang="fi-FI" dirty="0">
              <a:latin typeface="AdvOTb83ee1dd.B"/>
            </a:endParaRPr>
          </a:p>
        </p:txBody>
      </p:sp>
      <p:cxnSp>
        <p:nvCxnSpPr>
          <p:cNvPr id="12" name="Suora yhdysviiva 7">
            <a:extLst>
              <a:ext uri="{FF2B5EF4-FFF2-40B4-BE49-F238E27FC236}">
                <a16:creationId xmlns:a16="http://schemas.microsoft.com/office/drawing/2014/main" id="{9D509B3F-7E87-45B3-A6C5-2D64F97ED96D}"/>
              </a:ext>
            </a:extLst>
          </p:cNvPr>
          <p:cNvCxnSpPr>
            <a:cxnSpLocks/>
          </p:cNvCxnSpPr>
          <p:nvPr/>
        </p:nvCxnSpPr>
        <p:spPr>
          <a:xfrm>
            <a:off x="8479333" y="2313776"/>
            <a:ext cx="6760" cy="349354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936F64-54DD-4B4C-8FAE-421549B5DE46}"/>
              </a:ext>
            </a:extLst>
          </p:cNvPr>
          <p:cNvSpPr txBox="1"/>
          <p:nvPr/>
        </p:nvSpPr>
        <p:spPr>
          <a:xfrm>
            <a:off x="5796809" y="2466176"/>
            <a:ext cx="2607619" cy="3082319"/>
          </a:xfrm>
          <a:prstGeom prst="rect">
            <a:avLst/>
          </a:prstGeom>
          <a:noFill/>
        </p:spPr>
        <p:txBody>
          <a:bodyPr wrap="square">
            <a:spAutoFit/>
          </a:bodyPr>
          <a:lstStyle/>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Приоритетная оценка ограниченного набора возможных решений</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Хорошо подходит для решения проблем, имеющих предсказуемые решения</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Способствует достижению консенсуса (конвергентный)</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Стремится раскрыть то, что важно для потребителей в конкретном опыте.</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Исследование эмпатии фокусируется на том, что думают люди, чтобы выявить улучшенные результаты.</a:t>
            </a:r>
          </a:p>
        </p:txBody>
      </p:sp>
      <p:sp>
        <p:nvSpPr>
          <p:cNvPr id="16" name="TextBox 15">
            <a:extLst>
              <a:ext uri="{FF2B5EF4-FFF2-40B4-BE49-F238E27FC236}">
                <a16:creationId xmlns:a16="http://schemas.microsoft.com/office/drawing/2014/main" id="{973FC604-FA56-4B2B-AD42-1D9C127F6FD6}"/>
              </a:ext>
            </a:extLst>
          </p:cNvPr>
          <p:cNvSpPr txBox="1"/>
          <p:nvPr/>
        </p:nvSpPr>
        <p:spPr>
          <a:xfrm>
            <a:off x="8625840" y="2466176"/>
            <a:ext cx="2834640" cy="3233129"/>
          </a:xfrm>
          <a:prstGeom prst="rect">
            <a:avLst/>
          </a:prstGeom>
          <a:noFill/>
        </p:spPr>
        <p:txBody>
          <a:bodyPr wrap="square">
            <a:spAutoFit/>
          </a:bodyPr>
          <a:lstStyle/>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Отдает приоритет всестороннему пониманию основных проблем</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Хорошо подходит для решения проблем, у которых есть непредсказуемые решения (опасные проблемы)</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Продвигает противоположные идеи и дискуссии (расходящиеся)</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Стремится раскрыть то, что важно для потребителей в их повседневной жизни.</a:t>
            </a: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ru-RU" sz="1400" dirty="0">
                <a:latin typeface="AdvOT863180fb"/>
              </a:rPr>
              <a:t>Исследование эмпатии фокусируется на том, что люди чувствуют, чтобы выявить новые / разрушительные результаты</a:t>
            </a:r>
          </a:p>
        </p:txBody>
      </p:sp>
    </p:spTree>
    <p:extLst>
      <p:ext uri="{BB962C8B-B14F-4D97-AF65-F5344CB8AC3E}">
        <p14:creationId xmlns:p14="http://schemas.microsoft.com/office/powerpoint/2010/main" val="62364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C60EE7-C6CF-4CA3-A287-4F31D169994A}"/>
              </a:ext>
            </a:extLst>
          </p:cNvPr>
          <p:cNvSpPr>
            <a:spLocks noGrp="1"/>
          </p:cNvSpPr>
          <p:nvPr>
            <p:ph type="title"/>
          </p:nvPr>
        </p:nvSpPr>
        <p:spPr>
          <a:solidFill>
            <a:schemeClr val="bg1">
              <a:lumMod val="65000"/>
            </a:schemeClr>
          </a:solidFill>
          <a:ln w="12700">
            <a:solidFill>
              <a:schemeClr val="tx1"/>
            </a:solidFill>
          </a:ln>
        </p:spPr>
        <p:txBody>
          <a:bodyPr vert="horz" lIns="91440" tIns="45720" rIns="91440" bIns="45720" rtlCol="0" anchor="b">
            <a:normAutofit/>
          </a:bodyPr>
          <a:lstStyle/>
          <a:p>
            <a:pPr algn="ctr"/>
            <a:r>
              <a:rPr lang="fi-FI" sz="2800" b="1" dirty="0">
                <a:solidFill>
                  <a:schemeClr val="tx1"/>
                </a:solidFill>
                <a:latin typeface="+mn-lt"/>
              </a:rPr>
              <a:t>Ladder of Co-production/</a:t>
            </a:r>
            <a:r>
              <a:rPr lang="ru-RU" sz="2800" b="1" dirty="0">
                <a:solidFill>
                  <a:schemeClr val="tx1"/>
                </a:solidFill>
                <a:latin typeface="+mn-lt"/>
              </a:rPr>
              <a:t> </a:t>
            </a:r>
            <a:r>
              <a:rPr lang="ru-RU" sz="2800" b="1" dirty="0">
                <a:solidFill>
                  <a:schemeClr val="bg1"/>
                </a:solidFill>
                <a:latin typeface="+mn-lt"/>
              </a:rPr>
              <a:t>Лестница совместного производства</a:t>
            </a:r>
            <a:endParaRPr lang="fi-FI" sz="2800" b="1" dirty="0">
              <a:solidFill>
                <a:schemeClr val="bg1"/>
              </a:solidFill>
              <a:latin typeface="+mn-lt"/>
            </a:endParaRPr>
          </a:p>
        </p:txBody>
      </p:sp>
      <p:pic>
        <p:nvPicPr>
          <p:cNvPr id="3" name="Kuva 2">
            <a:extLst>
              <a:ext uri="{FF2B5EF4-FFF2-40B4-BE49-F238E27FC236}">
                <a16:creationId xmlns:a16="http://schemas.microsoft.com/office/drawing/2014/main" id="{177C9F1C-9C87-4A26-BCD7-BB79E6A0E3FE}"/>
              </a:ext>
            </a:extLst>
          </p:cNvPr>
          <p:cNvPicPr>
            <a:picLocks noChangeAspect="1"/>
          </p:cNvPicPr>
          <p:nvPr/>
        </p:nvPicPr>
        <p:blipFill>
          <a:blip r:embed="rId2"/>
          <a:stretch>
            <a:fillRect/>
          </a:stretch>
        </p:blipFill>
        <p:spPr>
          <a:xfrm>
            <a:off x="629578" y="1779458"/>
            <a:ext cx="3648508" cy="3675621"/>
          </a:xfrm>
          <a:prstGeom prst="rect">
            <a:avLst/>
          </a:prstGeom>
        </p:spPr>
      </p:pic>
      <p:sp>
        <p:nvSpPr>
          <p:cNvPr id="5" name="Tekstiruutu 4">
            <a:extLst>
              <a:ext uri="{FF2B5EF4-FFF2-40B4-BE49-F238E27FC236}">
                <a16:creationId xmlns:a16="http://schemas.microsoft.com/office/drawing/2014/main" id="{479FB256-FBC0-4F68-9FF0-CC739D84FB97}"/>
              </a:ext>
            </a:extLst>
          </p:cNvPr>
          <p:cNvSpPr txBox="1"/>
          <p:nvPr/>
        </p:nvSpPr>
        <p:spPr>
          <a:xfrm>
            <a:off x="263611" y="5482318"/>
            <a:ext cx="5736139" cy="823302"/>
          </a:xfrm>
          <a:prstGeom prst="rect">
            <a:avLst/>
          </a:prstGeom>
          <a:noFill/>
        </p:spPr>
        <p:txBody>
          <a:bodyPr wrap="square">
            <a:spAutoFit/>
          </a:bodyPr>
          <a:lstStyle/>
          <a:p>
            <a:pPr>
              <a:lnSpc>
                <a:spcPts val="1900"/>
              </a:lnSpc>
            </a:pPr>
            <a:r>
              <a:rPr lang="en-US" dirty="0"/>
              <a:t>The Ladder of Co-production was produced by the National Co-production Advisory Group at Think Local Act Personal (TLAP), building on previous work by Sherry </a:t>
            </a:r>
            <a:r>
              <a:rPr lang="en-US" dirty="0" err="1"/>
              <a:t>Arnstein</a:t>
            </a:r>
            <a:r>
              <a:rPr lang="en-US" dirty="0"/>
              <a:t> (1969)</a:t>
            </a:r>
            <a:endParaRPr lang="fi-FI" dirty="0"/>
          </a:p>
        </p:txBody>
      </p:sp>
      <p:sp>
        <p:nvSpPr>
          <p:cNvPr id="6" name="TextBox 5">
            <a:extLst>
              <a:ext uri="{FF2B5EF4-FFF2-40B4-BE49-F238E27FC236}">
                <a16:creationId xmlns:a16="http://schemas.microsoft.com/office/drawing/2014/main" id="{878B44DF-775C-460C-80BF-3E453D650B8B}"/>
              </a:ext>
            </a:extLst>
          </p:cNvPr>
          <p:cNvSpPr txBox="1"/>
          <p:nvPr/>
        </p:nvSpPr>
        <p:spPr>
          <a:xfrm>
            <a:off x="6096000" y="5334841"/>
            <a:ext cx="6028964" cy="970779"/>
          </a:xfrm>
          <a:prstGeom prst="rect">
            <a:avLst/>
          </a:prstGeom>
          <a:noFill/>
        </p:spPr>
        <p:txBody>
          <a:bodyPr wrap="square">
            <a:spAutoFit/>
          </a:bodyPr>
          <a:lstStyle/>
          <a:p>
            <a:pPr>
              <a:lnSpc>
                <a:spcPts val="1700"/>
              </a:lnSpc>
            </a:pPr>
            <a:r>
              <a:rPr lang="ru-RU" dirty="0"/>
              <a:t>Лестница совместного производства была подготовлена Национальной консультативной группой по совместному производству в </a:t>
            </a:r>
            <a:r>
              <a:rPr lang="ru-RU" dirty="0" err="1"/>
              <a:t>Think</a:t>
            </a:r>
            <a:r>
              <a:rPr lang="ru-RU" dirty="0"/>
              <a:t> Local Act Personal (TLAP) на основе предыдущей работы Шерри </a:t>
            </a:r>
            <a:r>
              <a:rPr lang="ru-RU" dirty="0" err="1"/>
              <a:t>Арнштейн</a:t>
            </a:r>
            <a:r>
              <a:rPr lang="ru-RU" dirty="0"/>
              <a:t> (1969).</a:t>
            </a:r>
          </a:p>
        </p:txBody>
      </p:sp>
      <p:pic>
        <p:nvPicPr>
          <p:cNvPr id="9" name="Рисунок 8">
            <a:extLst>
              <a:ext uri="{FF2B5EF4-FFF2-40B4-BE49-F238E27FC236}">
                <a16:creationId xmlns:a16="http://schemas.microsoft.com/office/drawing/2014/main" id="{0ADF3C49-2EDB-4C64-8002-C9DD013E4BFB}"/>
              </a:ext>
            </a:extLst>
          </p:cNvPr>
          <p:cNvPicPr>
            <a:picLocks noChangeAspect="1"/>
          </p:cNvPicPr>
          <p:nvPr/>
        </p:nvPicPr>
        <p:blipFill rotWithShape="1">
          <a:blip r:embed="rId3"/>
          <a:srcRect l="33657" t="34399" r="35766" b="14780"/>
          <a:stretch/>
        </p:blipFill>
        <p:spPr>
          <a:xfrm>
            <a:off x="6311589" y="1779457"/>
            <a:ext cx="4224341" cy="3555384"/>
          </a:xfrm>
          <a:prstGeom prst="rect">
            <a:avLst/>
          </a:prstGeom>
        </p:spPr>
      </p:pic>
    </p:spTree>
    <p:extLst>
      <p:ext uri="{BB962C8B-B14F-4D97-AF65-F5344CB8AC3E}">
        <p14:creationId xmlns:p14="http://schemas.microsoft.com/office/powerpoint/2010/main" val="81599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solidFill>
            <a:schemeClr val="bg1">
              <a:lumMod val="65000"/>
            </a:schemeClr>
          </a:solidFill>
          <a:ln w="12700">
            <a:solidFill>
              <a:schemeClr val="tx1"/>
            </a:solidFill>
          </a:ln>
        </p:spPr>
        <p:txBody>
          <a:bodyPr>
            <a:normAutofit fontScale="90000"/>
          </a:bodyPr>
          <a:lstStyle/>
          <a:p>
            <a:r>
              <a:rPr lang="en-US" sz="2800" b="1" i="0" u="none" strike="noStrike" baseline="0" dirty="0">
                <a:solidFill>
                  <a:schemeClr val="tx1"/>
                </a:solidFill>
                <a:latin typeface="Calibri-Bold"/>
              </a:rPr>
              <a:t>Central pillars of service design </a:t>
            </a:r>
            <a:r>
              <a:rPr lang="en-US" sz="1800" b="1" i="0" u="none" strike="noStrike" baseline="0" dirty="0">
                <a:solidFill>
                  <a:schemeClr val="tx1"/>
                </a:solidFill>
                <a:latin typeface="Calibri-Bold"/>
              </a:rPr>
              <a:t>(Fry 2019)</a:t>
            </a:r>
            <a:r>
              <a:rPr lang="ru-RU" sz="1800" b="1" i="0" u="none" strike="noStrike" baseline="0" dirty="0">
                <a:solidFill>
                  <a:schemeClr val="tx1"/>
                </a:solidFill>
                <a:latin typeface="Calibri-Bold"/>
              </a:rPr>
              <a:t>/ </a:t>
            </a:r>
            <a:r>
              <a:rPr lang="ru-RU" sz="2800" b="1" dirty="0">
                <a:solidFill>
                  <a:schemeClr val="bg1"/>
                </a:solidFill>
                <a:latin typeface="Calibri-Bold"/>
              </a:rPr>
              <a:t>Центральные стержни сервис-дизайна </a:t>
            </a:r>
            <a:endParaRPr lang="fi-FI" sz="28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2280124642"/>
              </p:ext>
            </p:extLst>
          </p:nvPr>
        </p:nvGraphicFramePr>
        <p:xfrm>
          <a:off x="263611" y="1779457"/>
          <a:ext cx="5404287" cy="4491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Kaaviokuva 2">
            <a:extLst>
              <a:ext uri="{FF2B5EF4-FFF2-40B4-BE49-F238E27FC236}">
                <a16:creationId xmlns:a16="http://schemas.microsoft.com/office/drawing/2014/main" id="{FA1B4423-EC0B-44B1-BC92-22A7EFEB99A7}"/>
              </a:ext>
            </a:extLst>
          </p:cNvPr>
          <p:cNvGraphicFramePr/>
          <p:nvPr>
            <p:extLst>
              <p:ext uri="{D42A27DB-BD31-4B8C-83A1-F6EECF244321}">
                <p14:modId xmlns:p14="http://schemas.microsoft.com/office/powerpoint/2010/main" val="392332919"/>
              </p:ext>
            </p:extLst>
          </p:nvPr>
        </p:nvGraphicFramePr>
        <p:xfrm>
          <a:off x="5983883" y="1779457"/>
          <a:ext cx="5404287" cy="44919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9231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xfrm>
            <a:off x="170479" y="970493"/>
            <a:ext cx="11170508" cy="808963"/>
          </a:xfrm>
          <a:solidFill>
            <a:schemeClr val="bg1">
              <a:lumMod val="65000"/>
            </a:schemeClr>
          </a:solidFill>
          <a:ln w="12700">
            <a:solidFill>
              <a:schemeClr val="tx1"/>
            </a:solidFill>
          </a:ln>
        </p:spPr>
        <p:txBody>
          <a:bodyPr>
            <a:normAutofit/>
          </a:bodyPr>
          <a:lstStyle/>
          <a:p>
            <a:r>
              <a:rPr lang="en-US" sz="2400" b="1" i="0" u="none" strike="noStrike" baseline="0" dirty="0">
                <a:solidFill>
                  <a:schemeClr val="tx1"/>
                </a:solidFill>
                <a:latin typeface="Calibri-Bold"/>
              </a:rPr>
              <a:t>Central pillars of service design </a:t>
            </a:r>
            <a:r>
              <a:rPr lang="en-US" sz="1400" b="1" i="0" u="none" strike="noStrike" baseline="0" dirty="0">
                <a:solidFill>
                  <a:schemeClr val="tx1"/>
                </a:solidFill>
                <a:latin typeface="Calibri-Bold"/>
              </a:rPr>
              <a:t>(Fry 2019) 1/3</a:t>
            </a:r>
            <a:r>
              <a:rPr lang="ru-RU" sz="1400" b="1" i="0" u="none" strike="noStrike" baseline="0" dirty="0">
                <a:solidFill>
                  <a:schemeClr val="tx1"/>
                </a:solidFill>
                <a:latin typeface="Calibri-Bold"/>
              </a:rPr>
              <a:t> / </a:t>
            </a:r>
            <a:r>
              <a:rPr lang="ru-RU" sz="2400" b="1" i="0" u="none" strike="noStrike" baseline="0" dirty="0">
                <a:solidFill>
                  <a:schemeClr val="tx1"/>
                </a:solidFill>
                <a:latin typeface="Calibri-Bold"/>
              </a:rPr>
              <a:t>Центральные столпы сервис-дизайна </a:t>
            </a:r>
            <a:r>
              <a:rPr lang="en-GB" sz="1200" b="1" dirty="0">
                <a:solidFill>
                  <a:schemeClr val="tx1"/>
                </a:solidFill>
                <a:latin typeface="Calibri-Bold"/>
              </a:rPr>
              <a:t>(</a:t>
            </a:r>
            <a:r>
              <a:rPr lang="en-US" sz="1200" b="1" dirty="0">
                <a:solidFill>
                  <a:schemeClr val="tx1"/>
                </a:solidFill>
                <a:latin typeface="Calibri-Bold"/>
              </a:rPr>
              <a:t>Fry </a:t>
            </a:r>
            <a:r>
              <a:rPr lang="en-US" sz="1200" b="1" i="0" u="none" strike="noStrike" baseline="0" dirty="0">
                <a:solidFill>
                  <a:schemeClr val="tx1"/>
                </a:solidFill>
                <a:latin typeface="Calibri-Bold"/>
              </a:rPr>
              <a:t>2019) 1/3</a:t>
            </a:r>
            <a:endParaRPr lang="fi-FI" sz="24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300517505"/>
              </p:ext>
            </p:extLst>
          </p:nvPr>
        </p:nvGraphicFramePr>
        <p:xfrm>
          <a:off x="170479" y="1821790"/>
          <a:ext cx="2854075" cy="3969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7875A04-1DD0-9241-4A36-0CC588D4E94E}"/>
              </a:ext>
            </a:extLst>
          </p:cNvPr>
          <p:cNvSpPr txBox="1"/>
          <p:nvPr/>
        </p:nvSpPr>
        <p:spPr>
          <a:xfrm>
            <a:off x="3193366" y="1779456"/>
            <a:ext cx="8312833" cy="1498315"/>
          </a:xfrm>
          <a:prstGeom prst="rect">
            <a:avLst/>
          </a:prstGeom>
          <a:noFill/>
        </p:spPr>
        <p:txBody>
          <a:bodyPr wrap="square" rtlCol="0">
            <a:spAutoFit/>
          </a:bodyPr>
          <a:lstStyle/>
          <a:p>
            <a:r>
              <a:rPr lang="en-US" b="0" i="0" u="none" strike="noStrike" baseline="0" dirty="0">
                <a:latin typeface="Calibri" panose="020F0502020204030204" pitchFamily="34" charset="0"/>
              </a:rPr>
              <a:t>By placing the user in the </a:t>
            </a:r>
            <a:r>
              <a:rPr lang="en-US" b="0" i="0" u="none" strike="noStrike" baseline="0" dirty="0" err="1">
                <a:latin typeface="Calibri" panose="020F0502020204030204" pitchFamily="34" charset="0"/>
              </a:rPr>
              <a:t>centre</a:t>
            </a:r>
            <a:r>
              <a:rPr lang="en-US" b="0" i="0" u="none" strike="noStrike" baseline="0" dirty="0">
                <a:latin typeface="Calibri" panose="020F0502020204030204" pitchFamily="34" charset="0"/>
              </a:rPr>
              <a:t> of the service, service designers are able to discover how the user experiences the service in its wider context to </a:t>
            </a:r>
            <a:r>
              <a:rPr lang="en-US" dirty="0">
                <a:latin typeface="Calibri" panose="020F0502020204030204" pitchFamily="34" charset="0"/>
              </a:rPr>
              <a:t>understand users’ true motivations, </a:t>
            </a:r>
            <a:r>
              <a:rPr lang="fi-FI" dirty="0" err="1">
                <a:latin typeface="Calibri" panose="020F0502020204030204" pitchFamily="34" charset="0"/>
              </a:rPr>
              <a:t>social</a:t>
            </a:r>
            <a:r>
              <a:rPr lang="fi-FI" dirty="0">
                <a:latin typeface="Calibri" panose="020F0502020204030204" pitchFamily="34" charset="0"/>
              </a:rPr>
              <a:t> </a:t>
            </a:r>
            <a:r>
              <a:rPr lang="fi-FI" dirty="0" err="1">
                <a:latin typeface="Calibri" panose="020F0502020204030204" pitchFamily="34" charset="0"/>
              </a:rPr>
              <a:t>context</a:t>
            </a:r>
            <a:r>
              <a:rPr lang="fi-FI" dirty="0">
                <a:latin typeface="Calibri" panose="020F0502020204030204" pitchFamily="34" charset="0"/>
              </a:rPr>
              <a:t> and </a:t>
            </a:r>
            <a:r>
              <a:rPr lang="fi-FI" dirty="0" err="1">
                <a:latin typeface="Calibri" panose="020F0502020204030204" pitchFamily="34" charset="0"/>
              </a:rPr>
              <a:t>habits</a:t>
            </a:r>
            <a:r>
              <a:rPr lang="fi-FI" dirty="0">
                <a:latin typeface="Calibri" panose="020F0502020204030204" pitchFamily="34" charset="0"/>
              </a:rPr>
              <a:t>.</a:t>
            </a:r>
            <a:endParaRPr lang="en-US" b="0" i="0" u="none" strike="noStrike" baseline="0" dirty="0">
              <a:latin typeface="Calibri" panose="020F0502020204030204" pitchFamily="34" charset="0"/>
            </a:endParaRPr>
          </a:p>
          <a:p>
            <a:pPr algn="l"/>
            <a:r>
              <a:rPr lang="en-US" b="0" i="0" u="none" strike="noStrike" baseline="0" dirty="0">
                <a:latin typeface="Calibri" panose="020F0502020204030204" pitchFamily="34" charset="0"/>
              </a:rPr>
              <a:t>Requires a deeper  understanding of users than statistical descriptions, thus service design uses </a:t>
            </a:r>
            <a:r>
              <a:rPr lang="fi-FI" b="0" i="0" u="none" strike="noStrike" baseline="0" dirty="0" err="1">
                <a:latin typeface="Calibri" panose="020F0502020204030204" pitchFamily="34" charset="0"/>
              </a:rPr>
              <a:t>empathic</a:t>
            </a:r>
            <a:r>
              <a:rPr lang="fi-FI" b="0" i="0" u="none" strike="noStrike" baseline="0" dirty="0">
                <a:latin typeface="Calibri" panose="020F0502020204030204" pitchFamily="34" charset="0"/>
              </a:rPr>
              <a:t> </a:t>
            </a:r>
            <a:r>
              <a:rPr lang="fi-FI" b="0" i="0" u="none" strike="noStrike" baseline="0" dirty="0" err="1">
                <a:latin typeface="Calibri" panose="020F0502020204030204" pitchFamily="34" charset="0"/>
              </a:rPr>
              <a:t>approaches</a:t>
            </a:r>
            <a:r>
              <a:rPr lang="fi-FI" b="0" i="0" u="none" strike="noStrike" baseline="0" dirty="0">
                <a:latin typeface="Calibri" panose="020F0502020204030204" pitchFamily="34" charset="0"/>
              </a:rPr>
              <a:t> </a:t>
            </a:r>
            <a:r>
              <a:rPr lang="fi-FI" b="0" i="0" u="none" strike="noStrike" baseline="0" dirty="0" err="1">
                <a:latin typeface="Calibri" panose="020F0502020204030204" pitchFamily="34" charset="0"/>
              </a:rPr>
              <a:t>like</a:t>
            </a:r>
            <a:r>
              <a:rPr lang="fi-FI" b="0" i="0" u="none" strike="noStrike" baseline="0" dirty="0">
                <a:latin typeface="Calibri" panose="020F0502020204030204" pitchFamily="34" charset="0"/>
              </a:rPr>
              <a:t> </a:t>
            </a:r>
            <a:r>
              <a:rPr lang="fi-FI" b="0" i="0" u="none" strike="noStrike" baseline="0" dirty="0" err="1">
                <a:latin typeface="Calibri" panose="020F0502020204030204" pitchFamily="34" charset="0"/>
              </a:rPr>
              <a:t>interviews</a:t>
            </a:r>
            <a:r>
              <a:rPr lang="fi-FI" b="0" i="0" u="none" strike="noStrike" baseline="0" dirty="0">
                <a:latin typeface="Calibri" panose="020F0502020204030204" pitchFamily="34" charset="0"/>
              </a:rPr>
              <a:t>, </a:t>
            </a:r>
            <a:r>
              <a:rPr lang="en-US" b="0" i="0" u="none" strike="noStrike" baseline="0" dirty="0">
                <a:latin typeface="Calibri" panose="020F0502020204030204" pitchFamily="34" charset="0"/>
              </a:rPr>
              <a:t>observation and field research</a:t>
            </a:r>
            <a:r>
              <a:rPr lang="fi-FI" b="0" i="0" u="none" strike="noStrike" baseline="0" dirty="0">
                <a:latin typeface="Calibri" panose="020F0502020204030204" pitchFamily="34" charset="0"/>
              </a:rPr>
              <a:t>. </a:t>
            </a:r>
            <a:endParaRPr lang="fi-FI" dirty="0"/>
          </a:p>
        </p:txBody>
      </p:sp>
      <p:sp>
        <p:nvSpPr>
          <p:cNvPr id="4" name="TextBox 3">
            <a:extLst>
              <a:ext uri="{FF2B5EF4-FFF2-40B4-BE49-F238E27FC236}">
                <a16:creationId xmlns:a16="http://schemas.microsoft.com/office/drawing/2014/main" id="{40639316-961F-24E9-41DF-EB355ABF17AA}"/>
              </a:ext>
            </a:extLst>
          </p:cNvPr>
          <p:cNvSpPr txBox="1"/>
          <p:nvPr/>
        </p:nvSpPr>
        <p:spPr>
          <a:xfrm>
            <a:off x="3193366" y="3806495"/>
            <a:ext cx="8828155" cy="1569660"/>
          </a:xfrm>
          <a:prstGeom prst="rect">
            <a:avLst/>
          </a:prstGeom>
          <a:noFill/>
        </p:spPr>
        <p:txBody>
          <a:bodyPr wrap="square" rtlCol="0">
            <a:spAutoFit/>
          </a:bodyPr>
          <a:lstStyle/>
          <a:p>
            <a:r>
              <a:rPr lang="ru-RU" sz="1600" b="0" i="0" u="none" strike="noStrike" baseline="0" dirty="0">
                <a:latin typeface="Calibri" panose="020F0502020204030204" pitchFamily="34" charset="0"/>
              </a:rPr>
              <a:t>Помещая пользователя в центр службы, разработчики услуг могут узнать, как пользователь воспринимает услугу в ее более широком контексте, чтобы понять истинные мотивы пользователей, социальный контекст и привычки.</a:t>
            </a:r>
          </a:p>
          <a:p>
            <a:r>
              <a:rPr lang="ru-RU" sz="1600" b="0" i="0" u="none" strike="noStrike" baseline="0" dirty="0">
                <a:latin typeface="Calibri" panose="020F0502020204030204" pitchFamily="34" charset="0"/>
              </a:rPr>
              <a:t>Требуется более глубокое понимание пользователей, чем статистические описания, поэтому в дизайне услуг используются эмпатические подходы, такие как интервью, наблюдение и полевые исследования.</a:t>
            </a:r>
            <a:endParaRPr lang="fi-FI" sz="1600" dirty="0"/>
          </a:p>
        </p:txBody>
      </p:sp>
    </p:spTree>
    <p:extLst>
      <p:ext uri="{BB962C8B-B14F-4D97-AF65-F5344CB8AC3E}">
        <p14:creationId xmlns:p14="http://schemas.microsoft.com/office/powerpoint/2010/main" val="367623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xfrm>
            <a:off x="170479" y="970493"/>
            <a:ext cx="11170508" cy="808963"/>
          </a:xfrm>
          <a:solidFill>
            <a:schemeClr val="bg1">
              <a:lumMod val="65000"/>
            </a:schemeClr>
          </a:solidFill>
          <a:ln w="12700">
            <a:solidFill>
              <a:schemeClr val="tx1"/>
            </a:solidFill>
          </a:ln>
        </p:spPr>
        <p:txBody>
          <a:bodyPr>
            <a:normAutofit/>
          </a:bodyPr>
          <a:lstStyle/>
          <a:p>
            <a:r>
              <a:rPr lang="en-US" sz="2400" b="1" i="0" u="none" strike="noStrike" baseline="0" dirty="0">
                <a:solidFill>
                  <a:schemeClr val="tx1"/>
                </a:solidFill>
                <a:latin typeface="Calibri-Bold"/>
              </a:rPr>
              <a:t>Central pillars of service design </a:t>
            </a:r>
            <a:r>
              <a:rPr lang="en-US" sz="1400" b="1" i="0" u="none" strike="noStrike" baseline="0" dirty="0">
                <a:solidFill>
                  <a:schemeClr val="tx1"/>
                </a:solidFill>
                <a:latin typeface="Calibri-Bold"/>
              </a:rPr>
              <a:t>(Fry 2019) 1/3</a:t>
            </a:r>
            <a:r>
              <a:rPr lang="ru-RU" sz="1400" b="1" i="0" u="none" strike="noStrike" baseline="0" dirty="0">
                <a:solidFill>
                  <a:schemeClr val="tx1"/>
                </a:solidFill>
                <a:latin typeface="Calibri-Bold"/>
              </a:rPr>
              <a:t> / </a:t>
            </a:r>
            <a:r>
              <a:rPr lang="ru-RU" sz="2400" b="1" i="0" u="none" strike="noStrike" baseline="0" dirty="0">
                <a:solidFill>
                  <a:schemeClr val="tx1"/>
                </a:solidFill>
                <a:latin typeface="Calibri-Bold"/>
              </a:rPr>
              <a:t>Центральные столпы сервис-дизайна </a:t>
            </a:r>
            <a:r>
              <a:rPr lang="en-GB" sz="1200" b="1" dirty="0">
                <a:solidFill>
                  <a:schemeClr val="tx1"/>
                </a:solidFill>
                <a:latin typeface="Calibri-Bold"/>
              </a:rPr>
              <a:t>(</a:t>
            </a:r>
            <a:r>
              <a:rPr lang="en-US" sz="1200" b="1" dirty="0">
                <a:solidFill>
                  <a:schemeClr val="tx1"/>
                </a:solidFill>
                <a:latin typeface="Calibri-Bold"/>
              </a:rPr>
              <a:t>Fry </a:t>
            </a:r>
            <a:r>
              <a:rPr lang="en-US" sz="1200" b="1" i="0" u="none" strike="noStrike" baseline="0" dirty="0">
                <a:solidFill>
                  <a:schemeClr val="tx1"/>
                </a:solidFill>
                <a:latin typeface="Calibri-Bold"/>
              </a:rPr>
              <a:t>2019) 1/3</a:t>
            </a:r>
            <a:endParaRPr lang="fi-FI" sz="24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2916495768"/>
              </p:ext>
            </p:extLst>
          </p:nvPr>
        </p:nvGraphicFramePr>
        <p:xfrm>
          <a:off x="170479" y="1821790"/>
          <a:ext cx="2854075" cy="3969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2C6C68C-4BE4-D3FF-DE3D-4DCCD3A742C5}"/>
              </a:ext>
            </a:extLst>
          </p:cNvPr>
          <p:cNvSpPr txBox="1"/>
          <p:nvPr/>
        </p:nvSpPr>
        <p:spPr>
          <a:xfrm>
            <a:off x="3024554" y="1821790"/>
            <a:ext cx="8998634" cy="1815882"/>
          </a:xfrm>
          <a:prstGeom prst="rect">
            <a:avLst/>
          </a:prstGeom>
          <a:noFill/>
        </p:spPr>
        <p:txBody>
          <a:bodyPr wrap="square" rtlCol="0">
            <a:spAutoFit/>
          </a:bodyPr>
          <a:lstStyle/>
          <a:p>
            <a:pPr algn="l"/>
            <a:r>
              <a:rPr lang="en-US" sz="1400" b="0" i="0" u="none" strike="noStrike" baseline="0" dirty="0">
                <a:latin typeface="Calibri" panose="020F0502020204030204" pitchFamily="34" charset="0"/>
              </a:rPr>
              <a:t>Involving stakeholders not only in the design of the solution but also in the production and development of it. </a:t>
            </a:r>
          </a:p>
          <a:p>
            <a:pPr algn="l"/>
            <a:r>
              <a:rPr lang="en-US" sz="1400" b="0" i="0" u="none" strike="noStrike" baseline="0" dirty="0">
                <a:latin typeface="Calibri" panose="020F0502020204030204" pitchFamily="34" charset="0"/>
              </a:rPr>
              <a:t>Done in multidisciplinary teams, as without the deep expertise of various relevant specialists, the knowledge and skills in the service design team would be very shallow.</a:t>
            </a:r>
          </a:p>
          <a:p>
            <a:pPr algn="l"/>
            <a:r>
              <a:rPr lang="en-US" sz="1400" b="0" i="0" u="none" strike="noStrike" baseline="0" dirty="0">
                <a:latin typeface="Calibri" panose="020F0502020204030204" pitchFamily="34" charset="0"/>
              </a:rPr>
              <a:t>A partnership between the professional groups, as well as patients, where they work together and everyone has the opportunity to input their perspectives and experiences on level terms. During the process of co-design where everyone is given the opportunity express themselves. </a:t>
            </a:r>
          </a:p>
          <a:p>
            <a:pPr algn="l"/>
            <a:r>
              <a:rPr lang="en-US" sz="1400" dirty="0">
                <a:latin typeface="Calibri" panose="020F0502020204030204" pitchFamily="34" charset="0"/>
              </a:rPr>
              <a:t>B</a:t>
            </a:r>
            <a:r>
              <a:rPr lang="en-US" sz="1400" b="0" i="0" u="none" strike="noStrike" baseline="0" dirty="0">
                <a:latin typeface="Calibri" panose="020F0502020204030204" pitchFamily="34" charset="0"/>
              </a:rPr>
              <a:t>rings groups together and thus creates a feeling of ownership for the innovation being created. Staffs’ engagement and motivation is </a:t>
            </a:r>
            <a:r>
              <a:rPr lang="fi-FI" sz="1400" b="0" i="0" u="none" strike="noStrike" baseline="0" dirty="0" err="1">
                <a:latin typeface="Calibri" panose="020F0502020204030204" pitchFamily="34" charset="0"/>
              </a:rPr>
              <a:t>crucial</a:t>
            </a:r>
            <a:r>
              <a:rPr lang="fi-FI" sz="1400" b="0" i="0" u="none" strike="noStrike" baseline="0" dirty="0">
                <a:latin typeface="Calibri" panose="020F0502020204030204" pitchFamily="34" charset="0"/>
              </a:rPr>
              <a:t> for a </a:t>
            </a:r>
            <a:r>
              <a:rPr lang="fi-FI" sz="1400" b="0" i="0" u="none" strike="noStrike" baseline="0" dirty="0" err="1">
                <a:latin typeface="Calibri" panose="020F0502020204030204" pitchFamily="34" charset="0"/>
              </a:rPr>
              <a:t>sustainable</a:t>
            </a:r>
            <a:r>
              <a:rPr lang="fi-FI" sz="1400" b="0" i="0" u="none" strike="noStrike" baseline="0" dirty="0">
                <a:latin typeface="Calibri" panose="020F0502020204030204" pitchFamily="34" charset="0"/>
              </a:rPr>
              <a:t> </a:t>
            </a:r>
            <a:r>
              <a:rPr lang="fi-FI" sz="1400" b="0" i="0" u="none" strike="noStrike" baseline="0" dirty="0" err="1">
                <a:latin typeface="Calibri" panose="020F0502020204030204" pitchFamily="34" charset="0"/>
              </a:rPr>
              <a:t>service</a:t>
            </a:r>
            <a:r>
              <a:rPr lang="fi-FI" sz="1400" b="0" i="0" u="none" strike="noStrike" baseline="0" dirty="0">
                <a:latin typeface="Calibri" panose="020F0502020204030204" pitchFamily="34" charset="0"/>
              </a:rPr>
              <a:t> </a:t>
            </a:r>
            <a:r>
              <a:rPr lang="fi-FI" sz="1400" b="0" i="0" u="none" strike="noStrike" baseline="0" dirty="0" err="1">
                <a:latin typeface="Calibri" panose="020F0502020204030204" pitchFamily="34" charset="0"/>
              </a:rPr>
              <a:t>implementation</a:t>
            </a:r>
            <a:r>
              <a:rPr lang="fi-FI" sz="1400" b="0" i="0" u="none" strike="noStrike" baseline="0" dirty="0">
                <a:latin typeface="Calibri" panose="020F0502020204030204" pitchFamily="34" charset="0"/>
              </a:rPr>
              <a:t>.</a:t>
            </a:r>
            <a:endParaRPr lang="fi-FI" sz="1400" dirty="0"/>
          </a:p>
        </p:txBody>
      </p:sp>
      <p:sp>
        <p:nvSpPr>
          <p:cNvPr id="4" name="TextBox 3">
            <a:extLst>
              <a:ext uri="{FF2B5EF4-FFF2-40B4-BE49-F238E27FC236}">
                <a16:creationId xmlns:a16="http://schemas.microsoft.com/office/drawing/2014/main" id="{26F07249-A178-4ED9-F2A4-AF889585BED8}"/>
              </a:ext>
            </a:extLst>
          </p:cNvPr>
          <p:cNvSpPr txBox="1"/>
          <p:nvPr/>
        </p:nvSpPr>
        <p:spPr>
          <a:xfrm>
            <a:off x="3024554" y="3975318"/>
            <a:ext cx="8998634" cy="1815882"/>
          </a:xfrm>
          <a:prstGeom prst="rect">
            <a:avLst/>
          </a:prstGeom>
          <a:noFill/>
        </p:spPr>
        <p:txBody>
          <a:bodyPr wrap="square" rtlCol="0">
            <a:spAutoFit/>
          </a:bodyPr>
          <a:lstStyle/>
          <a:p>
            <a:pPr algn="l"/>
            <a:r>
              <a:rPr lang="ru-RU" sz="1400" b="0" i="0" u="none" strike="noStrike" baseline="0" dirty="0">
                <a:latin typeface="Calibri" panose="020F0502020204030204" pitchFamily="34" charset="0"/>
              </a:rPr>
              <a:t>Вовлечение заинтересованных сторон не только в </a:t>
            </a:r>
            <a:r>
              <a:rPr lang="en-GB" sz="1400" dirty="0" err="1">
                <a:latin typeface="Calibri" panose="020F0502020204030204" pitchFamily="34" charset="0"/>
              </a:rPr>
              <a:t>д</a:t>
            </a:r>
            <a:r>
              <a:rPr lang="ru-RU" sz="1400" dirty="0" err="1">
                <a:latin typeface="Calibri" panose="020F0502020204030204" pitchFamily="34" charset="0"/>
              </a:rPr>
              <a:t>изайна</a:t>
            </a:r>
            <a:r>
              <a:rPr lang="ru-RU" sz="1400" dirty="0">
                <a:latin typeface="Calibri" panose="020F0502020204030204" pitchFamily="34" charset="0"/>
              </a:rPr>
              <a:t> </a:t>
            </a:r>
            <a:r>
              <a:rPr lang="ru-RU" sz="1400" b="0" i="0" u="none" strike="noStrike" baseline="0" dirty="0">
                <a:latin typeface="Calibri" panose="020F0502020204030204" pitchFamily="34" charset="0"/>
              </a:rPr>
              <a:t>решения, но и в его производство и разработку.</a:t>
            </a:r>
          </a:p>
          <a:p>
            <a:pPr algn="l"/>
            <a:r>
              <a:rPr lang="ru-RU" sz="1400" b="0" i="0" u="none" strike="noStrike" baseline="0" dirty="0">
                <a:latin typeface="Calibri" panose="020F0502020204030204" pitchFamily="34" charset="0"/>
              </a:rPr>
              <a:t>Выполняется междисциплинарными командами, так как без глубокой экспертизы различных профильных специалистов знания и навыки команды дизайнеров услуг были бы очень поверхностными.</a:t>
            </a:r>
          </a:p>
          <a:p>
            <a:pPr algn="l"/>
            <a:r>
              <a:rPr lang="ru-RU" sz="1400" b="0" i="0" u="none" strike="noStrike" baseline="0" dirty="0">
                <a:latin typeface="Calibri" panose="020F0502020204030204" pitchFamily="34" charset="0"/>
              </a:rPr>
              <a:t>Партнерство между профессиональными группами, а также пациентами, где они работают вместе, и каждый имеет возможность поделиться своими взглядами и опытом на равных условиях. В процессе совместного проектирования каждому предоставляется возможность проявить себя.</a:t>
            </a:r>
          </a:p>
          <a:p>
            <a:pPr algn="l"/>
            <a:r>
              <a:rPr lang="ru-RU" sz="1400" b="0" i="0" u="none" strike="noStrike" baseline="0" dirty="0">
                <a:latin typeface="Calibri" panose="020F0502020204030204" pitchFamily="34" charset="0"/>
              </a:rPr>
              <a:t>Объединяет группы и, таким образом, создает чувство сопричастности к создаваемым инновациям. Вовлеченность и мотивация персонала имеют решающее значение для устойчивого предоставления услуг.</a:t>
            </a:r>
            <a:endParaRPr lang="fi-FI" sz="1400" dirty="0"/>
          </a:p>
        </p:txBody>
      </p:sp>
    </p:spTree>
    <p:extLst>
      <p:ext uri="{BB962C8B-B14F-4D97-AF65-F5344CB8AC3E}">
        <p14:creationId xmlns:p14="http://schemas.microsoft.com/office/powerpoint/2010/main" val="42724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2B2EEB-BA00-4F59-A5DB-2468C9028F48}"/>
              </a:ext>
            </a:extLst>
          </p:cNvPr>
          <p:cNvSpPr>
            <a:spLocks noGrp="1"/>
          </p:cNvSpPr>
          <p:nvPr>
            <p:ph type="title"/>
          </p:nvPr>
        </p:nvSpPr>
        <p:spPr>
          <a:solidFill>
            <a:schemeClr val="bg1">
              <a:lumMod val="65000"/>
            </a:schemeClr>
          </a:solidFill>
          <a:ln w="12700">
            <a:solidFill>
              <a:schemeClr val="tx1"/>
            </a:solidFill>
          </a:ln>
        </p:spPr>
        <p:txBody>
          <a:bodyPr>
            <a:normAutofit/>
          </a:bodyPr>
          <a:lstStyle/>
          <a:p>
            <a:r>
              <a:rPr lang="en-US" sz="2400" b="1" i="0" u="none" strike="noStrike" baseline="0" dirty="0">
                <a:solidFill>
                  <a:schemeClr val="tx1"/>
                </a:solidFill>
                <a:latin typeface="Calibri-Bold"/>
              </a:rPr>
              <a:t>Central pillars of service design </a:t>
            </a:r>
            <a:r>
              <a:rPr lang="en-US" sz="1400" b="1" i="0" u="none" strike="noStrike" baseline="0" dirty="0">
                <a:solidFill>
                  <a:schemeClr val="tx1"/>
                </a:solidFill>
                <a:latin typeface="Calibri-Bold"/>
              </a:rPr>
              <a:t>(Fry 2019)</a:t>
            </a:r>
            <a:r>
              <a:rPr lang="fi-FI" sz="1400" b="1" dirty="0">
                <a:solidFill>
                  <a:schemeClr val="tx1"/>
                </a:solidFill>
                <a:latin typeface="Calibri-Bold"/>
              </a:rPr>
              <a:t> 2/3</a:t>
            </a:r>
            <a:r>
              <a:rPr lang="ru-RU" sz="1400" b="1" dirty="0">
                <a:solidFill>
                  <a:schemeClr val="tx1"/>
                </a:solidFill>
                <a:latin typeface="Calibri-Bold"/>
              </a:rPr>
              <a:t> / </a:t>
            </a:r>
            <a:r>
              <a:rPr lang="ru-RU" sz="2400" b="1" dirty="0">
                <a:solidFill>
                  <a:schemeClr val="tx1"/>
                </a:solidFill>
                <a:latin typeface="Calibri-Bold"/>
              </a:rPr>
              <a:t>Центральные столпы сервис-дизайна </a:t>
            </a:r>
            <a:r>
              <a:rPr lang="en-GB" sz="1600" b="1" dirty="0">
                <a:solidFill>
                  <a:schemeClr val="tx1"/>
                </a:solidFill>
                <a:latin typeface="Calibri-Bold"/>
              </a:rPr>
              <a:t>(</a:t>
            </a:r>
            <a:r>
              <a:rPr lang="en-US" sz="1600" b="1" dirty="0">
                <a:solidFill>
                  <a:schemeClr val="tx1"/>
                </a:solidFill>
                <a:latin typeface="Calibri-Bold"/>
              </a:rPr>
              <a:t>Fry 2019) </a:t>
            </a:r>
            <a:r>
              <a:rPr lang="ru-RU" sz="1600" b="1" dirty="0">
                <a:solidFill>
                  <a:schemeClr val="tx1"/>
                </a:solidFill>
                <a:latin typeface="Calibri-Bold"/>
              </a:rPr>
              <a:t>2/</a:t>
            </a:r>
            <a:r>
              <a:rPr lang="en-US" sz="1600" b="1" dirty="0">
                <a:solidFill>
                  <a:schemeClr val="tx1"/>
                </a:solidFill>
                <a:latin typeface="Calibri-Bold"/>
              </a:rPr>
              <a:t>3</a:t>
            </a:r>
            <a:endParaRPr lang="fi-FI" sz="2400" b="1" dirty="0">
              <a:solidFill>
                <a:schemeClr val="bg1"/>
              </a:solidFill>
              <a:latin typeface="Calibri-Bold"/>
            </a:endParaRPr>
          </a:p>
        </p:txBody>
      </p:sp>
      <p:graphicFrame>
        <p:nvGraphicFramePr>
          <p:cNvPr id="3" name="Kaaviokuva 2">
            <a:extLst>
              <a:ext uri="{FF2B5EF4-FFF2-40B4-BE49-F238E27FC236}">
                <a16:creationId xmlns:a16="http://schemas.microsoft.com/office/drawing/2014/main" id="{2E9625A8-91D2-409F-A8BA-CAAA067BD480}"/>
              </a:ext>
            </a:extLst>
          </p:cNvPr>
          <p:cNvGraphicFramePr/>
          <p:nvPr>
            <p:extLst>
              <p:ext uri="{D42A27DB-BD31-4B8C-83A1-F6EECF244321}">
                <p14:modId xmlns:p14="http://schemas.microsoft.com/office/powerpoint/2010/main" val="2215128451"/>
              </p:ext>
            </p:extLst>
          </p:nvPr>
        </p:nvGraphicFramePr>
        <p:xfrm>
          <a:off x="263612" y="1779457"/>
          <a:ext cx="3928560" cy="431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7875A04-1DD0-9241-4A36-0CC588D4E94E}"/>
              </a:ext>
            </a:extLst>
          </p:cNvPr>
          <p:cNvSpPr txBox="1"/>
          <p:nvPr/>
        </p:nvSpPr>
        <p:spPr>
          <a:xfrm>
            <a:off x="4445000" y="2057401"/>
            <a:ext cx="7399867" cy="1477328"/>
          </a:xfrm>
          <a:prstGeom prst="rect">
            <a:avLst/>
          </a:prstGeom>
          <a:noFill/>
        </p:spPr>
        <p:txBody>
          <a:bodyPr wrap="square" rtlCol="0">
            <a:spAutoFit/>
          </a:bodyPr>
          <a:lstStyle/>
          <a:p>
            <a:pPr algn="l"/>
            <a:r>
              <a:rPr lang="en-US" sz="1800" b="0" i="0" u="none" strike="noStrike" baseline="0" dirty="0">
                <a:latin typeface="Calibri" panose="020F0502020204030204" pitchFamily="34" charset="0"/>
              </a:rPr>
              <a:t>It is not about avoiding mistakes, but rather exploring as many mistakes as possible and learning from them. This is often done by making prototypes or probes of products or services and testing them on end-users and stakeholders. As a designer, you can save the </a:t>
            </a:r>
            <a:r>
              <a:rPr lang="en-US" sz="1800" b="0" i="0" u="none" strike="noStrike" baseline="0" dirty="0" err="1">
                <a:latin typeface="Calibri" panose="020F0502020204030204" pitchFamily="34" charset="0"/>
              </a:rPr>
              <a:t>organisations</a:t>
            </a:r>
            <a:r>
              <a:rPr lang="en-US" sz="1800" b="0" i="0" u="none" strike="noStrike" baseline="0" dirty="0">
                <a:latin typeface="Calibri" panose="020F0502020204030204" pitchFamily="34" charset="0"/>
              </a:rPr>
              <a:t> time and money if you test the experience before resources are spent on actually developing it.</a:t>
            </a:r>
            <a:endParaRPr lang="fi-FI" dirty="0"/>
          </a:p>
        </p:txBody>
      </p:sp>
      <p:sp>
        <p:nvSpPr>
          <p:cNvPr id="6" name="TextBox 5">
            <a:extLst>
              <a:ext uri="{FF2B5EF4-FFF2-40B4-BE49-F238E27FC236}">
                <a16:creationId xmlns:a16="http://schemas.microsoft.com/office/drawing/2014/main" id="{34D3EDB0-47F0-3798-2CA9-4085BEA81746}"/>
              </a:ext>
            </a:extLst>
          </p:cNvPr>
          <p:cNvSpPr txBox="1"/>
          <p:nvPr/>
        </p:nvSpPr>
        <p:spPr>
          <a:xfrm>
            <a:off x="4445000" y="3935384"/>
            <a:ext cx="7838962" cy="1754326"/>
          </a:xfrm>
          <a:prstGeom prst="rect">
            <a:avLst/>
          </a:prstGeom>
          <a:noFill/>
        </p:spPr>
        <p:txBody>
          <a:bodyPr wrap="square" rtlCol="0">
            <a:spAutoFit/>
          </a:bodyPr>
          <a:lstStyle/>
          <a:p>
            <a:pPr algn="l"/>
            <a:r>
              <a:rPr lang="ru-RU" sz="1800" b="0" i="0" u="none" strike="noStrike" baseline="0" dirty="0">
                <a:latin typeface="Calibri" panose="020F0502020204030204" pitchFamily="34" charset="0"/>
              </a:rPr>
              <a:t>Суть не в том, чтобы избегать ошибок, а в том, чтобы исследовать как можно больше ошибок и учиться на них. Это часто делается путем создания прототипов или тестов продуктов или услуг и их тестирования на конечных пользователях и заинтересованных сторонах. Как дизайнер, вы можете сэкономить время и деньги организации, если протестируете опыт до того, как ресурсы будут потрачены на его фактическую разработку.</a:t>
            </a:r>
            <a:endParaRPr lang="fi-FI" dirty="0"/>
          </a:p>
        </p:txBody>
      </p:sp>
    </p:spTree>
    <p:extLst>
      <p:ext uri="{BB962C8B-B14F-4D97-AF65-F5344CB8AC3E}">
        <p14:creationId xmlns:p14="http://schemas.microsoft.com/office/powerpoint/2010/main" val="654625743"/>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_Template" id="{F52BAE4A-3757-4BB5-BC6D-16B0C296CE13}" vid="{3F6DFB22-61F0-4797-B00A-C0AFD3CE9603}"/>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Template>
  <TotalTime>3803</TotalTime>
  <Words>8334</Words>
  <Application>Microsoft Macintosh PowerPoint</Application>
  <PresentationFormat>Широкоэкранный</PresentationFormat>
  <Paragraphs>508</Paragraphs>
  <Slides>27</Slides>
  <Notes>8</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27</vt:i4>
      </vt:variant>
    </vt:vector>
  </HeadingPairs>
  <TitlesOfParts>
    <vt:vector size="40" baseType="lpstr">
      <vt:lpstr>AdvOT863180fb</vt:lpstr>
      <vt:lpstr>AdvOTb83ee1dd.B</vt:lpstr>
      <vt:lpstr>AdvOTb92eb7df.I</vt:lpstr>
      <vt:lpstr>AdvP41EC0E</vt:lpstr>
      <vt:lpstr>Arial</vt:lpstr>
      <vt:lpstr>Calibri</vt:lpstr>
      <vt:lpstr>Calibri Light</vt:lpstr>
      <vt:lpstr>Calibri-Bold</vt:lpstr>
      <vt:lpstr>HelveticaNeueLT Pro 55 Roman</vt:lpstr>
      <vt:lpstr>HelveticaNeueLT Pro 65 Md</vt:lpstr>
      <vt:lpstr>inherit</vt:lpstr>
      <vt:lpstr>Lato</vt:lpstr>
      <vt:lpstr>Retrospektyvinė</vt:lpstr>
      <vt:lpstr>“Service design approach in the development of nursing services” “Сервис-дизайн подход в развитии сестринских услуг”  Lecture 01  “Service design methodology and process ”   «Методология и процесс сервис-дизайна подхода»</vt:lpstr>
      <vt:lpstr>Service design / Сервис дизайн</vt:lpstr>
      <vt:lpstr>Design thinking as approach in service design / Дизайн-мышление как подход в сервис-дизайне</vt:lpstr>
      <vt:lpstr>Comparison of Design thinking and Process improvement. /(Roberts et al 2016) Сравнение дизайна-мышления и Совершенствования процессов</vt:lpstr>
      <vt:lpstr>Ladder of Co-production/ Лестница совместного производства</vt:lpstr>
      <vt:lpstr>Central pillars of service design (Fry 2019)/ Центральные стержни сервис-дизайна </vt:lpstr>
      <vt:lpstr>Central pillars of service design (Fry 2019) 1/3 / Центральные столпы сервис-дизайна (Fry 2019) 1/3</vt:lpstr>
      <vt:lpstr>Central pillars of service design (Fry 2019) 1/3 / Центральные столпы сервис-дизайна (Fry 2019) 1/3</vt:lpstr>
      <vt:lpstr>Central pillars of service design (Fry 2019) 2/3 / Центральные столпы сервис-дизайна (Fry 2019) 2/3</vt:lpstr>
      <vt:lpstr>Central pillars of service design (Fry 2019) 2/3 / Центральные столпы сервис-дизайна (Fry 2019) 2/3</vt:lpstr>
      <vt:lpstr>Central pillars of service design (Fry 2019) 3/3 /Центральные столпы сервис-дизайна (Fry 2019) 3/3</vt:lpstr>
      <vt:lpstr>Double Diamond Design Process / Процесс проектирования Double Diamond</vt:lpstr>
      <vt:lpstr>Double Diamond Design Process / Процесс проектирования Double Diamond</vt:lpstr>
      <vt:lpstr>Service Design Model</vt:lpstr>
      <vt:lpstr>1. Discover phase /     1 Фаза обнаружения (1/2) </vt:lpstr>
      <vt:lpstr>1. Discover phase /     1 Фаза обнаружения (2/2) </vt:lpstr>
      <vt:lpstr>2. Define phase /    2. Фаза определения</vt:lpstr>
      <vt:lpstr>3A. Design phase/    3А. Фаза проектирования </vt:lpstr>
      <vt:lpstr>3B. Develop phase /    3B. Фаза развития</vt:lpstr>
      <vt:lpstr>4. Deliver /     4. Передавать (Доставить)</vt:lpstr>
      <vt:lpstr>  Can service design be used in developing nursing services? Можно ли использовать сервис-дизайн для развития сестринских услуг?</vt:lpstr>
      <vt:lpstr>  What are design skills? / Что такое дизайнерские навыки?</vt:lpstr>
      <vt:lpstr>FOUR CORE ROLES OF A DESIGN TEAM / ЧЕТЫРЕ ОСНОВНЫЕ РОЛИ КОМАНДЫ ДИЗАЙНЕРОВ</vt:lpstr>
      <vt:lpstr>FOUR CORE ROLES OF A DESIGN TEAM / ЧЕТЫРЕ ОСНОВНЫЕ РОЛИ КОМАНДЫ ДИЗАЙНЕРОВ</vt:lpstr>
      <vt:lpstr>Facilitating a service design process / Фасилитация сервис дизайн процесса </vt:lpstr>
      <vt:lpstr>Tips for using service design in Kazakhstan by Abilhasova Aiman, Head Nurse of the Occupational Therapy Department  Советы по использованию сервис-дизайна в Казахстане от Абилхасовой Айман, старшей медсестры отделения профессиональной терапии </vt:lpstr>
      <vt:lpstr>References / Список использованной литературы</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Enrika Morkienė</dc:creator>
  <cp:lastModifiedBy>Қуаныш Жұлдыз</cp:lastModifiedBy>
  <cp:revision>70</cp:revision>
  <dcterms:created xsi:type="dcterms:W3CDTF">2021-02-03T14:20:44Z</dcterms:created>
  <dcterms:modified xsi:type="dcterms:W3CDTF">2023-01-10T17:06:33Z</dcterms:modified>
</cp:coreProperties>
</file>