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3" r:id="rId3"/>
    <p:sldId id="269" r:id="rId4"/>
    <p:sldId id="272" r:id="rId5"/>
    <p:sldId id="284" r:id="rId6"/>
    <p:sldId id="277" r:id="rId7"/>
    <p:sldId id="288" r:id="rId8"/>
    <p:sldId id="293" r:id="rId9"/>
    <p:sldId id="294" r:id="rId10"/>
    <p:sldId id="285" r:id="rId11"/>
    <p:sldId id="276" r:id="rId12"/>
    <p:sldId id="278" r:id="rId13"/>
    <p:sldId id="279" r:id="rId14"/>
    <p:sldId id="286" r:id="rId15"/>
    <p:sldId id="280" r:id="rId16"/>
    <p:sldId id="281" r:id="rId17"/>
    <p:sldId id="282" r:id="rId18"/>
    <p:sldId id="283" r:id="rId19"/>
    <p:sldId id="258" r:id="rId20"/>
    <p:sldId id="296" r:id="rId21"/>
    <p:sldId id="292" r:id="rId22"/>
    <p:sldId id="297" r:id="rId23"/>
    <p:sldId id="290"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25" autoAdjust="0"/>
    <p:restoredTop sz="92872" autoAdjust="0"/>
  </p:normalViewPr>
  <p:slideViewPr>
    <p:cSldViewPr snapToGrid="0">
      <p:cViewPr varScale="1">
        <p:scale>
          <a:sx n="56" d="100"/>
          <a:sy n="56" d="100"/>
        </p:scale>
        <p:origin x="184" y="624"/>
      </p:cViewPr>
      <p:guideLst>
        <p:guide orient="horz" pos="62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A214E5-37B0-42E7-92F0-BAC17ED45EE3}"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fi-FI"/>
        </a:p>
      </dgm:t>
    </dgm:pt>
    <dgm:pt modelId="{9D8AB112-EEA5-4368-9FD2-72C635EDC90D}">
      <dgm:prSet phldrT="[Teksti]"/>
      <dgm:spPr/>
      <dgm:t>
        <a:bodyPr/>
        <a:lstStyle/>
        <a:p>
          <a:r>
            <a:rPr lang="ru-RU" dirty="0"/>
            <a:t>Ориентированный на пользователя</a:t>
          </a:r>
          <a:endParaRPr lang="fi-FI" dirty="0"/>
        </a:p>
      </dgm:t>
    </dgm:pt>
    <dgm:pt modelId="{CB66C8F4-B6EC-461C-85C1-0F97DADFCEEA}" type="parTrans" cxnId="{42C091E4-7A43-4229-91FE-4218BDFD61DE}">
      <dgm:prSet/>
      <dgm:spPr/>
      <dgm:t>
        <a:bodyPr/>
        <a:lstStyle/>
        <a:p>
          <a:endParaRPr lang="fi-FI"/>
        </a:p>
      </dgm:t>
    </dgm:pt>
    <dgm:pt modelId="{89AB3F66-F48A-47B9-AFB1-7E7C9E8024D2}" type="sibTrans" cxnId="{42C091E4-7A43-4229-91FE-4218BDFD61DE}">
      <dgm:prSet/>
      <dgm:spPr/>
      <dgm:t>
        <a:bodyPr/>
        <a:lstStyle/>
        <a:p>
          <a:endParaRPr lang="fi-FI"/>
        </a:p>
      </dgm:t>
    </dgm:pt>
    <dgm:pt modelId="{D7505530-6BD7-4826-A961-D0BFEB9CD747}">
      <dgm:prSet phldrT="[Teksti]"/>
      <dgm:spPr/>
      <dgm:t>
        <a:bodyPr/>
        <a:lstStyle/>
        <a:p>
          <a:r>
            <a:rPr lang="ru-RU" dirty="0"/>
            <a:t>Совместное творчество</a:t>
          </a:r>
          <a:endParaRPr lang="fi-FI" dirty="0"/>
        </a:p>
      </dgm:t>
    </dgm:pt>
    <dgm:pt modelId="{AB8F8C40-5D88-495E-951A-395F0A7E5250}" type="sibTrans" cxnId="{66C5D4A8-BAA2-4542-943E-901BE3B0B998}">
      <dgm:prSet/>
      <dgm:spPr/>
      <dgm:t>
        <a:bodyPr/>
        <a:lstStyle/>
        <a:p>
          <a:endParaRPr lang="fi-FI"/>
        </a:p>
      </dgm:t>
    </dgm:pt>
    <dgm:pt modelId="{94B86D73-9DE4-470C-BC8A-37D71E242E23}" type="parTrans" cxnId="{66C5D4A8-BAA2-4542-943E-901BE3B0B998}">
      <dgm:prSet/>
      <dgm:spPr/>
      <dgm:t>
        <a:bodyPr/>
        <a:lstStyle/>
        <a:p>
          <a:endParaRPr lang="fi-FI"/>
        </a:p>
      </dgm:t>
    </dgm:pt>
    <dgm:pt modelId="{73D45766-08C4-4062-BE06-D7A00FA9D3F1}">
      <dgm:prSet phldrT="[Teksti]"/>
      <dgm:spPr/>
      <dgm:t>
        <a:bodyPr/>
        <a:lstStyle/>
        <a:p>
          <a:r>
            <a:rPr lang="ru-RU" dirty="0"/>
            <a:t>Итерационный процесс</a:t>
          </a:r>
          <a:endParaRPr lang="fi-FI" dirty="0"/>
        </a:p>
      </dgm:t>
    </dgm:pt>
    <dgm:pt modelId="{C8F92E54-CCD1-45D3-8DC9-BE24759C82DC}" type="sibTrans" cxnId="{B6A0A4C2-7B22-4CD5-8E2A-B75A084E8BC9}">
      <dgm:prSet/>
      <dgm:spPr/>
      <dgm:t>
        <a:bodyPr/>
        <a:lstStyle/>
        <a:p>
          <a:endParaRPr lang="fi-FI"/>
        </a:p>
      </dgm:t>
    </dgm:pt>
    <dgm:pt modelId="{429BF9DE-6EAD-47AD-A827-AD9DFC48ECE3}" type="parTrans" cxnId="{B6A0A4C2-7B22-4CD5-8E2A-B75A084E8BC9}">
      <dgm:prSet/>
      <dgm:spPr/>
      <dgm:t>
        <a:bodyPr/>
        <a:lstStyle/>
        <a:p>
          <a:endParaRPr lang="fi-FI"/>
        </a:p>
      </dgm:t>
    </dgm:pt>
    <dgm:pt modelId="{0D01AA19-3856-4331-AB19-C945BD80F01F}">
      <dgm:prSet phldrT="[Teksti]"/>
      <dgm:spPr/>
      <dgm:t>
        <a:bodyPr/>
        <a:lstStyle/>
        <a:p>
          <a:r>
            <a:rPr lang="ru-RU" dirty="0"/>
            <a:t>Визуальная связь</a:t>
          </a:r>
          <a:endParaRPr lang="fi-FI" dirty="0"/>
        </a:p>
      </dgm:t>
    </dgm:pt>
    <dgm:pt modelId="{CF5FDB8C-9A8A-4D7A-BF5D-944CBE70189F}" type="sibTrans" cxnId="{6A5A4DE6-629E-4DDC-8EFE-A36049B71BF6}">
      <dgm:prSet/>
      <dgm:spPr/>
      <dgm:t>
        <a:bodyPr/>
        <a:lstStyle/>
        <a:p>
          <a:endParaRPr lang="fi-FI"/>
        </a:p>
      </dgm:t>
    </dgm:pt>
    <dgm:pt modelId="{CD249CD7-2417-45B2-A925-B6FFD7C49FF2}" type="parTrans" cxnId="{6A5A4DE6-629E-4DDC-8EFE-A36049B71BF6}">
      <dgm:prSet/>
      <dgm:spPr/>
      <dgm:t>
        <a:bodyPr/>
        <a:lstStyle/>
        <a:p>
          <a:endParaRPr lang="fi-FI"/>
        </a:p>
      </dgm:t>
    </dgm:pt>
    <dgm:pt modelId="{05B5606D-098C-4C19-86D5-FFDA77674112}">
      <dgm:prSet phldrT="[Teksti]"/>
      <dgm:spPr/>
      <dgm:t>
        <a:bodyPr/>
        <a:lstStyle/>
        <a:p>
          <a:r>
            <a:rPr lang="ru-RU" dirty="0"/>
            <a:t>Комплексные услуги</a:t>
          </a:r>
          <a:endParaRPr lang="fi-FI" dirty="0"/>
        </a:p>
      </dgm:t>
    </dgm:pt>
    <dgm:pt modelId="{C0ACD3DA-79B7-4497-AE5C-5308D3476C8C}" type="sibTrans" cxnId="{F173C395-EB2D-460A-89DE-E9F9C97FA3A5}">
      <dgm:prSet/>
      <dgm:spPr/>
      <dgm:t>
        <a:bodyPr/>
        <a:lstStyle/>
        <a:p>
          <a:endParaRPr lang="fi-FI"/>
        </a:p>
      </dgm:t>
    </dgm:pt>
    <dgm:pt modelId="{8D34B8FF-AC54-438A-95BC-CEF9F15A6ABF}" type="parTrans" cxnId="{F173C395-EB2D-460A-89DE-E9F9C97FA3A5}">
      <dgm:prSet/>
      <dgm:spPr/>
      <dgm:t>
        <a:bodyPr/>
        <a:lstStyle/>
        <a:p>
          <a:endParaRPr lang="fi-FI"/>
        </a:p>
      </dgm:t>
    </dgm:pt>
    <dgm:pt modelId="{620B098F-7B3F-4CF9-8F72-E2D1BC83F859}" type="pres">
      <dgm:prSet presAssocID="{02A214E5-37B0-42E7-92F0-BAC17ED45EE3}" presName="Name0" presStyleCnt="0">
        <dgm:presLayoutVars>
          <dgm:dir/>
          <dgm:resizeHandles val="exact"/>
        </dgm:presLayoutVars>
      </dgm:prSet>
      <dgm:spPr/>
    </dgm:pt>
    <dgm:pt modelId="{9BDBC03E-DA2F-4FE2-8540-9C8D70D43B22}" type="pres">
      <dgm:prSet presAssocID="{9D8AB112-EEA5-4368-9FD2-72C635EDC90D}" presName="composite" presStyleCnt="0"/>
      <dgm:spPr/>
    </dgm:pt>
    <dgm:pt modelId="{8AADF308-253F-453B-9E4A-47DF680B0F19}" type="pres">
      <dgm:prSet presAssocID="{9D8AB112-EEA5-4368-9FD2-72C635EDC90D}" presName="rect1" presStyleLbl="trAlignAcc1" presStyleIdx="0" presStyleCnt="5" custLinFactNeighborX="320" custLinFactNeighborY="-7977">
        <dgm:presLayoutVars>
          <dgm:bulletEnabled val="1"/>
        </dgm:presLayoutVars>
      </dgm:prSet>
      <dgm:spPr/>
    </dgm:pt>
    <dgm:pt modelId="{698EDF2C-D9AC-4416-966C-775D0C8E535D}" type="pres">
      <dgm:prSet presAssocID="{9D8AB112-EEA5-4368-9FD2-72C635EDC90D}" presName="rect2" presStyleLbl="fgImgPlace1" presStyleIdx="0" presStyleCnt="5"/>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pt>
    <dgm:pt modelId="{027558B9-0D28-4002-BD9F-9464783C134A}" type="pres">
      <dgm:prSet presAssocID="{89AB3F66-F48A-47B9-AFB1-7E7C9E8024D2}" presName="sibTrans" presStyleCnt="0"/>
      <dgm:spPr/>
    </dgm:pt>
    <dgm:pt modelId="{0C08C2AC-78F1-49CA-9C24-6C0605B425FE}" type="pres">
      <dgm:prSet presAssocID="{D7505530-6BD7-4826-A961-D0BFEB9CD747}" presName="composite" presStyleCnt="0"/>
      <dgm:spPr/>
    </dgm:pt>
    <dgm:pt modelId="{B67060AC-502D-489F-A49E-1A4BBADB99EE}" type="pres">
      <dgm:prSet presAssocID="{D7505530-6BD7-4826-A961-D0BFEB9CD747}" presName="rect1" presStyleLbl="trAlignAcc1" presStyleIdx="1" presStyleCnt="5">
        <dgm:presLayoutVars>
          <dgm:bulletEnabled val="1"/>
        </dgm:presLayoutVars>
      </dgm:prSet>
      <dgm:spPr/>
    </dgm:pt>
    <dgm:pt modelId="{91A61F2C-E086-4B52-928F-C7D28C9B3842}" type="pres">
      <dgm:prSet presAssocID="{D7505530-6BD7-4826-A961-D0BFEB9CD747}" presName="rect2" presStyleLbl="fgImgPlace1" presStyleIdx="1" presStyleCnt="5" custLinFactNeighborY="-2352"/>
      <dgm:spPr>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Cheers with solid fill"/>
        </a:ext>
      </dgm:extLst>
    </dgm:pt>
    <dgm:pt modelId="{1925B881-6DF7-4967-9445-AAD358B81049}" type="pres">
      <dgm:prSet presAssocID="{AB8F8C40-5D88-495E-951A-395F0A7E5250}" presName="sibTrans" presStyleCnt="0"/>
      <dgm:spPr/>
    </dgm:pt>
    <dgm:pt modelId="{E5CD2F91-6A30-4647-AB29-F345D5114627}" type="pres">
      <dgm:prSet presAssocID="{73D45766-08C4-4062-BE06-D7A00FA9D3F1}" presName="composite" presStyleCnt="0"/>
      <dgm:spPr/>
    </dgm:pt>
    <dgm:pt modelId="{DD08BF16-62BD-40FD-A43E-8C04BF04D996}" type="pres">
      <dgm:prSet presAssocID="{73D45766-08C4-4062-BE06-D7A00FA9D3F1}" presName="rect1" presStyleLbl="trAlignAcc1" presStyleIdx="2" presStyleCnt="5">
        <dgm:presLayoutVars>
          <dgm:bulletEnabled val="1"/>
        </dgm:presLayoutVars>
      </dgm:prSet>
      <dgm:spPr/>
    </dgm:pt>
    <dgm:pt modelId="{7B5C8FE1-B128-4475-8113-30CA7F7751F2}" type="pres">
      <dgm:prSet presAssocID="{73D45766-08C4-4062-BE06-D7A00FA9D3F1}" presName="rect2" presStyleLbl="fgImgPlace1" presStyleIdx="2" presStyleCnt="5" custLinFactNeighborY="-2352"/>
      <dgm:spPr>
        <a:blipFill>
          <a:blip xmlns:r="http://schemas.openxmlformats.org/officeDocument/2006/relationships"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Arrow circle with solid fill"/>
        </a:ext>
      </dgm:extLst>
    </dgm:pt>
    <dgm:pt modelId="{2CAEC368-DBA3-4BED-B7E2-249A5FC8E48B}" type="pres">
      <dgm:prSet presAssocID="{C8F92E54-CCD1-45D3-8DC9-BE24759C82DC}" presName="sibTrans" presStyleCnt="0"/>
      <dgm:spPr/>
    </dgm:pt>
    <dgm:pt modelId="{EDC0A809-1C5A-4D29-96C5-74839D24D589}" type="pres">
      <dgm:prSet presAssocID="{0D01AA19-3856-4331-AB19-C945BD80F01F}" presName="composite" presStyleCnt="0"/>
      <dgm:spPr/>
    </dgm:pt>
    <dgm:pt modelId="{A6B75878-BD3A-42B8-9DB8-D9AE2088E2CA}" type="pres">
      <dgm:prSet presAssocID="{0D01AA19-3856-4331-AB19-C945BD80F01F}" presName="rect1" presStyleLbl="trAlignAcc1" presStyleIdx="3" presStyleCnt="5">
        <dgm:presLayoutVars>
          <dgm:bulletEnabled val="1"/>
        </dgm:presLayoutVars>
      </dgm:prSet>
      <dgm:spPr/>
    </dgm:pt>
    <dgm:pt modelId="{B18A9A2B-AA6A-46E2-8210-615701A58762}" type="pres">
      <dgm:prSet presAssocID="{0D01AA19-3856-4331-AB19-C945BD80F01F}" presName="rect2" presStyleLbl="fgImgPlace1" presStyleIdx="3" presStyleCnt="5" custLinFactNeighborY="-2352"/>
      <dgm:spPr>
        <a:blipFill>
          <a:blip xmlns:r="http://schemas.openxmlformats.org/officeDocument/2006/relationships" r:embed="rId7">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Eye with solid fill"/>
        </a:ext>
      </dgm:extLst>
    </dgm:pt>
    <dgm:pt modelId="{C51CC7B4-26A7-4C40-ABC4-C07A1B485F02}" type="pres">
      <dgm:prSet presAssocID="{CF5FDB8C-9A8A-4D7A-BF5D-944CBE70189F}" presName="sibTrans" presStyleCnt="0"/>
      <dgm:spPr/>
    </dgm:pt>
    <dgm:pt modelId="{29E92898-1BF5-4C3D-962D-736DFC26DE38}" type="pres">
      <dgm:prSet presAssocID="{05B5606D-098C-4C19-86D5-FFDA77674112}" presName="composite" presStyleCnt="0"/>
      <dgm:spPr/>
    </dgm:pt>
    <dgm:pt modelId="{14C5D564-ABA6-449D-91C6-0794667C9A21}" type="pres">
      <dgm:prSet presAssocID="{05B5606D-098C-4C19-86D5-FFDA77674112}" presName="rect1" presStyleLbl="trAlignAcc1" presStyleIdx="4" presStyleCnt="5">
        <dgm:presLayoutVars>
          <dgm:bulletEnabled val="1"/>
        </dgm:presLayoutVars>
      </dgm:prSet>
      <dgm:spPr/>
    </dgm:pt>
    <dgm:pt modelId="{550CC425-F6DD-465C-9D62-C01867F758D2}" type="pres">
      <dgm:prSet presAssocID="{05B5606D-098C-4C19-86D5-FFDA77674112}" presName="rect2" presStyleLbl="fgImgPlace1" presStyleIdx="4" presStyleCnt="5" custLinFactNeighborY="-2352"/>
      <dgm:spPr>
        <a:blipFill>
          <a:blip xmlns:r="http://schemas.openxmlformats.org/officeDocument/2006/relationships" r:embed="rId9">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Open hand with plant outline"/>
        </a:ext>
      </dgm:extLst>
    </dgm:pt>
  </dgm:ptLst>
  <dgm:cxnLst>
    <dgm:cxn modelId="{DFB4721F-37FC-44F6-9AB1-2E13AEFB6A27}" type="presOf" srcId="{05B5606D-098C-4C19-86D5-FFDA77674112}" destId="{14C5D564-ABA6-449D-91C6-0794667C9A21}" srcOrd="0" destOrd="0" presId="urn:microsoft.com/office/officeart/2008/layout/PictureStrips"/>
    <dgm:cxn modelId="{5620C060-F888-4974-93DE-8C3CC4B8BA99}" type="presOf" srcId="{73D45766-08C4-4062-BE06-D7A00FA9D3F1}" destId="{DD08BF16-62BD-40FD-A43E-8C04BF04D996}" srcOrd="0" destOrd="0" presId="urn:microsoft.com/office/officeart/2008/layout/PictureStrips"/>
    <dgm:cxn modelId="{D4907A76-6B35-4717-BB98-5F948A09B75A}" type="presOf" srcId="{02A214E5-37B0-42E7-92F0-BAC17ED45EE3}" destId="{620B098F-7B3F-4CF9-8F72-E2D1BC83F859}" srcOrd="0" destOrd="0" presId="urn:microsoft.com/office/officeart/2008/layout/PictureStrips"/>
    <dgm:cxn modelId="{1CD22C7D-5919-40DE-AB2C-BF0FD2781695}" type="presOf" srcId="{9D8AB112-EEA5-4368-9FD2-72C635EDC90D}" destId="{8AADF308-253F-453B-9E4A-47DF680B0F19}" srcOrd="0" destOrd="0" presId="urn:microsoft.com/office/officeart/2008/layout/PictureStrips"/>
    <dgm:cxn modelId="{F173C395-EB2D-460A-89DE-E9F9C97FA3A5}" srcId="{02A214E5-37B0-42E7-92F0-BAC17ED45EE3}" destId="{05B5606D-098C-4C19-86D5-FFDA77674112}" srcOrd="4" destOrd="0" parTransId="{8D34B8FF-AC54-438A-95BC-CEF9F15A6ABF}" sibTransId="{C0ACD3DA-79B7-4497-AE5C-5308D3476C8C}"/>
    <dgm:cxn modelId="{61796BA7-354F-4B64-ACB2-E9440BF0E20E}" type="presOf" srcId="{0D01AA19-3856-4331-AB19-C945BD80F01F}" destId="{A6B75878-BD3A-42B8-9DB8-D9AE2088E2CA}" srcOrd="0" destOrd="0" presId="urn:microsoft.com/office/officeart/2008/layout/PictureStrips"/>
    <dgm:cxn modelId="{66C5D4A8-BAA2-4542-943E-901BE3B0B998}" srcId="{02A214E5-37B0-42E7-92F0-BAC17ED45EE3}" destId="{D7505530-6BD7-4826-A961-D0BFEB9CD747}" srcOrd="1" destOrd="0" parTransId="{94B86D73-9DE4-470C-BC8A-37D71E242E23}" sibTransId="{AB8F8C40-5D88-495E-951A-395F0A7E5250}"/>
    <dgm:cxn modelId="{61D6D3AE-6E74-4922-9AF7-BF49758CF2E7}" type="presOf" srcId="{D7505530-6BD7-4826-A961-D0BFEB9CD747}" destId="{B67060AC-502D-489F-A49E-1A4BBADB99EE}" srcOrd="0" destOrd="0" presId="urn:microsoft.com/office/officeart/2008/layout/PictureStrips"/>
    <dgm:cxn modelId="{B6A0A4C2-7B22-4CD5-8E2A-B75A084E8BC9}" srcId="{02A214E5-37B0-42E7-92F0-BAC17ED45EE3}" destId="{73D45766-08C4-4062-BE06-D7A00FA9D3F1}" srcOrd="2" destOrd="0" parTransId="{429BF9DE-6EAD-47AD-A827-AD9DFC48ECE3}" sibTransId="{C8F92E54-CCD1-45D3-8DC9-BE24759C82DC}"/>
    <dgm:cxn modelId="{42C091E4-7A43-4229-91FE-4218BDFD61DE}" srcId="{02A214E5-37B0-42E7-92F0-BAC17ED45EE3}" destId="{9D8AB112-EEA5-4368-9FD2-72C635EDC90D}" srcOrd="0" destOrd="0" parTransId="{CB66C8F4-B6EC-461C-85C1-0F97DADFCEEA}" sibTransId="{89AB3F66-F48A-47B9-AFB1-7E7C9E8024D2}"/>
    <dgm:cxn modelId="{6A5A4DE6-629E-4DDC-8EFE-A36049B71BF6}" srcId="{02A214E5-37B0-42E7-92F0-BAC17ED45EE3}" destId="{0D01AA19-3856-4331-AB19-C945BD80F01F}" srcOrd="3" destOrd="0" parTransId="{CD249CD7-2417-45B2-A925-B6FFD7C49FF2}" sibTransId="{CF5FDB8C-9A8A-4D7A-BF5D-944CBE70189F}"/>
    <dgm:cxn modelId="{E2236903-D4A3-4FFC-B75D-1889D7C6D0DC}" type="presParOf" srcId="{620B098F-7B3F-4CF9-8F72-E2D1BC83F859}" destId="{9BDBC03E-DA2F-4FE2-8540-9C8D70D43B22}" srcOrd="0" destOrd="0" presId="urn:microsoft.com/office/officeart/2008/layout/PictureStrips"/>
    <dgm:cxn modelId="{A67EBC29-E51B-42B9-84C6-7E7805DE9DE9}" type="presParOf" srcId="{9BDBC03E-DA2F-4FE2-8540-9C8D70D43B22}" destId="{8AADF308-253F-453B-9E4A-47DF680B0F19}" srcOrd="0" destOrd="0" presId="urn:microsoft.com/office/officeart/2008/layout/PictureStrips"/>
    <dgm:cxn modelId="{E031870F-9D2E-498D-8C1D-98C5B129AC69}" type="presParOf" srcId="{9BDBC03E-DA2F-4FE2-8540-9C8D70D43B22}" destId="{698EDF2C-D9AC-4416-966C-775D0C8E535D}" srcOrd="1" destOrd="0" presId="urn:microsoft.com/office/officeart/2008/layout/PictureStrips"/>
    <dgm:cxn modelId="{E266AC90-D38D-48B3-9923-F234FF0819A2}" type="presParOf" srcId="{620B098F-7B3F-4CF9-8F72-E2D1BC83F859}" destId="{027558B9-0D28-4002-BD9F-9464783C134A}" srcOrd="1" destOrd="0" presId="urn:microsoft.com/office/officeart/2008/layout/PictureStrips"/>
    <dgm:cxn modelId="{6EE978AC-86D0-4F93-AC76-9F252386152D}" type="presParOf" srcId="{620B098F-7B3F-4CF9-8F72-E2D1BC83F859}" destId="{0C08C2AC-78F1-49CA-9C24-6C0605B425FE}" srcOrd="2" destOrd="0" presId="urn:microsoft.com/office/officeart/2008/layout/PictureStrips"/>
    <dgm:cxn modelId="{C44BD687-7F76-4202-B08E-2B0C1A79AD44}" type="presParOf" srcId="{0C08C2AC-78F1-49CA-9C24-6C0605B425FE}" destId="{B67060AC-502D-489F-A49E-1A4BBADB99EE}" srcOrd="0" destOrd="0" presId="urn:microsoft.com/office/officeart/2008/layout/PictureStrips"/>
    <dgm:cxn modelId="{3262A7FF-F2E4-4B44-B6CA-7EE053AFC739}" type="presParOf" srcId="{0C08C2AC-78F1-49CA-9C24-6C0605B425FE}" destId="{91A61F2C-E086-4B52-928F-C7D28C9B3842}" srcOrd="1" destOrd="0" presId="urn:microsoft.com/office/officeart/2008/layout/PictureStrips"/>
    <dgm:cxn modelId="{469FB7F6-AD9A-4C00-AA4E-71F7A2715736}" type="presParOf" srcId="{620B098F-7B3F-4CF9-8F72-E2D1BC83F859}" destId="{1925B881-6DF7-4967-9445-AAD358B81049}" srcOrd="3" destOrd="0" presId="urn:microsoft.com/office/officeart/2008/layout/PictureStrips"/>
    <dgm:cxn modelId="{7E9964A2-AB30-40B1-91FC-5821F10D17B6}" type="presParOf" srcId="{620B098F-7B3F-4CF9-8F72-E2D1BC83F859}" destId="{E5CD2F91-6A30-4647-AB29-F345D5114627}" srcOrd="4" destOrd="0" presId="urn:microsoft.com/office/officeart/2008/layout/PictureStrips"/>
    <dgm:cxn modelId="{70889A79-65DA-480C-AAC0-3CA71656BFC6}" type="presParOf" srcId="{E5CD2F91-6A30-4647-AB29-F345D5114627}" destId="{DD08BF16-62BD-40FD-A43E-8C04BF04D996}" srcOrd="0" destOrd="0" presId="urn:microsoft.com/office/officeart/2008/layout/PictureStrips"/>
    <dgm:cxn modelId="{07732F16-052C-4C64-BE8B-3AAFD41F1902}" type="presParOf" srcId="{E5CD2F91-6A30-4647-AB29-F345D5114627}" destId="{7B5C8FE1-B128-4475-8113-30CA7F7751F2}" srcOrd="1" destOrd="0" presId="urn:microsoft.com/office/officeart/2008/layout/PictureStrips"/>
    <dgm:cxn modelId="{8A304E9B-2F99-4DA9-960A-B7036EE9A169}" type="presParOf" srcId="{620B098F-7B3F-4CF9-8F72-E2D1BC83F859}" destId="{2CAEC368-DBA3-4BED-B7E2-249A5FC8E48B}" srcOrd="5" destOrd="0" presId="urn:microsoft.com/office/officeart/2008/layout/PictureStrips"/>
    <dgm:cxn modelId="{6C69E416-8393-497D-A5E0-69D10B1A5138}" type="presParOf" srcId="{620B098F-7B3F-4CF9-8F72-E2D1BC83F859}" destId="{EDC0A809-1C5A-4D29-96C5-74839D24D589}" srcOrd="6" destOrd="0" presId="urn:microsoft.com/office/officeart/2008/layout/PictureStrips"/>
    <dgm:cxn modelId="{AAD439F5-EF67-4862-B1D1-284F3A6E1DDF}" type="presParOf" srcId="{EDC0A809-1C5A-4D29-96C5-74839D24D589}" destId="{A6B75878-BD3A-42B8-9DB8-D9AE2088E2CA}" srcOrd="0" destOrd="0" presId="urn:microsoft.com/office/officeart/2008/layout/PictureStrips"/>
    <dgm:cxn modelId="{B557A95E-D466-4B44-9AA8-8A0D9C5DC659}" type="presParOf" srcId="{EDC0A809-1C5A-4D29-96C5-74839D24D589}" destId="{B18A9A2B-AA6A-46E2-8210-615701A58762}" srcOrd="1" destOrd="0" presId="urn:microsoft.com/office/officeart/2008/layout/PictureStrips"/>
    <dgm:cxn modelId="{0FD312B0-3AF0-4168-9DF7-11C208BC755C}" type="presParOf" srcId="{620B098F-7B3F-4CF9-8F72-E2D1BC83F859}" destId="{C51CC7B4-26A7-4C40-ABC4-C07A1B485F02}" srcOrd="7" destOrd="0" presId="urn:microsoft.com/office/officeart/2008/layout/PictureStrips"/>
    <dgm:cxn modelId="{CA9A2706-F417-467D-981D-5A48714F67E4}" type="presParOf" srcId="{620B098F-7B3F-4CF9-8F72-E2D1BC83F859}" destId="{29E92898-1BF5-4C3D-962D-736DFC26DE38}" srcOrd="8" destOrd="0" presId="urn:microsoft.com/office/officeart/2008/layout/PictureStrips"/>
    <dgm:cxn modelId="{96F69997-A8A8-4BFC-A3A4-7A3946ACC34F}" type="presParOf" srcId="{29E92898-1BF5-4C3D-962D-736DFC26DE38}" destId="{14C5D564-ABA6-449D-91C6-0794667C9A21}" srcOrd="0" destOrd="0" presId="urn:microsoft.com/office/officeart/2008/layout/PictureStrips"/>
    <dgm:cxn modelId="{8B6439E2-88C5-44B1-AF6C-B66DC7A54495}" type="presParOf" srcId="{29E92898-1BF5-4C3D-962D-736DFC26DE38}" destId="{550CC425-F6DD-465C-9D62-C01867F758D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A214E5-37B0-42E7-92F0-BAC17ED45EE3}"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fi-FI"/>
        </a:p>
      </dgm:t>
    </dgm:pt>
    <dgm:pt modelId="{9D8AB112-EEA5-4368-9FD2-72C635EDC90D}">
      <dgm:prSet phldrT="[Teksti]"/>
      <dgm:spPr/>
      <dgm:t>
        <a:bodyPr/>
        <a:lstStyle/>
        <a:p>
          <a:pPr algn="r"/>
          <a:r>
            <a:rPr lang="ru-RU" dirty="0"/>
            <a:t>Ориентированный на пользователя</a:t>
          </a:r>
          <a:endParaRPr lang="fi-FI" dirty="0"/>
        </a:p>
      </dgm:t>
    </dgm:pt>
    <dgm:pt modelId="{CB66C8F4-B6EC-461C-85C1-0F97DADFCEEA}" type="parTrans" cxnId="{42C091E4-7A43-4229-91FE-4218BDFD61DE}">
      <dgm:prSet/>
      <dgm:spPr/>
      <dgm:t>
        <a:bodyPr/>
        <a:lstStyle/>
        <a:p>
          <a:endParaRPr lang="fi-FI"/>
        </a:p>
      </dgm:t>
    </dgm:pt>
    <dgm:pt modelId="{89AB3F66-F48A-47B9-AFB1-7E7C9E8024D2}" type="sibTrans" cxnId="{42C091E4-7A43-4229-91FE-4218BDFD61DE}">
      <dgm:prSet/>
      <dgm:spPr/>
      <dgm:t>
        <a:bodyPr/>
        <a:lstStyle/>
        <a:p>
          <a:endParaRPr lang="fi-FI"/>
        </a:p>
      </dgm:t>
    </dgm:pt>
    <dgm:pt modelId="{D7505530-6BD7-4826-A961-D0BFEB9CD747}">
      <dgm:prSet phldrT="[Teksti]"/>
      <dgm:spPr/>
      <dgm:t>
        <a:bodyPr/>
        <a:lstStyle/>
        <a:p>
          <a:pPr algn="r"/>
          <a:r>
            <a:rPr lang="ru-RU" dirty="0"/>
            <a:t>Совместное творчество</a:t>
          </a:r>
          <a:endParaRPr lang="fi-FI" dirty="0"/>
        </a:p>
      </dgm:t>
    </dgm:pt>
    <dgm:pt modelId="{94B86D73-9DE4-470C-BC8A-37D71E242E23}" type="parTrans" cxnId="{66C5D4A8-BAA2-4542-943E-901BE3B0B998}">
      <dgm:prSet/>
      <dgm:spPr/>
      <dgm:t>
        <a:bodyPr/>
        <a:lstStyle/>
        <a:p>
          <a:endParaRPr lang="fi-FI"/>
        </a:p>
      </dgm:t>
    </dgm:pt>
    <dgm:pt modelId="{AB8F8C40-5D88-495E-951A-395F0A7E5250}" type="sibTrans" cxnId="{66C5D4A8-BAA2-4542-943E-901BE3B0B998}">
      <dgm:prSet/>
      <dgm:spPr/>
      <dgm:t>
        <a:bodyPr/>
        <a:lstStyle/>
        <a:p>
          <a:endParaRPr lang="fi-FI"/>
        </a:p>
      </dgm:t>
    </dgm:pt>
    <dgm:pt modelId="{620B098F-7B3F-4CF9-8F72-E2D1BC83F859}" type="pres">
      <dgm:prSet presAssocID="{02A214E5-37B0-42E7-92F0-BAC17ED45EE3}" presName="Name0" presStyleCnt="0">
        <dgm:presLayoutVars>
          <dgm:dir/>
          <dgm:resizeHandles val="exact"/>
        </dgm:presLayoutVars>
      </dgm:prSet>
      <dgm:spPr/>
    </dgm:pt>
    <dgm:pt modelId="{9BDBC03E-DA2F-4FE2-8540-9C8D70D43B22}" type="pres">
      <dgm:prSet presAssocID="{9D8AB112-EEA5-4368-9FD2-72C635EDC90D}" presName="composite" presStyleCnt="0"/>
      <dgm:spPr/>
    </dgm:pt>
    <dgm:pt modelId="{8AADF308-253F-453B-9E4A-47DF680B0F19}" type="pres">
      <dgm:prSet presAssocID="{9D8AB112-EEA5-4368-9FD2-72C635EDC90D}" presName="rect1" presStyleLbl="trAlignAcc1" presStyleIdx="0" presStyleCnt="2" custLinFactY="-6894" custLinFactNeighborX="0" custLinFactNeighborY="-100000">
        <dgm:presLayoutVars>
          <dgm:bulletEnabled val="1"/>
        </dgm:presLayoutVars>
      </dgm:prSet>
      <dgm:spPr/>
    </dgm:pt>
    <dgm:pt modelId="{698EDF2C-D9AC-4416-966C-775D0C8E535D}" type="pres">
      <dgm:prSet presAssocID="{9D8AB112-EEA5-4368-9FD2-72C635EDC90D}" presName="rect2" presStyleLbl="fgImgPlace1" presStyleIdx="0" presStyleCnt="2" custScaleX="83258" custScaleY="60065" custLinFactNeighborX="29482" custLinFactNeighborY="-72974"/>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pt>
    <dgm:pt modelId="{027558B9-0D28-4002-BD9F-9464783C134A}" type="pres">
      <dgm:prSet presAssocID="{89AB3F66-F48A-47B9-AFB1-7E7C9E8024D2}" presName="sibTrans" presStyleCnt="0"/>
      <dgm:spPr/>
    </dgm:pt>
    <dgm:pt modelId="{0C08C2AC-78F1-49CA-9C24-6C0605B425FE}" type="pres">
      <dgm:prSet presAssocID="{D7505530-6BD7-4826-A961-D0BFEB9CD747}" presName="composite" presStyleCnt="0"/>
      <dgm:spPr/>
    </dgm:pt>
    <dgm:pt modelId="{B67060AC-502D-489F-A49E-1A4BBADB99EE}" type="pres">
      <dgm:prSet presAssocID="{D7505530-6BD7-4826-A961-D0BFEB9CD747}" presName="rect1" presStyleLbl="trAlignAcc1" presStyleIdx="1" presStyleCnt="2" custLinFactNeighborX="848" custLinFactNeighborY="-47647">
        <dgm:presLayoutVars>
          <dgm:bulletEnabled val="1"/>
        </dgm:presLayoutVars>
      </dgm:prSet>
      <dgm:spPr/>
    </dgm:pt>
    <dgm:pt modelId="{91A61F2C-E086-4B52-928F-C7D28C9B3842}" type="pres">
      <dgm:prSet presAssocID="{D7505530-6BD7-4826-A961-D0BFEB9CD747}" presName="rect2" presStyleLbl="fgImgPlace1" presStyleIdx="1" presStyleCnt="2" custScaleX="86639" custScaleY="59677" custLinFactNeighborX="33973" custLinFactNeighborY="-30157"/>
      <dgm:spPr>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Cheers with solid fill"/>
        </a:ext>
      </dgm:extLst>
    </dgm:pt>
  </dgm:ptLst>
  <dgm:cxnLst>
    <dgm:cxn modelId="{D4907A76-6B35-4717-BB98-5F948A09B75A}" type="presOf" srcId="{02A214E5-37B0-42E7-92F0-BAC17ED45EE3}" destId="{620B098F-7B3F-4CF9-8F72-E2D1BC83F859}" srcOrd="0" destOrd="0" presId="urn:microsoft.com/office/officeart/2008/layout/PictureStrips"/>
    <dgm:cxn modelId="{1CD22C7D-5919-40DE-AB2C-BF0FD2781695}" type="presOf" srcId="{9D8AB112-EEA5-4368-9FD2-72C635EDC90D}" destId="{8AADF308-253F-453B-9E4A-47DF680B0F19}" srcOrd="0" destOrd="0" presId="urn:microsoft.com/office/officeart/2008/layout/PictureStrips"/>
    <dgm:cxn modelId="{66C5D4A8-BAA2-4542-943E-901BE3B0B998}" srcId="{02A214E5-37B0-42E7-92F0-BAC17ED45EE3}" destId="{D7505530-6BD7-4826-A961-D0BFEB9CD747}" srcOrd="1" destOrd="0" parTransId="{94B86D73-9DE4-470C-BC8A-37D71E242E23}" sibTransId="{AB8F8C40-5D88-495E-951A-395F0A7E5250}"/>
    <dgm:cxn modelId="{61D6D3AE-6E74-4922-9AF7-BF49758CF2E7}" type="presOf" srcId="{D7505530-6BD7-4826-A961-D0BFEB9CD747}" destId="{B67060AC-502D-489F-A49E-1A4BBADB99EE}" srcOrd="0" destOrd="0" presId="urn:microsoft.com/office/officeart/2008/layout/PictureStrips"/>
    <dgm:cxn modelId="{42C091E4-7A43-4229-91FE-4218BDFD61DE}" srcId="{02A214E5-37B0-42E7-92F0-BAC17ED45EE3}" destId="{9D8AB112-EEA5-4368-9FD2-72C635EDC90D}" srcOrd="0" destOrd="0" parTransId="{CB66C8F4-B6EC-461C-85C1-0F97DADFCEEA}" sibTransId="{89AB3F66-F48A-47B9-AFB1-7E7C9E8024D2}"/>
    <dgm:cxn modelId="{E2236903-D4A3-4FFC-B75D-1889D7C6D0DC}" type="presParOf" srcId="{620B098F-7B3F-4CF9-8F72-E2D1BC83F859}" destId="{9BDBC03E-DA2F-4FE2-8540-9C8D70D43B22}" srcOrd="0" destOrd="0" presId="urn:microsoft.com/office/officeart/2008/layout/PictureStrips"/>
    <dgm:cxn modelId="{A67EBC29-E51B-42B9-84C6-7E7805DE9DE9}" type="presParOf" srcId="{9BDBC03E-DA2F-4FE2-8540-9C8D70D43B22}" destId="{8AADF308-253F-453B-9E4A-47DF680B0F19}" srcOrd="0" destOrd="0" presId="urn:microsoft.com/office/officeart/2008/layout/PictureStrips"/>
    <dgm:cxn modelId="{E031870F-9D2E-498D-8C1D-98C5B129AC69}" type="presParOf" srcId="{9BDBC03E-DA2F-4FE2-8540-9C8D70D43B22}" destId="{698EDF2C-D9AC-4416-966C-775D0C8E535D}" srcOrd="1" destOrd="0" presId="urn:microsoft.com/office/officeart/2008/layout/PictureStrips"/>
    <dgm:cxn modelId="{E266AC90-D38D-48B3-9923-F234FF0819A2}" type="presParOf" srcId="{620B098F-7B3F-4CF9-8F72-E2D1BC83F859}" destId="{027558B9-0D28-4002-BD9F-9464783C134A}" srcOrd="1" destOrd="0" presId="urn:microsoft.com/office/officeart/2008/layout/PictureStrips"/>
    <dgm:cxn modelId="{6EE978AC-86D0-4F93-AC76-9F252386152D}" type="presParOf" srcId="{620B098F-7B3F-4CF9-8F72-E2D1BC83F859}" destId="{0C08C2AC-78F1-49CA-9C24-6C0605B425FE}" srcOrd="2" destOrd="0" presId="urn:microsoft.com/office/officeart/2008/layout/PictureStrips"/>
    <dgm:cxn modelId="{C44BD687-7F76-4202-B08E-2B0C1A79AD44}" type="presParOf" srcId="{0C08C2AC-78F1-49CA-9C24-6C0605B425FE}" destId="{B67060AC-502D-489F-A49E-1A4BBADB99EE}" srcOrd="0" destOrd="0" presId="urn:microsoft.com/office/officeart/2008/layout/PictureStrips"/>
    <dgm:cxn modelId="{3262A7FF-F2E4-4B44-B6CA-7EE053AFC739}" type="presParOf" srcId="{0C08C2AC-78F1-49CA-9C24-6C0605B425FE}" destId="{91A61F2C-E086-4B52-928F-C7D28C9B384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A214E5-37B0-42E7-92F0-BAC17ED45EE3}"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fi-FI"/>
        </a:p>
      </dgm:t>
    </dgm:pt>
    <dgm:pt modelId="{73D45766-08C4-4062-BE06-D7A00FA9D3F1}">
      <dgm:prSet phldrT="[Teksti]"/>
      <dgm:spPr/>
      <dgm:t>
        <a:bodyPr/>
        <a:lstStyle/>
        <a:p>
          <a:r>
            <a:rPr lang="ru-RU" dirty="0"/>
            <a:t>Итерационный процесс</a:t>
          </a:r>
          <a:endParaRPr lang="fi-FI" dirty="0"/>
        </a:p>
      </dgm:t>
    </dgm:pt>
    <dgm:pt modelId="{429BF9DE-6EAD-47AD-A827-AD9DFC48ECE3}" type="parTrans" cxnId="{B6A0A4C2-7B22-4CD5-8E2A-B75A084E8BC9}">
      <dgm:prSet/>
      <dgm:spPr/>
      <dgm:t>
        <a:bodyPr/>
        <a:lstStyle/>
        <a:p>
          <a:endParaRPr lang="fi-FI"/>
        </a:p>
      </dgm:t>
    </dgm:pt>
    <dgm:pt modelId="{C8F92E54-CCD1-45D3-8DC9-BE24759C82DC}" type="sibTrans" cxnId="{B6A0A4C2-7B22-4CD5-8E2A-B75A084E8BC9}">
      <dgm:prSet/>
      <dgm:spPr/>
      <dgm:t>
        <a:bodyPr/>
        <a:lstStyle/>
        <a:p>
          <a:endParaRPr lang="fi-FI"/>
        </a:p>
      </dgm:t>
    </dgm:pt>
    <dgm:pt modelId="{0D01AA19-3856-4331-AB19-C945BD80F01F}">
      <dgm:prSet phldrT="[Teksti]"/>
      <dgm:spPr/>
      <dgm:t>
        <a:bodyPr/>
        <a:lstStyle/>
        <a:p>
          <a:r>
            <a:rPr lang="ru-RU" dirty="0"/>
            <a:t>Визуальная связь</a:t>
          </a:r>
          <a:endParaRPr lang="fi-FI" dirty="0"/>
        </a:p>
      </dgm:t>
    </dgm:pt>
    <dgm:pt modelId="{CD249CD7-2417-45B2-A925-B6FFD7C49FF2}" type="parTrans" cxnId="{6A5A4DE6-629E-4DDC-8EFE-A36049B71BF6}">
      <dgm:prSet/>
      <dgm:spPr/>
      <dgm:t>
        <a:bodyPr/>
        <a:lstStyle/>
        <a:p>
          <a:endParaRPr lang="fi-FI"/>
        </a:p>
      </dgm:t>
    </dgm:pt>
    <dgm:pt modelId="{CF5FDB8C-9A8A-4D7A-BF5D-944CBE70189F}" type="sibTrans" cxnId="{6A5A4DE6-629E-4DDC-8EFE-A36049B71BF6}">
      <dgm:prSet/>
      <dgm:spPr/>
      <dgm:t>
        <a:bodyPr/>
        <a:lstStyle/>
        <a:p>
          <a:endParaRPr lang="fi-FI"/>
        </a:p>
      </dgm:t>
    </dgm:pt>
    <dgm:pt modelId="{620B098F-7B3F-4CF9-8F72-E2D1BC83F859}" type="pres">
      <dgm:prSet presAssocID="{02A214E5-37B0-42E7-92F0-BAC17ED45EE3}" presName="Name0" presStyleCnt="0">
        <dgm:presLayoutVars>
          <dgm:dir/>
          <dgm:resizeHandles val="exact"/>
        </dgm:presLayoutVars>
      </dgm:prSet>
      <dgm:spPr/>
    </dgm:pt>
    <dgm:pt modelId="{E5CD2F91-6A30-4647-AB29-F345D5114627}" type="pres">
      <dgm:prSet presAssocID="{73D45766-08C4-4062-BE06-D7A00FA9D3F1}" presName="composite" presStyleCnt="0"/>
      <dgm:spPr/>
    </dgm:pt>
    <dgm:pt modelId="{DD08BF16-62BD-40FD-A43E-8C04BF04D996}" type="pres">
      <dgm:prSet presAssocID="{73D45766-08C4-4062-BE06-D7A00FA9D3F1}" presName="rect1" presStyleLbl="trAlignAcc1" presStyleIdx="0" presStyleCnt="2" custLinFactNeighborX="0" custLinFactNeighborY="-38984">
        <dgm:presLayoutVars>
          <dgm:bulletEnabled val="1"/>
        </dgm:presLayoutVars>
      </dgm:prSet>
      <dgm:spPr/>
    </dgm:pt>
    <dgm:pt modelId="{7B5C8FE1-B128-4475-8113-30CA7F7751F2}" type="pres">
      <dgm:prSet presAssocID="{73D45766-08C4-4062-BE06-D7A00FA9D3F1}" presName="rect2" presStyleLbl="fgImgPlace1" presStyleIdx="0" presStyleCnt="2" custScaleX="64588" custScaleY="59620" custLinFactNeighborX="20462" custLinFactNeighborY="-31764"/>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Arrow circle with solid fill"/>
        </a:ext>
      </dgm:extLst>
    </dgm:pt>
    <dgm:pt modelId="{2CAEC368-DBA3-4BED-B7E2-249A5FC8E48B}" type="pres">
      <dgm:prSet presAssocID="{C8F92E54-CCD1-45D3-8DC9-BE24759C82DC}" presName="sibTrans" presStyleCnt="0"/>
      <dgm:spPr/>
    </dgm:pt>
    <dgm:pt modelId="{EDC0A809-1C5A-4D29-96C5-74839D24D589}" type="pres">
      <dgm:prSet presAssocID="{0D01AA19-3856-4331-AB19-C945BD80F01F}" presName="composite" presStyleCnt="0"/>
      <dgm:spPr/>
    </dgm:pt>
    <dgm:pt modelId="{A6B75878-BD3A-42B8-9DB8-D9AE2088E2CA}" type="pres">
      <dgm:prSet presAssocID="{0D01AA19-3856-4331-AB19-C945BD80F01F}" presName="rect1" presStyleLbl="trAlignAcc1" presStyleIdx="1" presStyleCnt="2" custLinFactNeighborX="-2083" custLinFactNeighborY="-21297">
        <dgm:presLayoutVars>
          <dgm:bulletEnabled val="1"/>
        </dgm:presLayoutVars>
      </dgm:prSet>
      <dgm:spPr/>
    </dgm:pt>
    <dgm:pt modelId="{B18A9A2B-AA6A-46E2-8210-615701A58762}" type="pres">
      <dgm:prSet presAssocID="{0D01AA19-3856-4331-AB19-C945BD80F01F}" presName="rect2" presStyleLbl="fgImgPlace1" presStyleIdx="1" presStyleCnt="2" custScaleX="50947" custScaleY="54420" custLinFactNeighborX="15347" custLinFactNeighborY="-8794"/>
      <dgm:spPr>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Eye with solid fill"/>
        </a:ext>
      </dgm:extLst>
    </dgm:pt>
  </dgm:ptLst>
  <dgm:cxnLst>
    <dgm:cxn modelId="{5620C060-F888-4974-93DE-8C3CC4B8BA99}" type="presOf" srcId="{73D45766-08C4-4062-BE06-D7A00FA9D3F1}" destId="{DD08BF16-62BD-40FD-A43E-8C04BF04D996}" srcOrd="0" destOrd="0" presId="urn:microsoft.com/office/officeart/2008/layout/PictureStrips"/>
    <dgm:cxn modelId="{D4907A76-6B35-4717-BB98-5F948A09B75A}" type="presOf" srcId="{02A214E5-37B0-42E7-92F0-BAC17ED45EE3}" destId="{620B098F-7B3F-4CF9-8F72-E2D1BC83F859}" srcOrd="0" destOrd="0" presId="urn:microsoft.com/office/officeart/2008/layout/PictureStrips"/>
    <dgm:cxn modelId="{61796BA7-354F-4B64-ACB2-E9440BF0E20E}" type="presOf" srcId="{0D01AA19-3856-4331-AB19-C945BD80F01F}" destId="{A6B75878-BD3A-42B8-9DB8-D9AE2088E2CA}" srcOrd="0" destOrd="0" presId="urn:microsoft.com/office/officeart/2008/layout/PictureStrips"/>
    <dgm:cxn modelId="{B6A0A4C2-7B22-4CD5-8E2A-B75A084E8BC9}" srcId="{02A214E5-37B0-42E7-92F0-BAC17ED45EE3}" destId="{73D45766-08C4-4062-BE06-D7A00FA9D3F1}" srcOrd="0" destOrd="0" parTransId="{429BF9DE-6EAD-47AD-A827-AD9DFC48ECE3}" sibTransId="{C8F92E54-CCD1-45D3-8DC9-BE24759C82DC}"/>
    <dgm:cxn modelId="{6A5A4DE6-629E-4DDC-8EFE-A36049B71BF6}" srcId="{02A214E5-37B0-42E7-92F0-BAC17ED45EE3}" destId="{0D01AA19-3856-4331-AB19-C945BD80F01F}" srcOrd="1" destOrd="0" parTransId="{CD249CD7-2417-45B2-A925-B6FFD7C49FF2}" sibTransId="{CF5FDB8C-9A8A-4D7A-BF5D-944CBE70189F}"/>
    <dgm:cxn modelId="{7E9964A2-AB30-40B1-91FC-5821F10D17B6}" type="presParOf" srcId="{620B098F-7B3F-4CF9-8F72-E2D1BC83F859}" destId="{E5CD2F91-6A30-4647-AB29-F345D5114627}" srcOrd="0" destOrd="0" presId="urn:microsoft.com/office/officeart/2008/layout/PictureStrips"/>
    <dgm:cxn modelId="{70889A79-65DA-480C-AAC0-3CA71656BFC6}" type="presParOf" srcId="{E5CD2F91-6A30-4647-AB29-F345D5114627}" destId="{DD08BF16-62BD-40FD-A43E-8C04BF04D996}" srcOrd="0" destOrd="0" presId="urn:microsoft.com/office/officeart/2008/layout/PictureStrips"/>
    <dgm:cxn modelId="{07732F16-052C-4C64-BE8B-3AAFD41F1902}" type="presParOf" srcId="{E5CD2F91-6A30-4647-AB29-F345D5114627}" destId="{7B5C8FE1-B128-4475-8113-30CA7F7751F2}" srcOrd="1" destOrd="0" presId="urn:microsoft.com/office/officeart/2008/layout/PictureStrips"/>
    <dgm:cxn modelId="{8A304E9B-2F99-4DA9-960A-B7036EE9A169}" type="presParOf" srcId="{620B098F-7B3F-4CF9-8F72-E2D1BC83F859}" destId="{2CAEC368-DBA3-4BED-B7E2-249A5FC8E48B}" srcOrd="1" destOrd="0" presId="urn:microsoft.com/office/officeart/2008/layout/PictureStrips"/>
    <dgm:cxn modelId="{6C69E416-8393-497D-A5E0-69D10B1A5138}" type="presParOf" srcId="{620B098F-7B3F-4CF9-8F72-E2D1BC83F859}" destId="{EDC0A809-1C5A-4D29-96C5-74839D24D589}" srcOrd="2" destOrd="0" presId="urn:microsoft.com/office/officeart/2008/layout/PictureStrips"/>
    <dgm:cxn modelId="{AAD439F5-EF67-4862-B1D1-284F3A6E1DDF}" type="presParOf" srcId="{EDC0A809-1C5A-4D29-96C5-74839D24D589}" destId="{A6B75878-BD3A-42B8-9DB8-D9AE2088E2CA}" srcOrd="0" destOrd="0" presId="urn:microsoft.com/office/officeart/2008/layout/PictureStrips"/>
    <dgm:cxn modelId="{B557A95E-D466-4B44-9AA8-8A0D9C5DC659}" type="presParOf" srcId="{EDC0A809-1C5A-4D29-96C5-74839D24D589}" destId="{B18A9A2B-AA6A-46E2-8210-615701A5876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A214E5-37B0-42E7-92F0-BAC17ED45EE3}"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fi-FI"/>
        </a:p>
      </dgm:t>
    </dgm:pt>
    <dgm:pt modelId="{05B5606D-098C-4C19-86D5-FFDA77674112}">
      <dgm:prSet phldrT="[Teksti]"/>
      <dgm:spPr/>
      <dgm:t>
        <a:bodyPr/>
        <a:lstStyle/>
        <a:p>
          <a:r>
            <a:rPr lang="ru-RU" dirty="0"/>
            <a:t>Комплексные услуги</a:t>
          </a:r>
          <a:endParaRPr lang="fi-FI" dirty="0"/>
        </a:p>
      </dgm:t>
    </dgm:pt>
    <dgm:pt modelId="{8D34B8FF-AC54-438A-95BC-CEF9F15A6ABF}" type="parTrans" cxnId="{F173C395-EB2D-460A-89DE-E9F9C97FA3A5}">
      <dgm:prSet/>
      <dgm:spPr/>
      <dgm:t>
        <a:bodyPr/>
        <a:lstStyle/>
        <a:p>
          <a:endParaRPr lang="fi-FI"/>
        </a:p>
      </dgm:t>
    </dgm:pt>
    <dgm:pt modelId="{C0ACD3DA-79B7-4497-AE5C-5308D3476C8C}" type="sibTrans" cxnId="{F173C395-EB2D-460A-89DE-E9F9C97FA3A5}">
      <dgm:prSet/>
      <dgm:spPr/>
      <dgm:t>
        <a:bodyPr/>
        <a:lstStyle/>
        <a:p>
          <a:endParaRPr lang="fi-FI"/>
        </a:p>
      </dgm:t>
    </dgm:pt>
    <dgm:pt modelId="{620B098F-7B3F-4CF9-8F72-E2D1BC83F859}" type="pres">
      <dgm:prSet presAssocID="{02A214E5-37B0-42E7-92F0-BAC17ED45EE3}" presName="Name0" presStyleCnt="0">
        <dgm:presLayoutVars>
          <dgm:dir/>
          <dgm:resizeHandles val="exact"/>
        </dgm:presLayoutVars>
      </dgm:prSet>
      <dgm:spPr/>
    </dgm:pt>
    <dgm:pt modelId="{29E92898-1BF5-4C3D-962D-736DFC26DE38}" type="pres">
      <dgm:prSet presAssocID="{05B5606D-098C-4C19-86D5-FFDA77674112}" presName="composite" presStyleCnt="0"/>
      <dgm:spPr/>
    </dgm:pt>
    <dgm:pt modelId="{14C5D564-ABA6-449D-91C6-0794667C9A21}" type="pres">
      <dgm:prSet presAssocID="{05B5606D-098C-4C19-86D5-FFDA77674112}" presName="rect1" presStyleLbl="trAlignAcc1" presStyleIdx="0" presStyleCnt="1" custLinFactNeighborX="1522" custLinFactNeighborY="-96705">
        <dgm:presLayoutVars>
          <dgm:bulletEnabled val="1"/>
        </dgm:presLayoutVars>
      </dgm:prSet>
      <dgm:spPr/>
    </dgm:pt>
    <dgm:pt modelId="{550CC425-F6DD-465C-9D62-C01867F758D2}" type="pres">
      <dgm:prSet presAssocID="{05B5606D-098C-4C19-86D5-FFDA77674112}" presName="rect2" presStyleLbl="fgImgPlace1" presStyleIdx="0" presStyleCnt="1" custScaleX="64249" custScaleY="67787" custLinFactNeighborX="35345" custLinFactNeighborY="-83547"/>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Open hand with plant outline"/>
        </a:ext>
      </dgm:extLst>
    </dgm:pt>
  </dgm:ptLst>
  <dgm:cxnLst>
    <dgm:cxn modelId="{DFB4721F-37FC-44F6-9AB1-2E13AEFB6A27}" type="presOf" srcId="{05B5606D-098C-4C19-86D5-FFDA77674112}" destId="{14C5D564-ABA6-449D-91C6-0794667C9A21}" srcOrd="0" destOrd="0" presId="urn:microsoft.com/office/officeart/2008/layout/PictureStrips"/>
    <dgm:cxn modelId="{D4907A76-6B35-4717-BB98-5F948A09B75A}" type="presOf" srcId="{02A214E5-37B0-42E7-92F0-BAC17ED45EE3}" destId="{620B098F-7B3F-4CF9-8F72-E2D1BC83F859}" srcOrd="0" destOrd="0" presId="urn:microsoft.com/office/officeart/2008/layout/PictureStrips"/>
    <dgm:cxn modelId="{F173C395-EB2D-460A-89DE-E9F9C97FA3A5}" srcId="{02A214E5-37B0-42E7-92F0-BAC17ED45EE3}" destId="{05B5606D-098C-4C19-86D5-FFDA77674112}" srcOrd="0" destOrd="0" parTransId="{8D34B8FF-AC54-438A-95BC-CEF9F15A6ABF}" sibTransId="{C0ACD3DA-79B7-4497-AE5C-5308D3476C8C}"/>
    <dgm:cxn modelId="{CA9A2706-F417-467D-981D-5A48714F67E4}" type="presParOf" srcId="{620B098F-7B3F-4CF9-8F72-E2D1BC83F859}" destId="{29E92898-1BF5-4C3D-962D-736DFC26DE38}" srcOrd="0" destOrd="0" presId="urn:microsoft.com/office/officeart/2008/layout/PictureStrips"/>
    <dgm:cxn modelId="{96F69997-A8A8-4BFC-A3A4-7A3946ACC34F}" type="presParOf" srcId="{29E92898-1BF5-4C3D-962D-736DFC26DE38}" destId="{14C5D564-ABA6-449D-91C6-0794667C9A21}" srcOrd="0" destOrd="0" presId="urn:microsoft.com/office/officeart/2008/layout/PictureStrips"/>
    <dgm:cxn modelId="{8B6439E2-88C5-44B1-AF6C-B66DC7A54495}" type="presParOf" srcId="{29E92898-1BF5-4C3D-962D-736DFC26DE38}" destId="{550CC425-F6DD-465C-9D62-C01867F758D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21E7FF-48A5-4B6C-8DF3-9CB6F8B419CC}" type="doc">
      <dgm:prSet loTypeId="urn:microsoft.com/office/officeart/2005/8/layout/hChevron3" loCatId="process" qsTypeId="urn:microsoft.com/office/officeart/2005/8/quickstyle/simple1" qsCatId="simple" csTypeId="urn:microsoft.com/office/officeart/2005/8/colors/accent1_2" csCatId="accent1" phldr="1"/>
      <dgm:spPr/>
    </dgm:pt>
    <dgm:pt modelId="{A2879FB6-EC24-4D80-A676-2674D49A5D3C}">
      <dgm:prSet phldrT="[Teksti]" custT="1"/>
      <dgm:spPr/>
      <dgm:t>
        <a:bodyPr/>
        <a:lstStyle/>
        <a:p>
          <a:r>
            <a:rPr lang="fi-FI" sz="1600" dirty="0"/>
            <a:t>1. </a:t>
          </a:r>
          <a:r>
            <a:rPr lang="ru-RU" sz="1600" dirty="0"/>
            <a:t>Обнаружить</a:t>
          </a:r>
          <a:endParaRPr lang="fi-FI" sz="1600" dirty="0"/>
        </a:p>
      </dgm:t>
    </dgm:pt>
    <dgm:pt modelId="{FBD84D3A-9586-4797-9B55-BCE480D56A2A}" type="parTrans" cxnId="{9701837A-3132-4FEF-AE20-A21EDA757102}">
      <dgm:prSet/>
      <dgm:spPr/>
      <dgm:t>
        <a:bodyPr/>
        <a:lstStyle/>
        <a:p>
          <a:endParaRPr lang="fi-FI"/>
        </a:p>
      </dgm:t>
    </dgm:pt>
    <dgm:pt modelId="{CE816442-CCC7-4AF2-A909-C3DAADD9D3FA}" type="sibTrans" cxnId="{9701837A-3132-4FEF-AE20-A21EDA757102}">
      <dgm:prSet/>
      <dgm:spPr/>
      <dgm:t>
        <a:bodyPr/>
        <a:lstStyle/>
        <a:p>
          <a:endParaRPr lang="fi-FI"/>
        </a:p>
      </dgm:t>
    </dgm:pt>
    <dgm:pt modelId="{A73E2F05-F500-4661-AB02-2526360F01B7}">
      <dgm:prSet phldrT="[Teksti]" custT="1"/>
      <dgm:spPr/>
      <dgm:t>
        <a:bodyPr/>
        <a:lstStyle/>
        <a:p>
          <a:r>
            <a:rPr lang="fi-FI" sz="1600" dirty="0"/>
            <a:t>2. </a:t>
          </a:r>
          <a:r>
            <a:rPr lang="ru-RU" sz="1600" dirty="0"/>
            <a:t>Определять</a:t>
          </a:r>
          <a:endParaRPr lang="fi-FI" sz="1600" dirty="0"/>
        </a:p>
      </dgm:t>
    </dgm:pt>
    <dgm:pt modelId="{3DFBB476-2C1F-4983-85D5-FC9D403B931C}" type="parTrans" cxnId="{32BD6FE9-AFE2-484B-95C0-5FC061D989F0}">
      <dgm:prSet/>
      <dgm:spPr/>
      <dgm:t>
        <a:bodyPr/>
        <a:lstStyle/>
        <a:p>
          <a:endParaRPr lang="fi-FI"/>
        </a:p>
      </dgm:t>
    </dgm:pt>
    <dgm:pt modelId="{06E16918-76CF-4098-B0BF-A2A4CDE55A83}" type="sibTrans" cxnId="{32BD6FE9-AFE2-484B-95C0-5FC061D989F0}">
      <dgm:prSet/>
      <dgm:spPr/>
      <dgm:t>
        <a:bodyPr/>
        <a:lstStyle/>
        <a:p>
          <a:endParaRPr lang="fi-FI"/>
        </a:p>
      </dgm:t>
    </dgm:pt>
    <dgm:pt modelId="{D5BE7CEA-7AE6-4F0C-860D-15C78F9B9C86}">
      <dgm:prSet phldrT="[Teksti]" custT="1"/>
      <dgm:spPr/>
      <dgm:t>
        <a:bodyPr/>
        <a:lstStyle/>
        <a:p>
          <a:r>
            <a:rPr lang="fi-FI" sz="1600" dirty="0"/>
            <a:t>3. </a:t>
          </a:r>
          <a:r>
            <a:rPr lang="ru-RU" sz="1600"/>
            <a:t>Разработать</a:t>
          </a:r>
          <a:endParaRPr lang="fi-FI" sz="1600" dirty="0"/>
        </a:p>
      </dgm:t>
    </dgm:pt>
    <dgm:pt modelId="{A01DC3E3-683F-4485-8E60-9B517B1E504C}" type="parTrans" cxnId="{8D53A884-17E1-4FCC-A19A-2D67E5E6B8E4}">
      <dgm:prSet/>
      <dgm:spPr/>
      <dgm:t>
        <a:bodyPr/>
        <a:lstStyle/>
        <a:p>
          <a:endParaRPr lang="fi-FI"/>
        </a:p>
      </dgm:t>
    </dgm:pt>
    <dgm:pt modelId="{8FD0A3F4-9433-4A21-823C-D41D2D0C6111}" type="sibTrans" cxnId="{8D53A884-17E1-4FCC-A19A-2D67E5E6B8E4}">
      <dgm:prSet/>
      <dgm:spPr/>
      <dgm:t>
        <a:bodyPr/>
        <a:lstStyle/>
        <a:p>
          <a:endParaRPr lang="fi-FI"/>
        </a:p>
      </dgm:t>
    </dgm:pt>
    <dgm:pt modelId="{30B633AA-26F8-4BAC-A206-90F3A6169256}">
      <dgm:prSet phldrT="[Teksti]" custT="1"/>
      <dgm:spPr/>
      <dgm:t>
        <a:bodyPr/>
        <a:lstStyle/>
        <a:p>
          <a:r>
            <a:rPr lang="fi-FI" sz="1600" dirty="0"/>
            <a:t>4. </a:t>
          </a:r>
          <a:r>
            <a:rPr lang="ru-RU" sz="1600" dirty="0"/>
            <a:t>Доставить</a:t>
          </a:r>
          <a:endParaRPr lang="fi-FI" sz="1600" dirty="0"/>
        </a:p>
      </dgm:t>
    </dgm:pt>
    <dgm:pt modelId="{C4735D43-54EA-43AA-9C87-323D8FFE4335}" type="parTrans" cxnId="{D0CF69B1-571E-45D7-B67F-B88C5E925143}">
      <dgm:prSet/>
      <dgm:spPr/>
      <dgm:t>
        <a:bodyPr/>
        <a:lstStyle/>
        <a:p>
          <a:endParaRPr lang="fi-FI"/>
        </a:p>
      </dgm:t>
    </dgm:pt>
    <dgm:pt modelId="{9AA1BE7D-31BB-4275-96E2-4ED507CF7398}" type="sibTrans" cxnId="{D0CF69B1-571E-45D7-B67F-B88C5E925143}">
      <dgm:prSet/>
      <dgm:spPr/>
      <dgm:t>
        <a:bodyPr/>
        <a:lstStyle/>
        <a:p>
          <a:endParaRPr lang="fi-FI"/>
        </a:p>
      </dgm:t>
    </dgm:pt>
    <dgm:pt modelId="{F02FA974-3746-41F0-946A-3DD2185111B6}" type="pres">
      <dgm:prSet presAssocID="{EE21E7FF-48A5-4B6C-8DF3-9CB6F8B419CC}" presName="Name0" presStyleCnt="0">
        <dgm:presLayoutVars>
          <dgm:dir/>
          <dgm:resizeHandles val="exact"/>
        </dgm:presLayoutVars>
      </dgm:prSet>
      <dgm:spPr/>
    </dgm:pt>
    <dgm:pt modelId="{E9BB67A5-0C00-4081-BEC9-5E0D2176DA32}" type="pres">
      <dgm:prSet presAssocID="{A2879FB6-EC24-4D80-A676-2674D49A5D3C}" presName="parTxOnly" presStyleLbl="node1" presStyleIdx="0" presStyleCnt="4">
        <dgm:presLayoutVars>
          <dgm:bulletEnabled val="1"/>
        </dgm:presLayoutVars>
      </dgm:prSet>
      <dgm:spPr/>
    </dgm:pt>
    <dgm:pt modelId="{D5D4B1F9-ADEC-4759-9854-C6851B6D98A9}" type="pres">
      <dgm:prSet presAssocID="{CE816442-CCC7-4AF2-A909-C3DAADD9D3FA}" presName="parSpace" presStyleCnt="0"/>
      <dgm:spPr/>
    </dgm:pt>
    <dgm:pt modelId="{955E6096-3289-40B9-9BE6-8972A61DA5E9}" type="pres">
      <dgm:prSet presAssocID="{A73E2F05-F500-4661-AB02-2526360F01B7}" presName="parTxOnly" presStyleLbl="node1" presStyleIdx="1" presStyleCnt="4">
        <dgm:presLayoutVars>
          <dgm:bulletEnabled val="1"/>
        </dgm:presLayoutVars>
      </dgm:prSet>
      <dgm:spPr/>
    </dgm:pt>
    <dgm:pt modelId="{34665BCC-4BC1-402D-86AA-6EDDE9D46D0E}" type="pres">
      <dgm:prSet presAssocID="{06E16918-76CF-4098-B0BF-A2A4CDE55A83}" presName="parSpace" presStyleCnt="0"/>
      <dgm:spPr/>
    </dgm:pt>
    <dgm:pt modelId="{45F65B02-AF09-4A1F-A75B-FA344974C3B7}" type="pres">
      <dgm:prSet presAssocID="{D5BE7CEA-7AE6-4F0C-860D-15C78F9B9C86}" presName="parTxOnly" presStyleLbl="node1" presStyleIdx="2" presStyleCnt="4">
        <dgm:presLayoutVars>
          <dgm:bulletEnabled val="1"/>
        </dgm:presLayoutVars>
      </dgm:prSet>
      <dgm:spPr/>
    </dgm:pt>
    <dgm:pt modelId="{C97B7373-89BF-4379-AD24-EA5A16B70EBC}" type="pres">
      <dgm:prSet presAssocID="{8FD0A3F4-9433-4A21-823C-D41D2D0C6111}" presName="parSpace" presStyleCnt="0"/>
      <dgm:spPr/>
    </dgm:pt>
    <dgm:pt modelId="{3B8077B8-F6EF-43AF-A5BC-0CDB74AF7C46}" type="pres">
      <dgm:prSet presAssocID="{30B633AA-26F8-4BAC-A206-90F3A6169256}" presName="parTxOnly" presStyleLbl="node1" presStyleIdx="3" presStyleCnt="4">
        <dgm:presLayoutVars>
          <dgm:bulletEnabled val="1"/>
        </dgm:presLayoutVars>
      </dgm:prSet>
      <dgm:spPr/>
    </dgm:pt>
  </dgm:ptLst>
  <dgm:cxnLst>
    <dgm:cxn modelId="{75E2CC25-1594-4BE8-BA97-8A72EF746C25}" type="presOf" srcId="{A73E2F05-F500-4661-AB02-2526360F01B7}" destId="{955E6096-3289-40B9-9BE6-8972A61DA5E9}" srcOrd="0" destOrd="0" presId="urn:microsoft.com/office/officeart/2005/8/layout/hChevron3"/>
    <dgm:cxn modelId="{A65D4668-E8A4-4282-B00F-ECA44502C8FA}" type="presOf" srcId="{EE21E7FF-48A5-4B6C-8DF3-9CB6F8B419CC}" destId="{F02FA974-3746-41F0-946A-3DD2185111B6}" srcOrd="0" destOrd="0" presId="urn:microsoft.com/office/officeart/2005/8/layout/hChevron3"/>
    <dgm:cxn modelId="{9701837A-3132-4FEF-AE20-A21EDA757102}" srcId="{EE21E7FF-48A5-4B6C-8DF3-9CB6F8B419CC}" destId="{A2879FB6-EC24-4D80-A676-2674D49A5D3C}" srcOrd="0" destOrd="0" parTransId="{FBD84D3A-9586-4797-9B55-BCE480D56A2A}" sibTransId="{CE816442-CCC7-4AF2-A909-C3DAADD9D3FA}"/>
    <dgm:cxn modelId="{8D53A884-17E1-4FCC-A19A-2D67E5E6B8E4}" srcId="{EE21E7FF-48A5-4B6C-8DF3-9CB6F8B419CC}" destId="{D5BE7CEA-7AE6-4F0C-860D-15C78F9B9C86}" srcOrd="2" destOrd="0" parTransId="{A01DC3E3-683F-4485-8E60-9B517B1E504C}" sibTransId="{8FD0A3F4-9433-4A21-823C-D41D2D0C6111}"/>
    <dgm:cxn modelId="{99EA51AE-90A7-4630-80C4-45259DD24170}" type="presOf" srcId="{A2879FB6-EC24-4D80-A676-2674D49A5D3C}" destId="{E9BB67A5-0C00-4081-BEC9-5E0D2176DA32}" srcOrd="0" destOrd="0" presId="urn:microsoft.com/office/officeart/2005/8/layout/hChevron3"/>
    <dgm:cxn modelId="{DB332AB0-9685-4220-B53D-AA36F965E483}" type="presOf" srcId="{30B633AA-26F8-4BAC-A206-90F3A6169256}" destId="{3B8077B8-F6EF-43AF-A5BC-0CDB74AF7C46}" srcOrd="0" destOrd="0" presId="urn:microsoft.com/office/officeart/2005/8/layout/hChevron3"/>
    <dgm:cxn modelId="{D0CF69B1-571E-45D7-B67F-B88C5E925143}" srcId="{EE21E7FF-48A5-4B6C-8DF3-9CB6F8B419CC}" destId="{30B633AA-26F8-4BAC-A206-90F3A6169256}" srcOrd="3" destOrd="0" parTransId="{C4735D43-54EA-43AA-9C87-323D8FFE4335}" sibTransId="{9AA1BE7D-31BB-4275-96E2-4ED507CF7398}"/>
    <dgm:cxn modelId="{D237E6B2-070A-4DBC-A45D-E45CB4F75086}" type="presOf" srcId="{D5BE7CEA-7AE6-4F0C-860D-15C78F9B9C86}" destId="{45F65B02-AF09-4A1F-A75B-FA344974C3B7}" srcOrd="0" destOrd="0" presId="urn:microsoft.com/office/officeart/2005/8/layout/hChevron3"/>
    <dgm:cxn modelId="{32BD6FE9-AFE2-484B-95C0-5FC061D989F0}" srcId="{EE21E7FF-48A5-4B6C-8DF3-9CB6F8B419CC}" destId="{A73E2F05-F500-4661-AB02-2526360F01B7}" srcOrd="1" destOrd="0" parTransId="{3DFBB476-2C1F-4983-85D5-FC9D403B931C}" sibTransId="{06E16918-76CF-4098-B0BF-A2A4CDE55A83}"/>
    <dgm:cxn modelId="{7188F1B3-9677-427D-834A-2CFCFA18D7BE}" type="presParOf" srcId="{F02FA974-3746-41F0-946A-3DD2185111B6}" destId="{E9BB67A5-0C00-4081-BEC9-5E0D2176DA32}" srcOrd="0" destOrd="0" presId="urn:microsoft.com/office/officeart/2005/8/layout/hChevron3"/>
    <dgm:cxn modelId="{0A3C5E71-A3FD-44C4-8C6A-45B18FE08A5A}" type="presParOf" srcId="{F02FA974-3746-41F0-946A-3DD2185111B6}" destId="{D5D4B1F9-ADEC-4759-9854-C6851B6D98A9}" srcOrd="1" destOrd="0" presId="urn:microsoft.com/office/officeart/2005/8/layout/hChevron3"/>
    <dgm:cxn modelId="{111A5553-C9DC-4488-B148-09B448A84D60}" type="presParOf" srcId="{F02FA974-3746-41F0-946A-3DD2185111B6}" destId="{955E6096-3289-40B9-9BE6-8972A61DA5E9}" srcOrd="2" destOrd="0" presId="urn:microsoft.com/office/officeart/2005/8/layout/hChevron3"/>
    <dgm:cxn modelId="{2388A120-0603-42E3-A8C4-DBB8B6DEC895}" type="presParOf" srcId="{F02FA974-3746-41F0-946A-3DD2185111B6}" destId="{34665BCC-4BC1-402D-86AA-6EDDE9D46D0E}" srcOrd="3" destOrd="0" presId="urn:microsoft.com/office/officeart/2005/8/layout/hChevron3"/>
    <dgm:cxn modelId="{2194F9A6-7FE1-4DC8-A3A2-BC7020682C38}" type="presParOf" srcId="{F02FA974-3746-41F0-946A-3DD2185111B6}" destId="{45F65B02-AF09-4A1F-A75B-FA344974C3B7}" srcOrd="4" destOrd="0" presId="urn:microsoft.com/office/officeart/2005/8/layout/hChevron3"/>
    <dgm:cxn modelId="{B5EDF78C-214C-4D73-9BFD-4C4F39F79B06}" type="presParOf" srcId="{F02FA974-3746-41F0-946A-3DD2185111B6}" destId="{C97B7373-89BF-4379-AD24-EA5A16B70EBC}" srcOrd="5" destOrd="0" presId="urn:microsoft.com/office/officeart/2005/8/layout/hChevron3"/>
    <dgm:cxn modelId="{3CB137BD-FF5B-4C34-AAA3-B4627335EDD9}" type="presParOf" srcId="{F02FA974-3746-41F0-946A-3DD2185111B6}" destId="{3B8077B8-F6EF-43AF-A5BC-0CDB74AF7C46}"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DF308-253F-453B-9E4A-47DF680B0F19}">
      <dsp:nvSpPr>
        <dsp:cNvPr id="0" name=""/>
        <dsp:cNvSpPr/>
      </dsp:nvSpPr>
      <dsp:spPr>
        <a:xfrm>
          <a:off x="112115" y="871358"/>
          <a:ext cx="2490194" cy="77818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7091"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Ориентированный на пользователя</a:t>
          </a:r>
          <a:endParaRPr lang="fi-FI" sz="1800" kern="1200" dirty="0"/>
        </a:p>
      </dsp:txBody>
      <dsp:txXfrm>
        <a:off x="112115" y="871358"/>
        <a:ext cx="2490194" cy="778185"/>
      </dsp:txXfrm>
    </dsp:sp>
    <dsp:sp modelId="{698EDF2C-D9AC-4416-966C-775D0C8E535D}">
      <dsp:nvSpPr>
        <dsp:cNvPr id="0" name=""/>
        <dsp:cNvSpPr/>
      </dsp:nvSpPr>
      <dsp:spPr>
        <a:xfrm>
          <a:off x="388" y="821029"/>
          <a:ext cx="544729" cy="817094"/>
        </a:xfrm>
        <a:prstGeom prst="rect">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7060AC-502D-489F-A49E-1A4BBADB99EE}">
      <dsp:nvSpPr>
        <dsp:cNvPr id="0" name=""/>
        <dsp:cNvSpPr/>
      </dsp:nvSpPr>
      <dsp:spPr>
        <a:xfrm>
          <a:off x="2913703" y="933434"/>
          <a:ext cx="2490194" cy="77818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7091"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Совместное творчество</a:t>
          </a:r>
          <a:endParaRPr lang="fi-FI" sz="1800" kern="1200" dirty="0"/>
        </a:p>
      </dsp:txBody>
      <dsp:txXfrm>
        <a:off x="2913703" y="933434"/>
        <a:ext cx="2490194" cy="778185"/>
      </dsp:txXfrm>
    </dsp:sp>
    <dsp:sp modelId="{91A61F2C-E086-4B52-928F-C7D28C9B3842}">
      <dsp:nvSpPr>
        <dsp:cNvPr id="0" name=""/>
        <dsp:cNvSpPr/>
      </dsp:nvSpPr>
      <dsp:spPr>
        <a:xfrm>
          <a:off x="2809945" y="801811"/>
          <a:ext cx="544729" cy="817094"/>
        </a:xfrm>
        <a:prstGeom prst="rect">
          <a:avLst/>
        </a:prstGeom>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08BF16-62BD-40FD-A43E-8C04BF04D996}">
      <dsp:nvSpPr>
        <dsp:cNvPr id="0" name=""/>
        <dsp:cNvSpPr/>
      </dsp:nvSpPr>
      <dsp:spPr>
        <a:xfrm>
          <a:off x="104147" y="1913083"/>
          <a:ext cx="2490194" cy="77818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7091"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Итерационный процесс</a:t>
          </a:r>
          <a:endParaRPr lang="fi-FI" sz="1800" kern="1200" dirty="0"/>
        </a:p>
      </dsp:txBody>
      <dsp:txXfrm>
        <a:off x="104147" y="1913083"/>
        <a:ext cx="2490194" cy="778185"/>
      </dsp:txXfrm>
    </dsp:sp>
    <dsp:sp modelId="{7B5C8FE1-B128-4475-8113-30CA7F7751F2}">
      <dsp:nvSpPr>
        <dsp:cNvPr id="0" name=""/>
        <dsp:cNvSpPr/>
      </dsp:nvSpPr>
      <dsp:spPr>
        <a:xfrm>
          <a:off x="388" y="1781460"/>
          <a:ext cx="544729" cy="817094"/>
        </a:xfrm>
        <a:prstGeom prst="rect">
          <a:avLst/>
        </a:prstGeom>
        <a:blipFill>
          <a:blip xmlns:r="http://schemas.openxmlformats.org/officeDocument/2006/relationships"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B75878-BD3A-42B8-9DB8-D9AE2088E2CA}">
      <dsp:nvSpPr>
        <dsp:cNvPr id="0" name=""/>
        <dsp:cNvSpPr/>
      </dsp:nvSpPr>
      <dsp:spPr>
        <a:xfrm>
          <a:off x="2913703" y="1913083"/>
          <a:ext cx="2490194" cy="77818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7091"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Визуальная связь</a:t>
          </a:r>
          <a:endParaRPr lang="fi-FI" sz="1800" kern="1200" dirty="0"/>
        </a:p>
      </dsp:txBody>
      <dsp:txXfrm>
        <a:off x="2913703" y="1913083"/>
        <a:ext cx="2490194" cy="778185"/>
      </dsp:txXfrm>
    </dsp:sp>
    <dsp:sp modelId="{B18A9A2B-AA6A-46E2-8210-615701A58762}">
      <dsp:nvSpPr>
        <dsp:cNvPr id="0" name=""/>
        <dsp:cNvSpPr/>
      </dsp:nvSpPr>
      <dsp:spPr>
        <a:xfrm>
          <a:off x="2809945" y="1781460"/>
          <a:ext cx="544729" cy="817094"/>
        </a:xfrm>
        <a:prstGeom prst="rect">
          <a:avLst/>
        </a:prstGeom>
        <a:blipFill>
          <a:blip xmlns:r="http://schemas.openxmlformats.org/officeDocument/2006/relationships" r:embed="rId7">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C5D564-ABA6-449D-91C6-0794667C9A21}">
      <dsp:nvSpPr>
        <dsp:cNvPr id="0" name=""/>
        <dsp:cNvSpPr/>
      </dsp:nvSpPr>
      <dsp:spPr>
        <a:xfrm>
          <a:off x="1508925" y="2892732"/>
          <a:ext cx="2490194" cy="77818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7091"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Комплексные услуги</a:t>
          </a:r>
          <a:endParaRPr lang="fi-FI" sz="1800" kern="1200" dirty="0"/>
        </a:p>
      </dsp:txBody>
      <dsp:txXfrm>
        <a:off x="1508925" y="2892732"/>
        <a:ext cx="2490194" cy="778185"/>
      </dsp:txXfrm>
    </dsp:sp>
    <dsp:sp modelId="{550CC425-F6DD-465C-9D62-C01867F758D2}">
      <dsp:nvSpPr>
        <dsp:cNvPr id="0" name=""/>
        <dsp:cNvSpPr/>
      </dsp:nvSpPr>
      <dsp:spPr>
        <a:xfrm>
          <a:off x="1405167" y="2761110"/>
          <a:ext cx="544729" cy="817094"/>
        </a:xfrm>
        <a:prstGeom prst="rect">
          <a:avLst/>
        </a:prstGeom>
        <a:blipFill>
          <a:blip xmlns:r="http://schemas.openxmlformats.org/officeDocument/2006/relationships" r:embed="rId9">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DF308-253F-453B-9E4A-47DF680B0F19}">
      <dsp:nvSpPr>
        <dsp:cNvPr id="0" name=""/>
        <dsp:cNvSpPr/>
      </dsp:nvSpPr>
      <dsp:spPr>
        <a:xfrm>
          <a:off x="89076" y="14761"/>
          <a:ext cx="2739912" cy="856222"/>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948" tIns="76200" rIns="76200" bIns="76200" numCol="1" spcCol="1270" anchor="ctr" anchorCtr="0">
          <a:noAutofit/>
        </a:bodyPr>
        <a:lstStyle/>
        <a:p>
          <a:pPr marL="0" lvl="0" indent="0" algn="r" defTabSz="889000">
            <a:lnSpc>
              <a:spcPct val="90000"/>
            </a:lnSpc>
            <a:spcBef>
              <a:spcPct val="0"/>
            </a:spcBef>
            <a:spcAft>
              <a:spcPct val="35000"/>
            </a:spcAft>
            <a:buNone/>
          </a:pPr>
          <a:r>
            <a:rPr lang="ru-RU" sz="2000" kern="1200" dirty="0"/>
            <a:t>Ориентированный на пользователя</a:t>
          </a:r>
          <a:endParaRPr lang="fi-FI" sz="2000" kern="1200" dirty="0"/>
        </a:p>
      </dsp:txBody>
      <dsp:txXfrm>
        <a:off x="89076" y="14761"/>
        <a:ext cx="2739912" cy="856222"/>
      </dsp:txXfrm>
    </dsp:sp>
    <dsp:sp modelId="{698EDF2C-D9AC-4416-966C-775D0C8E535D}">
      <dsp:nvSpPr>
        <dsp:cNvPr id="0" name=""/>
        <dsp:cNvSpPr/>
      </dsp:nvSpPr>
      <dsp:spPr>
        <a:xfrm>
          <a:off x="201788" y="329789"/>
          <a:ext cx="499011" cy="540004"/>
        </a:xfrm>
        <a:prstGeom prst="rect">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7060AC-502D-489F-A49E-1A4BBADB99EE}">
      <dsp:nvSpPr>
        <dsp:cNvPr id="0" name=""/>
        <dsp:cNvSpPr/>
      </dsp:nvSpPr>
      <dsp:spPr>
        <a:xfrm>
          <a:off x="114163" y="1775211"/>
          <a:ext cx="2739912" cy="856222"/>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948" tIns="76200" rIns="76200" bIns="76200" numCol="1" spcCol="1270" anchor="ctr" anchorCtr="0">
          <a:noAutofit/>
        </a:bodyPr>
        <a:lstStyle/>
        <a:p>
          <a:pPr marL="0" lvl="0" indent="0" algn="r" defTabSz="889000">
            <a:lnSpc>
              <a:spcPct val="90000"/>
            </a:lnSpc>
            <a:spcBef>
              <a:spcPct val="0"/>
            </a:spcBef>
            <a:spcAft>
              <a:spcPct val="35000"/>
            </a:spcAft>
            <a:buNone/>
          </a:pPr>
          <a:r>
            <a:rPr lang="ru-RU" sz="2000" kern="1200" dirty="0"/>
            <a:t>Совместное творчество</a:t>
          </a:r>
          <a:endParaRPr lang="fi-FI" sz="2000" kern="1200" dirty="0"/>
        </a:p>
      </dsp:txBody>
      <dsp:txXfrm>
        <a:off x="114163" y="1775211"/>
        <a:ext cx="2739912" cy="856222"/>
      </dsp:txXfrm>
    </dsp:sp>
    <dsp:sp modelId="{91A61F2C-E086-4B52-928F-C7D28C9B3842}">
      <dsp:nvSpPr>
        <dsp:cNvPr id="0" name=""/>
        <dsp:cNvSpPr/>
      </dsp:nvSpPr>
      <dsp:spPr>
        <a:xfrm>
          <a:off x="223639" y="1969636"/>
          <a:ext cx="519275" cy="536516"/>
        </a:xfrm>
        <a:prstGeom prst="rect">
          <a:avLst/>
        </a:prstGeom>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8BF16-62BD-40FD-A43E-8C04BF04D996}">
      <dsp:nvSpPr>
        <dsp:cNvPr id="0" name=""/>
        <dsp:cNvSpPr/>
      </dsp:nvSpPr>
      <dsp:spPr>
        <a:xfrm>
          <a:off x="84105" y="302313"/>
          <a:ext cx="3771417" cy="117856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8283" tIns="125730" rIns="125730" bIns="125730" numCol="1" spcCol="1270" anchor="ctr" anchorCtr="0">
          <a:noAutofit/>
        </a:bodyPr>
        <a:lstStyle/>
        <a:p>
          <a:pPr marL="0" lvl="0" indent="0" algn="l" defTabSz="1466850">
            <a:lnSpc>
              <a:spcPct val="90000"/>
            </a:lnSpc>
            <a:spcBef>
              <a:spcPct val="0"/>
            </a:spcBef>
            <a:spcAft>
              <a:spcPct val="35000"/>
            </a:spcAft>
            <a:buNone/>
          </a:pPr>
          <a:r>
            <a:rPr lang="ru-RU" sz="3300" kern="1200" dirty="0"/>
            <a:t>Итерационный процесс</a:t>
          </a:r>
          <a:endParaRPr lang="fi-FI" sz="3300" kern="1200" dirty="0"/>
        </a:p>
      </dsp:txBody>
      <dsp:txXfrm>
        <a:off x="84105" y="302313"/>
        <a:ext cx="3771417" cy="1178568"/>
      </dsp:txXfrm>
    </dsp:sp>
    <dsp:sp modelId="{7B5C8FE1-B128-4475-8113-30CA7F7751F2}">
      <dsp:nvSpPr>
        <dsp:cNvPr id="0" name=""/>
        <dsp:cNvSpPr/>
      </dsp:nvSpPr>
      <dsp:spPr>
        <a:xfrm>
          <a:off x="241848" y="448300"/>
          <a:ext cx="532849" cy="737795"/>
        </a:xfrm>
        <a:prstGeom prst="rect">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B75878-BD3A-42B8-9DB8-D9AE2088E2CA}">
      <dsp:nvSpPr>
        <dsp:cNvPr id="0" name=""/>
        <dsp:cNvSpPr/>
      </dsp:nvSpPr>
      <dsp:spPr>
        <a:xfrm>
          <a:off x="12" y="2120520"/>
          <a:ext cx="3771417" cy="117856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8283" tIns="125730" rIns="125730" bIns="125730" numCol="1" spcCol="1270" anchor="ctr" anchorCtr="0">
          <a:noAutofit/>
        </a:bodyPr>
        <a:lstStyle/>
        <a:p>
          <a:pPr marL="0" lvl="0" indent="0" algn="l" defTabSz="1466850">
            <a:lnSpc>
              <a:spcPct val="90000"/>
            </a:lnSpc>
            <a:spcBef>
              <a:spcPct val="0"/>
            </a:spcBef>
            <a:spcAft>
              <a:spcPct val="35000"/>
            </a:spcAft>
            <a:buNone/>
          </a:pPr>
          <a:r>
            <a:rPr lang="ru-RU" sz="3300" kern="1200" dirty="0"/>
            <a:t>Визуальная связь</a:t>
          </a:r>
          <a:endParaRPr lang="fi-FI" sz="3300" kern="1200" dirty="0"/>
        </a:p>
      </dsp:txBody>
      <dsp:txXfrm>
        <a:off x="12" y="2120520"/>
        <a:ext cx="3771417" cy="1178568"/>
      </dsp:txXfrm>
    </dsp:sp>
    <dsp:sp modelId="{B18A9A2B-AA6A-46E2-8210-615701A58762}">
      <dsp:nvSpPr>
        <dsp:cNvPr id="0" name=""/>
        <dsp:cNvSpPr/>
      </dsp:nvSpPr>
      <dsp:spPr>
        <a:xfrm>
          <a:off x="250384" y="2374482"/>
          <a:ext cx="420311" cy="673445"/>
        </a:xfrm>
        <a:prstGeom prst="rect">
          <a:avLst/>
        </a:prstGeom>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5D564-ABA6-449D-91C6-0794667C9A21}">
      <dsp:nvSpPr>
        <dsp:cNvPr id="0" name=""/>
        <dsp:cNvSpPr/>
      </dsp:nvSpPr>
      <dsp:spPr>
        <a:xfrm>
          <a:off x="149868" y="405682"/>
          <a:ext cx="4014132" cy="1254416"/>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9658" tIns="133350" rIns="133350" bIns="133350" numCol="1" spcCol="1270" anchor="ctr" anchorCtr="0">
          <a:noAutofit/>
        </a:bodyPr>
        <a:lstStyle/>
        <a:p>
          <a:pPr marL="0" lvl="0" indent="0" algn="l" defTabSz="1555750">
            <a:lnSpc>
              <a:spcPct val="90000"/>
            </a:lnSpc>
            <a:spcBef>
              <a:spcPct val="0"/>
            </a:spcBef>
            <a:spcAft>
              <a:spcPct val="35000"/>
            </a:spcAft>
            <a:buNone/>
          </a:pPr>
          <a:r>
            <a:rPr lang="ru-RU" sz="3500" kern="1200" dirty="0"/>
            <a:t>Комплексные услуги</a:t>
          </a:r>
          <a:endParaRPr lang="fi-FI" sz="3500" kern="1200" dirty="0"/>
        </a:p>
      </dsp:txBody>
      <dsp:txXfrm>
        <a:off x="149868" y="405682"/>
        <a:ext cx="4014132" cy="1254416"/>
      </dsp:txXfrm>
    </dsp:sp>
    <dsp:sp modelId="{550CC425-F6DD-465C-9D62-C01867F758D2}">
      <dsp:nvSpPr>
        <dsp:cNvPr id="0" name=""/>
        <dsp:cNvSpPr/>
      </dsp:nvSpPr>
      <dsp:spPr>
        <a:xfrm>
          <a:off x="388843" y="549288"/>
          <a:ext cx="564164" cy="892847"/>
        </a:xfrm>
        <a:prstGeom prst="rect">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B67A5-0C00-4081-BEC9-5E0D2176DA32}">
      <dsp:nvSpPr>
        <dsp:cNvPr id="0" name=""/>
        <dsp:cNvSpPr/>
      </dsp:nvSpPr>
      <dsp:spPr>
        <a:xfrm>
          <a:off x="2602" y="0"/>
          <a:ext cx="2611559" cy="918605"/>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fi-FI" sz="1600" kern="1200" dirty="0"/>
            <a:t>1. </a:t>
          </a:r>
          <a:r>
            <a:rPr lang="ru-RU" sz="1600" kern="1200" dirty="0"/>
            <a:t>Обнаружить</a:t>
          </a:r>
          <a:endParaRPr lang="fi-FI" sz="1600" kern="1200" dirty="0"/>
        </a:p>
      </dsp:txBody>
      <dsp:txXfrm>
        <a:off x="2602" y="0"/>
        <a:ext cx="2381908" cy="918605"/>
      </dsp:txXfrm>
    </dsp:sp>
    <dsp:sp modelId="{955E6096-3289-40B9-9BE6-8972A61DA5E9}">
      <dsp:nvSpPr>
        <dsp:cNvPr id="0" name=""/>
        <dsp:cNvSpPr/>
      </dsp:nvSpPr>
      <dsp:spPr>
        <a:xfrm>
          <a:off x="2091850" y="0"/>
          <a:ext cx="2611559" cy="91860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i-FI" sz="1600" kern="1200" dirty="0"/>
            <a:t>2. </a:t>
          </a:r>
          <a:r>
            <a:rPr lang="ru-RU" sz="1600" kern="1200" dirty="0"/>
            <a:t>Определять</a:t>
          </a:r>
          <a:endParaRPr lang="fi-FI" sz="1600" kern="1200" dirty="0"/>
        </a:p>
      </dsp:txBody>
      <dsp:txXfrm>
        <a:off x="2551153" y="0"/>
        <a:ext cx="1692954" cy="918605"/>
      </dsp:txXfrm>
    </dsp:sp>
    <dsp:sp modelId="{45F65B02-AF09-4A1F-A75B-FA344974C3B7}">
      <dsp:nvSpPr>
        <dsp:cNvPr id="0" name=""/>
        <dsp:cNvSpPr/>
      </dsp:nvSpPr>
      <dsp:spPr>
        <a:xfrm>
          <a:off x="4181098" y="0"/>
          <a:ext cx="2611559" cy="91860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i-FI" sz="1600" kern="1200" dirty="0"/>
            <a:t>3. </a:t>
          </a:r>
          <a:r>
            <a:rPr lang="ru-RU" sz="1600" kern="1200"/>
            <a:t>Разработать</a:t>
          </a:r>
          <a:endParaRPr lang="fi-FI" sz="1600" kern="1200" dirty="0"/>
        </a:p>
      </dsp:txBody>
      <dsp:txXfrm>
        <a:off x="4640401" y="0"/>
        <a:ext cx="1692954" cy="918605"/>
      </dsp:txXfrm>
    </dsp:sp>
    <dsp:sp modelId="{3B8077B8-F6EF-43AF-A5BC-0CDB74AF7C46}">
      <dsp:nvSpPr>
        <dsp:cNvPr id="0" name=""/>
        <dsp:cNvSpPr/>
      </dsp:nvSpPr>
      <dsp:spPr>
        <a:xfrm>
          <a:off x="6270345" y="0"/>
          <a:ext cx="2611559" cy="91860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i-FI" sz="1600" kern="1200" dirty="0"/>
            <a:t>4. </a:t>
          </a:r>
          <a:r>
            <a:rPr lang="ru-RU" sz="1600" kern="1200" dirty="0"/>
            <a:t>Доставить</a:t>
          </a:r>
          <a:endParaRPr lang="fi-FI" sz="1600" kern="1200" dirty="0"/>
        </a:p>
      </dsp:txBody>
      <dsp:txXfrm>
        <a:off x="6729648" y="0"/>
        <a:ext cx="1692954" cy="918605"/>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6E4EA-A592-4B3C-84B8-EB43BD280C89}" type="datetimeFigureOut">
              <a:rPr lang="en-US" smtClean="0"/>
              <a:t>1/10/23</a:t>
            </a:fld>
            <a:endParaRPr lang="en-US"/>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53B9C-3A07-45FE-922C-29F3E73C4F53}" type="slidenum">
              <a:rPr lang="en-US" smtClean="0"/>
              <a:t>‹#›</a:t>
            </a:fld>
            <a:endParaRPr lang="en-US"/>
          </a:p>
        </p:txBody>
      </p:sp>
    </p:spTree>
    <p:extLst>
      <p:ext uri="{BB962C8B-B14F-4D97-AF65-F5344CB8AC3E}">
        <p14:creationId xmlns:p14="http://schemas.microsoft.com/office/powerpoint/2010/main" val="125036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ru-RU" b="0" i="0" dirty="0">
                <a:solidFill>
                  <a:srgbClr val="044B8C"/>
                </a:solidFill>
                <a:effectLst/>
                <a:latin typeface="Lato" panose="020F0502020204030203" pitchFamily="34" charset="0"/>
              </a:rPr>
              <a:t>Что вы должны сделать на этапе обнаружения:</a:t>
            </a:r>
          </a:p>
          <a:p>
            <a:pPr algn="l"/>
            <a:r>
              <a:rPr lang="ru-RU" b="0" i="0" dirty="0">
                <a:solidFill>
                  <a:srgbClr val="044B8C"/>
                </a:solidFill>
                <a:effectLst/>
                <a:latin typeface="Lato" panose="020F0502020204030203" pitchFamily="34" charset="0"/>
              </a:rPr>
              <a:t>1. Определите пользователей услуг</a:t>
            </a:r>
          </a:p>
          <a:p>
            <a:pPr algn="l"/>
            <a:r>
              <a:rPr lang="ru-RU" b="0" i="0" dirty="0">
                <a:solidFill>
                  <a:srgbClr val="044B8C"/>
                </a:solidFill>
                <a:effectLst/>
                <a:latin typeface="Lato" panose="020F0502020204030203" pitchFamily="34" charset="0"/>
              </a:rPr>
              <a:t>Вам необходимо определить, кто является пользователями услуг, и как лучше всего с ними взаимодействовать — помните, не просто ориентируйтесь на людей, которые в настоящее время пользуются услугой, подумайте обо всех, кому эта услуга может понадобиться. Пользователи могут быть не только внешними клиентами; они могут быть внутренними сотрудниками или партнерами.</a:t>
            </a:r>
          </a:p>
          <a:p>
            <a:pPr algn="l"/>
            <a:r>
              <a:rPr lang="ru-RU" b="0" i="0" dirty="0">
                <a:solidFill>
                  <a:srgbClr val="044B8C"/>
                </a:solidFill>
                <a:effectLst/>
                <a:latin typeface="Lato" panose="020F0502020204030203" pitchFamily="34" charset="0"/>
              </a:rPr>
              <a:t>При взаимодействии с пользователями важно говорить с основными пользователями и теми, кто находится в любой крайности. Например, при разработке онлайн-формы не просто разговаривайте с жителями, которые в настоящее время пользуются онлайн-сервисами, а также выявляйте лиц, которые не могут или вообще не взаимодействуют в сети. Идея, которая подходит экстремальному пользователю, скорее всего, сработает для большинства. Может быть полезно поддерживать связь с такими организациями, как </a:t>
            </a:r>
            <a:r>
              <a:rPr lang="en-US" b="0" i="0" dirty="0">
                <a:solidFill>
                  <a:srgbClr val="044B8C"/>
                </a:solidFill>
                <a:effectLst/>
                <a:latin typeface="Lato" panose="020F0502020204030203" pitchFamily="34" charset="0"/>
              </a:rPr>
              <a:t>Involve , </a:t>
            </a:r>
            <a:r>
              <a:rPr lang="ru-RU" b="0" i="0" dirty="0">
                <a:solidFill>
                  <a:srgbClr val="044B8C"/>
                </a:solidFill>
                <a:effectLst/>
                <a:latin typeface="Lato" panose="020F0502020204030203" pitchFamily="34" charset="0"/>
              </a:rPr>
              <a:t>если есть определенные демографические данные людей, на которых вы хотите ориентироваться, поскольку они часто участвуют в форумах и мероприятиях с разными группами.</a:t>
            </a:r>
          </a:p>
          <a:p>
            <a:pPr algn="l"/>
            <a:r>
              <a:rPr lang="ru-RU" b="0" i="0" dirty="0">
                <a:solidFill>
                  <a:srgbClr val="044B8C"/>
                </a:solidFill>
                <a:effectLst/>
                <a:latin typeface="Lato" panose="020F0502020204030203" pitchFamily="34" charset="0"/>
              </a:rPr>
              <a:t>2. Соберите уже проведенные исследования</a:t>
            </a:r>
          </a:p>
          <a:p>
            <a:pPr algn="l"/>
            <a:r>
              <a:rPr lang="ru-RU" b="0" i="0" dirty="0">
                <a:solidFill>
                  <a:srgbClr val="044B8C"/>
                </a:solidFill>
                <a:effectLst/>
                <a:latin typeface="Lato" panose="020F0502020204030203" pitchFamily="34" charset="0"/>
              </a:rPr>
              <a:t>Есть много информации, которую вы уже можете использовать. Убедитесь, что вы проверяете другие проекты местных органов власти на таких сайтах, как </a:t>
            </a:r>
            <a:r>
              <a:rPr lang="en-US" b="0" i="0" dirty="0">
                <a:solidFill>
                  <a:srgbClr val="044B8C"/>
                </a:solidFill>
                <a:effectLst/>
                <a:latin typeface="Lato" panose="020F0502020204030203" pitchFamily="34" charset="0"/>
              </a:rPr>
              <a:t>Pipeline </a:t>
            </a:r>
            <a:r>
              <a:rPr lang="ru-RU" b="0" i="0" dirty="0">
                <a:solidFill>
                  <a:srgbClr val="044B8C"/>
                </a:solidFill>
                <a:effectLst/>
                <a:latin typeface="Lato" panose="020F0502020204030203" pitchFamily="34" charset="0"/>
              </a:rPr>
              <a:t>или </a:t>
            </a:r>
            <a:r>
              <a:rPr lang="en-US" b="0" i="0" dirty="0">
                <a:solidFill>
                  <a:srgbClr val="044B8C"/>
                </a:solidFill>
                <a:effectLst/>
                <a:latin typeface="Lato" panose="020F0502020204030203" pitchFamily="34" charset="0"/>
              </a:rPr>
              <a:t>LGA. </a:t>
            </a:r>
            <a:r>
              <a:rPr lang="ru-RU" b="0" i="0" dirty="0">
                <a:solidFill>
                  <a:srgbClr val="044B8C"/>
                </a:solidFill>
                <a:effectLst/>
                <a:latin typeface="Lato" panose="020F0502020204030203" pitchFamily="34" charset="0"/>
              </a:rPr>
              <a:t>Ищите внутренние проекты в журнале уроков или при наличии соответствующих консультаций.</a:t>
            </a:r>
          </a:p>
          <a:p>
            <a:pPr algn="l"/>
            <a:r>
              <a:rPr lang="ru-RU" b="0" i="0" dirty="0">
                <a:solidFill>
                  <a:srgbClr val="044B8C"/>
                </a:solidFill>
                <a:effectLst/>
                <a:latin typeface="Lato" panose="020F0502020204030203" pitchFamily="34" charset="0"/>
              </a:rPr>
              <a:t>Вы также можете извлечь уроки из внутренней информации о клиентах, такой как данные об отказах, жалобы, объемы обращений или информация о производительности. Проверьте, собираются ли уже отзывы клиентов, и если да, используйте их, или просмотрите данные обратной связи на веб-сайте и в онлайн-формах.</a:t>
            </a:r>
          </a:p>
          <a:p>
            <a:pPr algn="l"/>
            <a:r>
              <a:rPr lang="ru-RU" b="0" i="0" dirty="0">
                <a:solidFill>
                  <a:srgbClr val="044B8C"/>
                </a:solidFill>
                <a:effectLst/>
                <a:latin typeface="Lato" panose="020F0502020204030203" pitchFamily="34" charset="0"/>
              </a:rPr>
              <a:t>3. Взаимодействуйте с пользователями</a:t>
            </a:r>
          </a:p>
          <a:p>
            <a:pPr algn="l"/>
            <a:r>
              <a:rPr lang="ru-RU" b="0" i="0" dirty="0">
                <a:solidFill>
                  <a:srgbClr val="044B8C"/>
                </a:solidFill>
                <a:effectLst/>
                <a:latin typeface="Lato" panose="020F0502020204030203" pitchFamily="34" charset="0"/>
              </a:rPr>
              <a:t>Теперь вы знаете, кто такие пользователи сервиса, и все, что у нас уже есть о них, пришло время взаимодействовать с пользователями. Вы хотите понять их потребности, как они взаимодействуют с властями и каковы их мотивы или барьеры для использования услуги. Убедитесь, что вы подходите к этому с открытым и непредвзятым мышлением.</a:t>
            </a:r>
          </a:p>
          <a:p>
            <a:pPr algn="l"/>
            <a:r>
              <a:rPr lang="ru-RU" b="0" i="0" dirty="0">
                <a:solidFill>
                  <a:srgbClr val="044B8C"/>
                </a:solidFill>
                <a:effectLst/>
                <a:latin typeface="Lato" panose="020F0502020204030203" pitchFamily="34" charset="0"/>
              </a:rPr>
              <a:t>Существует множество способов исследования пользователей, некоторые полезные методы могут включать в себя слежение/наблюдение, опросы/анкеты или фокус-группы. Лучшее понимание сквозного процесса также может помочь вам нацелить свои исследования пользователей, поэтому использование таких инструментов, как картирование процессов или картирование пути клиента, может быть полезным.</a:t>
            </a:r>
          </a:p>
          <a:p>
            <a:pPr algn="l"/>
            <a:r>
              <a:rPr lang="ru-RU" b="0" i="0" dirty="0">
                <a:solidFill>
                  <a:srgbClr val="044B8C"/>
                </a:solidFill>
                <a:effectLst/>
                <a:latin typeface="Lato" panose="020F0502020204030203" pitchFamily="34" charset="0"/>
              </a:rPr>
              <a:t>4. Взаимодействие с заинтересованными сторонами</a:t>
            </a:r>
          </a:p>
          <a:p>
            <a:pPr algn="l"/>
            <a:r>
              <a:rPr lang="ru-RU" b="0" i="0" dirty="0">
                <a:solidFill>
                  <a:srgbClr val="044B8C"/>
                </a:solidFill>
                <a:effectLst/>
                <a:latin typeface="Lato" panose="020F0502020204030203" pitchFamily="34" charset="0"/>
              </a:rPr>
              <a:t>Хотя пользователь должен быть в центре всего, что мы разрабатываем, мы должны помнить, что есть различные заинтересованные стороны, чьи потребности мы также должны удовлетворять. Постарайтесь понять, какое место занимает услуга в организационных приоритетах и чего от нее хочет руководство.</a:t>
            </a:r>
          </a:p>
          <a:p>
            <a:pPr algn="l"/>
            <a:r>
              <a:rPr lang="ru-RU" b="0" i="0" dirty="0">
                <a:solidFill>
                  <a:srgbClr val="044B8C"/>
                </a:solidFill>
                <a:effectLst/>
                <a:latin typeface="Lato" panose="020F0502020204030203" pitchFamily="34" charset="0"/>
              </a:rPr>
              <a:t>Вам также необходимо учитывать, на кого еще влияют изменения в службе. Чтобы убедиться, что вы взаимодействуете с нужными заинтересованными сторонами и с нужной периодичностью, обратитесь к своему плану анализа и коммуникации с заинтересованными сторонами.</a:t>
            </a:r>
          </a:p>
          <a:p>
            <a:pPr algn="l"/>
            <a:r>
              <a:rPr lang="ru-RU" b="0" i="0" dirty="0">
                <a:solidFill>
                  <a:srgbClr val="044B8C"/>
                </a:solidFill>
                <a:effectLst/>
                <a:latin typeface="Lato" panose="020F0502020204030203" pitchFamily="34" charset="0"/>
              </a:rPr>
              <a:t>Чтобы получить информацию от заинтересованных сторон, вы можете провести интервью с персоналом или фокус-группы.</a:t>
            </a:r>
          </a:p>
          <a:p>
            <a:pPr algn="l"/>
            <a:r>
              <a:rPr lang="ru-RU" b="0" i="0" dirty="0">
                <a:solidFill>
                  <a:srgbClr val="044B8C"/>
                </a:solidFill>
                <a:effectLst/>
                <a:latin typeface="Lato" panose="020F0502020204030203" pitchFamily="34" charset="0"/>
              </a:rPr>
              <a:t>Учитывать текущее воздействие на биоразнообразие и изменение климата</a:t>
            </a:r>
          </a:p>
          <a:p>
            <a:pPr algn="l"/>
            <a:r>
              <a:rPr lang="ru-RU" b="0" i="0" dirty="0">
                <a:solidFill>
                  <a:srgbClr val="044B8C"/>
                </a:solidFill>
                <a:effectLst/>
                <a:latin typeface="Lato" panose="020F0502020204030203" pitchFamily="34" charset="0"/>
              </a:rPr>
              <a:t>Совет признает две экологические и климатические чрезвычайные ситуации и стремится к 2030 году стать углеродно-нейтральным районом. Если во время открытия действует действующая служба или процесс, вам следует найти ответы на следующие вопросы, так как это поможет вам разработать службу или процесс, который поддерживает наши цели по изменению климата.</a:t>
            </a:r>
          </a:p>
          <a:p>
            <a:pPr algn="l"/>
            <a:r>
              <a:rPr lang="ru-RU" b="0" i="0" dirty="0">
                <a:solidFill>
                  <a:srgbClr val="044B8C"/>
                </a:solidFill>
                <a:effectLst/>
                <a:latin typeface="Lato" panose="020F0502020204030203" pitchFamily="34" charset="0"/>
              </a:rPr>
              <a:t>Может ли сервис помочь организации стать углеродно-нейтральной к 2030 году:</a:t>
            </a:r>
          </a:p>
          <a:p>
            <a:pPr algn="l"/>
            <a:r>
              <a:rPr lang="ru-RU" b="0" i="0" dirty="0">
                <a:solidFill>
                  <a:srgbClr val="044B8C"/>
                </a:solidFill>
                <a:effectLst/>
                <a:latin typeface="Lato" panose="020F0502020204030203" pitchFamily="34" charset="0"/>
              </a:rPr>
              <a:t>Влияет ли услуга на отопление и электроснабжение наших зданий.</a:t>
            </a:r>
          </a:p>
          <a:p>
            <a:pPr algn="l"/>
            <a:r>
              <a:rPr lang="ru-RU" b="0" i="0" dirty="0">
                <a:solidFill>
                  <a:srgbClr val="044B8C"/>
                </a:solidFill>
                <a:effectLst/>
                <a:latin typeface="Lato" panose="020F0502020204030203" pitchFamily="34" charset="0"/>
              </a:rPr>
              <a:t>Использует ли сервис транспортные средства и оптимизирует ли маршруты.</a:t>
            </a:r>
          </a:p>
          <a:p>
            <a:pPr algn="l"/>
            <a:r>
              <a:rPr lang="ru-RU" b="0" i="0" dirty="0">
                <a:solidFill>
                  <a:srgbClr val="044B8C"/>
                </a:solidFill>
                <a:effectLst/>
                <a:latin typeface="Lato" panose="020F0502020204030203" pitchFamily="34" charset="0"/>
              </a:rPr>
              <a:t>Нужно ли сервису учитывать другие выбросы.</a:t>
            </a:r>
          </a:p>
          <a:p>
            <a:pPr algn="l"/>
            <a:r>
              <a:rPr lang="ru-RU" b="0" i="0" dirty="0">
                <a:solidFill>
                  <a:srgbClr val="044B8C"/>
                </a:solidFill>
                <a:effectLst/>
                <a:latin typeface="Lato" panose="020F0502020204030203" pitchFamily="34" charset="0"/>
              </a:rPr>
              <a:t>Может ли служба помочь району стать углеродно-нейтральным к 2030 году:</a:t>
            </a:r>
          </a:p>
          <a:p>
            <a:pPr algn="l"/>
            <a:r>
              <a:rPr lang="ru-RU" b="0" i="0" dirty="0">
                <a:solidFill>
                  <a:srgbClr val="044B8C"/>
                </a:solidFill>
                <a:effectLst/>
                <a:latin typeface="Lato" panose="020F0502020204030203" pitchFamily="34" charset="0"/>
              </a:rPr>
              <a:t>Влияет ли услуга на транспорт, строительство, сокращение отходов, адаптацию к изменению климата или биоразнообразие.</a:t>
            </a:r>
          </a:p>
          <a:p>
            <a:pPr algn="l"/>
            <a:r>
              <a:rPr lang="ru-RU" b="0" i="0" dirty="0">
                <a:solidFill>
                  <a:srgbClr val="044B8C"/>
                </a:solidFill>
                <a:effectLst/>
                <a:latin typeface="Lato" panose="020F0502020204030203" pitchFamily="34" charset="0"/>
              </a:rPr>
              <a:t>Помогает ли эта услуга сделать наше поместье углеродно-нейтральным.</a:t>
            </a:r>
          </a:p>
          <a:p>
            <a:pPr algn="l"/>
            <a:r>
              <a:rPr lang="ru-RU" b="0" i="0" dirty="0">
                <a:solidFill>
                  <a:srgbClr val="044B8C"/>
                </a:solidFill>
                <a:effectLst/>
                <a:latin typeface="Lato" panose="020F0502020204030203" pitchFamily="34" charset="0"/>
              </a:rPr>
              <a:t>Помогает ли служба сообщать об изменении климата и биоразнообразии жителям, предприятиям и партнерским организациям?</a:t>
            </a:r>
          </a:p>
          <a:p>
            <a:pPr algn="l"/>
            <a:r>
              <a:rPr lang="ru-RU" b="0" i="0" dirty="0">
                <a:solidFill>
                  <a:srgbClr val="044B8C"/>
                </a:solidFill>
                <a:effectLst/>
                <a:latin typeface="Lato" panose="020F0502020204030203" pitchFamily="34" charset="0"/>
              </a:rPr>
              <a:t>Может ли служба помочь городу адаптироваться к изменению климата:</a:t>
            </a:r>
          </a:p>
          <a:p>
            <a:pPr algn="l"/>
            <a:r>
              <a:rPr lang="ru-RU" b="0" i="0" dirty="0">
                <a:solidFill>
                  <a:srgbClr val="044B8C"/>
                </a:solidFill>
                <a:effectLst/>
                <a:latin typeface="Lato" panose="020F0502020204030203" pitchFamily="34" charset="0"/>
              </a:rPr>
              <a:t>Есть ли у службы планы обеспечения непрерывности бизнеса, в которых учитываются проблемы, связанные с периодами сильной жары, засухами, ураганами и наводнениями.</a:t>
            </a:r>
          </a:p>
          <a:p>
            <a:pPr algn="l"/>
            <a:r>
              <a:rPr lang="ru-RU" b="0" i="0" dirty="0">
                <a:solidFill>
                  <a:srgbClr val="044B8C"/>
                </a:solidFill>
                <a:effectLst/>
                <a:latin typeface="Lato" panose="020F0502020204030203" pitchFamily="34" charset="0"/>
              </a:rPr>
              <a:t>Может ли служба помочь защитить и улучшить биоразнообразие:</a:t>
            </a:r>
          </a:p>
          <a:p>
            <a:pPr algn="l"/>
            <a:r>
              <a:rPr lang="ru-RU" b="0" i="0" dirty="0">
                <a:solidFill>
                  <a:srgbClr val="044B8C"/>
                </a:solidFill>
                <a:effectLst/>
                <a:latin typeface="Lato" panose="020F0502020204030203" pitchFamily="34" charset="0"/>
              </a:rPr>
              <a:t>Влияет ли услуга на среду обитания в районе.</a:t>
            </a:r>
          </a:p>
          <a:p>
            <a:pPr algn="l"/>
            <a:r>
              <a:rPr lang="ru-RU" b="0" i="0" dirty="0">
                <a:solidFill>
                  <a:srgbClr val="044B8C"/>
                </a:solidFill>
                <a:effectLst/>
                <a:latin typeface="Lato" panose="020F0502020204030203" pitchFamily="34" charset="0"/>
              </a:rPr>
              <a:t>В конце этого этапа процесса обзора вы должны собрать достаточно данных, чтобы понять текущую услугу (услуги) как изнутри, так и снаружи.</a:t>
            </a:r>
            <a:endParaRPr lang="fi-FI" dirty="0"/>
          </a:p>
        </p:txBody>
      </p:sp>
      <p:sp>
        <p:nvSpPr>
          <p:cNvPr id="4" name="Slide Number Placeholder 3"/>
          <p:cNvSpPr>
            <a:spLocks noGrp="1"/>
          </p:cNvSpPr>
          <p:nvPr>
            <p:ph type="sldNum" sz="quarter" idx="5"/>
          </p:nvPr>
        </p:nvSpPr>
        <p:spPr/>
        <p:txBody>
          <a:bodyPr/>
          <a:lstStyle/>
          <a:p>
            <a:fld id="{01B53B9C-3A07-45FE-922C-29F3E73C4F53}" type="slidenum">
              <a:rPr lang="en-US" smtClean="0"/>
              <a:t>14</a:t>
            </a:fld>
            <a:endParaRPr lang="en-US"/>
          </a:p>
        </p:txBody>
      </p:sp>
    </p:spTree>
    <p:extLst>
      <p:ext uri="{BB962C8B-B14F-4D97-AF65-F5344CB8AC3E}">
        <p14:creationId xmlns:p14="http://schemas.microsoft.com/office/powerpoint/2010/main" val="348367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ru-RU" b="0" i="0" dirty="0">
                <a:solidFill>
                  <a:srgbClr val="2B2B2B"/>
                </a:solidFill>
                <a:effectLst/>
                <a:latin typeface="Lato" panose="020F0502020204030203" pitchFamily="34" charset="0"/>
              </a:rPr>
              <a:t>Анализ данных</a:t>
            </a:r>
          </a:p>
          <a:p>
            <a:pPr algn="l"/>
            <a:r>
              <a:rPr lang="ru-RU" b="0" i="0" dirty="0">
                <a:solidFill>
                  <a:srgbClr val="2B2B2B"/>
                </a:solidFill>
                <a:effectLst/>
                <a:latin typeface="Lato" panose="020F0502020204030203" pitchFamily="34" charset="0"/>
              </a:rPr>
              <a:t>Проанализируйте и оцените все данные, собранные на этапе «обнаружения», чтобы установить фокус. Поскольку у вас будет много информации, создание стены синтеза для выявления кластеров и тем поможет сделать ваши выводы более управляемыми. Используйте статистический анализ данных для количественных данных, чтобы показать закономерности в данных, которые могут рассказать историю.</a:t>
            </a:r>
          </a:p>
          <a:p>
            <a:pPr algn="l"/>
            <a:r>
              <a:rPr lang="ru-RU" b="0" i="0" dirty="0">
                <a:solidFill>
                  <a:srgbClr val="2B2B2B"/>
                </a:solidFill>
                <a:effectLst/>
                <a:latin typeface="Lato" panose="020F0502020204030203" pitchFamily="34" charset="0"/>
              </a:rPr>
              <a:t>Используйте такие методы, как упражнение «Розы и шипы», для качественных данных, таких как отзывы клиентов или интервью с персоналом, поскольку это может выявить положительные и отрицательные стороны и возможности, чтобы показать, в чем заключаются настоящие проблемы. Или превращение отзывов в пользовательские истории может снова показать, что действительно нужно пользователю, а не то, что мы предполагаем.</a:t>
            </a:r>
          </a:p>
          <a:p>
            <a:pPr algn="l"/>
            <a:r>
              <a:rPr lang="ru-RU" b="0" i="0" dirty="0">
                <a:solidFill>
                  <a:srgbClr val="2B2B2B"/>
                </a:solidFill>
                <a:effectLst/>
                <a:latin typeface="Lato" panose="020F0502020204030203" pitchFamily="34" charset="0"/>
              </a:rPr>
              <a:t>Как то, что мы делаем в данный момент, не отвечает потребностям пользователей</a:t>
            </a:r>
          </a:p>
          <a:p>
            <a:pPr algn="l"/>
            <a:r>
              <a:rPr lang="ru-RU" b="0" i="0" dirty="0">
                <a:solidFill>
                  <a:srgbClr val="2B2B2B"/>
                </a:solidFill>
                <a:effectLst/>
                <a:latin typeface="Lato" panose="020F0502020204030203" pitchFamily="34" charset="0"/>
              </a:rPr>
              <a:t>После того, как вы проанализировали свои данные и поняли проблемы и потребности пользователей, вам необходимо рассмотреть, не соответствует ли им ваше текущее предложение услуг или процесс и каким образом. Взятие потребностей пользователей из ваших пользовательских историй или возможностей, выявленных в упражнении с розами и шипами, и преобразование их в вопросы «Как мы можем (</a:t>
            </a:r>
            <a:r>
              <a:rPr lang="en-US" b="0" i="0" dirty="0">
                <a:solidFill>
                  <a:srgbClr val="2B2B2B"/>
                </a:solidFill>
                <a:effectLst/>
                <a:latin typeface="Lato" panose="020F0502020204030203" pitchFamily="34" charset="0"/>
              </a:rPr>
              <a:t>HMW)» </a:t>
            </a:r>
            <a:r>
              <a:rPr lang="ru-RU" b="0" i="0" dirty="0">
                <a:solidFill>
                  <a:srgbClr val="2B2B2B"/>
                </a:solidFill>
                <a:effectLst/>
                <a:latin typeface="Lato" panose="020F0502020204030203" pitchFamily="34" charset="0"/>
              </a:rPr>
              <a:t>позволит вам понять, что вам нужно сделать, чтобы удовлетворить эту потребность, что, в свою очередь, подчеркнет, если что. вы в настоящее время предлагаете нет.</a:t>
            </a:r>
          </a:p>
          <a:p>
            <a:pPr algn="l"/>
            <a:r>
              <a:rPr lang="ru-RU" b="0" i="0" dirty="0">
                <a:solidFill>
                  <a:srgbClr val="2B2B2B"/>
                </a:solidFill>
                <a:effectLst/>
                <a:latin typeface="Lato" panose="020F0502020204030203" pitchFamily="34" charset="0"/>
              </a:rPr>
              <a:t>Определите, в чем заключается настоящая проблема</a:t>
            </a:r>
          </a:p>
          <a:p>
            <a:pPr algn="l"/>
            <a:r>
              <a:rPr lang="ru-RU" b="0" i="0" dirty="0">
                <a:solidFill>
                  <a:srgbClr val="2B2B2B"/>
                </a:solidFill>
                <a:effectLst/>
                <a:latin typeface="Lato" panose="020F0502020204030203" pitchFamily="34" charset="0"/>
              </a:rPr>
              <a:t>Теперь вы можете точно сказать, что нужно пользователю, чего хочет власть и почему мы не можем удовлетворить это в настоящее время. Вы можете определить, в чем заключается реальная проблема, которую вам нужно спроектировать. Хотя для обобщения этой информации может потребоваться отчет о результатах исследования, используйте такие инструменты, как профили персонажей/персонажей, чтобы очеловечить тех, для кого вы разрабатываете дизайн, и держать пользователя в центре дизайна.</a:t>
            </a:r>
            <a:endParaRPr lang="fi-FI" b="0" dirty="0"/>
          </a:p>
        </p:txBody>
      </p:sp>
      <p:sp>
        <p:nvSpPr>
          <p:cNvPr id="4" name="Slide Number Placeholder 3"/>
          <p:cNvSpPr>
            <a:spLocks noGrp="1"/>
          </p:cNvSpPr>
          <p:nvPr>
            <p:ph type="sldNum" sz="quarter" idx="5"/>
          </p:nvPr>
        </p:nvSpPr>
        <p:spPr/>
        <p:txBody>
          <a:bodyPr/>
          <a:lstStyle/>
          <a:p>
            <a:fld id="{01B53B9C-3A07-45FE-922C-29F3E73C4F53}" type="slidenum">
              <a:rPr lang="en-US" smtClean="0"/>
              <a:t>15</a:t>
            </a:fld>
            <a:endParaRPr lang="en-US"/>
          </a:p>
        </p:txBody>
      </p:sp>
    </p:spTree>
    <p:extLst>
      <p:ext uri="{BB962C8B-B14F-4D97-AF65-F5344CB8AC3E}">
        <p14:creationId xmlns:p14="http://schemas.microsoft.com/office/powerpoint/2010/main" val="71135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ru-RU" b="0" i="0" dirty="0">
                <a:solidFill>
                  <a:srgbClr val="2B2B2B"/>
                </a:solidFill>
                <a:effectLst/>
                <a:latin typeface="Lato" panose="020F0502020204030203" pitchFamily="34" charset="0"/>
              </a:rPr>
              <a:t>Ищите решения</a:t>
            </a:r>
          </a:p>
          <a:p>
            <a:pPr algn="l"/>
            <a:r>
              <a:rPr lang="ru-RU" b="0" i="0" dirty="0">
                <a:solidFill>
                  <a:srgbClr val="2B2B2B"/>
                </a:solidFill>
                <a:effectLst/>
                <a:latin typeface="Lato" panose="020F0502020204030203" pitchFamily="34" charset="0"/>
              </a:rPr>
              <a:t>На этапах обнаружения и определения вы соберете информацию, которая четко детализирует потребности клиента. Теперь вам нужно рассмотреть все различные способы удовлетворения этой потребности, чтобы затем сравнить их и определить, какое решение является лучшим. Чтобы определить эти решения, вы должны использовать такие инструменты, как </a:t>
            </a:r>
            <a:r>
              <a:rPr lang="en-US" b="0" i="0" dirty="0">
                <a:solidFill>
                  <a:srgbClr val="2B2B2B"/>
                </a:solidFill>
                <a:effectLst/>
                <a:latin typeface="Lato" panose="020F0502020204030203" pitchFamily="34" charset="0"/>
              </a:rPr>
              <a:t>SWOT-</a:t>
            </a:r>
            <a:r>
              <a:rPr lang="ru-RU" b="0" i="0" dirty="0">
                <a:solidFill>
                  <a:srgbClr val="2B2B2B"/>
                </a:solidFill>
                <a:effectLst/>
                <a:latin typeface="Lato" panose="020F0502020204030203" pitchFamily="34" charset="0"/>
              </a:rPr>
              <a:t>анализ, Мозговой штурм, Безумные восьмерки или Пять лучших, которые побуждают вас и вашу команду рассмотреть как можно больше различных решений, какими бы "нестандартными" они ни казались. Помните, что при рассмотрении вопроса о предоставлении услуг вы должны учитывать все различные способы, включая производство, покупку, совместное использование, отчуждение и прекращение, которые объясняются в нашем наборе инструментов для ввода в эксплуатацию.</a:t>
            </a:r>
          </a:p>
          <a:p>
            <a:pPr algn="l"/>
            <a:r>
              <a:rPr lang="ru-RU" b="0" i="0" dirty="0">
                <a:solidFill>
                  <a:srgbClr val="2B2B2B"/>
                </a:solidFill>
                <a:effectLst/>
                <a:latin typeface="Lato" panose="020F0502020204030203" pitchFamily="34" charset="0"/>
              </a:rPr>
              <a:t>Поймите, что важно для клиента</a:t>
            </a:r>
          </a:p>
          <a:p>
            <a:pPr algn="l"/>
            <a:r>
              <a:rPr lang="ru-RU" b="0" i="0" dirty="0">
                <a:solidFill>
                  <a:srgbClr val="2B2B2B"/>
                </a:solidFill>
                <a:effectLst/>
                <a:latin typeface="Lato" panose="020F0502020204030203" pitchFamily="34" charset="0"/>
              </a:rPr>
              <a:t>Пользователь должен быть в центре дизайна услуги на каждом этапе, поэтому, хотя вы, возможно, определили потребность пользователя и придумали множество решений, чтобы оценить, какое из них даст вам наилучший результат, вам нужно проверить, если это удовлетворение потребностей пользователя. Может быть очевидно, отвечают ли ваши решения потребностям пользователей, но если нет, то это можно определить с помощью фокус-групп с пользователями для сбора отзывов об идеях или путем перебора/массового штурма ваших идей с вашей командой дизайнеров.</a:t>
            </a:r>
          </a:p>
          <a:p>
            <a:pPr algn="l"/>
            <a:r>
              <a:rPr lang="ru-RU" b="0" i="0" dirty="0">
                <a:solidFill>
                  <a:srgbClr val="2B2B2B"/>
                </a:solidFill>
                <a:effectLst/>
                <a:latin typeface="Lato" panose="020F0502020204030203" pitchFamily="34" charset="0"/>
              </a:rPr>
              <a:t>Оцените варианты доставки</a:t>
            </a:r>
          </a:p>
          <a:p>
            <a:pPr algn="l"/>
            <a:r>
              <a:rPr lang="ru-RU" b="0" i="0" dirty="0">
                <a:solidFill>
                  <a:srgbClr val="2B2B2B"/>
                </a:solidFill>
                <a:effectLst/>
                <a:latin typeface="Lato" panose="020F0502020204030203" pitchFamily="34" charset="0"/>
              </a:rPr>
              <a:t>Хотя потребности пользователей являются наиболее важной частью дизайна услуг, они всегда должны быть сбалансированы с потребностями вашей организации, и поэтому вам нужно будет сравнивать и оценивать решения, чтобы найти идеальный баланс, который вы можете использовать такие инструменты, как варианты оценочную матрицу или парный анализ и включать любые соответствующие взвешивания для нужд пользователя.</a:t>
            </a:r>
          </a:p>
          <a:p>
            <a:pPr algn="l"/>
            <a:r>
              <a:rPr lang="ru-RU" b="0" i="0" dirty="0">
                <a:solidFill>
                  <a:srgbClr val="2B2B2B"/>
                </a:solidFill>
                <a:effectLst/>
                <a:latin typeface="Lato" panose="020F0502020204030203" pitchFamily="34" charset="0"/>
              </a:rPr>
              <a:t>Вам также нужно будет понять, какие могут быть барьеры для доставки, поэтому  отображение ваших решений в матрице решений подчеркнет, каковы быстрые победы и какие решения являются более сложными, а также стоит ли тратить на них время.</a:t>
            </a:r>
          </a:p>
          <a:p>
            <a:pPr algn="l"/>
            <a:r>
              <a:rPr lang="ru-RU" b="0" i="0" dirty="0">
                <a:solidFill>
                  <a:srgbClr val="2B2B2B"/>
                </a:solidFill>
                <a:effectLst/>
                <a:latin typeface="Lato" panose="020F0502020204030203" pitchFamily="34" charset="0"/>
              </a:rPr>
              <a:t>Не забывайте учитывать, могут ли ваши решения повлиять на наши обязательства в отношении биоразнообразия и изменения климата. При оценке вариантов вы должны задать себе четыре ключевых вопроса, поможет ли мое решение:</a:t>
            </a:r>
          </a:p>
          <a:p>
            <a:pPr algn="l"/>
            <a:r>
              <a:rPr lang="ru-RU" b="0" i="0" dirty="0">
                <a:solidFill>
                  <a:srgbClr val="2B2B2B"/>
                </a:solidFill>
                <a:effectLst/>
                <a:latin typeface="Lato" panose="020F0502020204030203" pitchFamily="34" charset="0"/>
              </a:rPr>
              <a:t>полномочия стать углеродно-нейтральными к 2030 году</a:t>
            </a:r>
          </a:p>
          <a:p>
            <a:pPr algn="l"/>
            <a:r>
              <a:rPr lang="ru-RU" b="0" i="0" dirty="0">
                <a:solidFill>
                  <a:srgbClr val="2B2B2B"/>
                </a:solidFill>
                <a:effectLst/>
                <a:latin typeface="Lato" panose="020F0502020204030203" pitchFamily="34" charset="0"/>
              </a:rPr>
              <a:t>район станет углеродно-нейтральным к 2030 году</a:t>
            </a:r>
          </a:p>
          <a:p>
            <a:pPr algn="l"/>
            <a:r>
              <a:rPr lang="ru-RU" b="0" i="0" dirty="0">
                <a:solidFill>
                  <a:srgbClr val="2B2B2B"/>
                </a:solidFill>
                <a:effectLst/>
                <a:latin typeface="Lato" panose="020F0502020204030203" pitchFamily="34" charset="0"/>
              </a:rPr>
              <a:t>район адаптируется к изменению климата, защищает и расширяет биоразнообразие</a:t>
            </a:r>
            <a:endParaRPr lang="en-US" b="0" i="0" dirty="0">
              <a:solidFill>
                <a:srgbClr val="2B2B2B"/>
              </a:solidFill>
              <a:effectLst/>
              <a:latin typeface="Lato" panose="020F0502020204030203" pitchFamily="34" charset="0"/>
            </a:endParaRPr>
          </a:p>
          <a:p>
            <a:endParaRPr lang="fi-FI" dirty="0"/>
          </a:p>
        </p:txBody>
      </p:sp>
      <p:sp>
        <p:nvSpPr>
          <p:cNvPr id="4" name="Slide Number Placeholder 3"/>
          <p:cNvSpPr>
            <a:spLocks noGrp="1"/>
          </p:cNvSpPr>
          <p:nvPr>
            <p:ph type="sldNum" sz="quarter" idx="5"/>
          </p:nvPr>
        </p:nvSpPr>
        <p:spPr/>
        <p:txBody>
          <a:bodyPr/>
          <a:lstStyle/>
          <a:p>
            <a:fld id="{01B53B9C-3A07-45FE-922C-29F3E73C4F53}" type="slidenum">
              <a:rPr lang="en-US" smtClean="0"/>
              <a:t>16</a:t>
            </a:fld>
            <a:endParaRPr lang="en-US"/>
          </a:p>
        </p:txBody>
      </p:sp>
    </p:spTree>
    <p:extLst>
      <p:ext uri="{BB962C8B-B14F-4D97-AF65-F5344CB8AC3E}">
        <p14:creationId xmlns:p14="http://schemas.microsoft.com/office/powerpoint/2010/main" val="4209664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0" i="0" dirty="0">
                <a:solidFill>
                  <a:srgbClr val="2B2B2B"/>
                </a:solidFill>
                <a:effectLst/>
                <a:latin typeface="Lato" panose="020F0502020204030203" pitchFamily="34" charset="0"/>
              </a:rPr>
              <a:t>Используя дизайнерские и творческие методы, команда дизайнеров и партнеры детально разрабатывают отдельные компоненты услуги и обеспечивают их взаимосвязь для формирования целостного опыта. Конечный продукт или услуга будут включать эту обратную связь и будут готовы к внедрению.</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b="0" i="0" dirty="0">
              <a:solidFill>
                <a:srgbClr val="2B2B2B"/>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b="0" i="0" dirty="0" err="1">
                <a:solidFill>
                  <a:srgbClr val="2B2B2B"/>
                </a:solidFill>
                <a:effectLst/>
                <a:latin typeface="Lato" panose="020F0502020204030203" pitchFamily="34" charset="0"/>
              </a:rPr>
              <a:t>Прототипируйте</a:t>
            </a:r>
            <a:r>
              <a:rPr lang="ru-RU" b="0" i="0" dirty="0">
                <a:solidFill>
                  <a:srgbClr val="2B2B2B"/>
                </a:solidFill>
                <a:effectLst/>
                <a:latin typeface="Lato" panose="020F0502020204030203" pitchFamily="34" charset="0"/>
              </a:rPr>
              <a:t> свои идеи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0" i="0" dirty="0">
                <a:solidFill>
                  <a:srgbClr val="2B2B2B"/>
                </a:solidFill>
                <a:effectLst/>
                <a:latin typeface="Lato" panose="020F0502020204030203" pitchFamily="34" charset="0"/>
              </a:rPr>
              <a:t>Вы хотите продемонстрировать, как ваш процесс или услуга будут работать в реальной работе, поэтому создание прототипов позволяет людям понять концепцию и позволяет заинтересованным сторонам и пользователям согласиться, отвечает ли она их потребностям. Вы можете использовать статические прототипы, такие как карты процессов или чертежи, чтобы легко общаться и делиться сквозным процессом. Создание пригодных для использования прототипов, таких как макеты или запуск пилотных проектов, поможет вам лучше понять.</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0" i="0" dirty="0">
                <a:solidFill>
                  <a:srgbClr val="2B2B2B"/>
                </a:solidFill>
                <a:effectLst/>
                <a:latin typeface="Lato" panose="020F0502020204030203" pitchFamily="34" charset="0"/>
              </a:rPr>
              <a:t>Убедитесь, что вы удовлетворяете потребности пользователей</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0" i="0" dirty="0">
                <a:solidFill>
                  <a:srgbClr val="2B2B2B"/>
                </a:solidFill>
                <a:effectLst/>
                <a:latin typeface="Lato" panose="020F0502020204030203" pitchFamily="34" charset="0"/>
              </a:rPr>
              <a:t>Опять же, вы должны напомнить себе о том, что нужно пользователю, и провести пользовательское тестирование, чтобы собрать полезные отзывы о возможности вашего прототипа. Возможно, вам придется опробовать свой прототип несколько раз, внося коррективы на основе отзывов. Это итеративный дизайн, который рекомендуется для обеспечения наилучшего решения.</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0" i="0" dirty="0">
                <a:solidFill>
                  <a:srgbClr val="2B2B2B"/>
                </a:solidFill>
                <a:effectLst/>
                <a:latin typeface="Lato" panose="020F0502020204030203" pitchFamily="34" charset="0"/>
              </a:rPr>
              <a:t>План доставки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0" i="0" dirty="0">
                <a:solidFill>
                  <a:srgbClr val="2B2B2B"/>
                </a:solidFill>
                <a:effectLst/>
                <a:latin typeface="Lato" panose="020F0502020204030203" pitchFamily="34" charset="0"/>
              </a:rPr>
              <a:t>После того, как вы протестировали и улучшили свое решение, вам нужно спланировать, как вы собираетесь это реализовать. Вам необходимо согласовать меры, чтобы проверить, насколько ваш результат соответствует потребностям пользователей и любым другим прогнозируемым преимуществам. Вам необходимо создать четкий набор действий и временных рамок для доставки, используя дорожную карту, которая может быть хорошим визуальным способом планирования этого.</a:t>
            </a:r>
            <a:endParaRPr lang="fi-FI" dirty="0"/>
          </a:p>
        </p:txBody>
      </p:sp>
      <p:sp>
        <p:nvSpPr>
          <p:cNvPr id="4" name="Slide Number Placeholder 3"/>
          <p:cNvSpPr>
            <a:spLocks noGrp="1"/>
          </p:cNvSpPr>
          <p:nvPr>
            <p:ph type="sldNum" sz="quarter" idx="5"/>
          </p:nvPr>
        </p:nvSpPr>
        <p:spPr/>
        <p:txBody>
          <a:bodyPr/>
          <a:lstStyle/>
          <a:p>
            <a:fld id="{01B53B9C-3A07-45FE-922C-29F3E73C4F53}" type="slidenum">
              <a:rPr lang="en-US" smtClean="0"/>
              <a:t>17</a:t>
            </a:fld>
            <a:endParaRPr lang="en-US"/>
          </a:p>
        </p:txBody>
      </p:sp>
    </p:spTree>
    <p:extLst>
      <p:ext uri="{BB962C8B-B14F-4D97-AF65-F5344CB8AC3E}">
        <p14:creationId xmlns:p14="http://schemas.microsoft.com/office/powerpoint/2010/main" val="2905419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0" i="0" dirty="0">
                <a:solidFill>
                  <a:srgbClr val="2B2B2B"/>
                </a:solidFill>
                <a:effectLst/>
                <a:latin typeface="Lato" panose="020F0502020204030203" pitchFamily="34" charset="0"/>
              </a:rPr>
              <a:t>Этап доставки — это просто запуск службы. Поэтому никаких работ не требуется выполнять изначально на этапе поставки. Однако должна быть согласована дата проверки (обычно 6-12 месяцев с момента запуска).</a:t>
            </a:r>
            <a:endParaRPr lang="fi-FI" dirty="0"/>
          </a:p>
        </p:txBody>
      </p:sp>
      <p:sp>
        <p:nvSpPr>
          <p:cNvPr id="4" name="Slide Number Placeholder 3"/>
          <p:cNvSpPr>
            <a:spLocks noGrp="1"/>
          </p:cNvSpPr>
          <p:nvPr>
            <p:ph type="sldNum" sz="quarter" idx="5"/>
          </p:nvPr>
        </p:nvSpPr>
        <p:spPr/>
        <p:txBody>
          <a:bodyPr/>
          <a:lstStyle/>
          <a:p>
            <a:fld id="{01B53B9C-3A07-45FE-922C-29F3E73C4F53}" type="slidenum">
              <a:rPr lang="en-US" smtClean="0"/>
              <a:t>18</a:t>
            </a:fld>
            <a:endParaRPr lang="en-US"/>
          </a:p>
        </p:txBody>
      </p:sp>
    </p:spTree>
    <p:extLst>
      <p:ext uri="{BB962C8B-B14F-4D97-AF65-F5344CB8AC3E}">
        <p14:creationId xmlns:p14="http://schemas.microsoft.com/office/powerpoint/2010/main" val="3213146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1B53B9C-3A07-45FE-922C-29F3E73C4F53}" type="slidenum">
              <a:rPr lang="en-US" smtClean="0"/>
              <a:t>19</a:t>
            </a:fld>
            <a:endParaRPr lang="en-US"/>
          </a:p>
        </p:txBody>
      </p:sp>
    </p:spTree>
    <p:extLst>
      <p:ext uri="{BB962C8B-B14F-4D97-AF65-F5344CB8AC3E}">
        <p14:creationId xmlns:p14="http://schemas.microsoft.com/office/powerpoint/2010/main" val="1355208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1B53B9C-3A07-45FE-922C-29F3E73C4F53}" type="slidenum">
              <a:rPr lang="en-US" smtClean="0"/>
              <a:t>20</a:t>
            </a:fld>
            <a:endParaRPr lang="en-US"/>
          </a:p>
        </p:txBody>
      </p:sp>
    </p:spTree>
    <p:extLst>
      <p:ext uri="{BB962C8B-B14F-4D97-AF65-F5344CB8AC3E}">
        <p14:creationId xmlns:p14="http://schemas.microsoft.com/office/powerpoint/2010/main" val="2642175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1B53B9C-3A07-45FE-922C-29F3E73C4F53}" type="slidenum">
              <a:rPr lang="en-US" smtClean="0"/>
              <a:t>24</a:t>
            </a:fld>
            <a:endParaRPr lang="en-US"/>
          </a:p>
        </p:txBody>
      </p:sp>
    </p:spTree>
    <p:extLst>
      <p:ext uri="{BB962C8B-B14F-4D97-AF65-F5344CB8AC3E}">
        <p14:creationId xmlns:p14="http://schemas.microsoft.com/office/powerpoint/2010/main" val="201150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79" y="1557225"/>
            <a:ext cx="10061171" cy="2470280"/>
          </a:xfrm>
        </p:spPr>
        <p:txBody>
          <a:bodyPr anchor="b">
            <a:normAutofit/>
          </a:bodyPr>
          <a:lstStyle>
            <a:lvl1pPr algn="ctr">
              <a:lnSpc>
                <a:spcPct val="85000"/>
              </a:lnSpc>
              <a:defRPr sz="8000" spc="-50" baseline="0">
                <a:solidFill>
                  <a:srgbClr val="0070C0"/>
                </a:solidFill>
              </a:defRPr>
            </a:lvl1pPr>
          </a:lstStyle>
          <a:p>
            <a:r>
              <a:rPr lang="lt-LT"/>
              <a:t>Spustelėję redag. ruoš. pavad. stilių</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0070C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a:t>Spustelėkite norėdami redaguoti šablono paantraštės stilių</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12" descr="A picture containing graphical user interface&#10;&#10;Description automatically generated">
            <a:extLst>
              <a:ext uri="{FF2B5EF4-FFF2-40B4-BE49-F238E27FC236}">
                <a16:creationId xmlns:a16="http://schemas.microsoft.com/office/drawing/2014/main" id="{9DA36D6F-0A78-4ABF-BA3C-47B8BD1BB529}"/>
              </a:ext>
            </a:extLst>
          </p:cNvPr>
          <p:cNvPicPr>
            <a:picLocks noChangeAspect="1"/>
          </p:cNvPicPr>
          <p:nvPr userDrawn="1"/>
        </p:nvPicPr>
        <p:blipFill>
          <a:blip r:embed="rId2"/>
          <a:stretch>
            <a:fillRect/>
          </a:stretch>
        </p:blipFill>
        <p:spPr>
          <a:xfrm>
            <a:off x="15" y="161322"/>
            <a:ext cx="3352799" cy="714978"/>
          </a:xfrm>
          <a:prstGeom prst="rect">
            <a:avLst/>
          </a:prstGeom>
        </p:spPr>
      </p:pic>
      <p:sp>
        <p:nvSpPr>
          <p:cNvPr id="12" name="TextBox 11"/>
          <p:cNvSpPr txBox="1"/>
          <p:nvPr userDrawn="1"/>
        </p:nvSpPr>
        <p:spPr>
          <a:xfrm>
            <a:off x="164757" y="6226848"/>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4" name="Picture 3">
            <a:extLst>
              <a:ext uri="{FF2B5EF4-FFF2-40B4-BE49-F238E27FC236}">
                <a16:creationId xmlns:a16="http://schemas.microsoft.com/office/drawing/2014/main" id="{4B91A6DE-4906-4E8E-B059-08E1ACFD3DC2}"/>
              </a:ext>
            </a:extLst>
          </p:cNvPr>
          <p:cNvPicPr>
            <a:picLocks noChangeAspect="1"/>
          </p:cNvPicPr>
          <p:nvPr userDrawn="1"/>
        </p:nvPicPr>
        <p:blipFill>
          <a:blip r:embed="rId3"/>
          <a:stretch>
            <a:fillRect/>
          </a:stretch>
        </p:blipFill>
        <p:spPr>
          <a:xfrm>
            <a:off x="10492959" y="159116"/>
            <a:ext cx="1330982" cy="769881"/>
          </a:xfrm>
          <a:prstGeom prst="rect">
            <a:avLst/>
          </a:prstGeom>
        </p:spPr>
      </p:pic>
    </p:spTree>
    <p:extLst>
      <p:ext uri="{BB962C8B-B14F-4D97-AF65-F5344CB8AC3E}">
        <p14:creationId xmlns:p14="http://schemas.microsoft.com/office/powerpoint/2010/main" val="3392601653"/>
      </p:ext>
    </p:extLst>
  </p:cSld>
  <p:clrMapOvr>
    <a:masterClrMapping/>
  </p:clrMapOvr>
  <p:extLst>
    <p:ext uri="{DCECCB84-F9BA-43D5-87BE-67443E8EF086}">
      <p15:sldGuideLst xmlns:p15="http://schemas.microsoft.com/office/powerpoint/2012/main">
        <p15:guide id="1" orient="horz" pos="720" userDrawn="1">
          <p15:clr>
            <a:srgbClr val="FBAE40"/>
          </p15:clr>
        </p15:guide>
        <p15:guide id="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a:xfrm>
            <a:off x="263611" y="970494"/>
            <a:ext cx="11277600" cy="808963"/>
          </a:xfrm>
        </p:spPr>
        <p:txBody>
          <a:bodyPr/>
          <a:lstStyle>
            <a:lvl1pPr marL="0" algn="ctr">
              <a:defRPr sz="4400"/>
            </a:lvl1pPr>
          </a:lstStyle>
          <a:p>
            <a:r>
              <a:rPr lang="lt-LT"/>
              <a:t>Spustelėję redag. ruoš. pavad. stilių</a:t>
            </a:r>
            <a:endParaRPr lang="en-US" dirty="0"/>
          </a:p>
        </p:txBody>
      </p:sp>
      <p:sp>
        <p:nvSpPr>
          <p:cNvPr id="3" name="Content Placeholder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Tree>
    <p:extLst>
      <p:ext uri="{BB962C8B-B14F-4D97-AF65-F5344CB8AC3E}">
        <p14:creationId xmlns:p14="http://schemas.microsoft.com/office/powerpoint/2010/main" val="383660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a:xfrm>
            <a:off x="304800" y="893766"/>
            <a:ext cx="11261124" cy="682917"/>
          </a:xfrm>
        </p:spPr>
        <p:txBody>
          <a:bodyPr/>
          <a:lstStyle>
            <a:lvl1pPr algn="ctr">
              <a:defRPr/>
            </a:lvl1pPr>
          </a:lstStyle>
          <a:p>
            <a:r>
              <a:rPr lang="lt-LT"/>
              <a:t>Spustelėję redag. ruoš. pavad. stilių</a:t>
            </a:r>
            <a:endParaRPr lang="en-US" dirty="0"/>
          </a:p>
        </p:txBody>
      </p:sp>
      <p:sp>
        <p:nvSpPr>
          <p:cNvPr id="3" name="Text Placeholder 2"/>
          <p:cNvSpPr>
            <a:spLocks noGrp="1"/>
          </p:cNvSpPr>
          <p:nvPr>
            <p:ph type="body" idx="1"/>
          </p:nvPr>
        </p:nvSpPr>
        <p:spPr>
          <a:xfrm>
            <a:off x="304800" y="1846052"/>
            <a:ext cx="5730240" cy="736282"/>
          </a:xfrm>
        </p:spPr>
        <p:txBody>
          <a:bodyPr lIns="91440" rIns="91440" anchor="ctr">
            <a:normAutofit/>
          </a:bodyPr>
          <a:lstStyle>
            <a:lvl1pPr marL="0" indent="0">
              <a:buNone/>
              <a:defRPr sz="2000" b="0"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Content Placeholder 3"/>
          <p:cNvSpPr>
            <a:spLocks noGrp="1"/>
          </p:cNvSpPr>
          <p:nvPr>
            <p:ph sz="half" idx="2"/>
          </p:nvPr>
        </p:nvSpPr>
        <p:spPr>
          <a:xfrm>
            <a:off x="304800" y="2619388"/>
            <a:ext cx="5730240" cy="3341145"/>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217920" y="1846052"/>
            <a:ext cx="5348004" cy="736282"/>
          </a:xfrm>
        </p:spPr>
        <p:txBody>
          <a:bodyPr lIns="91440" rIns="91440" anchor="ctr">
            <a:normAutofit/>
          </a:bodyPr>
          <a:lstStyle>
            <a:lvl1pPr marL="0" indent="0">
              <a:buNone/>
              <a:defRPr sz="2000" b="0"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Content Placeholder 5"/>
          <p:cNvSpPr>
            <a:spLocks noGrp="1"/>
          </p:cNvSpPr>
          <p:nvPr>
            <p:ph sz="quarter" idx="4"/>
          </p:nvPr>
        </p:nvSpPr>
        <p:spPr>
          <a:xfrm>
            <a:off x="6217920" y="2619388"/>
            <a:ext cx="5348004" cy="3341146"/>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Tree>
    <p:extLst>
      <p:ext uri="{BB962C8B-B14F-4D97-AF65-F5344CB8AC3E}">
        <p14:creationId xmlns:p14="http://schemas.microsoft.com/office/powerpoint/2010/main" val="84304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sirinktinis make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Tree>
    <p:extLst>
      <p:ext uri="{BB962C8B-B14F-4D97-AF65-F5344CB8AC3E}">
        <p14:creationId xmlns:p14="http://schemas.microsoft.com/office/powerpoint/2010/main" val="373354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88796" y="2142111"/>
            <a:ext cx="10061171" cy="2470280"/>
          </a:xfrm>
        </p:spPr>
        <p:txBody>
          <a:bodyPr anchor="b">
            <a:normAutofit/>
          </a:bodyPr>
          <a:lstStyle>
            <a:lvl1pPr algn="ctr">
              <a:lnSpc>
                <a:spcPct val="85000"/>
              </a:lnSpc>
              <a:defRPr sz="8000" spc="-50" baseline="0">
                <a:solidFill>
                  <a:srgbClr val="0070C0"/>
                </a:solidFill>
              </a:defRPr>
            </a:lvl1pPr>
          </a:lstStyle>
          <a:p>
            <a:r>
              <a:rPr lang="lt-LT"/>
              <a:t>Spustelėję redag. ruoš. pavad. stilių</a:t>
            </a:r>
            <a:endParaRPr lang="en-US" dirty="0"/>
          </a:p>
        </p:txBody>
      </p:sp>
      <p:pic>
        <p:nvPicPr>
          <p:cNvPr id="10" name="Picture 12" descr="A picture containing graphical user interface&#10;&#10;Description automatically generated">
            <a:extLst>
              <a:ext uri="{FF2B5EF4-FFF2-40B4-BE49-F238E27FC236}">
                <a16:creationId xmlns:a16="http://schemas.microsoft.com/office/drawing/2014/main" id="{9DA36D6F-0A78-4ABF-BA3C-47B8BD1BB529}"/>
              </a:ext>
            </a:extLst>
          </p:cNvPr>
          <p:cNvPicPr>
            <a:picLocks noChangeAspect="1"/>
          </p:cNvPicPr>
          <p:nvPr userDrawn="1"/>
        </p:nvPicPr>
        <p:blipFill>
          <a:blip r:embed="rId2"/>
          <a:stretch>
            <a:fillRect/>
          </a:stretch>
        </p:blipFill>
        <p:spPr>
          <a:xfrm>
            <a:off x="15" y="127774"/>
            <a:ext cx="3519577" cy="750543"/>
          </a:xfrm>
          <a:prstGeom prst="rect">
            <a:avLst/>
          </a:prstGeom>
        </p:spPr>
      </p:pic>
      <p:sp>
        <p:nvSpPr>
          <p:cNvPr id="12" name="TextBox 11"/>
          <p:cNvSpPr txBox="1"/>
          <p:nvPr userDrawn="1"/>
        </p:nvSpPr>
        <p:spPr>
          <a:xfrm>
            <a:off x="164757" y="6226848"/>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3" name="Picture 2">
            <a:extLst>
              <a:ext uri="{FF2B5EF4-FFF2-40B4-BE49-F238E27FC236}">
                <a16:creationId xmlns:a16="http://schemas.microsoft.com/office/drawing/2014/main" id="{11F1D42B-C63A-4E8A-B953-0F567EEA1BE1}"/>
              </a:ext>
            </a:extLst>
          </p:cNvPr>
          <p:cNvPicPr>
            <a:picLocks noChangeAspect="1"/>
          </p:cNvPicPr>
          <p:nvPr userDrawn="1"/>
        </p:nvPicPr>
        <p:blipFill>
          <a:blip r:embed="rId3"/>
          <a:stretch>
            <a:fillRect/>
          </a:stretch>
        </p:blipFill>
        <p:spPr>
          <a:xfrm>
            <a:off x="10432871" y="127774"/>
            <a:ext cx="1297550" cy="750543"/>
          </a:xfrm>
          <a:prstGeom prst="rect">
            <a:avLst/>
          </a:prstGeom>
        </p:spPr>
      </p:pic>
    </p:spTree>
    <p:extLst>
      <p:ext uri="{BB962C8B-B14F-4D97-AF65-F5344CB8AC3E}">
        <p14:creationId xmlns:p14="http://schemas.microsoft.com/office/powerpoint/2010/main" val="1626885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3611" y="970494"/>
            <a:ext cx="11170508" cy="808963"/>
          </a:xfrm>
          <a:prstGeom prst="rect">
            <a:avLst/>
          </a:prstGeom>
        </p:spPr>
        <p:txBody>
          <a:bodyPr vert="horz" lIns="91440" tIns="45720" rIns="91440" bIns="45720" rtlCol="0" anchor="b">
            <a:normAutofit/>
          </a:bodyPr>
          <a:lstStyle/>
          <a:p>
            <a:r>
              <a:rPr lang="lt-LT" dirty="0"/>
              <a:t>Spustelėję </a:t>
            </a:r>
            <a:r>
              <a:rPr lang="lt-LT" dirty="0" err="1"/>
              <a:t>redag</a:t>
            </a:r>
            <a:r>
              <a:rPr lang="lt-LT" dirty="0"/>
              <a:t>. ruoš. pavad. stilių</a:t>
            </a:r>
            <a:endParaRPr lang="en-US" dirty="0"/>
          </a:p>
        </p:txBody>
      </p:sp>
      <p:sp>
        <p:nvSpPr>
          <p:cNvPr id="3" name="Text Placeholder 2"/>
          <p:cNvSpPr>
            <a:spLocks noGrp="1"/>
          </p:cNvSpPr>
          <p:nvPr>
            <p:ph type="body" idx="1"/>
          </p:nvPr>
        </p:nvSpPr>
        <p:spPr>
          <a:xfrm>
            <a:off x="263611" y="1845734"/>
            <a:ext cx="11277600" cy="4023360"/>
          </a:xfrm>
          <a:prstGeom prst="rect">
            <a:avLst/>
          </a:prstGeom>
        </p:spPr>
        <p:txBody>
          <a:bodyPr vert="horz" lIns="0" tIns="45720" rIns="0" bIns="45720" rtlCol="0">
            <a:normAutofit/>
          </a:bodyPr>
          <a:lstStyle/>
          <a:p>
            <a:pPr lvl="0"/>
            <a:r>
              <a:rPr lang="lt-LT" dirty="0"/>
              <a:t>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2" descr="A picture containing graphical user interface&#10;&#10;Description automatically generated">
            <a:extLst>
              <a:ext uri="{FF2B5EF4-FFF2-40B4-BE49-F238E27FC236}">
                <a16:creationId xmlns:a16="http://schemas.microsoft.com/office/drawing/2014/main" id="{9DA36D6F-0A78-4ABF-BA3C-47B8BD1BB529}"/>
              </a:ext>
            </a:extLst>
          </p:cNvPr>
          <p:cNvPicPr>
            <a:picLocks noChangeAspect="1"/>
          </p:cNvPicPr>
          <p:nvPr userDrawn="1"/>
        </p:nvPicPr>
        <p:blipFill>
          <a:blip r:embed="rId7"/>
          <a:stretch>
            <a:fillRect/>
          </a:stretch>
        </p:blipFill>
        <p:spPr>
          <a:xfrm>
            <a:off x="0" y="125249"/>
            <a:ext cx="3519577" cy="750543"/>
          </a:xfrm>
          <a:prstGeom prst="rect">
            <a:avLst/>
          </a:prstGeom>
        </p:spPr>
      </p:pic>
      <p:sp>
        <p:nvSpPr>
          <p:cNvPr id="8" name="TextBox 7"/>
          <p:cNvSpPr txBox="1"/>
          <p:nvPr userDrawn="1"/>
        </p:nvSpPr>
        <p:spPr>
          <a:xfrm>
            <a:off x="263611" y="6305977"/>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4" name="Picture 3">
            <a:extLst>
              <a:ext uri="{FF2B5EF4-FFF2-40B4-BE49-F238E27FC236}">
                <a16:creationId xmlns:a16="http://schemas.microsoft.com/office/drawing/2014/main" id="{ACDC2833-4B21-4E16-88A8-EE218A7DAEA7}"/>
              </a:ext>
            </a:extLst>
          </p:cNvPr>
          <p:cNvPicPr>
            <a:picLocks noChangeAspect="1"/>
          </p:cNvPicPr>
          <p:nvPr userDrawn="1"/>
        </p:nvPicPr>
        <p:blipFill>
          <a:blip r:embed="rId8"/>
          <a:stretch>
            <a:fillRect/>
          </a:stretch>
        </p:blipFill>
        <p:spPr>
          <a:xfrm>
            <a:off x="10607193" y="139107"/>
            <a:ext cx="1322733" cy="765110"/>
          </a:xfrm>
          <a:prstGeom prst="rect">
            <a:avLst/>
          </a:prstGeom>
        </p:spPr>
      </p:pic>
    </p:spTree>
    <p:extLst>
      <p:ext uri="{BB962C8B-B14F-4D97-AF65-F5344CB8AC3E}">
        <p14:creationId xmlns:p14="http://schemas.microsoft.com/office/powerpoint/2010/main" val="4292309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Lst>
  <p:txStyles>
    <p:titleStyle>
      <a:lvl1pPr algn="l" defTabSz="914400" rtl="0" eaLnBrk="1" latinLnBrk="0" hangingPunct="1">
        <a:lnSpc>
          <a:spcPct val="85000"/>
        </a:lnSpc>
        <a:spcBef>
          <a:spcPct val="0"/>
        </a:spcBef>
        <a:buNone/>
        <a:defRPr sz="4800" kern="1200" spc="-50" baseline="0">
          <a:solidFill>
            <a:srgbClr val="0070C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2"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hyperlink" Target="https://www.gov.scot/publications/the-scottish-approach-to-service-design/documents/"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historyofsocialwork.org/1969_ENG_Ladderofparticipation/1969,%20Arnstein,%20ladder%20of%20participation,%20original%20text%20OCR%20C.pdf" TargetMode="External"/><Relationship Id="rId7" Type="http://schemas.openxmlformats.org/officeDocument/2006/relationships/hyperlink" Target="https://www.gov.scot/publications/the-scottish-approach-to-service-design/documen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doi.org/10.1016/j.hjdsi.2015.12.00" TargetMode="External"/><Relationship Id="rId5" Type="http://schemas.openxmlformats.org/officeDocument/2006/relationships/hyperlink" Target="https://digitalservices.maidstone.gov.uk/about-us/toolkits/service-design-toolkit" TargetMode="External"/><Relationship Id="rId4" Type="http://schemas.openxmlformats.org/officeDocument/2006/relationships/hyperlink" Target="http://dx.doi.org/10.1007/978-3-030-00749-2_22"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209321" y="896373"/>
            <a:ext cx="11004214" cy="3362487"/>
          </a:xfrm>
        </p:spPr>
        <p:txBody>
          <a:bodyPr>
            <a:noAutofit/>
          </a:bodyPr>
          <a:lstStyle/>
          <a:p>
            <a:r>
              <a:rPr lang="ru-RU" sz="32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“Сервис-дизайн подход в развитии сестринских услуг”</a:t>
            </a:r>
            <a:br>
              <a:rPr lang="fi-FI" sz="3200" dirty="0">
                <a:solidFill>
                  <a:srgbClr val="244061"/>
                </a:solidFill>
                <a:effectLst/>
                <a:latin typeface="Calibri" panose="020F0502020204030204" pitchFamily="34" charset="0"/>
                <a:ea typeface="Calibri" panose="020F0502020204030204" pitchFamily="34" charset="0"/>
                <a:cs typeface="Times New Roman" panose="02020603050405020304" pitchFamily="18" charset="0"/>
              </a:rPr>
            </a:br>
            <a:br>
              <a:rPr lang="fi-FI" sz="3200" b="1" dirty="0">
                <a:solidFill>
                  <a:schemeClr val="tx1"/>
                </a:solidFill>
              </a:rPr>
            </a:br>
            <a:r>
              <a:rPr lang="ru-RU" sz="3200" b="1" dirty="0">
                <a:solidFill>
                  <a:schemeClr val="tx1"/>
                </a:solidFill>
              </a:rPr>
              <a:t>Лекция </a:t>
            </a:r>
            <a:r>
              <a:rPr lang="fi-FI" sz="3200" b="1" dirty="0">
                <a:solidFill>
                  <a:schemeClr val="tx1"/>
                </a:solidFill>
              </a:rPr>
              <a:t>01</a:t>
            </a:r>
            <a:br>
              <a:rPr kumimoji="0" lang="en-US" sz="3200" b="1" i="0" u="none" strike="noStrike" kern="1200" cap="none" spc="0" normalizeH="0" baseline="0" noProof="0" dirty="0">
                <a:ln>
                  <a:noFill/>
                </a:ln>
                <a:solidFill>
                  <a:srgbClr val="000000"/>
                </a:solidFill>
                <a:effectLst/>
                <a:uLnTx/>
                <a:uFillTx/>
                <a:latin typeface="Calibri" panose="020F0502020204030204"/>
                <a:ea typeface="+mn-ea"/>
                <a:cs typeface="+mn-cs"/>
              </a:rPr>
            </a:br>
            <a:br>
              <a:rPr lang="fi-FI" sz="3200" dirty="0">
                <a:solidFill>
                  <a:srgbClr val="244061"/>
                </a:solidFill>
                <a:effectLst/>
                <a:latin typeface="Calibri" panose="020F0502020204030204" pitchFamily="34" charset="0"/>
                <a:ea typeface="Calibri" panose="020F0502020204030204" pitchFamily="34" charset="0"/>
              </a:rPr>
            </a:br>
            <a:r>
              <a:rPr kumimoji="0" lang="ru-RU" sz="3200" b="1" i="0" u="none" strike="noStrike" kern="1200" cap="none" spc="0" normalizeH="0" baseline="0" noProof="0" dirty="0">
                <a:ln>
                  <a:noFill/>
                </a:ln>
                <a:solidFill>
                  <a:srgbClr val="0070C0"/>
                </a:solidFill>
                <a:effectLst/>
                <a:uLnTx/>
                <a:uFillTx/>
                <a:latin typeface="Calibri" panose="020F0502020204030204"/>
                <a:ea typeface="+mn-ea"/>
                <a:cs typeface="+mn-cs"/>
              </a:rPr>
              <a:t> «Методология и процесс сервис-дизайна </a:t>
            </a:r>
            <a:r>
              <a:rPr lang="ru-RU" sz="3200" b="1" spc="0" dirty="0">
                <a:latin typeface="Calibri" panose="020F0502020204030204"/>
                <a:ea typeface="+mn-ea"/>
                <a:cs typeface="+mn-cs"/>
              </a:rPr>
              <a:t>подхода</a:t>
            </a:r>
            <a:r>
              <a:rPr kumimoji="0" lang="ru-RU" sz="3200" b="1" i="0" u="none" strike="noStrike" kern="1200" cap="none" spc="0" normalizeH="0" baseline="0" noProof="0" dirty="0">
                <a:ln>
                  <a:noFill/>
                </a:ln>
                <a:solidFill>
                  <a:srgbClr val="0070C0"/>
                </a:solidFill>
                <a:effectLst/>
                <a:uLnTx/>
                <a:uFillTx/>
                <a:latin typeface="Calibri" panose="020F0502020204030204"/>
                <a:ea typeface="+mn-ea"/>
                <a:cs typeface="+mn-cs"/>
              </a:rPr>
              <a:t>»</a:t>
            </a:r>
            <a:endParaRPr lang="en-US" sz="3200" b="1" dirty="0"/>
          </a:p>
        </p:txBody>
      </p:sp>
      <p:sp>
        <p:nvSpPr>
          <p:cNvPr id="4" name="Antrinis pavadinimas 2">
            <a:extLst>
              <a:ext uri="{FF2B5EF4-FFF2-40B4-BE49-F238E27FC236}">
                <a16:creationId xmlns:a16="http://schemas.microsoft.com/office/drawing/2014/main" id="{E222C22B-F28D-4E6C-9D59-99369F8A7D1F}"/>
              </a:ext>
            </a:extLst>
          </p:cNvPr>
          <p:cNvSpPr txBox="1">
            <a:spLocks/>
          </p:cNvSpPr>
          <p:nvPr/>
        </p:nvSpPr>
        <p:spPr>
          <a:xfrm>
            <a:off x="939800" y="4633420"/>
            <a:ext cx="10273735" cy="1143000"/>
          </a:xfrm>
          <a:prstGeom prst="rect">
            <a:avLst/>
          </a:prstGeom>
        </p:spPr>
        <p:txBody>
          <a:bodyPr vert="horz" lIns="91440" tIns="45720" rIns="91440" bIns="45720" rtlCol="0" anchor="t">
            <a:normAutofit fontScale="77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rgbClr val="0070C0"/>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ru-RU" b="1" dirty="0" err="1">
                <a:solidFill>
                  <a:schemeClr val="tx1"/>
                </a:solidFill>
                <a:cs typeface="Times New Roman"/>
              </a:rPr>
              <a:t>Йоханной</a:t>
            </a:r>
            <a:r>
              <a:rPr lang="ru-RU" b="1" dirty="0">
                <a:solidFill>
                  <a:schemeClr val="tx1"/>
                </a:solidFill>
                <a:cs typeface="Times New Roman"/>
              </a:rPr>
              <a:t> </a:t>
            </a:r>
            <a:r>
              <a:rPr lang="ru-RU" b="1" dirty="0" err="1">
                <a:solidFill>
                  <a:schemeClr val="tx1"/>
                </a:solidFill>
                <a:cs typeface="Times New Roman"/>
              </a:rPr>
              <a:t>Хейккиля</a:t>
            </a:r>
            <a:r>
              <a:rPr lang="ru-RU" b="1" dirty="0">
                <a:solidFill>
                  <a:schemeClr val="tx1"/>
                </a:solidFill>
                <a:cs typeface="Times New Roman"/>
              </a:rPr>
              <a:t>, старшим советником, </a:t>
            </a:r>
            <a:r>
              <a:rPr lang="en-US" b="1" dirty="0" err="1">
                <a:solidFill>
                  <a:schemeClr val="tx1"/>
                </a:solidFill>
                <a:cs typeface="Times New Roman"/>
              </a:rPr>
              <a:t>PHd</a:t>
            </a:r>
            <a:r>
              <a:rPr lang="en-US" b="1" dirty="0">
                <a:solidFill>
                  <a:schemeClr val="tx1"/>
                </a:solidFill>
                <a:cs typeface="Times New Roman"/>
              </a:rPr>
              <a:t> </a:t>
            </a:r>
            <a:r>
              <a:rPr lang="ru-RU" b="1" dirty="0">
                <a:solidFill>
                  <a:schemeClr val="tx1"/>
                </a:solidFill>
                <a:cs typeface="Times New Roman"/>
              </a:rPr>
              <a:t>ПО СЕСТРИНСКИМ НАУКАМ, Доцент </a:t>
            </a:r>
          </a:p>
          <a:p>
            <a:r>
              <a:rPr lang="ru-RU" b="1" dirty="0">
                <a:solidFill>
                  <a:schemeClr val="tx1"/>
                </a:solidFill>
                <a:cs typeface="Times New Roman" panose="02020603050405020304" pitchFamily="18" charset="0"/>
              </a:rPr>
              <a:t>Клинических наук об уходе </a:t>
            </a:r>
            <a:r>
              <a:rPr lang="ru-RU" b="1" dirty="0" err="1">
                <a:solidFill>
                  <a:schemeClr val="tx1"/>
                </a:solidFill>
                <a:cs typeface="Times New Roman" panose="02020603050405020304" pitchFamily="18" charset="0"/>
              </a:rPr>
              <a:t>УниверситетА</a:t>
            </a:r>
            <a:r>
              <a:rPr lang="ru-RU" b="1" dirty="0">
                <a:solidFill>
                  <a:schemeClr val="tx1"/>
                </a:solidFill>
                <a:cs typeface="Times New Roman" panose="02020603050405020304" pitchFamily="18" charset="0"/>
              </a:rPr>
              <a:t> прикладных наук JAMK, Финляндия</a:t>
            </a:r>
            <a:endParaRPr lang="en-US" dirty="0"/>
          </a:p>
          <a:p>
            <a:endParaRPr lang="fi-FI" b="1" dirty="0">
              <a:solidFill>
                <a:schemeClr val="tx1"/>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2090209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hows 2 stages to understand the problem and design the solution">
            <a:extLst>
              <a:ext uri="{FF2B5EF4-FFF2-40B4-BE49-F238E27FC236}">
                <a16:creationId xmlns:a16="http://schemas.microsoft.com/office/drawing/2014/main" id="{88DFF7A4-1B58-4DAA-ABB3-72921B41EB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612" y="2512507"/>
            <a:ext cx="5477068" cy="32215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ouble Diamond graphic showing two phases. One - Designing the RIGHT thing (Discover and Define). Two - Designing the THING right (Develop and Deliver).">
            <a:extLst>
              <a:ext uri="{FF2B5EF4-FFF2-40B4-BE49-F238E27FC236}">
                <a16:creationId xmlns:a16="http://schemas.microsoft.com/office/drawing/2014/main" id="{8C4C8616-BC31-46FC-B9E0-163AA9D372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1321" y="2592893"/>
            <a:ext cx="5047952" cy="31411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5EF754-D911-48DA-864F-517189B23ACF}"/>
              </a:ext>
            </a:extLst>
          </p:cNvPr>
          <p:cNvSpPr txBox="1"/>
          <p:nvPr/>
        </p:nvSpPr>
        <p:spPr>
          <a:xfrm>
            <a:off x="1879600" y="5911131"/>
            <a:ext cx="8432800" cy="369332"/>
          </a:xfrm>
          <a:prstGeom prst="rect">
            <a:avLst/>
          </a:prstGeom>
          <a:noFill/>
        </p:spPr>
        <p:txBody>
          <a:bodyPr wrap="square" rtlCol="0">
            <a:spAutoFit/>
          </a:bodyPr>
          <a:lstStyle/>
          <a:p>
            <a:r>
              <a:rPr lang="en-US" dirty="0">
                <a:hlinkClick r:id="rId4"/>
              </a:rPr>
              <a:t>The Scottish Approach to Service Design (</a:t>
            </a:r>
            <a:r>
              <a:rPr lang="en-US" dirty="0" err="1">
                <a:hlinkClick r:id="rId4"/>
              </a:rPr>
              <a:t>SAtSD</a:t>
            </a:r>
            <a:r>
              <a:rPr lang="en-US" dirty="0">
                <a:hlinkClick r:id="rId4"/>
              </a:rPr>
              <a:t>) - </a:t>
            </a:r>
            <a:r>
              <a:rPr lang="en-US" dirty="0" err="1">
                <a:hlinkClick r:id="rId4"/>
              </a:rPr>
              <a:t>gov.scot</a:t>
            </a:r>
            <a:r>
              <a:rPr lang="en-US" dirty="0">
                <a:hlinkClick r:id="rId4"/>
              </a:rPr>
              <a:t> (www.gov.scot)</a:t>
            </a:r>
            <a:endParaRPr lang="fi-FI" dirty="0"/>
          </a:p>
        </p:txBody>
      </p:sp>
      <p:sp>
        <p:nvSpPr>
          <p:cNvPr id="6" name="Otsikko 1">
            <a:extLst>
              <a:ext uri="{FF2B5EF4-FFF2-40B4-BE49-F238E27FC236}">
                <a16:creationId xmlns:a16="http://schemas.microsoft.com/office/drawing/2014/main" id="{89671820-B079-4900-8C6E-6FCF8A373AF5}"/>
              </a:ext>
            </a:extLst>
          </p:cNvPr>
          <p:cNvSpPr>
            <a:spLocks noGrp="1"/>
          </p:cNvSpPr>
          <p:nvPr>
            <p:ph type="title"/>
          </p:nvPr>
        </p:nvSpPr>
        <p:spPr>
          <a:xfrm>
            <a:off x="510381" y="1022893"/>
            <a:ext cx="11171238" cy="809625"/>
          </a:xfrm>
          <a:solidFill>
            <a:schemeClr val="bg1">
              <a:lumMod val="65000"/>
            </a:schemeClr>
          </a:solidFill>
          <a:ln w="12700">
            <a:solidFill>
              <a:schemeClr val="tx1"/>
            </a:solidFill>
          </a:ln>
        </p:spPr>
        <p:txBody>
          <a:bodyPr>
            <a:normAutofit/>
          </a:bodyPr>
          <a:lstStyle/>
          <a:p>
            <a:r>
              <a:rPr lang="ru-RU" sz="3200" b="1" dirty="0">
                <a:solidFill>
                  <a:schemeClr val="bg1"/>
                </a:solidFill>
              </a:rPr>
              <a:t>Процесс проектирования </a:t>
            </a:r>
            <a:r>
              <a:rPr lang="en-US" sz="3200" b="1" dirty="0">
                <a:solidFill>
                  <a:schemeClr val="bg1"/>
                </a:solidFill>
              </a:rPr>
              <a:t>Double Diamond</a:t>
            </a:r>
            <a:endParaRPr lang="fi-FI" sz="3200" b="1" dirty="0">
              <a:solidFill>
                <a:schemeClr val="bg1"/>
              </a:solidFill>
            </a:endParaRPr>
          </a:p>
        </p:txBody>
      </p:sp>
      <p:sp>
        <p:nvSpPr>
          <p:cNvPr id="7" name="TextBox 6">
            <a:extLst>
              <a:ext uri="{FF2B5EF4-FFF2-40B4-BE49-F238E27FC236}">
                <a16:creationId xmlns:a16="http://schemas.microsoft.com/office/drawing/2014/main" id="{F36FAFDA-7152-42F3-853C-5BCA1519A40C}"/>
              </a:ext>
            </a:extLst>
          </p:cNvPr>
          <p:cNvSpPr txBox="1"/>
          <p:nvPr/>
        </p:nvSpPr>
        <p:spPr>
          <a:xfrm rot="18947974">
            <a:off x="418425" y="3039999"/>
            <a:ext cx="1407604" cy="307777"/>
          </a:xfrm>
          <a:prstGeom prst="rect">
            <a:avLst/>
          </a:prstGeom>
          <a:noFill/>
        </p:spPr>
        <p:txBody>
          <a:bodyPr wrap="square">
            <a:spAutoFit/>
          </a:bodyPr>
          <a:lstStyle/>
          <a:p>
            <a:pPr lvl="0"/>
            <a:r>
              <a:rPr lang="ru-RU" sz="1400" dirty="0">
                <a:solidFill>
                  <a:schemeClr val="bg1"/>
                </a:solidFill>
              </a:rPr>
              <a:t>Обнаружить</a:t>
            </a:r>
          </a:p>
        </p:txBody>
      </p:sp>
      <p:sp>
        <p:nvSpPr>
          <p:cNvPr id="9" name="TextBox 8">
            <a:extLst>
              <a:ext uri="{FF2B5EF4-FFF2-40B4-BE49-F238E27FC236}">
                <a16:creationId xmlns:a16="http://schemas.microsoft.com/office/drawing/2014/main" id="{28F58BAB-06F2-4595-9249-AA8EBF779E86}"/>
              </a:ext>
            </a:extLst>
          </p:cNvPr>
          <p:cNvSpPr txBox="1"/>
          <p:nvPr/>
        </p:nvSpPr>
        <p:spPr>
          <a:xfrm rot="2671729">
            <a:off x="2166216" y="3162316"/>
            <a:ext cx="1271738" cy="307777"/>
          </a:xfrm>
          <a:prstGeom prst="rect">
            <a:avLst/>
          </a:prstGeom>
          <a:noFill/>
        </p:spPr>
        <p:txBody>
          <a:bodyPr wrap="square">
            <a:spAutoFit/>
          </a:bodyPr>
          <a:lstStyle/>
          <a:p>
            <a:pPr lvl="0"/>
            <a:r>
              <a:rPr lang="ru-RU" sz="1400" dirty="0">
                <a:solidFill>
                  <a:schemeClr val="bg1"/>
                </a:solidFill>
              </a:rPr>
              <a:t>Определять</a:t>
            </a:r>
          </a:p>
        </p:txBody>
      </p:sp>
      <p:sp>
        <p:nvSpPr>
          <p:cNvPr id="11" name="TextBox 10">
            <a:extLst>
              <a:ext uri="{FF2B5EF4-FFF2-40B4-BE49-F238E27FC236}">
                <a16:creationId xmlns:a16="http://schemas.microsoft.com/office/drawing/2014/main" id="{A8936CC7-8BA6-4B11-8E5A-C8E71E514272}"/>
              </a:ext>
            </a:extLst>
          </p:cNvPr>
          <p:cNvSpPr txBox="1"/>
          <p:nvPr/>
        </p:nvSpPr>
        <p:spPr>
          <a:xfrm rot="18909845">
            <a:off x="2858157" y="2966263"/>
            <a:ext cx="1212695" cy="307777"/>
          </a:xfrm>
          <a:prstGeom prst="rect">
            <a:avLst/>
          </a:prstGeom>
          <a:noFill/>
        </p:spPr>
        <p:txBody>
          <a:bodyPr wrap="square">
            <a:spAutoFit/>
          </a:bodyPr>
          <a:lstStyle/>
          <a:p>
            <a:pPr lvl="0"/>
            <a:r>
              <a:rPr lang="ru-RU" sz="1400" dirty="0">
                <a:solidFill>
                  <a:schemeClr val="bg1"/>
                </a:solidFill>
              </a:rPr>
              <a:t>Развивать</a:t>
            </a:r>
          </a:p>
        </p:txBody>
      </p:sp>
      <p:sp>
        <p:nvSpPr>
          <p:cNvPr id="13" name="TextBox 12">
            <a:extLst>
              <a:ext uri="{FF2B5EF4-FFF2-40B4-BE49-F238E27FC236}">
                <a16:creationId xmlns:a16="http://schemas.microsoft.com/office/drawing/2014/main" id="{3E1C4F1F-68BD-4DB9-9AB0-603AE04AFA55}"/>
              </a:ext>
            </a:extLst>
          </p:cNvPr>
          <p:cNvSpPr txBox="1"/>
          <p:nvPr/>
        </p:nvSpPr>
        <p:spPr>
          <a:xfrm rot="2640405">
            <a:off x="4535653" y="3341272"/>
            <a:ext cx="1508190" cy="307777"/>
          </a:xfrm>
          <a:prstGeom prst="rect">
            <a:avLst/>
          </a:prstGeom>
          <a:noFill/>
        </p:spPr>
        <p:txBody>
          <a:bodyPr wrap="square">
            <a:spAutoFit/>
          </a:bodyPr>
          <a:lstStyle/>
          <a:p>
            <a:pPr lvl="0"/>
            <a:r>
              <a:rPr lang="ru-RU" sz="1400" dirty="0" err="1">
                <a:solidFill>
                  <a:schemeClr val="bg1"/>
                </a:solidFill>
              </a:rPr>
              <a:t>Передоваться</a:t>
            </a:r>
            <a:endParaRPr lang="ru-RU" sz="1400" dirty="0">
              <a:solidFill>
                <a:schemeClr val="bg1"/>
              </a:solidFill>
            </a:endParaRPr>
          </a:p>
        </p:txBody>
      </p:sp>
      <p:sp>
        <p:nvSpPr>
          <p:cNvPr id="14" name="TextBox 13">
            <a:extLst>
              <a:ext uri="{FF2B5EF4-FFF2-40B4-BE49-F238E27FC236}">
                <a16:creationId xmlns:a16="http://schemas.microsoft.com/office/drawing/2014/main" id="{37530145-48FC-452F-9323-8B17FB269575}"/>
              </a:ext>
            </a:extLst>
          </p:cNvPr>
          <p:cNvSpPr txBox="1"/>
          <p:nvPr/>
        </p:nvSpPr>
        <p:spPr>
          <a:xfrm rot="18947974">
            <a:off x="7223557" y="3341796"/>
            <a:ext cx="1407604" cy="246221"/>
          </a:xfrm>
          <a:prstGeom prst="rect">
            <a:avLst/>
          </a:prstGeom>
          <a:noFill/>
        </p:spPr>
        <p:txBody>
          <a:bodyPr wrap="square">
            <a:spAutoFit/>
          </a:bodyPr>
          <a:lstStyle/>
          <a:p>
            <a:pPr lvl="0"/>
            <a:r>
              <a:rPr lang="ru-RU" sz="1000" dirty="0">
                <a:solidFill>
                  <a:schemeClr val="bg1"/>
                </a:solidFill>
              </a:rPr>
              <a:t>Обнаружить</a:t>
            </a:r>
          </a:p>
        </p:txBody>
      </p:sp>
      <p:sp>
        <p:nvSpPr>
          <p:cNvPr id="15" name="TextBox 14">
            <a:extLst>
              <a:ext uri="{FF2B5EF4-FFF2-40B4-BE49-F238E27FC236}">
                <a16:creationId xmlns:a16="http://schemas.microsoft.com/office/drawing/2014/main" id="{76D503B3-8345-4B62-BC81-1BABF951040A}"/>
              </a:ext>
            </a:extLst>
          </p:cNvPr>
          <p:cNvSpPr txBox="1"/>
          <p:nvPr/>
        </p:nvSpPr>
        <p:spPr>
          <a:xfrm rot="2671729">
            <a:off x="8339427" y="3604456"/>
            <a:ext cx="1271738" cy="246221"/>
          </a:xfrm>
          <a:prstGeom prst="rect">
            <a:avLst/>
          </a:prstGeom>
          <a:noFill/>
        </p:spPr>
        <p:txBody>
          <a:bodyPr wrap="square">
            <a:spAutoFit/>
          </a:bodyPr>
          <a:lstStyle/>
          <a:p>
            <a:pPr lvl="0"/>
            <a:r>
              <a:rPr lang="ru-RU" sz="1000" dirty="0">
                <a:solidFill>
                  <a:schemeClr val="bg1"/>
                </a:solidFill>
              </a:rPr>
              <a:t>Определять</a:t>
            </a:r>
          </a:p>
        </p:txBody>
      </p:sp>
      <p:sp>
        <p:nvSpPr>
          <p:cNvPr id="16" name="TextBox 15">
            <a:extLst>
              <a:ext uri="{FF2B5EF4-FFF2-40B4-BE49-F238E27FC236}">
                <a16:creationId xmlns:a16="http://schemas.microsoft.com/office/drawing/2014/main" id="{E0E17D82-E42F-4974-880B-B91C9052DA86}"/>
              </a:ext>
            </a:extLst>
          </p:cNvPr>
          <p:cNvSpPr txBox="1"/>
          <p:nvPr/>
        </p:nvSpPr>
        <p:spPr>
          <a:xfrm rot="18909845">
            <a:off x="8862894" y="3252285"/>
            <a:ext cx="1212695" cy="246221"/>
          </a:xfrm>
          <a:prstGeom prst="rect">
            <a:avLst/>
          </a:prstGeom>
          <a:noFill/>
        </p:spPr>
        <p:txBody>
          <a:bodyPr wrap="square">
            <a:spAutoFit/>
          </a:bodyPr>
          <a:lstStyle/>
          <a:p>
            <a:pPr lvl="0"/>
            <a:r>
              <a:rPr lang="ru-RU" sz="1000" dirty="0">
                <a:solidFill>
                  <a:schemeClr val="bg1"/>
                </a:solidFill>
              </a:rPr>
              <a:t>Развивать</a:t>
            </a:r>
          </a:p>
        </p:txBody>
      </p:sp>
      <p:sp>
        <p:nvSpPr>
          <p:cNvPr id="17" name="TextBox 16">
            <a:extLst>
              <a:ext uri="{FF2B5EF4-FFF2-40B4-BE49-F238E27FC236}">
                <a16:creationId xmlns:a16="http://schemas.microsoft.com/office/drawing/2014/main" id="{08353B80-33DD-4007-85B0-D1E8C46F946B}"/>
              </a:ext>
            </a:extLst>
          </p:cNvPr>
          <p:cNvSpPr txBox="1"/>
          <p:nvPr/>
        </p:nvSpPr>
        <p:spPr>
          <a:xfrm rot="2640405">
            <a:off x="9886799" y="3556680"/>
            <a:ext cx="1040414" cy="246221"/>
          </a:xfrm>
          <a:prstGeom prst="rect">
            <a:avLst/>
          </a:prstGeom>
          <a:noFill/>
        </p:spPr>
        <p:txBody>
          <a:bodyPr wrap="square">
            <a:spAutoFit/>
          </a:bodyPr>
          <a:lstStyle/>
          <a:p>
            <a:pPr lvl="0"/>
            <a:r>
              <a:rPr lang="ru-RU" sz="1000" dirty="0" err="1">
                <a:solidFill>
                  <a:schemeClr val="bg1"/>
                </a:solidFill>
              </a:rPr>
              <a:t>Передоваться</a:t>
            </a:r>
            <a:endParaRPr lang="ru-RU" sz="1000" dirty="0">
              <a:solidFill>
                <a:schemeClr val="bg1"/>
              </a:solidFill>
            </a:endParaRPr>
          </a:p>
        </p:txBody>
      </p:sp>
      <p:sp>
        <p:nvSpPr>
          <p:cNvPr id="18" name="TextBox 17">
            <a:extLst>
              <a:ext uri="{FF2B5EF4-FFF2-40B4-BE49-F238E27FC236}">
                <a16:creationId xmlns:a16="http://schemas.microsoft.com/office/drawing/2014/main" id="{EF199008-F10D-4B6E-889D-D8A8E1BC5211}"/>
              </a:ext>
            </a:extLst>
          </p:cNvPr>
          <p:cNvSpPr txBox="1"/>
          <p:nvPr/>
        </p:nvSpPr>
        <p:spPr>
          <a:xfrm>
            <a:off x="7832697" y="4230602"/>
            <a:ext cx="932161" cy="338554"/>
          </a:xfrm>
          <a:prstGeom prst="rect">
            <a:avLst/>
          </a:prstGeom>
          <a:noFill/>
        </p:spPr>
        <p:txBody>
          <a:bodyPr wrap="square">
            <a:spAutoFit/>
          </a:bodyPr>
          <a:lstStyle/>
          <a:p>
            <a:pPr lvl="0"/>
            <a:r>
              <a:rPr lang="ru-RU" sz="1600" b="1" dirty="0">
                <a:solidFill>
                  <a:srgbClr val="002060"/>
                </a:solidFill>
              </a:rPr>
              <a:t>Почему</a:t>
            </a:r>
          </a:p>
        </p:txBody>
      </p:sp>
      <p:sp>
        <p:nvSpPr>
          <p:cNvPr id="19" name="TextBox 18">
            <a:extLst>
              <a:ext uri="{FF2B5EF4-FFF2-40B4-BE49-F238E27FC236}">
                <a16:creationId xmlns:a16="http://schemas.microsoft.com/office/drawing/2014/main" id="{8E37A40D-4BBC-4499-B082-5CE8892D6D02}"/>
              </a:ext>
            </a:extLst>
          </p:cNvPr>
          <p:cNvSpPr txBox="1"/>
          <p:nvPr/>
        </p:nvSpPr>
        <p:spPr>
          <a:xfrm>
            <a:off x="9246848" y="4234401"/>
            <a:ext cx="1233383" cy="338554"/>
          </a:xfrm>
          <a:prstGeom prst="rect">
            <a:avLst/>
          </a:prstGeom>
          <a:noFill/>
        </p:spPr>
        <p:txBody>
          <a:bodyPr wrap="square">
            <a:spAutoFit/>
          </a:bodyPr>
          <a:lstStyle/>
          <a:p>
            <a:pPr lvl="0"/>
            <a:r>
              <a:rPr lang="ru-RU" sz="1600" b="1" dirty="0">
                <a:solidFill>
                  <a:srgbClr val="002060"/>
                </a:solidFill>
              </a:rPr>
              <a:t>Что, какой</a:t>
            </a:r>
          </a:p>
        </p:txBody>
      </p:sp>
      <p:sp>
        <p:nvSpPr>
          <p:cNvPr id="21" name="TextBox 20">
            <a:extLst>
              <a:ext uri="{FF2B5EF4-FFF2-40B4-BE49-F238E27FC236}">
                <a16:creationId xmlns:a16="http://schemas.microsoft.com/office/drawing/2014/main" id="{6C4926FC-E3DB-477F-BBA0-121D323DA775}"/>
              </a:ext>
            </a:extLst>
          </p:cNvPr>
          <p:cNvSpPr txBox="1"/>
          <p:nvPr/>
        </p:nvSpPr>
        <p:spPr>
          <a:xfrm>
            <a:off x="3969275" y="4327942"/>
            <a:ext cx="1417817" cy="461665"/>
          </a:xfrm>
          <a:prstGeom prst="rect">
            <a:avLst/>
          </a:prstGeom>
          <a:noFill/>
        </p:spPr>
        <p:txBody>
          <a:bodyPr wrap="square">
            <a:spAutoFit/>
          </a:bodyPr>
          <a:lstStyle/>
          <a:p>
            <a:r>
              <a:rPr lang="ru-RU" sz="1200" dirty="0">
                <a:solidFill>
                  <a:srgbClr val="002060"/>
                </a:solidFill>
              </a:rPr>
              <a:t>Разработать решение</a:t>
            </a:r>
          </a:p>
        </p:txBody>
      </p:sp>
      <p:sp>
        <p:nvSpPr>
          <p:cNvPr id="23" name="TextBox 22">
            <a:extLst>
              <a:ext uri="{FF2B5EF4-FFF2-40B4-BE49-F238E27FC236}">
                <a16:creationId xmlns:a16="http://schemas.microsoft.com/office/drawing/2014/main" id="{1D33FB86-E21C-4ADA-8E8A-B429BDDE3439}"/>
              </a:ext>
            </a:extLst>
          </p:cNvPr>
          <p:cNvSpPr txBox="1"/>
          <p:nvPr/>
        </p:nvSpPr>
        <p:spPr>
          <a:xfrm>
            <a:off x="1524714" y="4327942"/>
            <a:ext cx="1289122" cy="523220"/>
          </a:xfrm>
          <a:prstGeom prst="rect">
            <a:avLst/>
          </a:prstGeom>
          <a:noFill/>
        </p:spPr>
        <p:txBody>
          <a:bodyPr wrap="square">
            <a:spAutoFit/>
          </a:bodyPr>
          <a:lstStyle/>
          <a:p>
            <a:r>
              <a:rPr lang="ru-RU" sz="1400" dirty="0">
                <a:solidFill>
                  <a:srgbClr val="002060"/>
                </a:solidFill>
              </a:rPr>
              <a:t>Понять проблему</a:t>
            </a:r>
          </a:p>
        </p:txBody>
      </p:sp>
    </p:spTree>
    <p:extLst>
      <p:ext uri="{BB962C8B-B14F-4D97-AF65-F5344CB8AC3E}">
        <p14:creationId xmlns:p14="http://schemas.microsoft.com/office/powerpoint/2010/main" val="1097559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A94188-6D21-4339-9660-9031B183B17D}"/>
              </a:ext>
            </a:extLst>
          </p:cNvPr>
          <p:cNvSpPr>
            <a:spLocks noGrp="1"/>
          </p:cNvSpPr>
          <p:nvPr>
            <p:ph type="title"/>
          </p:nvPr>
        </p:nvSpPr>
        <p:spPr>
          <a:xfrm>
            <a:off x="436108" y="864682"/>
            <a:ext cx="11170508" cy="808963"/>
          </a:xfrm>
          <a:solidFill>
            <a:schemeClr val="bg1">
              <a:lumMod val="65000"/>
            </a:schemeClr>
          </a:solidFill>
          <a:ln w="12700">
            <a:solidFill>
              <a:schemeClr val="tx1"/>
            </a:solidFill>
          </a:ln>
        </p:spPr>
        <p:txBody>
          <a:bodyPr>
            <a:normAutofit/>
          </a:bodyPr>
          <a:lstStyle/>
          <a:p>
            <a:r>
              <a:rPr lang="ru-RU" sz="3200" b="1" dirty="0">
                <a:solidFill>
                  <a:schemeClr val="bg1"/>
                </a:solidFill>
              </a:rPr>
              <a:t>Процесс проектирования </a:t>
            </a:r>
            <a:r>
              <a:rPr lang="en-US" sz="3200" b="1" dirty="0">
                <a:solidFill>
                  <a:schemeClr val="bg1"/>
                </a:solidFill>
              </a:rPr>
              <a:t>Double Diamond</a:t>
            </a:r>
            <a:endParaRPr lang="fi-FI" sz="3200" b="1" dirty="0">
              <a:solidFill>
                <a:schemeClr val="bg1"/>
              </a:solidFill>
            </a:endParaRPr>
          </a:p>
        </p:txBody>
      </p:sp>
      <p:sp>
        <p:nvSpPr>
          <p:cNvPr id="15" name="Tekstiruutu 14">
            <a:extLst>
              <a:ext uri="{FF2B5EF4-FFF2-40B4-BE49-F238E27FC236}">
                <a16:creationId xmlns:a16="http://schemas.microsoft.com/office/drawing/2014/main" id="{469BE006-858F-47DF-9273-FBC244E19214}"/>
              </a:ext>
            </a:extLst>
          </p:cNvPr>
          <p:cNvSpPr txBox="1"/>
          <p:nvPr/>
        </p:nvSpPr>
        <p:spPr>
          <a:xfrm>
            <a:off x="9619817" y="916516"/>
            <a:ext cx="6094562" cy="369332"/>
          </a:xfrm>
          <a:prstGeom prst="rect">
            <a:avLst/>
          </a:prstGeom>
          <a:noFill/>
        </p:spPr>
        <p:txBody>
          <a:bodyPr wrap="square">
            <a:spAutoFit/>
          </a:bodyPr>
          <a:lstStyle/>
          <a:p>
            <a:r>
              <a:rPr lang="fi-FI" dirty="0"/>
              <a:t>(</a:t>
            </a:r>
            <a:r>
              <a:rPr lang="fi-FI" dirty="0" err="1"/>
              <a:t>Dolan</a:t>
            </a:r>
            <a:r>
              <a:rPr lang="fi-FI" dirty="0"/>
              <a:t> 2021)</a:t>
            </a:r>
          </a:p>
        </p:txBody>
      </p:sp>
      <p:graphicFrame>
        <p:nvGraphicFramePr>
          <p:cNvPr id="16" name="Kaaviokuva 4">
            <a:extLst>
              <a:ext uri="{FF2B5EF4-FFF2-40B4-BE49-F238E27FC236}">
                <a16:creationId xmlns:a16="http://schemas.microsoft.com/office/drawing/2014/main" id="{EFEE2E8D-6960-4F94-A7AD-D0A14B07E985}"/>
              </a:ext>
            </a:extLst>
          </p:cNvPr>
          <p:cNvGraphicFramePr/>
          <p:nvPr>
            <p:extLst>
              <p:ext uri="{D42A27DB-BD31-4B8C-83A1-F6EECF244321}">
                <p14:modId xmlns:p14="http://schemas.microsoft.com/office/powerpoint/2010/main" val="3212076149"/>
              </p:ext>
            </p:extLst>
          </p:nvPr>
        </p:nvGraphicFramePr>
        <p:xfrm>
          <a:off x="1853514" y="1725479"/>
          <a:ext cx="8884508" cy="918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Suorakulmio 5">
            <a:extLst>
              <a:ext uri="{FF2B5EF4-FFF2-40B4-BE49-F238E27FC236}">
                <a16:creationId xmlns:a16="http://schemas.microsoft.com/office/drawing/2014/main" id="{03AB3D4C-D4E0-4176-8749-11CB87B1642B}"/>
              </a:ext>
            </a:extLst>
          </p:cNvPr>
          <p:cNvSpPr/>
          <p:nvPr/>
        </p:nvSpPr>
        <p:spPr>
          <a:xfrm>
            <a:off x="1865757" y="5061874"/>
            <a:ext cx="2059283" cy="1368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Комплексное понимание решаемой проблемы</a:t>
            </a:r>
            <a:endParaRPr lang="fi-FI" sz="1200" dirty="0"/>
          </a:p>
        </p:txBody>
      </p:sp>
      <p:sp>
        <p:nvSpPr>
          <p:cNvPr id="18" name="Suorakulmio 6">
            <a:extLst>
              <a:ext uri="{FF2B5EF4-FFF2-40B4-BE49-F238E27FC236}">
                <a16:creationId xmlns:a16="http://schemas.microsoft.com/office/drawing/2014/main" id="{A2D1B83F-D777-477E-9F71-A74ACEF39D05}"/>
              </a:ext>
            </a:extLst>
          </p:cNvPr>
          <p:cNvSpPr/>
          <p:nvPr/>
        </p:nvSpPr>
        <p:spPr>
          <a:xfrm>
            <a:off x="3917481" y="5064280"/>
            <a:ext cx="2073560" cy="13689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Четкое определение решаемой проблемы и ключевых факторов успеха</a:t>
            </a:r>
            <a:endParaRPr lang="fi-FI" sz="1200" dirty="0"/>
          </a:p>
        </p:txBody>
      </p:sp>
      <p:sp>
        <p:nvSpPr>
          <p:cNvPr id="19" name="Suorakulmio 7">
            <a:extLst>
              <a:ext uri="{FF2B5EF4-FFF2-40B4-BE49-F238E27FC236}">
                <a16:creationId xmlns:a16="http://schemas.microsoft.com/office/drawing/2014/main" id="{140E02FF-B226-4A5F-AF5D-5B1EEEC5CFDF}"/>
              </a:ext>
            </a:extLst>
          </p:cNvPr>
          <p:cNvSpPr/>
          <p:nvPr/>
        </p:nvSpPr>
        <p:spPr>
          <a:xfrm>
            <a:off x="5956734" y="5061874"/>
            <a:ext cx="2226263" cy="1337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Комплексное понимание возможных решений проблемы</a:t>
            </a:r>
            <a:endParaRPr lang="fi-FI" sz="1200" dirty="0"/>
          </a:p>
        </p:txBody>
      </p:sp>
      <p:sp>
        <p:nvSpPr>
          <p:cNvPr id="20" name="Suorakulmio 8">
            <a:extLst>
              <a:ext uri="{FF2B5EF4-FFF2-40B4-BE49-F238E27FC236}">
                <a16:creationId xmlns:a16="http://schemas.microsoft.com/office/drawing/2014/main" id="{76F3CC81-D9A4-4A7D-85AA-79F1416D8D26}"/>
              </a:ext>
            </a:extLst>
          </p:cNvPr>
          <p:cNvSpPr/>
          <p:nvPr/>
        </p:nvSpPr>
        <p:spPr>
          <a:xfrm>
            <a:off x="8190232" y="5042956"/>
            <a:ext cx="2106677" cy="1356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Четкое описание решения для передачи и повторения</a:t>
            </a:r>
            <a:endParaRPr lang="fi-FI" sz="1200" dirty="0"/>
          </a:p>
        </p:txBody>
      </p:sp>
      <p:sp>
        <p:nvSpPr>
          <p:cNvPr id="21" name="Suorakulmio 9">
            <a:extLst>
              <a:ext uri="{FF2B5EF4-FFF2-40B4-BE49-F238E27FC236}">
                <a16:creationId xmlns:a16="http://schemas.microsoft.com/office/drawing/2014/main" id="{6097E854-2328-4668-B02F-048678A59573}"/>
              </a:ext>
            </a:extLst>
          </p:cNvPr>
          <p:cNvSpPr/>
          <p:nvPr/>
        </p:nvSpPr>
        <p:spPr>
          <a:xfrm>
            <a:off x="1878228" y="2644084"/>
            <a:ext cx="2039253" cy="24177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Что мы будем делать, чтобы полностью понять проблему и не делать предположений?</a:t>
            </a:r>
            <a:endParaRPr lang="fi-FI" sz="1600" dirty="0">
              <a:solidFill>
                <a:schemeClr val="tx1"/>
              </a:solidFill>
            </a:endParaRPr>
          </a:p>
        </p:txBody>
      </p:sp>
      <p:sp>
        <p:nvSpPr>
          <p:cNvPr id="22" name="Suorakulmio 10">
            <a:extLst>
              <a:ext uri="{FF2B5EF4-FFF2-40B4-BE49-F238E27FC236}">
                <a16:creationId xmlns:a16="http://schemas.microsoft.com/office/drawing/2014/main" id="{F881C3C9-632D-4DDA-983B-E0D80CA5B647}"/>
              </a:ext>
            </a:extLst>
          </p:cNvPr>
          <p:cNvSpPr/>
          <p:nvPr/>
        </p:nvSpPr>
        <p:spPr>
          <a:xfrm>
            <a:off x="3917480" y="2646490"/>
            <a:ext cx="2059283" cy="24177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Как мы будем синтезировать наши полученные данные и определять наши проблемы?</a:t>
            </a:r>
            <a:endParaRPr lang="fi-FI" sz="1400" dirty="0">
              <a:solidFill>
                <a:schemeClr val="tx1"/>
              </a:solidFill>
            </a:endParaRPr>
          </a:p>
        </p:txBody>
      </p:sp>
      <p:sp>
        <p:nvSpPr>
          <p:cNvPr id="23" name="Suorakulmio 11">
            <a:extLst>
              <a:ext uri="{FF2B5EF4-FFF2-40B4-BE49-F238E27FC236}">
                <a16:creationId xmlns:a16="http://schemas.microsoft.com/office/drawing/2014/main" id="{C0DAACA9-B57A-47E0-94CE-75D53E3845DC}"/>
              </a:ext>
            </a:extLst>
          </p:cNvPr>
          <p:cNvSpPr/>
          <p:nvPr/>
        </p:nvSpPr>
        <p:spPr>
          <a:xfrm>
            <a:off x="5975534" y="2644084"/>
            <a:ext cx="2192475" cy="23988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Как мы будем генерировать множество различных идей для решения этой проблемы?</a:t>
            </a:r>
            <a:endParaRPr lang="fi-FI" sz="1600" dirty="0">
              <a:solidFill>
                <a:schemeClr val="tx1"/>
              </a:solidFill>
            </a:endParaRPr>
          </a:p>
        </p:txBody>
      </p:sp>
      <p:sp>
        <p:nvSpPr>
          <p:cNvPr id="24" name="Suorakulmio 12">
            <a:extLst>
              <a:ext uri="{FF2B5EF4-FFF2-40B4-BE49-F238E27FC236}">
                <a16:creationId xmlns:a16="http://schemas.microsoft.com/office/drawing/2014/main" id="{F388D831-7616-4516-AD83-63D3763349CC}"/>
              </a:ext>
            </a:extLst>
          </p:cNvPr>
          <p:cNvSpPr/>
          <p:nvPr/>
        </p:nvSpPr>
        <p:spPr>
          <a:xfrm>
            <a:off x="8168010" y="2625166"/>
            <a:ext cx="2145762" cy="23988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Как мы будем создавать, запускать и тестировать выбранное нами решение?</a:t>
            </a:r>
            <a:endParaRPr lang="fi-FI" sz="1600" dirty="0">
              <a:solidFill>
                <a:schemeClr val="tx1"/>
              </a:solidFill>
            </a:endParaRPr>
          </a:p>
        </p:txBody>
      </p:sp>
    </p:spTree>
    <p:extLst>
      <p:ext uri="{BB962C8B-B14F-4D97-AF65-F5344CB8AC3E}">
        <p14:creationId xmlns:p14="http://schemas.microsoft.com/office/powerpoint/2010/main" val="1129636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4865E68-3259-4624-AA4D-4FA3F8FC5A2D}"/>
              </a:ext>
            </a:extLst>
          </p:cNvPr>
          <p:cNvSpPr/>
          <p:nvPr/>
        </p:nvSpPr>
        <p:spPr>
          <a:xfrm>
            <a:off x="4054764" y="1848051"/>
            <a:ext cx="4433454" cy="3287367"/>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sp>
        <p:nvSpPr>
          <p:cNvPr id="2" name="Otsikko 1">
            <a:extLst>
              <a:ext uri="{FF2B5EF4-FFF2-40B4-BE49-F238E27FC236}">
                <a16:creationId xmlns:a16="http://schemas.microsoft.com/office/drawing/2014/main" id="{91BBA0F8-5118-4B2A-BCD3-D63E929286D0}"/>
              </a:ext>
            </a:extLst>
          </p:cNvPr>
          <p:cNvSpPr>
            <a:spLocks noGrp="1"/>
          </p:cNvSpPr>
          <p:nvPr>
            <p:ph type="title"/>
          </p:nvPr>
        </p:nvSpPr>
        <p:spPr>
          <a:xfrm>
            <a:off x="263611" y="808569"/>
            <a:ext cx="11170508" cy="808963"/>
          </a:xfrm>
        </p:spPr>
        <p:txBody>
          <a:bodyPr>
            <a:normAutofit/>
          </a:bodyPr>
          <a:lstStyle/>
          <a:p>
            <a:pPr algn="l"/>
            <a:r>
              <a:rPr lang="fi-FI" b="0" i="0" dirty="0">
                <a:solidFill>
                  <a:srgbClr val="044B8C"/>
                </a:solidFill>
                <a:effectLst/>
                <a:latin typeface="Lato" panose="020F0502020204030203" pitchFamily="34" charset="0"/>
              </a:rPr>
              <a:t>Service Design </a:t>
            </a:r>
            <a:r>
              <a:rPr lang="fi-FI" b="0" i="0" dirty="0" err="1">
                <a:solidFill>
                  <a:srgbClr val="044B8C"/>
                </a:solidFill>
                <a:effectLst/>
                <a:latin typeface="Lato" panose="020F0502020204030203" pitchFamily="34" charset="0"/>
              </a:rPr>
              <a:t>Model</a:t>
            </a:r>
            <a:endParaRPr lang="fi-FI" sz="1600" b="0" i="0" dirty="0">
              <a:solidFill>
                <a:srgbClr val="044B8C"/>
              </a:solidFill>
              <a:effectLst/>
              <a:latin typeface="Lato" panose="020F0502020204030203" pitchFamily="34" charset="0"/>
            </a:endParaRPr>
          </a:p>
        </p:txBody>
      </p:sp>
      <p:pic>
        <p:nvPicPr>
          <p:cNvPr id="1026" name="Picture 2">
            <a:extLst>
              <a:ext uri="{FF2B5EF4-FFF2-40B4-BE49-F238E27FC236}">
                <a16:creationId xmlns:a16="http://schemas.microsoft.com/office/drawing/2014/main" id="{02C36614-C80E-4D1F-A4D3-A81E402825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11" y="969007"/>
            <a:ext cx="11392680" cy="54973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C31D9E-3FCD-44FD-A3B8-0FAE21602B34}"/>
              </a:ext>
            </a:extLst>
          </p:cNvPr>
          <p:cNvSpPr txBox="1"/>
          <p:nvPr/>
        </p:nvSpPr>
        <p:spPr>
          <a:xfrm>
            <a:off x="7764215" y="5888993"/>
            <a:ext cx="4339650" cy="369332"/>
          </a:xfrm>
          <a:prstGeom prst="rect">
            <a:avLst/>
          </a:prstGeom>
          <a:noFill/>
        </p:spPr>
        <p:txBody>
          <a:bodyPr wrap="none" rtlCol="0">
            <a:spAutoFit/>
          </a:bodyPr>
          <a:lstStyle/>
          <a:p>
            <a:r>
              <a:rPr lang="fi-FI" sz="1800" b="0" i="0" dirty="0">
                <a:solidFill>
                  <a:srgbClr val="044B8C"/>
                </a:solidFill>
                <a:effectLst/>
                <a:latin typeface="Lato" panose="020F0502020204030203" pitchFamily="34" charset="0"/>
              </a:rPr>
              <a:t>https://digitalservices.maidstone.gov.uk/</a:t>
            </a:r>
            <a:endParaRPr lang="fi-FI" dirty="0"/>
          </a:p>
        </p:txBody>
      </p:sp>
      <p:sp>
        <p:nvSpPr>
          <p:cNvPr id="5" name="Heptagon 4">
            <a:extLst>
              <a:ext uri="{FF2B5EF4-FFF2-40B4-BE49-F238E27FC236}">
                <a16:creationId xmlns:a16="http://schemas.microsoft.com/office/drawing/2014/main" id="{2DF0595F-C2A5-41CD-BDCF-4B64356854A4}"/>
              </a:ext>
            </a:extLst>
          </p:cNvPr>
          <p:cNvSpPr/>
          <p:nvPr/>
        </p:nvSpPr>
        <p:spPr>
          <a:xfrm>
            <a:off x="1696547" y="1848051"/>
            <a:ext cx="827773" cy="73152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1</a:t>
            </a:r>
          </a:p>
        </p:txBody>
      </p:sp>
      <p:sp>
        <p:nvSpPr>
          <p:cNvPr id="7" name="Heptagon 6">
            <a:extLst>
              <a:ext uri="{FF2B5EF4-FFF2-40B4-BE49-F238E27FC236}">
                <a16:creationId xmlns:a16="http://schemas.microsoft.com/office/drawing/2014/main" id="{8977E726-A255-405C-9B75-FC3578E33278}"/>
              </a:ext>
            </a:extLst>
          </p:cNvPr>
          <p:cNvSpPr/>
          <p:nvPr/>
        </p:nvSpPr>
        <p:spPr>
          <a:xfrm>
            <a:off x="3226991" y="2053458"/>
            <a:ext cx="827773" cy="73152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2</a:t>
            </a:r>
          </a:p>
        </p:txBody>
      </p:sp>
      <p:sp>
        <p:nvSpPr>
          <p:cNvPr id="8" name="Heptagon 7">
            <a:extLst>
              <a:ext uri="{FF2B5EF4-FFF2-40B4-BE49-F238E27FC236}">
                <a16:creationId xmlns:a16="http://schemas.microsoft.com/office/drawing/2014/main" id="{4EA9B77C-A424-4965-8592-12E14A3AE7C0}"/>
              </a:ext>
            </a:extLst>
          </p:cNvPr>
          <p:cNvSpPr/>
          <p:nvPr/>
        </p:nvSpPr>
        <p:spPr>
          <a:xfrm>
            <a:off x="5132178" y="2579571"/>
            <a:ext cx="827773" cy="73152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3A</a:t>
            </a:r>
          </a:p>
        </p:txBody>
      </p:sp>
      <p:sp>
        <p:nvSpPr>
          <p:cNvPr id="9" name="Heptagon 8">
            <a:extLst>
              <a:ext uri="{FF2B5EF4-FFF2-40B4-BE49-F238E27FC236}">
                <a16:creationId xmlns:a16="http://schemas.microsoft.com/office/drawing/2014/main" id="{E45888AF-2F22-498C-BECA-33B8EC057CE6}"/>
              </a:ext>
            </a:extLst>
          </p:cNvPr>
          <p:cNvSpPr/>
          <p:nvPr/>
        </p:nvSpPr>
        <p:spPr>
          <a:xfrm>
            <a:off x="7130101" y="1848051"/>
            <a:ext cx="827773" cy="73152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3B</a:t>
            </a:r>
          </a:p>
        </p:txBody>
      </p:sp>
      <p:sp>
        <p:nvSpPr>
          <p:cNvPr id="10" name="Heptagon 9">
            <a:extLst>
              <a:ext uri="{FF2B5EF4-FFF2-40B4-BE49-F238E27FC236}">
                <a16:creationId xmlns:a16="http://schemas.microsoft.com/office/drawing/2014/main" id="{0CE196DA-C02A-4517-925F-DAA2CFC8A068}"/>
              </a:ext>
            </a:extLst>
          </p:cNvPr>
          <p:cNvSpPr/>
          <p:nvPr/>
        </p:nvSpPr>
        <p:spPr>
          <a:xfrm>
            <a:off x="8488218" y="2213811"/>
            <a:ext cx="827773" cy="73152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4</a:t>
            </a:r>
          </a:p>
        </p:txBody>
      </p:sp>
    </p:spTree>
    <p:extLst>
      <p:ext uri="{BB962C8B-B14F-4D97-AF65-F5344CB8AC3E}">
        <p14:creationId xmlns:p14="http://schemas.microsoft.com/office/powerpoint/2010/main" val="3731698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E07A0C-5993-42B8-89C3-6B8D5CE9626A}"/>
              </a:ext>
            </a:extLst>
          </p:cNvPr>
          <p:cNvSpPr>
            <a:spLocks noGrp="1"/>
          </p:cNvSpPr>
          <p:nvPr>
            <p:ph type="title"/>
          </p:nvPr>
        </p:nvSpPr>
        <p:spPr>
          <a:xfrm>
            <a:off x="263611" y="930034"/>
            <a:ext cx="11277600" cy="808963"/>
          </a:xfrm>
          <a:solidFill>
            <a:schemeClr val="bg1">
              <a:lumMod val="65000"/>
            </a:schemeClr>
          </a:solidFill>
          <a:ln w="12700">
            <a:solidFill>
              <a:schemeClr val="tx1"/>
            </a:solidFill>
          </a:ln>
        </p:spPr>
        <p:txBody>
          <a:bodyPr vert="horz" lIns="91440" tIns="45720" rIns="91440" bIns="45720" rtlCol="0" anchor="b">
            <a:normAutofit/>
          </a:bodyPr>
          <a:lstStyle/>
          <a:p>
            <a:pPr algn="l"/>
            <a:r>
              <a:rPr lang="en-US" sz="3200" b="1" dirty="0">
                <a:solidFill>
                  <a:schemeClr val="tx1"/>
                </a:solidFill>
                <a:latin typeface="+mn-lt"/>
              </a:rPr>
              <a:t>			</a:t>
            </a:r>
            <a:r>
              <a:rPr lang="ru-RU" sz="3200" b="1" dirty="0">
                <a:solidFill>
                  <a:schemeClr val="tx1"/>
                </a:solidFill>
                <a:latin typeface="+mn-lt"/>
              </a:rPr>
              <a:t> </a:t>
            </a:r>
            <a:r>
              <a:rPr lang="ru-RU" sz="3200" b="1" dirty="0">
                <a:solidFill>
                  <a:schemeClr val="bg1"/>
                </a:solidFill>
                <a:latin typeface="+mn-lt"/>
              </a:rPr>
              <a:t>1 Фаза обнаружения</a:t>
            </a:r>
            <a:r>
              <a:rPr lang="fi-FI" sz="3200" b="1" dirty="0">
                <a:solidFill>
                  <a:schemeClr val="bg1"/>
                </a:solidFill>
                <a:latin typeface="+mn-lt"/>
              </a:rPr>
              <a:t> (1/2)</a:t>
            </a:r>
            <a:r>
              <a:rPr lang="ru-RU" sz="3200" b="1" dirty="0">
                <a:solidFill>
                  <a:schemeClr val="bg1"/>
                </a:solidFill>
                <a:latin typeface="+mn-lt"/>
              </a:rPr>
              <a:t> </a:t>
            </a:r>
            <a:endParaRPr lang="fi-FI" sz="3200" b="1" dirty="0">
              <a:solidFill>
                <a:schemeClr val="bg1"/>
              </a:solidFill>
              <a:latin typeface="+mn-lt"/>
            </a:endParaRPr>
          </a:p>
        </p:txBody>
      </p:sp>
      <p:sp>
        <p:nvSpPr>
          <p:cNvPr id="5" name="TextBox 4">
            <a:extLst>
              <a:ext uri="{FF2B5EF4-FFF2-40B4-BE49-F238E27FC236}">
                <a16:creationId xmlns:a16="http://schemas.microsoft.com/office/drawing/2014/main" id="{A5273B85-C221-4E1F-ACE2-647E4DE4EF4D}"/>
              </a:ext>
            </a:extLst>
          </p:cNvPr>
          <p:cNvSpPr txBox="1"/>
          <p:nvPr/>
        </p:nvSpPr>
        <p:spPr>
          <a:xfrm>
            <a:off x="263612" y="1929635"/>
            <a:ext cx="11144618" cy="4201278"/>
          </a:xfrm>
          <a:prstGeom prst="rect">
            <a:avLst/>
          </a:prstGeom>
          <a:noFill/>
        </p:spPr>
        <p:txBody>
          <a:bodyPr wrap="square">
            <a:spAutoFit/>
          </a:bodyPr>
          <a:lstStyle/>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dirty="0">
                <a:solidFill>
                  <a:srgbClr val="2B2B2B"/>
                </a:solidFill>
              </a:rPr>
              <a:t>На этапе «Обнаружение» мы начинаем определять проблему, возможность или необходимость решения, а также определяем некоторые границы пространства решений.</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b="1" dirty="0">
                <a:solidFill>
                  <a:srgbClr val="0070C0"/>
                </a:solidFill>
              </a:rPr>
              <a:t>Цели фазы обнаружения</a:t>
            </a:r>
          </a:p>
          <a:p>
            <a:pPr marL="171450" indent="-171450">
              <a:lnSpc>
                <a:spcPts val="300"/>
              </a:lnSpc>
              <a:spcBef>
                <a:spcPts val="1200"/>
              </a:spcBef>
              <a:spcAft>
                <a:spcPts val="200"/>
              </a:spcAft>
              <a:buClr>
                <a:schemeClr val="accent1"/>
              </a:buClr>
              <a:buSzPct val="100000"/>
              <a:buFont typeface="Arial" panose="020B0604020202020204" pitchFamily="34" charset="0"/>
              <a:buChar char="•"/>
            </a:pPr>
            <a:r>
              <a:rPr lang="ru-RU" dirty="0">
                <a:solidFill>
                  <a:srgbClr val="2B2B2B"/>
                </a:solidFill>
              </a:rPr>
              <a:t>Изучать непосредственно у людей, для которых разрабатывается</a:t>
            </a:r>
          </a:p>
          <a:p>
            <a:pPr marL="171450" indent="-171450">
              <a:lnSpc>
                <a:spcPts val="300"/>
              </a:lnSpc>
              <a:spcBef>
                <a:spcPts val="1200"/>
              </a:spcBef>
              <a:spcAft>
                <a:spcPts val="200"/>
              </a:spcAft>
              <a:buClr>
                <a:schemeClr val="accent1"/>
              </a:buClr>
              <a:buSzPct val="100000"/>
              <a:buFont typeface="Arial" panose="020B0604020202020204" pitchFamily="34" charset="0"/>
              <a:buChar char="•"/>
            </a:pPr>
            <a:r>
              <a:rPr lang="ru-RU" dirty="0">
                <a:solidFill>
                  <a:srgbClr val="2B2B2B"/>
                </a:solidFill>
              </a:rPr>
              <a:t>Определить проблему, возможность или необходимость решения</a:t>
            </a:r>
          </a:p>
          <a:p>
            <a:pPr marL="171450" indent="-171450">
              <a:lnSpc>
                <a:spcPts val="300"/>
              </a:lnSpc>
              <a:spcBef>
                <a:spcPts val="1200"/>
              </a:spcBef>
              <a:spcAft>
                <a:spcPts val="200"/>
              </a:spcAft>
              <a:buClr>
                <a:schemeClr val="accent1"/>
              </a:buClr>
              <a:buSzPct val="100000"/>
              <a:buFont typeface="Arial" panose="020B0604020202020204" pitchFamily="34" charset="0"/>
              <a:buChar char="•"/>
            </a:pPr>
            <a:r>
              <a:rPr lang="ru-RU" dirty="0">
                <a:solidFill>
                  <a:srgbClr val="2B2B2B"/>
                </a:solidFill>
              </a:rPr>
              <a:t>Определить пространство решений</a:t>
            </a:r>
          </a:p>
          <a:p>
            <a:pPr marL="171450" indent="-171450">
              <a:lnSpc>
                <a:spcPts val="300"/>
              </a:lnSpc>
              <a:spcBef>
                <a:spcPts val="1200"/>
              </a:spcBef>
              <a:spcAft>
                <a:spcPts val="200"/>
              </a:spcAft>
              <a:buClr>
                <a:schemeClr val="accent1"/>
              </a:buClr>
              <a:buSzPct val="100000"/>
              <a:buFont typeface="Arial" panose="020B0604020202020204" pitchFamily="34" charset="0"/>
              <a:buChar char="•"/>
            </a:pPr>
            <a:r>
              <a:rPr lang="ru-RU" dirty="0">
                <a:solidFill>
                  <a:srgbClr val="2B2B2B"/>
                </a:solidFill>
              </a:rPr>
              <a:t>Накопить богатые знания с помощью вдохновения и идей.</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b="1" dirty="0">
                <a:solidFill>
                  <a:srgbClr val="0070C0"/>
                </a:solidFill>
              </a:rPr>
              <a:t>Фаза обнаружения - это не:</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b="1" dirty="0">
                <a:solidFill>
                  <a:srgbClr val="2B2B2B"/>
                </a:solidFill>
              </a:rPr>
              <a:t>Укрепление существующих идей =&gt;</a:t>
            </a:r>
            <a:r>
              <a:rPr lang="ru-RU" dirty="0">
                <a:solidFill>
                  <a:srgbClr val="2B2B2B"/>
                </a:solidFill>
              </a:rPr>
              <a:t> Цель состоит в том, чтобы узнать о пользователях и проблемах, с которыми они сталкиваются, а не в сборе доказательств для поддержки заранее определенного решения.</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b="1" dirty="0">
                <a:solidFill>
                  <a:srgbClr val="2B2B2B"/>
                </a:solidFill>
              </a:rPr>
              <a:t>Сосредоточен на решениях =&gt; </a:t>
            </a:r>
            <a:r>
              <a:rPr lang="ru-RU" dirty="0">
                <a:solidFill>
                  <a:srgbClr val="2B2B2B"/>
                </a:solidFill>
              </a:rPr>
              <a:t>Избегайте предположений или размышлений о решениях до завершения исследования. Решения приходят позже в процессе</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b="1" dirty="0">
                <a:solidFill>
                  <a:srgbClr val="2B2B2B"/>
                </a:solidFill>
              </a:rPr>
              <a:t>Работа в установленных рамках =&gt; </a:t>
            </a:r>
            <a:r>
              <a:rPr lang="ru-RU" dirty="0">
                <a:solidFill>
                  <a:srgbClr val="2B2B2B"/>
                </a:solidFill>
              </a:rPr>
              <a:t>Будьте гибкими. Исследование пользователей - это непредсказуемый процесс, который часто приводит к неожиданным выводам. Используйте исследование, даже если оно не соответствует ожидаемым результатам, чтобы показать, насколько далеко может распространиться проблема. (</a:t>
            </a:r>
            <a:r>
              <a:rPr lang="en-US" dirty="0">
                <a:solidFill>
                  <a:srgbClr val="2B2B2B"/>
                </a:solidFill>
              </a:rPr>
              <a:t>Moore 2021</a:t>
            </a:r>
            <a:r>
              <a:rPr lang="ru-RU" dirty="0">
                <a:solidFill>
                  <a:srgbClr val="2B2B2B"/>
                </a:solidFill>
              </a:rPr>
              <a:t>)</a:t>
            </a:r>
          </a:p>
        </p:txBody>
      </p:sp>
    </p:spTree>
    <p:extLst>
      <p:ext uri="{BB962C8B-B14F-4D97-AF65-F5344CB8AC3E}">
        <p14:creationId xmlns:p14="http://schemas.microsoft.com/office/powerpoint/2010/main" val="3846645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E07A0C-5993-42B8-89C3-6B8D5CE9626A}"/>
              </a:ext>
            </a:extLst>
          </p:cNvPr>
          <p:cNvSpPr>
            <a:spLocks noGrp="1"/>
          </p:cNvSpPr>
          <p:nvPr>
            <p:ph type="title"/>
          </p:nvPr>
        </p:nvSpPr>
        <p:spPr>
          <a:xfrm>
            <a:off x="457200" y="895257"/>
            <a:ext cx="11277600" cy="808963"/>
          </a:xfrm>
          <a:solidFill>
            <a:schemeClr val="bg1">
              <a:lumMod val="65000"/>
            </a:schemeClr>
          </a:solidFill>
          <a:ln w="12700">
            <a:solidFill>
              <a:schemeClr val="tx1"/>
            </a:solidFill>
          </a:ln>
        </p:spPr>
        <p:txBody>
          <a:bodyPr vert="horz" lIns="91440" tIns="45720" rIns="91440" bIns="45720" rtlCol="0" anchor="b">
            <a:normAutofit/>
          </a:bodyPr>
          <a:lstStyle/>
          <a:p>
            <a:pPr algn="l"/>
            <a:r>
              <a:rPr lang="ru-RU" sz="3200" b="1" dirty="0">
                <a:solidFill>
                  <a:schemeClr val="bg1"/>
                </a:solidFill>
                <a:latin typeface="+mn-lt"/>
              </a:rPr>
              <a:t>1 Фаза обнаружения</a:t>
            </a:r>
            <a:r>
              <a:rPr lang="fi-FI" sz="3200" b="1" dirty="0">
                <a:solidFill>
                  <a:schemeClr val="bg1"/>
                </a:solidFill>
                <a:latin typeface="+mn-lt"/>
              </a:rPr>
              <a:t> (2/2)</a:t>
            </a:r>
            <a:r>
              <a:rPr lang="ru-RU" sz="3200" b="1" dirty="0">
                <a:solidFill>
                  <a:schemeClr val="bg1"/>
                </a:solidFill>
                <a:latin typeface="+mn-lt"/>
              </a:rPr>
              <a:t> </a:t>
            </a:r>
            <a:endParaRPr lang="fi-FI" sz="3200" b="1" dirty="0">
              <a:solidFill>
                <a:schemeClr val="bg1"/>
              </a:solidFill>
              <a:latin typeface="+mn-lt"/>
            </a:endParaRPr>
          </a:p>
        </p:txBody>
      </p:sp>
      <p:sp>
        <p:nvSpPr>
          <p:cNvPr id="5" name="TextBox 4">
            <a:extLst>
              <a:ext uri="{FF2B5EF4-FFF2-40B4-BE49-F238E27FC236}">
                <a16:creationId xmlns:a16="http://schemas.microsoft.com/office/drawing/2014/main" id="{F63F4E1E-3C89-4C47-A60E-3B1F6629FA93}"/>
              </a:ext>
            </a:extLst>
          </p:cNvPr>
          <p:cNvSpPr txBox="1"/>
          <p:nvPr/>
        </p:nvSpPr>
        <p:spPr>
          <a:xfrm>
            <a:off x="457200" y="1845734"/>
            <a:ext cx="11471189" cy="4077014"/>
          </a:xfrm>
          <a:prstGeom prst="rect">
            <a:avLst/>
          </a:prstGeom>
          <a:noFill/>
        </p:spPr>
        <p:txBody>
          <a:bodyPr wrap="square">
            <a:spAutoFit/>
          </a:bodyPr>
          <a:lstStyle/>
          <a:p>
            <a:pPr>
              <a:lnSpc>
                <a:spcPct val="90000"/>
              </a:lnSpc>
              <a:spcBef>
                <a:spcPts val="1200"/>
              </a:spcBef>
              <a:spcAft>
                <a:spcPts val="200"/>
              </a:spcAft>
              <a:buClr>
                <a:schemeClr val="accent1"/>
              </a:buClr>
              <a:buSzPct val="100000"/>
            </a:pPr>
            <a:r>
              <a:rPr lang="ru-RU" b="1" dirty="0">
                <a:solidFill>
                  <a:srgbClr val="044B8C"/>
                </a:solidFill>
                <a:latin typeface="Lato" panose="020F0502020204030203" pitchFamily="34" charset="0"/>
              </a:rPr>
              <a:t>Что вам следует делать на этапе обнаружения:</a:t>
            </a:r>
          </a:p>
          <a:p>
            <a:pPr marL="342900" indent="-342900">
              <a:lnSpc>
                <a:spcPct val="90000"/>
              </a:lnSpc>
              <a:spcBef>
                <a:spcPts val="1200"/>
              </a:spcBef>
              <a:spcAft>
                <a:spcPts val="200"/>
              </a:spcAft>
              <a:buClr>
                <a:schemeClr val="accent1"/>
              </a:buClr>
              <a:buSzPct val="100000"/>
              <a:buFont typeface="+mj-lt"/>
              <a:buAutoNum type="arabicPeriod"/>
            </a:pPr>
            <a:r>
              <a:rPr lang="ru-RU" dirty="0">
                <a:latin typeface="Lato" panose="020F0502020204030203" pitchFamily="34" charset="0"/>
              </a:rPr>
              <a:t>Выявление пользователей услуг</a:t>
            </a:r>
          </a:p>
          <a:p>
            <a:pPr marL="342900" indent="-342900">
              <a:lnSpc>
                <a:spcPct val="90000"/>
              </a:lnSpc>
              <a:spcBef>
                <a:spcPts val="1200"/>
              </a:spcBef>
              <a:spcAft>
                <a:spcPts val="200"/>
              </a:spcAft>
              <a:buClr>
                <a:schemeClr val="accent1"/>
              </a:buClr>
              <a:buSzPct val="100000"/>
              <a:buFont typeface="+mj-lt"/>
              <a:buAutoNum type="arabicPeriod"/>
            </a:pPr>
            <a:r>
              <a:rPr lang="ru-RU" dirty="0">
                <a:latin typeface="Lato" panose="020F0502020204030203" pitchFamily="34" charset="0"/>
              </a:rPr>
              <a:t>Соберите уже проведенное исследование</a:t>
            </a:r>
          </a:p>
          <a:p>
            <a:pPr marL="342900" indent="-342900">
              <a:lnSpc>
                <a:spcPct val="90000"/>
              </a:lnSpc>
              <a:spcBef>
                <a:spcPts val="1200"/>
              </a:spcBef>
              <a:spcAft>
                <a:spcPts val="200"/>
              </a:spcAft>
              <a:buClr>
                <a:schemeClr val="accent1"/>
              </a:buClr>
              <a:buSzPct val="100000"/>
              <a:buFont typeface="+mj-lt"/>
              <a:buAutoNum type="arabicPeriod"/>
            </a:pPr>
            <a:r>
              <a:rPr lang="ru-RU" dirty="0">
                <a:latin typeface="Lato" panose="020F0502020204030203" pitchFamily="34" charset="0"/>
              </a:rPr>
              <a:t>Взаимодействуйте с пользователями</a:t>
            </a:r>
          </a:p>
          <a:p>
            <a:pPr marL="342900" indent="-342900">
              <a:lnSpc>
                <a:spcPct val="90000"/>
              </a:lnSpc>
              <a:spcBef>
                <a:spcPts val="1200"/>
              </a:spcBef>
              <a:spcAft>
                <a:spcPts val="200"/>
              </a:spcAft>
              <a:buClr>
                <a:schemeClr val="accent1"/>
              </a:buClr>
              <a:buSzPct val="100000"/>
              <a:buFont typeface="+mj-lt"/>
              <a:buAutoNum type="arabicPeriod"/>
            </a:pPr>
            <a:r>
              <a:rPr lang="ru-RU" dirty="0">
                <a:latin typeface="Lato" panose="020F0502020204030203" pitchFamily="34" charset="0"/>
              </a:rPr>
              <a:t>Взаимодействуйте с заинтересованными сторонами</a:t>
            </a:r>
          </a:p>
          <a:p>
            <a:pPr marL="342900" indent="-342900">
              <a:lnSpc>
                <a:spcPct val="90000"/>
              </a:lnSpc>
              <a:spcBef>
                <a:spcPts val="1200"/>
              </a:spcBef>
              <a:spcAft>
                <a:spcPts val="200"/>
              </a:spcAft>
              <a:buClr>
                <a:schemeClr val="accent1"/>
              </a:buClr>
              <a:buSzPct val="100000"/>
              <a:buFont typeface="+mj-lt"/>
              <a:buAutoNum type="arabicPeriod"/>
            </a:pPr>
            <a:r>
              <a:rPr lang="ru-RU" dirty="0">
                <a:latin typeface="Lato" panose="020F0502020204030203" pitchFamily="34" charset="0"/>
              </a:rPr>
              <a:t>Рассмотрите текущее воздействие на биоразнообразие и изменение климата.</a:t>
            </a:r>
          </a:p>
          <a:p>
            <a:pPr>
              <a:lnSpc>
                <a:spcPct val="90000"/>
              </a:lnSpc>
              <a:spcBef>
                <a:spcPts val="1200"/>
              </a:spcBef>
              <a:spcAft>
                <a:spcPts val="200"/>
              </a:spcAft>
              <a:buClr>
                <a:schemeClr val="accent1"/>
              </a:buClr>
              <a:buSzPct val="100000"/>
            </a:pPr>
            <a:r>
              <a:rPr lang="ru-RU" sz="2000" b="1" dirty="0">
                <a:solidFill>
                  <a:schemeClr val="accent1"/>
                </a:solidFill>
                <a:latin typeface="Lato" panose="020F0502020204030203" pitchFamily="34" charset="0"/>
              </a:rPr>
              <a:t>В конце этого этапа процесса обзора вы должны собрать достаточно данных, чтобы понять текущие услуги как изнутри, так и извне</a:t>
            </a:r>
            <a:r>
              <a:rPr lang="ru-RU" b="1" dirty="0">
                <a:solidFill>
                  <a:srgbClr val="044B8C"/>
                </a:solidFill>
                <a:latin typeface="Lato" panose="020F0502020204030203" pitchFamily="34" charset="0"/>
              </a:rPr>
              <a:t>.</a:t>
            </a:r>
          </a:p>
          <a:p>
            <a:pPr>
              <a:lnSpc>
                <a:spcPct val="90000"/>
              </a:lnSpc>
              <a:spcBef>
                <a:spcPts val="1200"/>
              </a:spcBef>
              <a:spcAft>
                <a:spcPts val="200"/>
              </a:spcAft>
              <a:buClr>
                <a:schemeClr val="accent1"/>
              </a:buClr>
              <a:buSzPct val="100000"/>
            </a:pPr>
            <a:endParaRPr lang="ru-RU" b="1" dirty="0">
              <a:solidFill>
                <a:srgbClr val="044B8C"/>
              </a:solidFill>
              <a:latin typeface="Lato" panose="020F0502020204030203" pitchFamily="34" charset="0"/>
            </a:endParaRPr>
          </a:p>
          <a:p>
            <a:pPr>
              <a:lnSpc>
                <a:spcPct val="90000"/>
              </a:lnSpc>
              <a:spcBef>
                <a:spcPts val="1200"/>
              </a:spcBef>
              <a:spcAft>
                <a:spcPts val="200"/>
              </a:spcAft>
              <a:buClr>
                <a:schemeClr val="accent1"/>
              </a:buClr>
              <a:buSzPct val="100000"/>
            </a:pPr>
            <a:r>
              <a:rPr lang="ru-RU" b="0" i="0" dirty="0">
                <a:solidFill>
                  <a:srgbClr val="2B2B2B"/>
                </a:solidFill>
                <a:effectLst/>
                <a:latin typeface="Lato" panose="020F0502020204030203" pitchFamily="34" charset="0"/>
              </a:rPr>
              <a:t>(</a:t>
            </a:r>
            <a:r>
              <a:rPr lang="en-US" b="0" i="0" dirty="0">
                <a:solidFill>
                  <a:srgbClr val="2B2B2B"/>
                </a:solidFill>
                <a:effectLst/>
                <a:latin typeface="Lato" panose="020F0502020204030203" pitchFamily="34" charset="0"/>
              </a:rPr>
              <a:t>Moore 2021</a:t>
            </a:r>
            <a:r>
              <a:rPr lang="ru-RU" b="1" i="0" dirty="0">
                <a:solidFill>
                  <a:srgbClr val="044B8C"/>
                </a:solidFill>
                <a:effectLst/>
                <a:latin typeface="Lato" panose="020F0502020204030203" pitchFamily="34" charset="0"/>
              </a:rPr>
              <a:t>)</a:t>
            </a:r>
            <a:endParaRPr lang="ru-RU" b="1" dirty="0">
              <a:solidFill>
                <a:srgbClr val="044B8C"/>
              </a:solidFill>
              <a:latin typeface="Lato" panose="020F0502020204030203" pitchFamily="34" charset="0"/>
            </a:endParaRPr>
          </a:p>
        </p:txBody>
      </p:sp>
    </p:spTree>
    <p:extLst>
      <p:ext uri="{BB962C8B-B14F-4D97-AF65-F5344CB8AC3E}">
        <p14:creationId xmlns:p14="http://schemas.microsoft.com/office/powerpoint/2010/main" val="145258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F85B66-A0E3-4782-8F23-8D24BAB17B96}"/>
              </a:ext>
            </a:extLst>
          </p:cNvPr>
          <p:cNvSpPr>
            <a:spLocks noGrp="1"/>
          </p:cNvSpPr>
          <p:nvPr>
            <p:ph type="title"/>
          </p:nvPr>
        </p:nvSpPr>
        <p:spPr>
          <a:solidFill>
            <a:schemeClr val="bg1">
              <a:lumMod val="65000"/>
            </a:schemeClr>
          </a:solidFill>
          <a:ln w="12700">
            <a:solidFill>
              <a:schemeClr val="tx1"/>
            </a:solidFill>
          </a:ln>
        </p:spPr>
        <p:txBody>
          <a:bodyPr vert="horz" lIns="91440" tIns="45720" rIns="91440" bIns="45720" rtlCol="0" anchor="b">
            <a:normAutofit/>
          </a:bodyPr>
          <a:lstStyle/>
          <a:p>
            <a:pPr algn="l"/>
            <a:r>
              <a:rPr lang="ru-RU" sz="3200" b="1" dirty="0">
                <a:solidFill>
                  <a:schemeClr val="bg1"/>
                </a:solidFill>
                <a:latin typeface="+mn-lt"/>
              </a:rPr>
              <a:t>2. Фаза определения</a:t>
            </a:r>
            <a:endParaRPr lang="fi-FI" sz="3200" b="1" dirty="0">
              <a:solidFill>
                <a:schemeClr val="bg1"/>
              </a:solidFill>
              <a:latin typeface="+mn-lt"/>
            </a:endParaRPr>
          </a:p>
        </p:txBody>
      </p:sp>
      <p:sp>
        <p:nvSpPr>
          <p:cNvPr id="4" name="Sisällön paikkamerkki 2">
            <a:extLst>
              <a:ext uri="{FF2B5EF4-FFF2-40B4-BE49-F238E27FC236}">
                <a16:creationId xmlns:a16="http://schemas.microsoft.com/office/drawing/2014/main" id="{7286AABF-E1C4-42DB-B783-1A628F5A17FB}"/>
              </a:ext>
            </a:extLst>
          </p:cNvPr>
          <p:cNvSpPr txBox="1">
            <a:spLocks/>
          </p:cNvSpPr>
          <p:nvPr/>
        </p:nvSpPr>
        <p:spPr>
          <a:xfrm>
            <a:off x="263611" y="1845732"/>
            <a:ext cx="11673424" cy="4410687"/>
          </a:xfrm>
          <a:prstGeom prst="rect">
            <a:avLst/>
          </a:prstGeom>
        </p:spPr>
        <p:txBody>
          <a:bodyPr vert="horz" lIns="0" tIns="45720" rIns="0" bIns="4572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ru-RU" sz="2500" dirty="0">
                <a:solidFill>
                  <a:srgbClr val="2B2B2B"/>
                </a:solidFill>
                <a:latin typeface="Lato" panose="020F0502020204030203" pitchFamily="34" charset="0"/>
              </a:rPr>
              <a:t>Открытие и изучение проблемы для выявления проблем и возможностей. Этап определения направляет их на выполнение задач. Масса идей и выводов анализируется и структурируется в сокращенный набор постановок задач. Они согласованы с потребностями организации и бизнес-целями, чтобы определить, что нужно делать дальше.</a:t>
            </a:r>
          </a:p>
          <a:p>
            <a:r>
              <a:rPr lang="ru-RU" sz="2900" b="1" dirty="0">
                <a:solidFill>
                  <a:srgbClr val="044B8C"/>
                </a:solidFill>
                <a:latin typeface="inherit"/>
              </a:rPr>
              <a:t>Цели этапа определения:</a:t>
            </a:r>
          </a:p>
          <a:p>
            <a:pPr lvl="1">
              <a:buFont typeface="Arial" panose="020B0604020202020204" pitchFamily="34" charset="0"/>
              <a:buChar char="•"/>
            </a:pPr>
            <a:r>
              <a:rPr lang="ru-RU" sz="2400" dirty="0">
                <a:solidFill>
                  <a:srgbClr val="2B2B2B"/>
                </a:solidFill>
                <a:latin typeface="Lato" panose="020F0502020204030203" pitchFamily="34" charset="0"/>
              </a:rPr>
              <a:t>Проанализируйте результаты этапа обнаружения</a:t>
            </a:r>
          </a:p>
          <a:p>
            <a:pPr lvl="1">
              <a:buFont typeface="Arial" panose="020B0604020202020204" pitchFamily="34" charset="0"/>
              <a:buChar char="•"/>
            </a:pPr>
            <a:r>
              <a:rPr lang="ru-RU" sz="2400" dirty="0">
                <a:solidFill>
                  <a:srgbClr val="2B2B2B"/>
                </a:solidFill>
                <a:latin typeface="Lato" panose="020F0502020204030203" pitchFamily="34" charset="0"/>
              </a:rPr>
              <a:t>Синтезировать результаты в сокращенное количество возможностей</a:t>
            </a:r>
          </a:p>
          <a:p>
            <a:pPr lvl="1">
              <a:buFont typeface="Arial" panose="020B0604020202020204" pitchFamily="34" charset="0"/>
              <a:buChar char="•"/>
            </a:pPr>
            <a:r>
              <a:rPr lang="ru-RU" sz="2400" dirty="0">
                <a:solidFill>
                  <a:srgbClr val="2B2B2B"/>
                </a:solidFill>
                <a:latin typeface="Lato" panose="020F0502020204030203" pitchFamily="34" charset="0"/>
              </a:rPr>
              <a:t>Составьте четкое задание для подписания всеми заинтересованными сторонами.</a:t>
            </a:r>
          </a:p>
          <a:p>
            <a:r>
              <a:rPr lang="ru-RU" sz="2900" b="1" dirty="0">
                <a:solidFill>
                  <a:srgbClr val="044B8C"/>
                </a:solidFill>
                <a:latin typeface="Lato" panose="020F0502020204030203" pitchFamily="34" charset="0"/>
              </a:rPr>
              <a:t>Что вам следует делать на этапе определения:</a:t>
            </a:r>
          </a:p>
          <a:p>
            <a:pPr marL="457200" indent="-457200">
              <a:buFont typeface="+mj-lt"/>
              <a:buAutoNum type="arabicPeriod"/>
            </a:pPr>
            <a:r>
              <a:rPr lang="ru-RU" sz="2900" dirty="0">
                <a:solidFill>
                  <a:srgbClr val="2B2B2B"/>
                </a:solidFill>
                <a:latin typeface="Lato" panose="020F0502020204030203" pitchFamily="34" charset="0"/>
              </a:rPr>
              <a:t>Проанализировать данные</a:t>
            </a:r>
          </a:p>
          <a:p>
            <a:pPr marL="457200" indent="-457200">
              <a:buFont typeface="+mj-lt"/>
              <a:buAutoNum type="arabicPeriod"/>
            </a:pPr>
            <a:r>
              <a:rPr lang="ru-RU" sz="2900" dirty="0">
                <a:solidFill>
                  <a:srgbClr val="2B2B2B"/>
                </a:solidFill>
                <a:latin typeface="Lato" panose="020F0502020204030203" pitchFamily="34" charset="0"/>
              </a:rPr>
              <a:t>Почему то, что мы делаем в настоящий момент, не отвечает потребностям пользователей?</a:t>
            </a:r>
          </a:p>
          <a:p>
            <a:pPr marL="457200" indent="-457200">
              <a:buFont typeface="+mj-lt"/>
              <a:buAutoNum type="arabicPeriod"/>
            </a:pPr>
            <a:r>
              <a:rPr lang="ru-RU" sz="2900" dirty="0">
                <a:solidFill>
                  <a:srgbClr val="2B2B2B"/>
                </a:solidFill>
                <a:latin typeface="Lato" panose="020F0502020204030203" pitchFamily="34" charset="0"/>
              </a:rPr>
              <a:t>Определите, в чем заключается настоящая проблема</a:t>
            </a:r>
          </a:p>
          <a:p>
            <a:r>
              <a:rPr lang="ru-RU" sz="2900" dirty="0">
                <a:solidFill>
                  <a:srgbClr val="2B2B2B"/>
                </a:solidFill>
                <a:latin typeface="Lato" panose="020F0502020204030203" pitchFamily="34" charset="0"/>
              </a:rPr>
              <a:t>Результат: четкое определение фундаментальной задачи или проблемы, которую необходимо решить с помощью продукта или услуги, основанных на дизайне.</a:t>
            </a:r>
          </a:p>
          <a:p>
            <a:r>
              <a:rPr lang="ru-RU" sz="2500" b="1" dirty="0">
                <a:solidFill>
                  <a:schemeClr val="accent1"/>
                </a:solidFill>
                <a:latin typeface="Lato" panose="020F0502020204030203" pitchFamily="34" charset="0"/>
              </a:rPr>
              <a:t>Результатом этого этапа является понимание того, в чем нуждаются пользователи и заинтересованные стороны, и как мы узнаем, что нам удалось их удовлетворить. (</a:t>
            </a:r>
            <a:r>
              <a:rPr lang="en-US" sz="2800" b="0" i="0" dirty="0">
                <a:solidFill>
                  <a:srgbClr val="2B2B2B"/>
                </a:solidFill>
                <a:effectLst/>
                <a:latin typeface="Lato" panose="020F0502020204030203" pitchFamily="34" charset="0"/>
              </a:rPr>
              <a:t>Moore 2021</a:t>
            </a:r>
            <a:r>
              <a:rPr lang="ru-RU" sz="2500" b="1" i="0" dirty="0">
                <a:solidFill>
                  <a:schemeClr val="accent1"/>
                </a:solidFill>
                <a:effectLst/>
                <a:latin typeface="Lato" panose="020F0502020204030203" pitchFamily="34" charset="0"/>
              </a:rPr>
              <a:t>)</a:t>
            </a:r>
            <a:endParaRPr lang="ru-RU" sz="2500" b="1" dirty="0">
              <a:solidFill>
                <a:schemeClr val="accent1"/>
              </a:solidFill>
              <a:latin typeface="Lato" panose="020F0502020204030203" pitchFamily="34" charset="0"/>
            </a:endParaRPr>
          </a:p>
        </p:txBody>
      </p:sp>
    </p:spTree>
    <p:extLst>
      <p:ext uri="{BB962C8B-B14F-4D97-AF65-F5344CB8AC3E}">
        <p14:creationId xmlns:p14="http://schemas.microsoft.com/office/powerpoint/2010/main" val="1117585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9CF3FE-CA76-430A-A408-4FBC9D720DD5}"/>
              </a:ext>
            </a:extLst>
          </p:cNvPr>
          <p:cNvSpPr>
            <a:spLocks noGrp="1"/>
          </p:cNvSpPr>
          <p:nvPr>
            <p:ph type="title"/>
          </p:nvPr>
        </p:nvSpPr>
        <p:spPr>
          <a:xfrm>
            <a:off x="263611" y="988906"/>
            <a:ext cx="11277600" cy="808963"/>
          </a:xfrm>
          <a:solidFill>
            <a:schemeClr val="bg1">
              <a:lumMod val="65000"/>
            </a:schemeClr>
          </a:solidFill>
          <a:ln w="12700">
            <a:solidFill>
              <a:schemeClr val="tx1"/>
            </a:solidFill>
          </a:ln>
        </p:spPr>
        <p:txBody>
          <a:bodyPr vert="horz" lIns="91440" tIns="45720" rIns="91440" bIns="45720" rtlCol="0" anchor="b">
            <a:normAutofit/>
          </a:bodyPr>
          <a:lstStyle/>
          <a:p>
            <a:pPr algn="l"/>
            <a:r>
              <a:rPr lang="ru-RU" sz="3200" b="1" dirty="0">
                <a:solidFill>
                  <a:schemeClr val="bg1"/>
                </a:solidFill>
                <a:latin typeface="+mn-lt"/>
              </a:rPr>
              <a:t>3А. Фаза проектирования </a:t>
            </a:r>
            <a:endParaRPr lang="fi-FI" sz="3200" b="1" dirty="0">
              <a:solidFill>
                <a:schemeClr val="bg1"/>
              </a:solidFill>
              <a:latin typeface="+mn-lt"/>
            </a:endParaRPr>
          </a:p>
        </p:txBody>
      </p:sp>
      <p:sp>
        <p:nvSpPr>
          <p:cNvPr id="4" name="Sisällön paikkamerkki 2">
            <a:extLst>
              <a:ext uri="{FF2B5EF4-FFF2-40B4-BE49-F238E27FC236}">
                <a16:creationId xmlns:a16="http://schemas.microsoft.com/office/drawing/2014/main" id="{0912CA1E-BA56-4ACA-8CC9-6DB2AA38DEE9}"/>
              </a:ext>
            </a:extLst>
          </p:cNvPr>
          <p:cNvSpPr txBox="1">
            <a:spLocks/>
          </p:cNvSpPr>
          <p:nvPr/>
        </p:nvSpPr>
        <p:spPr>
          <a:xfrm>
            <a:off x="263611" y="1869230"/>
            <a:ext cx="11490607" cy="4487689"/>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ru-RU" sz="2300" dirty="0">
                <a:solidFill>
                  <a:srgbClr val="2B2B2B"/>
                </a:solidFill>
                <a:latin typeface="Lato" panose="020F0502020204030203" pitchFamily="34" charset="0"/>
              </a:rPr>
              <a:t>Рассмотрение всех возможных решений проблем, выявленных на этапе определения.</a:t>
            </a:r>
          </a:p>
          <a:p>
            <a:pPr marL="0" indent="0">
              <a:buFont typeface="Calibri" panose="020F0502020204030204" pitchFamily="34" charset="0"/>
              <a:buNone/>
            </a:pPr>
            <a:r>
              <a:rPr lang="ru-RU" sz="2300" dirty="0">
                <a:solidFill>
                  <a:srgbClr val="2B2B2B"/>
                </a:solidFill>
                <a:latin typeface="Lato" panose="020F0502020204030203" pitchFamily="34" charset="0"/>
              </a:rPr>
              <a:t>Рассмотрение всех возможных вариантов предоставления услуг, а не только того, как они предоставляются в настоящее время.</a:t>
            </a:r>
          </a:p>
          <a:p>
            <a:pPr marL="0" indent="0">
              <a:buFont typeface="Calibri" panose="020F0502020204030204" pitchFamily="34" charset="0"/>
              <a:buNone/>
            </a:pPr>
            <a:r>
              <a:rPr lang="ru-RU" sz="2600" b="1" dirty="0">
                <a:solidFill>
                  <a:srgbClr val="044B8C"/>
                </a:solidFill>
                <a:latin typeface="Lato" panose="020F0502020204030203" pitchFamily="34" charset="0"/>
              </a:rPr>
              <a:t>Задачи этапа проектирования:</a:t>
            </a:r>
          </a:p>
          <a:p>
            <a:pPr lvl="1">
              <a:buFont typeface="Arial" panose="020B0604020202020204" pitchFamily="34" charset="0"/>
              <a:buChar char="•"/>
            </a:pPr>
            <a:r>
              <a:rPr lang="ru-RU" sz="2200" dirty="0">
                <a:solidFill>
                  <a:srgbClr val="2B2B2B"/>
                </a:solidFill>
                <a:latin typeface="Lato" panose="020F0502020204030203" pitchFamily="34" charset="0"/>
              </a:rPr>
              <a:t>Определите различные решения для удовлетворения потребностей ваших клиентов</a:t>
            </a:r>
          </a:p>
          <a:p>
            <a:pPr lvl="1">
              <a:buFont typeface="Arial" panose="020B0604020202020204" pitchFamily="34" charset="0"/>
              <a:buChar char="•"/>
            </a:pPr>
            <a:r>
              <a:rPr lang="ru-RU" sz="2200" dirty="0">
                <a:solidFill>
                  <a:srgbClr val="2B2B2B"/>
                </a:solidFill>
                <a:latin typeface="Lato" panose="020F0502020204030203" pitchFamily="34" charset="0"/>
              </a:rPr>
              <a:t>Убедитесь, что пользователь по-прежнему находится в центре того, что вы делаете</a:t>
            </a:r>
          </a:p>
          <a:p>
            <a:pPr lvl="1">
              <a:buFont typeface="Arial" panose="020B0604020202020204" pitchFamily="34" charset="0"/>
              <a:buChar char="•"/>
            </a:pPr>
            <a:r>
              <a:rPr lang="ru-RU" sz="2200" dirty="0">
                <a:solidFill>
                  <a:srgbClr val="2B2B2B"/>
                </a:solidFill>
                <a:latin typeface="Lato" panose="020F0502020204030203" pitchFamily="34" charset="0"/>
              </a:rPr>
              <a:t>Уметь сравнивать и оценивать различные варианты доставки</a:t>
            </a:r>
          </a:p>
          <a:p>
            <a:pPr marL="201168" lvl="1" indent="0">
              <a:buNone/>
            </a:pPr>
            <a:endParaRPr lang="ru-RU" b="1" dirty="0">
              <a:solidFill>
                <a:srgbClr val="2B2B2B"/>
              </a:solidFill>
              <a:latin typeface="Lato" panose="020F0502020204030203" pitchFamily="34" charset="0"/>
            </a:endParaRPr>
          </a:p>
          <a:p>
            <a:pPr marL="91440" lvl="1" indent="-91440">
              <a:spcBef>
                <a:spcPts val="1200"/>
              </a:spcBef>
              <a:spcAft>
                <a:spcPts val="200"/>
              </a:spcAft>
              <a:buSzPct val="100000"/>
              <a:buFont typeface="Calibri" panose="020F0502020204030204" pitchFamily="34" charset="0"/>
              <a:buChar char=" "/>
            </a:pPr>
            <a:r>
              <a:rPr lang="ru-RU" sz="2600" b="1" dirty="0">
                <a:solidFill>
                  <a:srgbClr val="044B8C"/>
                </a:solidFill>
                <a:latin typeface="inherit"/>
              </a:rPr>
              <a:t>Что делать на этапе проектирования:</a:t>
            </a:r>
          </a:p>
          <a:p>
            <a:pPr marL="457200" lvl="1" indent="-457200">
              <a:spcBef>
                <a:spcPts val="1200"/>
              </a:spcBef>
              <a:spcAft>
                <a:spcPts val="200"/>
              </a:spcAft>
              <a:buSzPct val="100000"/>
              <a:buFont typeface="+mj-lt"/>
              <a:buAutoNum type="arabicPeriod"/>
            </a:pPr>
            <a:r>
              <a:rPr lang="ru-RU" sz="2600" dirty="0">
                <a:solidFill>
                  <a:schemeClr val="tx1"/>
                </a:solidFill>
                <a:latin typeface="Lato" panose="020F0502020204030203" pitchFamily="34" charset="0"/>
              </a:rPr>
              <a:t>Ищите решения</a:t>
            </a:r>
          </a:p>
          <a:p>
            <a:pPr marL="457200" lvl="1" indent="-457200">
              <a:spcBef>
                <a:spcPts val="1200"/>
              </a:spcBef>
              <a:spcAft>
                <a:spcPts val="200"/>
              </a:spcAft>
              <a:buSzPct val="100000"/>
              <a:buFont typeface="+mj-lt"/>
              <a:buAutoNum type="arabicPeriod"/>
            </a:pPr>
            <a:r>
              <a:rPr lang="ru-RU" sz="2600" dirty="0">
                <a:solidFill>
                  <a:schemeClr val="tx1"/>
                </a:solidFill>
                <a:latin typeface="Lato" panose="020F0502020204030203" pitchFamily="34" charset="0"/>
              </a:rPr>
              <a:t>Поймите, что важно для клиента</a:t>
            </a:r>
          </a:p>
          <a:p>
            <a:pPr marL="457200" lvl="1" indent="-457200">
              <a:spcBef>
                <a:spcPts val="1200"/>
              </a:spcBef>
              <a:spcAft>
                <a:spcPts val="200"/>
              </a:spcAft>
              <a:buSzPct val="100000"/>
              <a:buFont typeface="+mj-lt"/>
              <a:buAutoNum type="arabicPeriod"/>
            </a:pPr>
            <a:r>
              <a:rPr lang="ru-RU" sz="2600" dirty="0">
                <a:solidFill>
                  <a:schemeClr val="tx1"/>
                </a:solidFill>
                <a:latin typeface="Lato" panose="020F0502020204030203" pitchFamily="34" charset="0"/>
              </a:rPr>
              <a:t>Оцените варианты доставки</a:t>
            </a:r>
          </a:p>
          <a:p>
            <a:pPr marL="91440" lvl="1" indent="-91440">
              <a:spcBef>
                <a:spcPts val="1200"/>
              </a:spcBef>
              <a:spcAft>
                <a:spcPts val="200"/>
              </a:spcAft>
              <a:buSzPct val="100000"/>
              <a:buFont typeface="Calibri" panose="020F0502020204030204" pitchFamily="34" charset="0"/>
              <a:buChar char=" "/>
            </a:pPr>
            <a:r>
              <a:rPr lang="ru-RU" sz="2600" b="1" dirty="0">
                <a:solidFill>
                  <a:schemeClr val="accent1"/>
                </a:solidFill>
                <a:latin typeface="Lato" panose="020F0502020204030203" pitchFamily="34" charset="0"/>
              </a:rPr>
              <a:t>В конце этого этапа вы сможете определить, какой из ваших вариантов, вероятно, лучше всего удовлетворит потребности ваших клиентов. </a:t>
            </a:r>
            <a:r>
              <a:rPr lang="ru-RU" sz="2600" b="1" dirty="0">
                <a:solidFill>
                  <a:schemeClr val="tx1"/>
                </a:solidFill>
                <a:latin typeface="Lato" panose="020F0502020204030203" pitchFamily="34" charset="0"/>
              </a:rPr>
              <a:t>(</a:t>
            </a:r>
            <a:r>
              <a:rPr lang="en-US" sz="2600" b="1" dirty="0">
                <a:solidFill>
                  <a:schemeClr val="tx1"/>
                </a:solidFill>
                <a:latin typeface="Lato" panose="020F0502020204030203" pitchFamily="34" charset="0"/>
              </a:rPr>
              <a:t>Moore 2021</a:t>
            </a:r>
            <a:r>
              <a:rPr lang="ru-RU" sz="2600" b="1" dirty="0">
                <a:solidFill>
                  <a:schemeClr val="tx1"/>
                </a:solidFill>
                <a:latin typeface="Lato" panose="020F0502020204030203" pitchFamily="34" charset="0"/>
              </a:rPr>
              <a:t>)</a:t>
            </a:r>
            <a:endParaRPr lang="fi-FI" sz="2600" b="1" dirty="0">
              <a:solidFill>
                <a:schemeClr val="tx1"/>
              </a:solidFill>
              <a:latin typeface="Lato" panose="020F0502020204030203" pitchFamily="34" charset="0"/>
            </a:endParaRPr>
          </a:p>
        </p:txBody>
      </p:sp>
    </p:spTree>
    <p:extLst>
      <p:ext uri="{BB962C8B-B14F-4D97-AF65-F5344CB8AC3E}">
        <p14:creationId xmlns:p14="http://schemas.microsoft.com/office/powerpoint/2010/main" val="1849844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234D32-78AB-4552-BC21-040BE7A5E357}"/>
              </a:ext>
            </a:extLst>
          </p:cNvPr>
          <p:cNvSpPr>
            <a:spLocks noGrp="1"/>
          </p:cNvSpPr>
          <p:nvPr>
            <p:ph type="title"/>
          </p:nvPr>
        </p:nvSpPr>
        <p:spPr>
          <a:solidFill>
            <a:schemeClr val="bg1">
              <a:lumMod val="65000"/>
            </a:schemeClr>
          </a:solidFill>
          <a:ln w="12700">
            <a:solidFill>
              <a:schemeClr val="tx1"/>
            </a:solidFill>
          </a:ln>
        </p:spPr>
        <p:txBody>
          <a:bodyPr vert="horz" lIns="91440" tIns="45720" rIns="91440" bIns="45720" rtlCol="0" anchor="b">
            <a:normAutofit/>
          </a:bodyPr>
          <a:lstStyle/>
          <a:p>
            <a:pPr algn="l"/>
            <a:r>
              <a:rPr lang="en-US" sz="3200" b="1" dirty="0">
                <a:solidFill>
                  <a:schemeClr val="bg1"/>
                </a:solidFill>
                <a:latin typeface="+mn-lt"/>
              </a:rPr>
              <a:t>3B. </a:t>
            </a:r>
            <a:r>
              <a:rPr lang="ru-RU" sz="3200" b="1" dirty="0">
                <a:solidFill>
                  <a:schemeClr val="bg1"/>
                </a:solidFill>
                <a:latin typeface="+mn-lt"/>
              </a:rPr>
              <a:t>Фаза развития</a:t>
            </a:r>
            <a:endParaRPr lang="fi-FI" sz="3200" b="1" dirty="0">
              <a:solidFill>
                <a:schemeClr val="bg1"/>
              </a:solidFill>
              <a:latin typeface="+mn-lt"/>
            </a:endParaRPr>
          </a:p>
        </p:txBody>
      </p:sp>
      <p:sp>
        <p:nvSpPr>
          <p:cNvPr id="4" name="Sisällön paikkamerkki 2">
            <a:extLst>
              <a:ext uri="{FF2B5EF4-FFF2-40B4-BE49-F238E27FC236}">
                <a16:creationId xmlns:a16="http://schemas.microsoft.com/office/drawing/2014/main" id="{E4EA4D43-5030-4F0C-8F08-534FCD17DFC1}"/>
              </a:ext>
            </a:extLst>
          </p:cNvPr>
          <p:cNvSpPr txBox="1">
            <a:spLocks/>
          </p:cNvSpPr>
          <p:nvPr/>
        </p:nvSpPr>
        <p:spPr>
          <a:xfrm>
            <a:off x="263611" y="1845733"/>
            <a:ext cx="11664778" cy="4574317"/>
          </a:xfrm>
          <a:prstGeom prst="rect">
            <a:avLst/>
          </a:prstGeom>
        </p:spPr>
        <p:txBody>
          <a:bodyPr vert="horz" lIns="0" tIns="45720" rIns="0" bIns="4572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ru-RU" sz="2900" dirty="0">
                <a:solidFill>
                  <a:srgbClr val="2B2B2B"/>
                </a:solidFill>
                <a:latin typeface="Lato" panose="020F0502020204030203" pitchFamily="34" charset="0"/>
              </a:rPr>
              <a:t>Берет первоначальное задание на проектирование и посредством итеративного процесса разработки и тестирования уточняет концепции продукта или услуги до тех пор, пока они не будут готовы к реализации.</a:t>
            </a:r>
          </a:p>
          <a:p>
            <a:r>
              <a:rPr lang="ru-RU" sz="2900" dirty="0">
                <a:solidFill>
                  <a:srgbClr val="2B2B2B"/>
                </a:solidFill>
                <a:latin typeface="Lato" panose="020F0502020204030203" pitchFamily="34" charset="0"/>
              </a:rPr>
              <a:t>  Итеративная работа и тестирование с пользователями на протяжении всего процесса помогает обеспечить более надежное обслуживание и концентрирует усилия команд.</a:t>
            </a:r>
          </a:p>
          <a:p>
            <a:r>
              <a:rPr lang="ru-RU" sz="3400" b="1" dirty="0">
                <a:solidFill>
                  <a:srgbClr val="044B8C"/>
                </a:solidFill>
                <a:latin typeface="inherit"/>
              </a:rPr>
              <a:t>Цель этапа развития</a:t>
            </a:r>
          </a:p>
          <a:p>
            <a:pPr lvl="1">
              <a:buFont typeface="Arial" panose="020B0604020202020204" pitchFamily="34" charset="0"/>
              <a:buChar char="•"/>
            </a:pPr>
            <a:r>
              <a:rPr lang="ru-RU" sz="2900" dirty="0">
                <a:solidFill>
                  <a:srgbClr val="2B2B2B"/>
                </a:solidFill>
                <a:latin typeface="Lato" panose="020F0502020204030203" pitchFamily="34" charset="0"/>
              </a:rPr>
              <a:t>Превратите первоначальное задание в продукт или услугу для реализации.</a:t>
            </a:r>
          </a:p>
          <a:p>
            <a:pPr lvl="1">
              <a:buFont typeface="Arial" panose="020B0604020202020204" pitchFamily="34" charset="0"/>
              <a:buChar char="•"/>
            </a:pPr>
            <a:r>
              <a:rPr lang="ru-RU" sz="2900" dirty="0">
                <a:solidFill>
                  <a:srgbClr val="2B2B2B"/>
                </a:solidFill>
                <a:latin typeface="Lato" panose="020F0502020204030203" pitchFamily="34" charset="0"/>
              </a:rPr>
              <a:t>Детальное проектирование компонентов услуг как часть целостного опыта</a:t>
            </a:r>
          </a:p>
          <a:p>
            <a:pPr lvl="1">
              <a:buFont typeface="Arial" panose="020B0604020202020204" pitchFamily="34" charset="0"/>
              <a:buChar char="•"/>
            </a:pPr>
            <a:r>
              <a:rPr lang="ru-RU" sz="2900" dirty="0">
                <a:solidFill>
                  <a:srgbClr val="2B2B2B"/>
                </a:solidFill>
                <a:latin typeface="Lato" panose="020F0502020204030203" pitchFamily="34" charset="0"/>
              </a:rPr>
              <a:t>Итеративно тестируйте концепции с конечными пользователями.</a:t>
            </a:r>
          </a:p>
          <a:p>
            <a:r>
              <a:rPr lang="ru-RU" sz="3400" b="1" dirty="0">
                <a:solidFill>
                  <a:srgbClr val="044B8C"/>
                </a:solidFill>
                <a:latin typeface="Lato" panose="020F0502020204030203" pitchFamily="34" charset="0"/>
              </a:rPr>
              <a:t>Что делать на этапе разработки:</a:t>
            </a:r>
          </a:p>
          <a:p>
            <a:pPr marL="457200" indent="-457200">
              <a:buFont typeface="+mj-lt"/>
              <a:buAutoNum type="arabicPeriod"/>
            </a:pPr>
            <a:r>
              <a:rPr lang="ru-RU" sz="2600" dirty="0">
                <a:solidFill>
                  <a:srgbClr val="2B2B2B"/>
                </a:solidFill>
                <a:latin typeface="Lato" panose="020F0502020204030203" pitchFamily="34" charset="0"/>
              </a:rPr>
              <a:t>Протестируйте свои идеи</a:t>
            </a:r>
          </a:p>
          <a:p>
            <a:pPr marL="457200" indent="-457200">
              <a:buFont typeface="+mj-lt"/>
              <a:buAutoNum type="arabicPeriod"/>
            </a:pPr>
            <a:r>
              <a:rPr lang="ru-RU" sz="2600" dirty="0">
                <a:solidFill>
                  <a:srgbClr val="2B2B2B"/>
                </a:solidFill>
                <a:latin typeface="Lato" panose="020F0502020204030203" pitchFamily="34" charset="0"/>
              </a:rPr>
              <a:t>Убедитесь, что вы удовлетворяете потребности пользователя</a:t>
            </a:r>
          </a:p>
          <a:p>
            <a:pPr marL="457200" indent="-457200">
              <a:buFont typeface="+mj-lt"/>
              <a:buAutoNum type="arabicPeriod"/>
            </a:pPr>
            <a:r>
              <a:rPr lang="ru-RU" sz="2600" dirty="0">
                <a:solidFill>
                  <a:srgbClr val="2B2B2B"/>
                </a:solidFill>
                <a:latin typeface="Lato" panose="020F0502020204030203" pitchFamily="34" charset="0"/>
              </a:rPr>
              <a:t>План доставки</a:t>
            </a:r>
          </a:p>
          <a:p>
            <a:r>
              <a:rPr lang="ru-RU" sz="3400" b="1" dirty="0">
                <a:solidFill>
                  <a:schemeClr val="accent1"/>
                </a:solidFill>
                <a:latin typeface="Lato" panose="020F0502020204030203" pitchFamily="34" charset="0"/>
              </a:rPr>
              <a:t>Этот этап будет  завершен только тогда, когда вы будете готовы приступить к работе и предоставить услугу. </a:t>
            </a:r>
            <a:r>
              <a:rPr lang="ru-RU" sz="3400" dirty="0">
                <a:solidFill>
                  <a:schemeClr val="tx1"/>
                </a:solidFill>
                <a:latin typeface="Lato" panose="020F0502020204030203" pitchFamily="34" charset="0"/>
              </a:rPr>
              <a:t>(</a:t>
            </a:r>
            <a:r>
              <a:rPr lang="en-US" sz="3400" dirty="0">
                <a:solidFill>
                  <a:schemeClr val="tx1"/>
                </a:solidFill>
                <a:latin typeface="Lato" panose="020F0502020204030203" pitchFamily="34" charset="0"/>
              </a:rPr>
              <a:t>Moore 2021</a:t>
            </a:r>
            <a:r>
              <a:rPr lang="ru-RU" sz="3400" dirty="0">
                <a:solidFill>
                  <a:schemeClr val="tx1"/>
                </a:solidFill>
                <a:latin typeface="Lato" panose="020F0502020204030203" pitchFamily="34" charset="0"/>
              </a:rPr>
              <a:t>)</a:t>
            </a:r>
            <a:endParaRPr lang="fi-FI" sz="3400" dirty="0">
              <a:solidFill>
                <a:schemeClr val="tx1"/>
              </a:solidFill>
              <a:latin typeface="Lato" panose="020F0502020204030203" pitchFamily="34" charset="0"/>
            </a:endParaRPr>
          </a:p>
        </p:txBody>
      </p:sp>
    </p:spTree>
    <p:extLst>
      <p:ext uri="{BB962C8B-B14F-4D97-AF65-F5344CB8AC3E}">
        <p14:creationId xmlns:p14="http://schemas.microsoft.com/office/powerpoint/2010/main" val="3471295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36D151-3B56-414D-94FD-E403E234BADA}"/>
              </a:ext>
            </a:extLst>
          </p:cNvPr>
          <p:cNvSpPr>
            <a:spLocks noGrp="1"/>
          </p:cNvSpPr>
          <p:nvPr>
            <p:ph type="title"/>
          </p:nvPr>
        </p:nvSpPr>
        <p:spPr>
          <a:solidFill>
            <a:schemeClr val="bg1">
              <a:lumMod val="65000"/>
            </a:schemeClr>
          </a:solidFill>
          <a:ln w="12700">
            <a:solidFill>
              <a:schemeClr val="tx1"/>
            </a:solidFill>
          </a:ln>
        </p:spPr>
        <p:txBody>
          <a:bodyPr vert="horz" lIns="91440" tIns="45720" rIns="91440" bIns="45720" rtlCol="0" anchor="b">
            <a:normAutofit/>
          </a:bodyPr>
          <a:lstStyle/>
          <a:p>
            <a:pPr algn="l"/>
            <a:r>
              <a:rPr lang="ru-RU" sz="3200" b="1" dirty="0">
                <a:solidFill>
                  <a:schemeClr val="bg1"/>
                </a:solidFill>
                <a:latin typeface="+mn-lt"/>
              </a:rPr>
              <a:t>4. Передавать (Доставить)</a:t>
            </a:r>
            <a:endParaRPr lang="fi-FI" sz="3200" b="1" dirty="0">
              <a:solidFill>
                <a:schemeClr val="bg1"/>
              </a:solidFill>
              <a:latin typeface="+mn-lt"/>
            </a:endParaRPr>
          </a:p>
        </p:txBody>
      </p:sp>
      <p:sp>
        <p:nvSpPr>
          <p:cNvPr id="4" name="Sisällön paikkamerkki 2">
            <a:extLst>
              <a:ext uri="{FF2B5EF4-FFF2-40B4-BE49-F238E27FC236}">
                <a16:creationId xmlns:a16="http://schemas.microsoft.com/office/drawing/2014/main" id="{8582729C-6A96-480A-B079-81B3C61BEB46}"/>
              </a:ext>
            </a:extLst>
          </p:cNvPr>
          <p:cNvSpPr txBox="1">
            <a:spLocks/>
          </p:cNvSpPr>
          <p:nvPr/>
        </p:nvSpPr>
        <p:spPr>
          <a:xfrm>
            <a:off x="263612" y="1845733"/>
            <a:ext cx="11545530" cy="4352935"/>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ru-RU" sz="2400" dirty="0">
                <a:solidFill>
                  <a:srgbClr val="2B2B2B"/>
                </a:solidFill>
                <a:latin typeface="Lato" panose="020F0502020204030203" pitchFamily="34" charset="0"/>
              </a:rPr>
              <a:t>Дата обзора должна быть согласована (обычно 6–12 месяцев с момента запуска).</a:t>
            </a:r>
          </a:p>
          <a:p>
            <a:r>
              <a:rPr lang="ru-RU" sz="2400" dirty="0">
                <a:solidFill>
                  <a:srgbClr val="2B2B2B"/>
                </a:solidFill>
                <a:latin typeface="Lato" panose="020F0502020204030203" pitchFamily="34" charset="0"/>
              </a:rPr>
              <a:t>Убедитесь, что у вас есть все меры, чтобы определить, были ли изменения успешными и какие выгоды вы ожидаете получить.</a:t>
            </a:r>
          </a:p>
          <a:p>
            <a:r>
              <a:rPr lang="ru-RU" sz="2400" dirty="0">
                <a:solidFill>
                  <a:srgbClr val="2B2B2B"/>
                </a:solidFill>
                <a:latin typeface="Lato" panose="020F0502020204030203" pitchFamily="34" charset="0"/>
              </a:rPr>
              <a:t>Убедитесь, что служба предоставляет то, что вы ожидали.</a:t>
            </a:r>
          </a:p>
          <a:p>
            <a:r>
              <a:rPr lang="ru-RU" sz="2400" dirty="0">
                <a:solidFill>
                  <a:srgbClr val="2B2B2B"/>
                </a:solidFill>
                <a:latin typeface="Lato" panose="020F0502020204030203" pitchFamily="34" charset="0"/>
              </a:rPr>
              <a:t>Убедитесь, что существуют системы для сбора отзывов пользователей, особенно в отношении услуг.</a:t>
            </a:r>
          </a:p>
          <a:p>
            <a:r>
              <a:rPr lang="ru-RU" sz="2400" dirty="0">
                <a:solidFill>
                  <a:srgbClr val="2B2B2B"/>
                </a:solidFill>
                <a:latin typeface="Lato" panose="020F0502020204030203" pitchFamily="34" charset="0"/>
              </a:rPr>
              <a:t>Этап доставки - это момент, когда уроки процесса передаются коллегам и партнерам, делясь новыми знаниями, инструментами понимания или способами работы.</a:t>
            </a:r>
          </a:p>
          <a:p>
            <a:r>
              <a:rPr lang="ru-RU" dirty="0">
                <a:latin typeface="Lato" panose="020F0502020204030203" pitchFamily="34" charset="0"/>
              </a:rPr>
              <a:t>Цели</a:t>
            </a:r>
          </a:p>
          <a:p>
            <a:pPr>
              <a:buFont typeface="Arial" panose="020B0604020202020204" pitchFamily="34" charset="0"/>
              <a:buChar char="•"/>
            </a:pPr>
            <a:r>
              <a:rPr lang="ru-RU" dirty="0">
                <a:solidFill>
                  <a:srgbClr val="2B2B2B"/>
                </a:solidFill>
                <a:latin typeface="Lato" panose="020F0502020204030203" pitchFamily="34" charset="0"/>
              </a:rPr>
              <a:t>Принятие продукта или услуги к запуску</a:t>
            </a:r>
          </a:p>
          <a:p>
            <a:pPr>
              <a:buFont typeface="Arial" panose="020B0604020202020204" pitchFamily="34" charset="0"/>
              <a:buChar char="•"/>
            </a:pPr>
            <a:r>
              <a:rPr lang="ru-RU" dirty="0">
                <a:solidFill>
                  <a:srgbClr val="2B2B2B"/>
                </a:solidFill>
                <a:latin typeface="Lato" panose="020F0502020204030203" pitchFamily="34" charset="0"/>
              </a:rPr>
              <a:t>Обеспечьте наличие механизмов обратной связи с клиентами</a:t>
            </a:r>
          </a:p>
          <a:p>
            <a:pPr>
              <a:buFont typeface="Arial" panose="020B0604020202020204" pitchFamily="34" charset="0"/>
              <a:buChar char="•"/>
            </a:pPr>
            <a:r>
              <a:rPr lang="ru-RU" dirty="0">
                <a:solidFill>
                  <a:srgbClr val="2B2B2B"/>
                </a:solidFill>
                <a:latin typeface="Lato" panose="020F0502020204030203" pitchFamily="34" charset="0"/>
              </a:rPr>
              <a:t>Делитесь уроками, извлеченными из процесса разработки, обратно в организацию. (</a:t>
            </a:r>
            <a:r>
              <a:rPr lang="en-US" dirty="0">
                <a:solidFill>
                  <a:srgbClr val="2B2B2B"/>
                </a:solidFill>
                <a:latin typeface="Lato" panose="020F0502020204030203" pitchFamily="34" charset="0"/>
              </a:rPr>
              <a:t>Moore 2021</a:t>
            </a:r>
            <a:r>
              <a:rPr lang="ru-RU" dirty="0">
                <a:solidFill>
                  <a:srgbClr val="2B2B2B"/>
                </a:solidFill>
                <a:latin typeface="Lato" panose="020F0502020204030203" pitchFamily="34" charset="0"/>
              </a:rPr>
              <a:t>)</a:t>
            </a:r>
            <a:endParaRPr lang="fi-FI" dirty="0"/>
          </a:p>
        </p:txBody>
      </p:sp>
    </p:spTree>
    <p:extLst>
      <p:ext uri="{BB962C8B-B14F-4D97-AF65-F5344CB8AC3E}">
        <p14:creationId xmlns:p14="http://schemas.microsoft.com/office/powerpoint/2010/main" val="312107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63610" y="977350"/>
            <a:ext cx="11371341" cy="838750"/>
          </a:xfrm>
        </p:spPr>
        <p:style>
          <a:lnRef idx="1">
            <a:schemeClr val="dk1"/>
          </a:lnRef>
          <a:fillRef idx="2">
            <a:schemeClr val="dk1"/>
          </a:fillRef>
          <a:effectRef idx="1">
            <a:schemeClr val="dk1"/>
          </a:effectRef>
          <a:fontRef idx="minor">
            <a:schemeClr val="dk1"/>
          </a:fontRef>
        </p:style>
        <p:txBody>
          <a:bodyPr>
            <a:normAutofit fontScale="90000"/>
          </a:bodyPr>
          <a:lstStyle/>
          <a:p>
            <a:br>
              <a:rPr lang="en-US" sz="3600" b="1" dirty="0">
                <a:solidFill>
                  <a:schemeClr val="tx1"/>
                </a:solidFill>
              </a:rPr>
            </a:br>
            <a:br>
              <a:rPr lang="ru-RU" sz="3600" b="1" dirty="0">
                <a:solidFill>
                  <a:schemeClr val="tx1"/>
                </a:solidFill>
              </a:rPr>
            </a:br>
            <a:r>
              <a:rPr lang="ru-RU" sz="3100" b="1" dirty="0">
                <a:solidFill>
                  <a:schemeClr val="bg1"/>
                </a:solidFill>
              </a:rPr>
              <a:t>Можно ли использовать сервис-дизайн для развития сестринских услуг?</a:t>
            </a:r>
            <a:endParaRPr lang="en-US" sz="3100" dirty="0">
              <a:solidFill>
                <a:schemeClr val="bg1"/>
              </a:solidFill>
            </a:endParaRPr>
          </a:p>
        </p:txBody>
      </p:sp>
      <p:sp>
        <p:nvSpPr>
          <p:cNvPr id="8" name="Turinio vietos rezervavimo ženklas 2">
            <a:extLst>
              <a:ext uri="{FF2B5EF4-FFF2-40B4-BE49-F238E27FC236}">
                <a16:creationId xmlns:a16="http://schemas.microsoft.com/office/drawing/2014/main" id="{317D43CB-F7D4-4AD4-A6AA-546CEFF99D98}"/>
              </a:ext>
            </a:extLst>
          </p:cNvPr>
          <p:cNvSpPr txBox="1">
            <a:spLocks/>
          </p:cNvSpPr>
          <p:nvPr/>
        </p:nvSpPr>
        <p:spPr>
          <a:xfrm>
            <a:off x="263610" y="1816100"/>
            <a:ext cx="6975390" cy="4425916"/>
          </a:xfrm>
          <a:prstGeom prst="rect">
            <a:avLst/>
          </a:prstGeom>
          <a:ln w="28575">
            <a:solidFill>
              <a:schemeClr val="accent2"/>
            </a:solid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ru-RU" dirty="0">
                <a:solidFill>
                  <a:schemeClr val="tx1"/>
                </a:solidFill>
                <a:latin typeface="AdvP41EC0E"/>
              </a:rPr>
              <a:t>- ориентирован на вовлечение пользователей, очень подходит для сестринской практики. </a:t>
            </a:r>
            <a:r>
              <a:rPr lang="fi-FI" dirty="0">
                <a:solidFill>
                  <a:schemeClr val="tx1"/>
                </a:solidFill>
                <a:latin typeface="AdvP41EC0E"/>
              </a:rPr>
              <a:t>(Yates 2018)</a:t>
            </a:r>
            <a:endParaRPr lang="en-US" dirty="0">
              <a:solidFill>
                <a:schemeClr val="tx1"/>
              </a:solidFill>
              <a:latin typeface="AdvP41EC0E"/>
            </a:endParaRPr>
          </a:p>
          <a:p>
            <a:r>
              <a:rPr lang="ru-RU" dirty="0">
                <a:solidFill>
                  <a:schemeClr val="tx1"/>
                </a:solidFill>
                <a:latin typeface="AdvP41EC0E"/>
              </a:rPr>
              <a:t>- применяется при разработке новых продуктов или дизайне пространств в здравоохранении. </a:t>
            </a:r>
            <a:r>
              <a:rPr lang="fi-FI" dirty="0">
                <a:solidFill>
                  <a:schemeClr val="tx1"/>
                </a:solidFill>
                <a:latin typeface="AdvP41EC0E"/>
              </a:rPr>
              <a:t>(Yates 2018)</a:t>
            </a:r>
            <a:endParaRPr lang="en-US" dirty="0">
              <a:solidFill>
                <a:schemeClr val="tx1"/>
              </a:solidFill>
              <a:latin typeface="AdvP41EC0E"/>
            </a:endParaRPr>
          </a:p>
          <a:p>
            <a:r>
              <a:rPr lang="ru-RU" dirty="0">
                <a:solidFill>
                  <a:schemeClr val="tx1"/>
                </a:solidFill>
                <a:latin typeface="AdvP41EC0E"/>
              </a:rPr>
              <a:t>- имеет потенциал в рамках исследовательского процесса в области сестринского дела, поскольку мы стремимся найти более творческие способы решения сложных проблем, с которыми сегодня сталкивается здравоохранение. </a:t>
            </a:r>
            <a:r>
              <a:rPr lang="fi-FI" dirty="0">
                <a:solidFill>
                  <a:schemeClr val="tx1"/>
                </a:solidFill>
                <a:latin typeface="AdvP41EC0E"/>
              </a:rPr>
              <a:t>(Yates 2018)</a:t>
            </a:r>
          </a:p>
          <a:p>
            <a:r>
              <a:rPr lang="ru-RU" dirty="0">
                <a:solidFill>
                  <a:schemeClr val="tx1"/>
                </a:solidFill>
                <a:latin typeface="AdvP41EC0E"/>
              </a:rPr>
              <a:t>- больницам было бы полезно использовать инструменты из дизайна услуг при управлении и внедрении изменений. </a:t>
            </a:r>
            <a:r>
              <a:rPr lang="fi-FI" dirty="0">
                <a:solidFill>
                  <a:schemeClr val="tx1"/>
                </a:solidFill>
                <a:latin typeface="AdvP41EC0E"/>
              </a:rPr>
              <a:t>(Fry 2019)</a:t>
            </a:r>
          </a:p>
        </p:txBody>
      </p:sp>
      <p:pic>
        <p:nvPicPr>
          <p:cNvPr id="3" name="Picture 3">
            <a:extLst>
              <a:ext uri="{FF2B5EF4-FFF2-40B4-BE49-F238E27FC236}">
                <a16:creationId xmlns:a16="http://schemas.microsoft.com/office/drawing/2014/main" id="{BCAF033B-316D-D95D-7989-D55BCBAB3156}"/>
              </a:ext>
            </a:extLst>
          </p:cNvPr>
          <p:cNvPicPr>
            <a:picLocks noChangeAspect="1"/>
          </p:cNvPicPr>
          <p:nvPr/>
        </p:nvPicPr>
        <p:blipFill>
          <a:blip r:embed="rId3"/>
          <a:stretch>
            <a:fillRect/>
          </a:stretch>
        </p:blipFill>
        <p:spPr>
          <a:xfrm>
            <a:off x="8368784" y="3097108"/>
            <a:ext cx="2353260" cy="1944793"/>
          </a:xfrm>
          <a:prstGeom prst="rect">
            <a:avLst/>
          </a:prstGeom>
        </p:spPr>
      </p:pic>
    </p:spTree>
    <p:extLst>
      <p:ext uri="{BB962C8B-B14F-4D97-AF65-F5344CB8AC3E}">
        <p14:creationId xmlns:p14="http://schemas.microsoft.com/office/powerpoint/2010/main" val="414161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1778" y="1169420"/>
            <a:ext cx="11261124" cy="544967"/>
          </a:xfrm>
        </p:spPr>
        <p:style>
          <a:lnRef idx="1">
            <a:schemeClr val="dk1"/>
          </a:lnRef>
          <a:fillRef idx="2">
            <a:schemeClr val="dk1"/>
          </a:fillRef>
          <a:effectRef idx="1">
            <a:schemeClr val="dk1"/>
          </a:effectRef>
          <a:fontRef idx="minor">
            <a:schemeClr val="dk1"/>
          </a:fontRef>
        </p:style>
        <p:txBody>
          <a:bodyPr anchor="b">
            <a:normAutofit/>
          </a:bodyPr>
          <a:lstStyle/>
          <a:p>
            <a:r>
              <a:rPr lang="ru-RU" sz="3000" b="1" dirty="0">
                <a:solidFill>
                  <a:schemeClr val="bg1"/>
                </a:solidFill>
              </a:rPr>
              <a:t>Сервис дизайн</a:t>
            </a:r>
            <a:endParaRPr lang="en-US" sz="3000" b="1" dirty="0">
              <a:solidFill>
                <a:schemeClr val="bg1"/>
              </a:solidFill>
            </a:endParaRPr>
          </a:p>
        </p:txBody>
      </p:sp>
      <p:sp>
        <p:nvSpPr>
          <p:cNvPr id="7" name="Content Placeholder 6">
            <a:extLst>
              <a:ext uri="{FF2B5EF4-FFF2-40B4-BE49-F238E27FC236}">
                <a16:creationId xmlns:a16="http://schemas.microsoft.com/office/drawing/2014/main" id="{8C3D8BF5-403C-4808-8785-15EFB0C23716}"/>
              </a:ext>
            </a:extLst>
          </p:cNvPr>
          <p:cNvSpPr>
            <a:spLocks noGrp="1"/>
          </p:cNvSpPr>
          <p:nvPr>
            <p:ph sz="quarter" idx="4"/>
          </p:nvPr>
        </p:nvSpPr>
        <p:spPr>
          <a:xfrm>
            <a:off x="391779" y="1772746"/>
            <a:ext cx="8269622" cy="3915834"/>
          </a:xfrm>
        </p:spPr>
        <p:txBody>
          <a:bodyPr>
            <a:noAutofit/>
          </a:bodyPr>
          <a:lstStyle/>
          <a:p>
            <a:r>
              <a:rPr lang="ru-RU" sz="1600" dirty="0">
                <a:solidFill>
                  <a:schemeClr val="tx1"/>
                </a:solidFill>
              </a:rPr>
              <a:t>- это </a:t>
            </a:r>
            <a:r>
              <a:rPr lang="ru-RU" sz="1600" b="1" dirty="0">
                <a:solidFill>
                  <a:schemeClr val="tx1"/>
                </a:solidFill>
              </a:rPr>
              <a:t>деятельность по планированию и внедрению изменений для улучшения качества услуг</a:t>
            </a:r>
            <a:r>
              <a:rPr lang="ru-RU" sz="1600" dirty="0">
                <a:solidFill>
                  <a:schemeClr val="tx1"/>
                </a:solidFill>
              </a:rPr>
              <a:t>. (</a:t>
            </a:r>
            <a:r>
              <a:rPr lang="fi-FI" sz="1600" b="0" i="0" u="none" strike="noStrike" baseline="0" dirty="0">
                <a:solidFill>
                  <a:schemeClr val="tx1"/>
                </a:solidFill>
              </a:rPr>
              <a:t>Fry</a:t>
            </a:r>
            <a:r>
              <a:rPr lang="ru-RU" sz="1600" dirty="0">
                <a:solidFill>
                  <a:schemeClr val="tx1"/>
                </a:solidFill>
              </a:rPr>
              <a:t> 2019)</a:t>
            </a:r>
          </a:p>
          <a:p>
            <a:r>
              <a:rPr lang="ru-RU" sz="1600" dirty="0">
                <a:solidFill>
                  <a:schemeClr val="tx1"/>
                </a:solidFill>
              </a:rPr>
              <a:t>- фокусируется на </a:t>
            </a:r>
            <a:r>
              <a:rPr lang="ru-RU" sz="1600" b="1" dirty="0">
                <a:solidFill>
                  <a:schemeClr val="tx1"/>
                </a:solidFill>
              </a:rPr>
              <a:t>целостном опыте обслуживания</a:t>
            </a:r>
            <a:r>
              <a:rPr lang="ru-RU" sz="1600" dirty="0">
                <a:solidFill>
                  <a:schemeClr val="tx1"/>
                </a:solidFill>
              </a:rPr>
              <a:t>, чтобы полностью понять целевую группу, пользователей и </a:t>
            </a:r>
            <a:r>
              <a:rPr lang="ru-RU" sz="1600" b="1" dirty="0">
                <a:solidFill>
                  <a:schemeClr val="tx1"/>
                </a:solidFill>
              </a:rPr>
              <a:t>контекст</a:t>
            </a:r>
            <a:r>
              <a:rPr lang="ru-RU" sz="1600" dirty="0">
                <a:solidFill>
                  <a:schemeClr val="tx1"/>
                </a:solidFill>
              </a:rPr>
              <a:t> как можно более полно</a:t>
            </a:r>
          </a:p>
          <a:p>
            <a:r>
              <a:rPr lang="ru-RU" sz="1600" dirty="0">
                <a:solidFill>
                  <a:schemeClr val="tx1"/>
                </a:solidFill>
              </a:rPr>
              <a:t>- </a:t>
            </a:r>
            <a:r>
              <a:rPr lang="ru-RU" sz="1600" b="1" dirty="0">
                <a:solidFill>
                  <a:schemeClr val="tx1"/>
                </a:solidFill>
              </a:rPr>
              <a:t>ориентированный на пользователя подход</a:t>
            </a:r>
            <a:r>
              <a:rPr lang="ru-RU" sz="1600" dirty="0">
                <a:solidFill>
                  <a:schemeClr val="tx1"/>
                </a:solidFill>
              </a:rPr>
              <a:t>, включающий в процесс проектирования поставщиков услуг, конечных пользователей и заинтересованные стороны. Пользователи рассматриваются как ресурс и неотъемлемая часть инновационного процесса (</a:t>
            </a:r>
            <a:r>
              <a:rPr lang="ru-RU" sz="1600" dirty="0" err="1">
                <a:solidFill>
                  <a:schemeClr val="tx1"/>
                </a:solidFill>
              </a:rPr>
              <a:t>Fry</a:t>
            </a:r>
            <a:r>
              <a:rPr lang="ru-RU" sz="1600" dirty="0">
                <a:solidFill>
                  <a:schemeClr val="tx1"/>
                </a:solidFill>
              </a:rPr>
              <a:t>, 2019).</a:t>
            </a:r>
          </a:p>
          <a:p>
            <a:r>
              <a:rPr lang="ru-RU" sz="1600" dirty="0">
                <a:solidFill>
                  <a:schemeClr val="tx1"/>
                </a:solidFill>
              </a:rPr>
              <a:t>- это</a:t>
            </a:r>
            <a:r>
              <a:rPr lang="ru-RU" sz="1600" b="1" dirty="0">
                <a:solidFill>
                  <a:schemeClr val="tx1"/>
                </a:solidFill>
              </a:rPr>
              <a:t> междисциплинарный подход</a:t>
            </a:r>
            <a:r>
              <a:rPr lang="ru-RU" sz="1600" dirty="0">
                <a:solidFill>
                  <a:schemeClr val="tx1"/>
                </a:solidFill>
              </a:rPr>
              <a:t>, использующий методы из разных областей для улучшения услуг. (Фрай 2019)</a:t>
            </a:r>
          </a:p>
          <a:p>
            <a:r>
              <a:rPr lang="ru-RU" sz="1600" dirty="0">
                <a:solidFill>
                  <a:schemeClr val="tx1"/>
                </a:solidFill>
              </a:rPr>
              <a:t>-предлагает уникальный подход в том смысле, что он включает </a:t>
            </a:r>
            <a:r>
              <a:rPr lang="ru-RU" sz="1600" b="1" dirty="0">
                <a:solidFill>
                  <a:schemeClr val="tx1"/>
                </a:solidFill>
              </a:rPr>
              <a:t>поставщиков услуг, потребителей и менеджеров </a:t>
            </a:r>
            <a:r>
              <a:rPr lang="ru-RU" sz="1600" dirty="0">
                <a:solidFill>
                  <a:schemeClr val="tx1"/>
                </a:solidFill>
              </a:rPr>
              <a:t>не только в реализацию предлагаемого улучшения, но и в его развитие (</a:t>
            </a:r>
            <a:r>
              <a:rPr lang="ru-RU" sz="1600" dirty="0" err="1">
                <a:solidFill>
                  <a:schemeClr val="tx1"/>
                </a:solidFill>
              </a:rPr>
              <a:t>Fry</a:t>
            </a:r>
            <a:r>
              <a:rPr lang="ru-RU" sz="1600" dirty="0">
                <a:solidFill>
                  <a:schemeClr val="tx1"/>
                </a:solidFill>
              </a:rPr>
              <a:t> 2019)</a:t>
            </a:r>
          </a:p>
          <a:p>
            <a:r>
              <a:rPr lang="ru-RU" sz="1600" dirty="0">
                <a:solidFill>
                  <a:schemeClr val="tx1"/>
                </a:solidFill>
              </a:rPr>
              <a:t>  - может использоваться для развития медицинской помощи ориентированной на человека, выявления текущих проблем для улучшения схемы путей и предоставления новых услуг. (</a:t>
            </a:r>
            <a:r>
              <a:rPr lang="fi-FI" sz="1600" dirty="0">
                <a:solidFill>
                  <a:schemeClr val="tx1"/>
                </a:solidFill>
              </a:rPr>
              <a:t>Simonse et al 2019</a:t>
            </a:r>
            <a:r>
              <a:rPr lang="ru-RU" sz="1600" dirty="0">
                <a:solidFill>
                  <a:schemeClr val="tx1"/>
                </a:solidFill>
              </a:rPr>
              <a:t>)</a:t>
            </a:r>
            <a:endParaRPr lang="fi-FI" sz="1600" b="1" dirty="0">
              <a:solidFill>
                <a:schemeClr val="tx1"/>
              </a:solidFill>
            </a:endParaRPr>
          </a:p>
        </p:txBody>
      </p:sp>
      <p:pic>
        <p:nvPicPr>
          <p:cNvPr id="4" name="Kuva 3">
            <a:extLst>
              <a:ext uri="{FF2B5EF4-FFF2-40B4-BE49-F238E27FC236}">
                <a16:creationId xmlns:a16="http://schemas.microsoft.com/office/drawing/2014/main" id="{7F51BE04-94E3-4C9F-BE59-042C323D98B9}"/>
              </a:ext>
            </a:extLst>
          </p:cNvPr>
          <p:cNvPicPr>
            <a:picLocks noChangeAspect="1"/>
          </p:cNvPicPr>
          <p:nvPr/>
        </p:nvPicPr>
        <p:blipFill>
          <a:blip r:embed="rId2"/>
          <a:stretch>
            <a:fillRect/>
          </a:stretch>
        </p:blipFill>
        <p:spPr>
          <a:xfrm>
            <a:off x="8661401" y="2638164"/>
            <a:ext cx="3172502" cy="2184997"/>
          </a:xfrm>
          <a:prstGeom prst="rect">
            <a:avLst/>
          </a:prstGeom>
        </p:spPr>
      </p:pic>
    </p:spTree>
    <p:extLst>
      <p:ext uri="{BB962C8B-B14F-4D97-AF65-F5344CB8AC3E}">
        <p14:creationId xmlns:p14="http://schemas.microsoft.com/office/powerpoint/2010/main" val="61740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63610" y="988568"/>
            <a:ext cx="11371341" cy="838750"/>
          </a:xfrm>
        </p:spPr>
        <p:style>
          <a:lnRef idx="1">
            <a:schemeClr val="dk1"/>
          </a:lnRef>
          <a:fillRef idx="2">
            <a:schemeClr val="dk1"/>
          </a:fillRef>
          <a:effectRef idx="1">
            <a:schemeClr val="dk1"/>
          </a:effectRef>
          <a:fontRef idx="minor">
            <a:schemeClr val="dk1"/>
          </a:fontRef>
        </p:style>
        <p:txBody>
          <a:bodyPr>
            <a:normAutofit/>
          </a:bodyPr>
          <a:lstStyle/>
          <a:p>
            <a:r>
              <a:rPr lang="ru-RU" sz="3600" b="1" dirty="0">
                <a:solidFill>
                  <a:schemeClr val="tx1"/>
                </a:solidFill>
              </a:rPr>
              <a:t>Что такое дизайнерские навыки?</a:t>
            </a:r>
            <a:endParaRPr lang="en-US" sz="3100" dirty="0">
              <a:solidFill>
                <a:schemeClr val="bg1"/>
              </a:solidFill>
            </a:endParaRPr>
          </a:p>
        </p:txBody>
      </p:sp>
      <p:pic>
        <p:nvPicPr>
          <p:cNvPr id="5" name="Content Placeholder 4">
            <a:extLst>
              <a:ext uri="{FF2B5EF4-FFF2-40B4-BE49-F238E27FC236}">
                <a16:creationId xmlns:a16="http://schemas.microsoft.com/office/drawing/2014/main" id="{FA1AC01D-BB56-410C-ED72-0794764D06D0}"/>
              </a:ext>
            </a:extLst>
          </p:cNvPr>
          <p:cNvPicPr>
            <a:picLocks noGrp="1" noChangeAspect="1"/>
          </p:cNvPicPr>
          <p:nvPr>
            <p:ph idx="1"/>
          </p:nvPr>
        </p:nvPicPr>
        <p:blipFill>
          <a:blip r:embed="rId3"/>
          <a:stretch>
            <a:fillRect/>
          </a:stretch>
        </p:blipFill>
        <p:spPr>
          <a:xfrm>
            <a:off x="359777" y="1992287"/>
            <a:ext cx="10519890" cy="1553621"/>
          </a:xfrm>
          <a:ln w="28575">
            <a:solidFill>
              <a:schemeClr val="accent2"/>
            </a:solidFill>
          </a:ln>
        </p:spPr>
      </p:pic>
      <p:sp>
        <p:nvSpPr>
          <p:cNvPr id="11" name="TextBox 10">
            <a:extLst>
              <a:ext uri="{FF2B5EF4-FFF2-40B4-BE49-F238E27FC236}">
                <a16:creationId xmlns:a16="http://schemas.microsoft.com/office/drawing/2014/main" id="{273BC8D0-2BE6-33BB-44D4-0CF9415FF4A9}"/>
              </a:ext>
            </a:extLst>
          </p:cNvPr>
          <p:cNvSpPr txBox="1"/>
          <p:nvPr/>
        </p:nvSpPr>
        <p:spPr>
          <a:xfrm>
            <a:off x="559056" y="3875847"/>
            <a:ext cx="3462611" cy="1692771"/>
          </a:xfrm>
          <a:prstGeom prst="rect">
            <a:avLst/>
          </a:prstGeom>
          <a:noFill/>
        </p:spPr>
        <p:txBody>
          <a:bodyPr wrap="square">
            <a:spAutoFit/>
          </a:bodyPr>
          <a:lstStyle/>
          <a:p>
            <a:r>
              <a:rPr lang="ru-RU" sz="2800" b="1" i="0" u="none" strike="noStrike" baseline="0" dirty="0">
                <a:solidFill>
                  <a:srgbClr val="ED1B23"/>
                </a:solidFill>
                <a:latin typeface="HelveticaNeueLT Pro 55 Roman"/>
              </a:rPr>
              <a:t>Голова</a:t>
            </a:r>
          </a:p>
          <a:p>
            <a:r>
              <a:rPr lang="ru-RU" sz="2400" i="0" u="none" strike="noStrike" baseline="0" dirty="0">
                <a:latin typeface="HelveticaNeueLT Pro 55 Roman"/>
              </a:rPr>
              <a:t>Решение проблем</a:t>
            </a:r>
          </a:p>
          <a:p>
            <a:r>
              <a:rPr lang="ru-RU" sz="1600" i="0" u="none" strike="noStrike" baseline="0" dirty="0">
                <a:latin typeface="HelveticaNeueLT Pro 55 Roman"/>
              </a:rPr>
              <a:t>Способность визуализировать и</a:t>
            </a:r>
          </a:p>
          <a:p>
            <a:r>
              <a:rPr lang="ru-RU" sz="1600" i="0" u="none" strike="noStrike" baseline="0" dirty="0" err="1">
                <a:latin typeface="HelveticaNeueLT Pro 55 Roman"/>
              </a:rPr>
              <a:t>концептуализировать</a:t>
            </a:r>
            <a:r>
              <a:rPr lang="ru-RU" sz="1600" i="0" u="none" strike="noStrike" baseline="0" dirty="0">
                <a:latin typeface="HelveticaNeueLT Pro 55 Roman"/>
              </a:rPr>
              <a:t> нематериальное.</a:t>
            </a:r>
            <a:endParaRPr lang="fi-FI" sz="1100" dirty="0"/>
          </a:p>
        </p:txBody>
      </p:sp>
      <p:sp>
        <p:nvSpPr>
          <p:cNvPr id="13" name="TextBox 12">
            <a:extLst>
              <a:ext uri="{FF2B5EF4-FFF2-40B4-BE49-F238E27FC236}">
                <a16:creationId xmlns:a16="http://schemas.microsoft.com/office/drawing/2014/main" id="{F7F7369E-F465-C820-E96A-7F0B79254144}"/>
              </a:ext>
            </a:extLst>
          </p:cNvPr>
          <p:cNvSpPr txBox="1"/>
          <p:nvPr/>
        </p:nvSpPr>
        <p:spPr>
          <a:xfrm>
            <a:off x="3825318" y="3875847"/>
            <a:ext cx="3588808" cy="1631216"/>
          </a:xfrm>
          <a:prstGeom prst="rect">
            <a:avLst/>
          </a:prstGeom>
          <a:noFill/>
        </p:spPr>
        <p:txBody>
          <a:bodyPr wrap="square">
            <a:spAutoFit/>
          </a:bodyPr>
          <a:lstStyle/>
          <a:p>
            <a:r>
              <a:rPr lang="ru-RU" sz="2800" b="1" i="0" u="none" strike="noStrike" baseline="0" dirty="0">
                <a:solidFill>
                  <a:srgbClr val="ED1B23"/>
                </a:solidFill>
                <a:latin typeface="HelveticaNeueLT Pro 55 Roman"/>
              </a:rPr>
              <a:t>Сердце</a:t>
            </a:r>
          </a:p>
          <a:p>
            <a:r>
              <a:rPr lang="ru-RU" sz="2400" i="0" u="none" strike="noStrike" baseline="0" dirty="0">
                <a:latin typeface="HelveticaNeueLT Pro 55 Roman"/>
              </a:rPr>
              <a:t>Человечество в центре</a:t>
            </a:r>
          </a:p>
          <a:p>
            <a:r>
              <a:rPr lang="ru-RU" sz="1600" i="0" u="none" strike="noStrike" baseline="0" dirty="0">
                <a:latin typeface="HelveticaNeueLT Pro 55 Roman"/>
              </a:rPr>
              <a:t>Страсть и любопытство к разработке решений, подходящих для людей и планеты.</a:t>
            </a:r>
            <a:endParaRPr lang="fi-FI" sz="1100" dirty="0"/>
          </a:p>
        </p:txBody>
      </p:sp>
      <p:sp>
        <p:nvSpPr>
          <p:cNvPr id="15" name="TextBox 14">
            <a:extLst>
              <a:ext uri="{FF2B5EF4-FFF2-40B4-BE49-F238E27FC236}">
                <a16:creationId xmlns:a16="http://schemas.microsoft.com/office/drawing/2014/main" id="{34933283-6A39-0087-6DB1-1E2647E86A08}"/>
              </a:ext>
            </a:extLst>
          </p:cNvPr>
          <p:cNvSpPr txBox="1"/>
          <p:nvPr/>
        </p:nvSpPr>
        <p:spPr>
          <a:xfrm>
            <a:off x="7893519" y="3875847"/>
            <a:ext cx="3739425" cy="1631216"/>
          </a:xfrm>
          <a:prstGeom prst="rect">
            <a:avLst/>
          </a:prstGeom>
          <a:noFill/>
        </p:spPr>
        <p:txBody>
          <a:bodyPr wrap="square">
            <a:spAutoFit/>
          </a:bodyPr>
          <a:lstStyle/>
          <a:p>
            <a:r>
              <a:rPr lang="ru-RU" sz="2800" b="1" i="0" u="none" strike="noStrike" baseline="0" dirty="0">
                <a:solidFill>
                  <a:srgbClr val="ED1B23"/>
                </a:solidFill>
                <a:latin typeface="HelveticaNeueLT Pro 55 Roman"/>
              </a:rPr>
              <a:t>Рука</a:t>
            </a:r>
          </a:p>
          <a:p>
            <a:r>
              <a:rPr lang="ru-RU" sz="2400" i="0" u="none" strike="noStrike" baseline="0" dirty="0">
                <a:latin typeface="HelveticaNeueLT Pro 55 Roman"/>
              </a:rPr>
              <a:t>Практические навыки</a:t>
            </a:r>
          </a:p>
          <a:p>
            <a:r>
              <a:rPr lang="ru-RU" sz="1600" i="0" u="none" strike="noStrike" baseline="0" dirty="0">
                <a:latin typeface="HelveticaNeueLT Pro 55 Roman"/>
              </a:rPr>
              <a:t>Технические возможности, позволяющие достичь конечной цели.</a:t>
            </a:r>
            <a:endParaRPr lang="fi-FI" sz="1100" dirty="0"/>
          </a:p>
        </p:txBody>
      </p:sp>
      <p:sp>
        <p:nvSpPr>
          <p:cNvPr id="17" name="TextBox 16">
            <a:extLst>
              <a:ext uri="{FF2B5EF4-FFF2-40B4-BE49-F238E27FC236}">
                <a16:creationId xmlns:a16="http://schemas.microsoft.com/office/drawing/2014/main" id="{94BE6AE1-E65B-27D8-49DD-71468FECA576}"/>
              </a:ext>
            </a:extLst>
          </p:cNvPr>
          <p:cNvSpPr txBox="1"/>
          <p:nvPr/>
        </p:nvSpPr>
        <p:spPr>
          <a:xfrm>
            <a:off x="5835807" y="5990890"/>
            <a:ext cx="6140918" cy="369332"/>
          </a:xfrm>
          <a:prstGeom prst="rect">
            <a:avLst/>
          </a:prstGeom>
          <a:noFill/>
        </p:spPr>
        <p:txBody>
          <a:bodyPr wrap="square">
            <a:spAutoFit/>
          </a:bodyPr>
          <a:lstStyle/>
          <a:p>
            <a:r>
              <a:rPr lang="fi-FI" dirty="0"/>
              <a:t>Design </a:t>
            </a:r>
            <a:r>
              <a:rPr lang="fi-FI" dirty="0" err="1"/>
              <a:t>perspectives</a:t>
            </a:r>
            <a:r>
              <a:rPr lang="fi-FI" dirty="0"/>
              <a:t>: Design </a:t>
            </a:r>
            <a:r>
              <a:rPr lang="fi-FI" dirty="0" err="1"/>
              <a:t>skills</a:t>
            </a:r>
            <a:r>
              <a:rPr lang="fi-FI" dirty="0"/>
              <a:t>. 2020. Design </a:t>
            </a:r>
            <a:r>
              <a:rPr lang="fi-FI" dirty="0" err="1"/>
              <a:t>Council</a:t>
            </a:r>
            <a:endParaRPr lang="fi-FI" dirty="0"/>
          </a:p>
        </p:txBody>
      </p:sp>
    </p:spTree>
    <p:extLst>
      <p:ext uri="{BB962C8B-B14F-4D97-AF65-F5344CB8AC3E}">
        <p14:creationId xmlns:p14="http://schemas.microsoft.com/office/powerpoint/2010/main" val="1483709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251A2-AEC0-5D24-DD1C-2457B59C1D78}"/>
              </a:ext>
            </a:extLst>
          </p:cNvPr>
          <p:cNvSpPr>
            <a:spLocks noGrp="1"/>
          </p:cNvSpPr>
          <p:nvPr>
            <p:ph type="title"/>
          </p:nvPr>
        </p:nvSpPr>
        <p:spPr>
          <a:solidFill>
            <a:schemeClr val="bg1">
              <a:lumMod val="65000"/>
            </a:schemeClr>
          </a:solidFill>
          <a:ln w="12700">
            <a:solidFill>
              <a:schemeClr val="tx1"/>
            </a:solidFill>
          </a:ln>
        </p:spPr>
        <p:txBody>
          <a:bodyPr vert="horz" lIns="91440" tIns="45720" rIns="91440" bIns="45720" rtlCol="0" anchor="b">
            <a:normAutofit/>
          </a:bodyPr>
          <a:lstStyle/>
          <a:p>
            <a:pPr algn="l"/>
            <a:r>
              <a:rPr lang="ru-RU" sz="3200" b="1" dirty="0">
                <a:solidFill>
                  <a:schemeClr val="tx1"/>
                </a:solidFill>
                <a:latin typeface="+mn-lt"/>
              </a:rPr>
              <a:t>ЧЕТЫРЕ ОСНОВНЫЕ РОЛИ КОМАНДЫ ДИЗАЙНЕРОВ</a:t>
            </a:r>
            <a:endParaRPr lang="fi-FI" sz="3200" b="1" dirty="0">
              <a:solidFill>
                <a:schemeClr val="tx1"/>
              </a:solidFill>
              <a:latin typeface="+mn-lt"/>
            </a:endParaRPr>
          </a:p>
        </p:txBody>
      </p:sp>
      <p:pic>
        <p:nvPicPr>
          <p:cNvPr id="5" name="Content Placeholder 4">
            <a:extLst>
              <a:ext uri="{FF2B5EF4-FFF2-40B4-BE49-F238E27FC236}">
                <a16:creationId xmlns:a16="http://schemas.microsoft.com/office/drawing/2014/main" id="{79635859-9030-3FC4-F751-428F4FBAC99F}"/>
              </a:ext>
            </a:extLst>
          </p:cNvPr>
          <p:cNvPicPr>
            <a:picLocks noGrp="1" noChangeAspect="1"/>
          </p:cNvPicPr>
          <p:nvPr>
            <p:ph idx="1"/>
          </p:nvPr>
        </p:nvPicPr>
        <p:blipFill>
          <a:blip r:embed="rId2"/>
          <a:stretch>
            <a:fillRect/>
          </a:stretch>
        </p:blipFill>
        <p:spPr>
          <a:xfrm>
            <a:off x="4081112" y="2483318"/>
            <a:ext cx="3195520" cy="3195520"/>
          </a:xfrm>
        </p:spPr>
      </p:pic>
      <p:sp>
        <p:nvSpPr>
          <p:cNvPr id="7" name="TextBox 6">
            <a:extLst>
              <a:ext uri="{FF2B5EF4-FFF2-40B4-BE49-F238E27FC236}">
                <a16:creationId xmlns:a16="http://schemas.microsoft.com/office/drawing/2014/main" id="{A1D40029-C0B1-E6A1-D6DE-B79D6F7FC180}"/>
              </a:ext>
            </a:extLst>
          </p:cNvPr>
          <p:cNvSpPr txBox="1"/>
          <p:nvPr/>
        </p:nvSpPr>
        <p:spPr>
          <a:xfrm>
            <a:off x="73794" y="1779457"/>
            <a:ext cx="4007317" cy="4247317"/>
          </a:xfrm>
          <a:prstGeom prst="rect">
            <a:avLst/>
          </a:prstGeom>
          <a:noFill/>
        </p:spPr>
        <p:txBody>
          <a:bodyPr wrap="square">
            <a:spAutoFit/>
          </a:bodyPr>
          <a:lstStyle/>
          <a:p>
            <a:r>
              <a:rPr lang="ru-RU" b="1" dirty="0"/>
              <a:t>СИСТЕМНЫЙ МЫСЛИТЕЛЬ</a:t>
            </a:r>
          </a:p>
          <a:p>
            <a:r>
              <a:rPr lang="ru-RU" dirty="0"/>
              <a:t>Кто-то, у кого есть возможность увидеть, как все взаимосвязано в более широкой картине, и масштабировать между микро и макро и между бункерами.</a:t>
            </a:r>
          </a:p>
          <a:p>
            <a:endParaRPr lang="ru-RU" b="1" dirty="0"/>
          </a:p>
          <a:p>
            <a:r>
              <a:rPr lang="ru-RU" b="1" dirty="0"/>
              <a:t>ДИЗАЙНЕР И ПРОИЗВОДИТЕЛЬ</a:t>
            </a:r>
          </a:p>
          <a:p>
            <a:r>
              <a:rPr lang="ru-RU" dirty="0"/>
              <a:t>Кто-то, кто понимает</a:t>
            </a:r>
          </a:p>
          <a:p>
            <a:r>
              <a:rPr lang="ru-RU" dirty="0"/>
              <a:t>сила инструментов дизайна и инноваций, обладает техническими и творческими навыками, необходимыми для достижения цели, и применяет их на ранних этапах работы.</a:t>
            </a:r>
            <a:endParaRPr lang="fi-FI" dirty="0"/>
          </a:p>
        </p:txBody>
      </p:sp>
      <p:sp>
        <p:nvSpPr>
          <p:cNvPr id="9" name="TextBox 8">
            <a:extLst>
              <a:ext uri="{FF2B5EF4-FFF2-40B4-BE49-F238E27FC236}">
                <a16:creationId xmlns:a16="http://schemas.microsoft.com/office/drawing/2014/main" id="{01F6DEFF-B85E-ECAE-190F-4758FE938F38}"/>
              </a:ext>
            </a:extLst>
          </p:cNvPr>
          <p:cNvSpPr txBox="1"/>
          <p:nvPr/>
        </p:nvSpPr>
        <p:spPr>
          <a:xfrm>
            <a:off x="7430146" y="2137167"/>
            <a:ext cx="4629750" cy="3693319"/>
          </a:xfrm>
          <a:prstGeom prst="rect">
            <a:avLst/>
          </a:prstGeom>
          <a:noFill/>
        </p:spPr>
        <p:txBody>
          <a:bodyPr wrap="square">
            <a:spAutoFit/>
          </a:bodyPr>
          <a:lstStyle/>
          <a:p>
            <a:r>
              <a:rPr lang="ru-RU" b="1" dirty="0"/>
              <a:t>ЛИДЕР И РАССКАЗЧИК</a:t>
            </a:r>
          </a:p>
          <a:p>
            <a:r>
              <a:rPr lang="ru-RU" dirty="0"/>
              <a:t>Кто-то, кто может рассказать отличную историю о том, что возможно и почему это важно, получить поддержку на всех уровнях и иметь упорство, чтобы довести работу до конца.</a:t>
            </a:r>
          </a:p>
          <a:p>
            <a:endParaRPr lang="ru-RU" b="1" dirty="0"/>
          </a:p>
          <a:p>
            <a:r>
              <a:rPr lang="ru-RU" b="1" dirty="0"/>
              <a:t>СОЕДИНИТЕЛЬ И КОНВЕЙНЕР</a:t>
            </a:r>
          </a:p>
          <a:p>
            <a:r>
              <a:rPr lang="ru-RU" dirty="0"/>
              <a:t>Тот, у кого хорошие отношения, может создать пространство, где люди из разных слоев общества собираются вместе, и соединяет точки, чтобы создать большее движение.</a:t>
            </a:r>
            <a:endParaRPr lang="en-US" dirty="0"/>
          </a:p>
        </p:txBody>
      </p:sp>
      <p:sp>
        <p:nvSpPr>
          <p:cNvPr id="3" name="TextBox 2">
            <a:extLst>
              <a:ext uri="{FF2B5EF4-FFF2-40B4-BE49-F238E27FC236}">
                <a16:creationId xmlns:a16="http://schemas.microsoft.com/office/drawing/2014/main" id="{B1F67301-A7CB-348B-C7A2-8850ED7C3165}"/>
              </a:ext>
            </a:extLst>
          </p:cNvPr>
          <p:cNvSpPr txBox="1"/>
          <p:nvPr/>
        </p:nvSpPr>
        <p:spPr>
          <a:xfrm>
            <a:off x="5502340" y="5982134"/>
            <a:ext cx="6412525" cy="369332"/>
          </a:xfrm>
          <a:prstGeom prst="rect">
            <a:avLst/>
          </a:prstGeom>
          <a:noFill/>
        </p:spPr>
        <p:txBody>
          <a:bodyPr wrap="none" rtlCol="0">
            <a:spAutoFit/>
          </a:bodyPr>
          <a:lstStyle/>
          <a:p>
            <a:r>
              <a:rPr lang="fi-FI" sz="1800"/>
              <a:t>Byond Net Zero: A Systemic Desgn Approach. 2021. Design Council</a:t>
            </a:r>
            <a:endParaRPr lang="fi-FI" dirty="0"/>
          </a:p>
        </p:txBody>
      </p:sp>
    </p:spTree>
    <p:extLst>
      <p:ext uri="{BB962C8B-B14F-4D97-AF65-F5344CB8AC3E}">
        <p14:creationId xmlns:p14="http://schemas.microsoft.com/office/powerpoint/2010/main" val="2674706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1778" y="931332"/>
            <a:ext cx="11343022" cy="816921"/>
          </a:xfrm>
        </p:spPr>
        <p:style>
          <a:lnRef idx="1">
            <a:schemeClr val="dk1"/>
          </a:lnRef>
          <a:fillRef idx="2">
            <a:schemeClr val="dk1"/>
          </a:fillRef>
          <a:effectRef idx="1">
            <a:schemeClr val="dk1"/>
          </a:effectRef>
          <a:fontRef idx="minor">
            <a:schemeClr val="dk1"/>
          </a:fontRef>
        </p:style>
        <p:txBody>
          <a:bodyPr anchor="b">
            <a:normAutofit/>
          </a:bodyPr>
          <a:lstStyle/>
          <a:p>
            <a:r>
              <a:rPr lang="ru-RU" sz="3000" b="1" dirty="0">
                <a:solidFill>
                  <a:schemeClr val="tx1"/>
                </a:solidFill>
              </a:rPr>
              <a:t>Фасилитация сервис дизайн процесса </a:t>
            </a:r>
            <a:endParaRPr lang="en-US" sz="3000" b="1" dirty="0">
              <a:solidFill>
                <a:schemeClr val="bg1"/>
              </a:solidFill>
            </a:endParaRPr>
          </a:p>
        </p:txBody>
      </p:sp>
      <p:sp>
        <p:nvSpPr>
          <p:cNvPr id="3" name="Turinio vietos rezervavimo ženklas 2"/>
          <p:cNvSpPr>
            <a:spLocks noGrp="1"/>
          </p:cNvSpPr>
          <p:nvPr>
            <p:ph sz="half" idx="2"/>
          </p:nvPr>
        </p:nvSpPr>
        <p:spPr>
          <a:xfrm>
            <a:off x="391777" y="2003108"/>
            <a:ext cx="5280889" cy="4238028"/>
          </a:xfrm>
        </p:spPr>
        <p:txBody>
          <a:bodyPr>
            <a:normAutofit lnSpcReduction="10000"/>
          </a:bodyPr>
          <a:lstStyle/>
          <a:p>
            <a:pPr marL="457200" indent="-457200">
              <a:lnSpc>
                <a:spcPct val="120000"/>
              </a:lnSpc>
              <a:spcBef>
                <a:spcPts val="0"/>
              </a:spcBef>
              <a:spcAft>
                <a:spcPts val="0"/>
              </a:spcAft>
              <a:buFont typeface="+mj-lt"/>
              <a:buAutoNum type="arabicPeriod"/>
            </a:pPr>
            <a:r>
              <a:rPr lang="ru-RU" sz="2400" dirty="0">
                <a:solidFill>
                  <a:schemeClr val="tx1"/>
                </a:solidFill>
              </a:rPr>
              <a:t>Создайте плоскую иерархию.</a:t>
            </a:r>
          </a:p>
          <a:p>
            <a:pPr marL="457200" indent="-457200">
              <a:lnSpc>
                <a:spcPct val="120000"/>
              </a:lnSpc>
              <a:spcBef>
                <a:spcPts val="0"/>
              </a:spcBef>
              <a:spcAft>
                <a:spcPts val="0"/>
              </a:spcAft>
              <a:buFont typeface="+mj-lt"/>
              <a:buAutoNum type="arabicPeriod"/>
            </a:pPr>
            <a:r>
              <a:rPr lang="ru-RU" sz="2400" dirty="0">
                <a:solidFill>
                  <a:schemeClr val="tx1"/>
                </a:solidFill>
              </a:rPr>
              <a:t>Расписание.</a:t>
            </a:r>
          </a:p>
          <a:p>
            <a:pPr marL="457200" indent="-457200">
              <a:lnSpc>
                <a:spcPct val="120000"/>
              </a:lnSpc>
              <a:spcBef>
                <a:spcPts val="0"/>
              </a:spcBef>
              <a:spcAft>
                <a:spcPts val="0"/>
              </a:spcAft>
              <a:buFont typeface="+mj-lt"/>
              <a:buAutoNum type="arabicPeriod"/>
            </a:pPr>
            <a:r>
              <a:rPr lang="ru-RU" sz="2400" dirty="0">
                <a:solidFill>
                  <a:schemeClr val="tx1"/>
                </a:solidFill>
              </a:rPr>
              <a:t>Сформируйте команду </a:t>
            </a:r>
            <a:r>
              <a:rPr lang="ru-RU" sz="2400" dirty="0" err="1">
                <a:solidFill>
                  <a:schemeClr val="tx1"/>
                </a:solidFill>
              </a:rPr>
              <a:t>фасилитаторов</a:t>
            </a:r>
            <a:r>
              <a:rPr lang="ru-RU" sz="2400" dirty="0">
                <a:solidFill>
                  <a:schemeClr val="tx1"/>
                </a:solidFill>
              </a:rPr>
              <a:t>.</a:t>
            </a:r>
          </a:p>
          <a:p>
            <a:pPr marL="457200" indent="-457200">
              <a:lnSpc>
                <a:spcPct val="120000"/>
              </a:lnSpc>
              <a:spcBef>
                <a:spcPts val="0"/>
              </a:spcBef>
              <a:spcAft>
                <a:spcPts val="0"/>
              </a:spcAft>
              <a:buFont typeface="+mj-lt"/>
              <a:buAutoNum type="arabicPeriod"/>
            </a:pPr>
            <a:r>
              <a:rPr lang="ru-RU" sz="2400" dirty="0">
                <a:solidFill>
                  <a:schemeClr val="tx1"/>
                </a:solidFill>
              </a:rPr>
              <a:t>Документируйте каждую фазу.</a:t>
            </a:r>
          </a:p>
          <a:p>
            <a:pPr marL="457200" indent="-457200">
              <a:lnSpc>
                <a:spcPct val="120000"/>
              </a:lnSpc>
              <a:spcBef>
                <a:spcPts val="0"/>
              </a:spcBef>
              <a:spcAft>
                <a:spcPts val="0"/>
              </a:spcAft>
              <a:buFont typeface="+mj-lt"/>
              <a:buAutoNum type="arabicPeriod"/>
            </a:pPr>
            <a:r>
              <a:rPr lang="ru-RU" sz="2400" dirty="0">
                <a:solidFill>
                  <a:schemeClr val="tx1"/>
                </a:solidFill>
              </a:rPr>
              <a:t>Создавайте инновации.</a:t>
            </a:r>
          </a:p>
          <a:p>
            <a:pPr marL="457200" indent="-457200">
              <a:lnSpc>
                <a:spcPct val="120000"/>
              </a:lnSpc>
              <a:spcBef>
                <a:spcPts val="0"/>
              </a:spcBef>
              <a:spcAft>
                <a:spcPts val="0"/>
              </a:spcAft>
              <a:buFont typeface="+mj-lt"/>
              <a:buAutoNum type="arabicPeriod"/>
            </a:pPr>
            <a:r>
              <a:rPr lang="ru-RU" sz="2400" dirty="0">
                <a:solidFill>
                  <a:schemeClr val="tx1"/>
                </a:solidFill>
              </a:rPr>
              <a:t>Избегайте разъединения.</a:t>
            </a:r>
          </a:p>
          <a:p>
            <a:pPr marL="457200" indent="-457200">
              <a:lnSpc>
                <a:spcPct val="120000"/>
              </a:lnSpc>
              <a:spcBef>
                <a:spcPts val="0"/>
              </a:spcBef>
              <a:spcAft>
                <a:spcPts val="0"/>
              </a:spcAft>
              <a:buFont typeface="+mj-lt"/>
              <a:buAutoNum type="arabicPeriod"/>
            </a:pPr>
            <a:r>
              <a:rPr lang="ru-RU" sz="2400" dirty="0">
                <a:solidFill>
                  <a:schemeClr val="tx1"/>
                </a:solidFill>
              </a:rPr>
              <a:t>Фотографируйте</a:t>
            </a:r>
          </a:p>
          <a:p>
            <a:pPr marL="457200" indent="-457200">
              <a:lnSpc>
                <a:spcPct val="120000"/>
              </a:lnSpc>
              <a:spcBef>
                <a:spcPts val="0"/>
              </a:spcBef>
              <a:spcAft>
                <a:spcPts val="0"/>
              </a:spcAft>
              <a:buFont typeface="+mj-lt"/>
              <a:buAutoNum type="arabicPeriod"/>
            </a:pPr>
            <a:r>
              <a:rPr lang="ru-RU" sz="2400" dirty="0">
                <a:solidFill>
                  <a:schemeClr val="tx1"/>
                </a:solidFill>
              </a:rPr>
              <a:t>Проверяйте после каждой встречи и обсуждайте.</a:t>
            </a:r>
            <a:endParaRPr lang="en-US" dirty="0">
              <a:solidFill>
                <a:schemeClr val="tx1"/>
              </a:solidFill>
            </a:endParaRPr>
          </a:p>
        </p:txBody>
      </p:sp>
      <p:pic>
        <p:nvPicPr>
          <p:cNvPr id="4" name="Picture 3">
            <a:extLst>
              <a:ext uri="{FF2B5EF4-FFF2-40B4-BE49-F238E27FC236}">
                <a16:creationId xmlns:a16="http://schemas.microsoft.com/office/drawing/2014/main" id="{149F37CF-0CE4-2AFD-B73E-9C7A3E0C8138}"/>
              </a:ext>
            </a:extLst>
          </p:cNvPr>
          <p:cNvPicPr>
            <a:picLocks noChangeAspect="1"/>
          </p:cNvPicPr>
          <p:nvPr/>
        </p:nvPicPr>
        <p:blipFill>
          <a:blip r:embed="rId2"/>
          <a:stretch>
            <a:fillRect/>
          </a:stretch>
        </p:blipFill>
        <p:spPr>
          <a:xfrm>
            <a:off x="6096000" y="1748253"/>
            <a:ext cx="5704222" cy="4665491"/>
          </a:xfrm>
          <a:prstGeom prst="rect">
            <a:avLst/>
          </a:prstGeom>
        </p:spPr>
      </p:pic>
    </p:spTree>
    <p:extLst>
      <p:ext uri="{BB962C8B-B14F-4D97-AF65-F5344CB8AC3E}">
        <p14:creationId xmlns:p14="http://schemas.microsoft.com/office/powerpoint/2010/main" val="23829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1779" y="845703"/>
            <a:ext cx="11343022" cy="1078347"/>
          </a:xfrm>
        </p:spPr>
        <p:style>
          <a:lnRef idx="1">
            <a:schemeClr val="dk1"/>
          </a:lnRef>
          <a:fillRef idx="2">
            <a:schemeClr val="dk1"/>
          </a:fillRef>
          <a:effectRef idx="1">
            <a:schemeClr val="dk1"/>
          </a:effectRef>
          <a:fontRef idx="minor">
            <a:schemeClr val="dk1"/>
          </a:fontRef>
        </p:style>
        <p:txBody>
          <a:bodyPr anchor="b">
            <a:normAutofit/>
          </a:bodyPr>
          <a:lstStyle/>
          <a:p>
            <a:r>
              <a:rPr lang="ru-RU" sz="2400" dirty="0"/>
              <a:t>Советы по использованию сервис-дизайна в Казахстане от </a:t>
            </a:r>
            <a:r>
              <a:rPr lang="ru-RU" sz="2400" dirty="0" err="1"/>
              <a:t>Абилхасовой</a:t>
            </a:r>
            <a:r>
              <a:rPr lang="ru-RU" sz="2400" dirty="0"/>
              <a:t> Айман, старшей медсестры отделения профессиональной терапии</a:t>
            </a:r>
            <a:endParaRPr lang="en-US" sz="2400" dirty="0">
              <a:solidFill>
                <a:srgbClr val="0070C0"/>
              </a:solidFill>
            </a:endParaRPr>
          </a:p>
        </p:txBody>
      </p:sp>
      <p:sp>
        <p:nvSpPr>
          <p:cNvPr id="3" name="Turinio vietos rezervavimo ženklas 2"/>
          <p:cNvSpPr>
            <a:spLocks noGrp="1"/>
          </p:cNvSpPr>
          <p:nvPr>
            <p:ph sz="half" idx="2"/>
          </p:nvPr>
        </p:nvSpPr>
        <p:spPr>
          <a:xfrm>
            <a:off x="502586" y="2114551"/>
            <a:ext cx="7041214" cy="4567602"/>
          </a:xfrm>
        </p:spPr>
        <p:txBody>
          <a:bodyPr>
            <a:normAutofit/>
          </a:bodyPr>
          <a:lstStyle/>
          <a:p>
            <a:r>
              <a:rPr lang="ru-RU" dirty="0">
                <a:solidFill>
                  <a:schemeClr val="tx1"/>
                </a:solidFill>
              </a:rPr>
              <a:t>1. поддержка руководства, в будущем это будет способствовать внедрению улучшенных услуг;</a:t>
            </a:r>
          </a:p>
          <a:p>
            <a:r>
              <a:rPr lang="ru-RU" dirty="0">
                <a:solidFill>
                  <a:schemeClr val="tx1"/>
                </a:solidFill>
              </a:rPr>
              <a:t>2. при выборе темы ориентируйтесь на проблему, которую ВЫ, Медсестра, можете решить;</a:t>
            </a:r>
          </a:p>
          <a:p>
            <a:r>
              <a:rPr lang="ru-RU" dirty="0">
                <a:solidFill>
                  <a:schemeClr val="tx1"/>
                </a:solidFill>
              </a:rPr>
              <a:t>3. при проведении наблюдения быть «наблюдателем», не мешать больным, позволить им быть «самими собой».</a:t>
            </a:r>
          </a:p>
          <a:p>
            <a:r>
              <a:rPr lang="ru-RU" dirty="0">
                <a:solidFill>
                  <a:schemeClr val="tx1"/>
                </a:solidFill>
              </a:rPr>
              <a:t>4. при проведении интервью старайтесь при необходимости задавать уточняющие вопросы и быть на одной волне с пациентами. Пациент почувствует вашу искренность и откроется, что поможет вам глубже понять проблему.</a:t>
            </a:r>
            <a:endParaRPr lang="en-US" dirty="0">
              <a:solidFill>
                <a:schemeClr val="tx1"/>
              </a:solidFill>
            </a:endParaRPr>
          </a:p>
        </p:txBody>
      </p:sp>
      <p:pic>
        <p:nvPicPr>
          <p:cNvPr id="4" name="Picture 3">
            <a:extLst>
              <a:ext uri="{FF2B5EF4-FFF2-40B4-BE49-F238E27FC236}">
                <a16:creationId xmlns:a16="http://schemas.microsoft.com/office/drawing/2014/main" id="{149F37CF-0CE4-2AFD-B73E-9C7A3E0C8138}"/>
              </a:ext>
            </a:extLst>
          </p:cNvPr>
          <p:cNvPicPr>
            <a:picLocks noChangeAspect="1"/>
          </p:cNvPicPr>
          <p:nvPr/>
        </p:nvPicPr>
        <p:blipFill>
          <a:blip r:embed="rId2"/>
          <a:stretch>
            <a:fillRect/>
          </a:stretch>
        </p:blipFill>
        <p:spPr>
          <a:xfrm>
            <a:off x="7779408" y="2489200"/>
            <a:ext cx="3468363" cy="2836779"/>
          </a:xfrm>
          <a:prstGeom prst="rect">
            <a:avLst/>
          </a:prstGeom>
        </p:spPr>
      </p:pic>
    </p:spTree>
    <p:extLst>
      <p:ext uri="{BB962C8B-B14F-4D97-AF65-F5344CB8AC3E}">
        <p14:creationId xmlns:p14="http://schemas.microsoft.com/office/powerpoint/2010/main" val="243192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B124E8-90C7-49E1-AF1C-9CE63E37FBA1}"/>
              </a:ext>
            </a:extLst>
          </p:cNvPr>
          <p:cNvSpPr>
            <a:spLocks noGrp="1"/>
          </p:cNvSpPr>
          <p:nvPr>
            <p:ph type="title"/>
          </p:nvPr>
        </p:nvSpPr>
        <p:spPr/>
        <p:txBody>
          <a:bodyPr>
            <a:normAutofit/>
          </a:bodyPr>
          <a:lstStyle/>
          <a:p>
            <a:r>
              <a:rPr lang="ru-RU" dirty="0"/>
              <a:t>Список использованной литературы</a:t>
            </a:r>
            <a:endParaRPr lang="fi-FI" dirty="0"/>
          </a:p>
        </p:txBody>
      </p:sp>
      <p:sp>
        <p:nvSpPr>
          <p:cNvPr id="3" name="Sisällön paikkamerkki 2">
            <a:extLst>
              <a:ext uri="{FF2B5EF4-FFF2-40B4-BE49-F238E27FC236}">
                <a16:creationId xmlns:a16="http://schemas.microsoft.com/office/drawing/2014/main" id="{CD4148B8-01E7-4ABA-94FC-7BE735389A63}"/>
              </a:ext>
            </a:extLst>
          </p:cNvPr>
          <p:cNvSpPr>
            <a:spLocks noGrp="1"/>
          </p:cNvSpPr>
          <p:nvPr>
            <p:ph idx="1"/>
          </p:nvPr>
        </p:nvSpPr>
        <p:spPr/>
        <p:txBody>
          <a:bodyPr>
            <a:normAutofit fontScale="70000" lnSpcReduction="20000"/>
          </a:bodyPr>
          <a:lstStyle/>
          <a:p>
            <a:pPr marL="0" indent="0">
              <a:buNone/>
            </a:pPr>
            <a:r>
              <a:rPr lang="fi-FI" sz="1800" dirty="0" err="1">
                <a:solidFill>
                  <a:schemeClr val="tx1"/>
                </a:solidFill>
                <a:latin typeface="Calibri" panose="020F0502020204030204" pitchFamily="34" charset="0"/>
              </a:rPr>
              <a:t>Arnstein</a:t>
            </a:r>
            <a:r>
              <a:rPr lang="fi-FI" sz="1800" dirty="0">
                <a:solidFill>
                  <a:schemeClr val="tx1"/>
                </a:solidFill>
                <a:latin typeface="Calibri" panose="020F0502020204030204" pitchFamily="34" charset="0"/>
              </a:rPr>
              <a:t> S. 1969. A </a:t>
            </a:r>
            <a:r>
              <a:rPr lang="fi-FI" sz="1800" dirty="0" err="1">
                <a:solidFill>
                  <a:schemeClr val="tx1"/>
                </a:solidFill>
                <a:latin typeface="Calibri" panose="020F0502020204030204" pitchFamily="34" charset="0"/>
              </a:rPr>
              <a:t>Ladder</a:t>
            </a:r>
            <a:r>
              <a:rPr lang="fi-FI" sz="1800" dirty="0">
                <a:solidFill>
                  <a:schemeClr val="tx1"/>
                </a:solidFill>
                <a:latin typeface="Calibri" panose="020F0502020204030204" pitchFamily="34" charset="0"/>
              </a:rPr>
              <a:t> of </a:t>
            </a:r>
            <a:r>
              <a:rPr lang="fi-FI" sz="1800" dirty="0" err="1">
                <a:solidFill>
                  <a:schemeClr val="tx1"/>
                </a:solidFill>
                <a:latin typeface="Calibri" panose="020F0502020204030204" pitchFamily="34" charset="0"/>
              </a:rPr>
              <a:t>Citizen</a:t>
            </a:r>
            <a:r>
              <a:rPr lang="fi-FI" sz="1800" dirty="0">
                <a:solidFill>
                  <a:schemeClr val="tx1"/>
                </a:solidFill>
                <a:latin typeface="Calibri" panose="020F0502020204030204" pitchFamily="34" charset="0"/>
              </a:rPr>
              <a:t> </a:t>
            </a:r>
            <a:r>
              <a:rPr lang="fi-FI" sz="1800" dirty="0" err="1">
                <a:solidFill>
                  <a:schemeClr val="tx1"/>
                </a:solidFill>
                <a:latin typeface="Calibri" panose="020F0502020204030204" pitchFamily="34" charset="0"/>
              </a:rPr>
              <a:t>participation</a:t>
            </a:r>
            <a:r>
              <a:rPr lang="fi-FI" sz="1800" dirty="0">
                <a:solidFill>
                  <a:schemeClr val="tx1"/>
                </a:solidFill>
                <a:latin typeface="Calibri" panose="020F0502020204030204" pitchFamily="34" charset="0"/>
              </a:rPr>
              <a:t>. AIP Journal </a:t>
            </a:r>
            <a:r>
              <a:rPr lang="fi-FI" sz="1800" dirty="0">
                <a:solidFill>
                  <a:schemeClr val="tx1"/>
                </a:solidFill>
                <a:latin typeface="Calibri" panose="020F0502020204030204" pitchFamily="34" charset="0"/>
                <a:hlinkClick r:id="rId3"/>
              </a:rPr>
              <a:t>https://www.historyofsocialwork.org/1969_ENG_Ladderofparticipation/1969,%20Arnstein,%20ladder%20of%20participation,%20original%20text%20OCR%20C.pdf</a:t>
            </a:r>
            <a:endParaRPr lang="fi-FI" sz="1800" dirty="0">
              <a:solidFill>
                <a:schemeClr val="tx1"/>
              </a:solidFill>
              <a:latin typeface="Calibri" panose="020F0502020204030204" pitchFamily="34" charset="0"/>
            </a:endParaRPr>
          </a:p>
          <a:p>
            <a:pPr marL="0" indent="0">
              <a:buNone/>
            </a:pPr>
            <a:r>
              <a:rPr lang="fi-FI" sz="1800" dirty="0" err="1">
                <a:solidFill>
                  <a:schemeClr val="tx1"/>
                </a:solidFill>
                <a:latin typeface="Calibri" panose="020F0502020204030204" pitchFamily="34" charset="0"/>
              </a:rPr>
              <a:t>Dolan</a:t>
            </a:r>
            <a:r>
              <a:rPr lang="fi-FI" sz="1800" dirty="0">
                <a:solidFill>
                  <a:schemeClr val="tx1"/>
                </a:solidFill>
                <a:latin typeface="Calibri" panose="020F0502020204030204" pitchFamily="34" charset="0"/>
              </a:rPr>
              <a:t> A. 2021. </a:t>
            </a:r>
            <a:r>
              <a:rPr lang="fi-FI" sz="1800" dirty="0" err="1">
                <a:solidFill>
                  <a:schemeClr val="tx1"/>
                </a:solidFill>
                <a:latin typeface="Calibri" panose="020F0502020204030204" pitchFamily="34" charset="0"/>
              </a:rPr>
              <a:t>Double</a:t>
            </a:r>
            <a:r>
              <a:rPr lang="fi-FI" sz="1800" dirty="0">
                <a:solidFill>
                  <a:schemeClr val="tx1"/>
                </a:solidFill>
                <a:latin typeface="Calibri" panose="020F0502020204030204" pitchFamily="34" charset="0"/>
              </a:rPr>
              <a:t> </a:t>
            </a:r>
            <a:r>
              <a:rPr lang="fi-FI" sz="1800" dirty="0" err="1">
                <a:solidFill>
                  <a:schemeClr val="tx1"/>
                </a:solidFill>
                <a:latin typeface="Calibri" panose="020F0502020204030204" pitchFamily="34" charset="0"/>
              </a:rPr>
              <a:t>Diamond</a:t>
            </a:r>
            <a:r>
              <a:rPr lang="fi-FI" sz="1800" dirty="0">
                <a:solidFill>
                  <a:schemeClr val="tx1"/>
                </a:solidFill>
                <a:latin typeface="Calibri" panose="020F0502020204030204" pitchFamily="34" charset="0"/>
              </a:rPr>
              <a:t> Design </a:t>
            </a:r>
            <a:r>
              <a:rPr lang="fi-FI" sz="1800" dirty="0" err="1">
                <a:solidFill>
                  <a:schemeClr val="tx1"/>
                </a:solidFill>
                <a:latin typeface="Calibri" panose="020F0502020204030204" pitchFamily="34" charset="0"/>
              </a:rPr>
              <a:t>Process</a:t>
            </a:r>
            <a:r>
              <a:rPr lang="fi-FI" sz="1800" dirty="0">
                <a:solidFill>
                  <a:schemeClr val="tx1"/>
                </a:solidFill>
                <a:latin typeface="Calibri" panose="020F0502020204030204" pitchFamily="34" charset="0"/>
              </a:rPr>
              <a:t>. https://www.kickframe.com/frameworks/2021/6/2/double-diamond-design-process</a:t>
            </a:r>
          </a:p>
          <a:p>
            <a:pPr marL="0" indent="0">
              <a:buNone/>
            </a:pPr>
            <a:r>
              <a:rPr lang="fi-FI" sz="1800" b="0" i="0" dirty="0">
                <a:solidFill>
                  <a:srgbClr val="044B8C"/>
                </a:solidFill>
                <a:effectLst/>
                <a:latin typeface="Lato" panose="020F0502020204030203" pitchFamily="34" charset="0"/>
              </a:rPr>
              <a:t>https://</a:t>
            </a:r>
            <a:r>
              <a:rPr lang="fi-FI" sz="1800" b="0" i="0" dirty="0" err="1">
                <a:solidFill>
                  <a:srgbClr val="044B8C"/>
                </a:solidFill>
                <a:effectLst/>
                <a:latin typeface="Lato" panose="020F0502020204030203" pitchFamily="34" charset="0"/>
              </a:rPr>
              <a:t>digitalservices.maidstone.gov.uk</a:t>
            </a:r>
            <a:r>
              <a:rPr lang="fi-FI" sz="1800" b="0" i="0" dirty="0">
                <a:solidFill>
                  <a:srgbClr val="044B8C"/>
                </a:solidFill>
                <a:effectLst/>
                <a:latin typeface="Lato" panose="020F0502020204030203" pitchFamily="34" charset="0"/>
              </a:rPr>
              <a:t>/</a:t>
            </a:r>
            <a:endParaRPr lang="fi-FI" sz="1800" dirty="0">
              <a:solidFill>
                <a:schemeClr val="tx1"/>
              </a:solidFill>
              <a:latin typeface="Calibri" panose="020F0502020204030204" pitchFamily="34" charset="0"/>
            </a:endParaRPr>
          </a:p>
          <a:p>
            <a:pPr marL="0" indent="0">
              <a:buNone/>
            </a:pPr>
            <a:r>
              <a:rPr lang="fi-FI" sz="1800" dirty="0">
                <a:solidFill>
                  <a:schemeClr val="tx1"/>
                </a:solidFill>
                <a:latin typeface="Calibri" panose="020F0502020204030204" pitchFamily="34" charset="0"/>
              </a:rPr>
              <a:t>Fry KR. 2019. </a:t>
            </a:r>
            <a:r>
              <a:rPr lang="en-US" sz="1800" dirty="0">
                <a:solidFill>
                  <a:schemeClr val="tx1"/>
                </a:solidFill>
                <a:latin typeface="Calibri" panose="020F0502020204030204" pitchFamily="34" charset="0"/>
              </a:rPr>
              <a:t>Why Hospitals Need Service Design: Challenges and methods for successful implementation of change in hospitals. </a:t>
            </a:r>
            <a:r>
              <a:rPr lang="fi-FI" sz="1800" dirty="0">
                <a:solidFill>
                  <a:schemeClr val="tx1"/>
                </a:solidFill>
                <a:latin typeface="Calibri" panose="020F0502020204030204" pitchFamily="34" charset="0"/>
              </a:rPr>
              <a:t>DOI: </a:t>
            </a:r>
            <a:r>
              <a:rPr lang="fi-FI" sz="1800" dirty="0">
                <a:solidFill>
                  <a:schemeClr val="tx1"/>
                </a:solidFill>
                <a:latin typeface="Calibri" panose="020F0502020204030204" pitchFamily="34" charset="0"/>
                <a:hlinkClick r:id="rId4">
                  <a:extLst>
                    <a:ext uri="{A12FA001-AC4F-418D-AE19-62706E023703}">
                      <ahyp:hlinkClr xmlns:ahyp="http://schemas.microsoft.com/office/drawing/2018/hyperlinkcolor" val="tx"/>
                    </a:ext>
                  </a:extLst>
                </a:hlinkClick>
              </a:rPr>
              <a:t>10.1007/978-3-030-00749-2_22</a:t>
            </a:r>
            <a:r>
              <a:rPr lang="fi-FI" sz="1800" dirty="0">
                <a:solidFill>
                  <a:schemeClr val="tx1"/>
                </a:solidFill>
                <a:latin typeface="Calibri" panose="020F0502020204030204" pitchFamily="34" charset="0"/>
              </a:rPr>
              <a:t> </a:t>
            </a:r>
            <a:r>
              <a:rPr lang="en-US" sz="1800" dirty="0">
                <a:solidFill>
                  <a:schemeClr val="tx1"/>
                </a:solidFill>
                <a:latin typeface="Calibri" panose="020F0502020204030204" pitchFamily="34" charset="0"/>
              </a:rPr>
              <a:t> In book: Service Design and Service Thinking in Healthcare and Hospital Management. Theory, Concepts, Practice. Eds </a:t>
            </a:r>
            <a:r>
              <a:rPr lang="en-US" sz="1800" dirty="0" err="1">
                <a:solidFill>
                  <a:schemeClr val="tx1"/>
                </a:solidFill>
                <a:latin typeface="Calibri" panose="020F0502020204030204" pitchFamily="34" charset="0"/>
              </a:rPr>
              <a:t>Pfannstiel</a:t>
            </a:r>
            <a:r>
              <a:rPr lang="en-US" sz="1800" dirty="0">
                <a:solidFill>
                  <a:schemeClr val="tx1"/>
                </a:solidFill>
                <a:latin typeface="Calibri" panose="020F0502020204030204" pitchFamily="34" charset="0"/>
              </a:rPr>
              <a:t> MA </a:t>
            </a:r>
            <a:r>
              <a:rPr lang="en-US" sz="1800" dirty="0" err="1">
                <a:solidFill>
                  <a:schemeClr val="tx1"/>
                </a:solidFill>
                <a:latin typeface="Calibri" panose="020F0502020204030204" pitchFamily="34" charset="0"/>
              </a:rPr>
              <a:t>Rasche</a:t>
            </a:r>
            <a:r>
              <a:rPr lang="en-US" sz="1800" dirty="0">
                <a:solidFill>
                  <a:schemeClr val="tx1"/>
                </a:solidFill>
                <a:latin typeface="Calibri" panose="020F0502020204030204" pitchFamily="34" charset="0"/>
              </a:rPr>
              <a:t> C. Springer. Pp 377-399.</a:t>
            </a:r>
          </a:p>
          <a:p>
            <a:pPr marL="0" indent="0">
              <a:buNone/>
            </a:pPr>
            <a:r>
              <a:rPr lang="en-US" sz="1800" dirty="0">
                <a:solidFill>
                  <a:schemeClr val="tx1"/>
                </a:solidFill>
                <a:latin typeface="Calibri" panose="020F0502020204030204" pitchFamily="34" charset="0"/>
              </a:rPr>
              <a:t>Moore K. 2020. Service Design Toolkit. </a:t>
            </a:r>
            <a:r>
              <a:rPr lang="en-US" sz="1800" dirty="0">
                <a:solidFill>
                  <a:schemeClr val="tx1"/>
                </a:solidFill>
                <a:latin typeface="Calibri" panose="020F0502020204030204" pitchFamily="34" charset="0"/>
                <a:hlinkClick r:id="rId5"/>
              </a:rPr>
              <a:t>https://digitalservices.maidstone.gov.uk/about-us/toolkits/service-design-toolkit</a:t>
            </a:r>
            <a:endParaRPr lang="en-US" sz="1800" dirty="0">
              <a:solidFill>
                <a:schemeClr val="tx1"/>
              </a:solidFill>
              <a:latin typeface="Calibri" panose="020F0502020204030204" pitchFamily="34" charset="0"/>
            </a:endParaRPr>
          </a:p>
          <a:p>
            <a:pPr marL="0" indent="0">
              <a:buNone/>
            </a:pPr>
            <a:r>
              <a:rPr lang="en-US" sz="1800" dirty="0">
                <a:solidFill>
                  <a:schemeClr val="tx1"/>
                </a:solidFill>
                <a:latin typeface="Calibri" panose="020F0502020204030204" pitchFamily="34" charset="0"/>
              </a:rPr>
              <a:t>Moore K. 2021. </a:t>
            </a:r>
            <a:r>
              <a:rPr lang="en-US" sz="1800" dirty="0" err="1">
                <a:solidFill>
                  <a:schemeClr val="tx1"/>
                </a:solidFill>
                <a:latin typeface="Calibri" panose="020F0502020204030204" pitchFamily="34" charset="0"/>
              </a:rPr>
              <a:t>Sevice</a:t>
            </a:r>
            <a:r>
              <a:rPr lang="en-US" sz="1800" dirty="0">
                <a:solidFill>
                  <a:schemeClr val="tx1"/>
                </a:solidFill>
                <a:latin typeface="Calibri" panose="020F0502020204030204" pitchFamily="34" charset="0"/>
              </a:rPr>
              <a:t> Design Toolkit Framework https://digitalservices.maidstone.gov.uk/about-us/toolkits/service-design-toolkit/1-discover</a:t>
            </a:r>
          </a:p>
          <a:p>
            <a:pPr marL="0" indent="0" algn="l">
              <a:buNone/>
            </a:pPr>
            <a:r>
              <a:rPr lang="en-US" sz="1800" dirty="0" err="1">
                <a:solidFill>
                  <a:schemeClr val="tx1"/>
                </a:solidFill>
                <a:latin typeface="Calibri" panose="020F0502020204030204" pitchFamily="34" charset="0"/>
              </a:rPr>
              <a:t>Razzouk</a:t>
            </a:r>
            <a:r>
              <a:rPr lang="en-US" sz="1800" dirty="0">
                <a:solidFill>
                  <a:schemeClr val="tx1"/>
                </a:solidFill>
                <a:latin typeface="Calibri" panose="020F0502020204030204" pitchFamily="34" charset="0"/>
              </a:rPr>
              <a:t> R, Shute V. 2012. What Is Design Thinking and Why Is It Important? Review of Educational Research September 2012, Vol. 82, No. 3, pp. 330–348. DOI: 10.3102/0034654312457429 </a:t>
            </a:r>
          </a:p>
          <a:p>
            <a:pPr marL="0" indent="0">
              <a:buNone/>
            </a:pPr>
            <a:r>
              <a:rPr lang="en-US" sz="1800" dirty="0">
                <a:solidFill>
                  <a:schemeClr val="tx1"/>
                </a:solidFill>
                <a:latin typeface="Calibri" panose="020F0502020204030204" pitchFamily="34" charset="0"/>
              </a:rPr>
              <a:t>Roberts JP, Fisher TR, Trowbridge MJ &amp; Bent C. 2016. A design thinking framework for healthcare management and innovation. Healthcare vol. 4, no. 1, pp. 11-14. </a:t>
            </a:r>
            <a:r>
              <a:rPr lang="en-US" sz="1800" dirty="0">
                <a:solidFill>
                  <a:schemeClr val="tx1"/>
                </a:solidFill>
                <a:latin typeface="Calibri" panose="020F0502020204030204" pitchFamily="34" charset="0"/>
                <a:hlinkClick r:id="rId6">
                  <a:extLst>
                    <a:ext uri="{A12FA001-AC4F-418D-AE19-62706E023703}">
                      <ahyp:hlinkClr xmlns:ahyp="http://schemas.microsoft.com/office/drawing/2018/hyperlinkcolor" val="tx"/>
                    </a:ext>
                  </a:extLst>
                </a:hlinkClick>
              </a:rPr>
              <a:t>https://doi.org/10.1016/j.hjdsi.2015.12.00</a:t>
            </a:r>
            <a:endParaRPr lang="en-US" sz="1800" dirty="0">
              <a:solidFill>
                <a:schemeClr val="tx1"/>
              </a:solidFill>
              <a:latin typeface="Calibri" panose="020F0502020204030204" pitchFamily="34" charset="0"/>
            </a:endParaRPr>
          </a:p>
          <a:p>
            <a:pPr marL="0" indent="0" algn="l">
              <a:buNone/>
            </a:pPr>
            <a:r>
              <a:rPr lang="it-IT" sz="1800" dirty="0">
                <a:solidFill>
                  <a:schemeClr val="tx1"/>
                </a:solidFill>
                <a:latin typeface="Calibri" panose="020F0502020204030204" pitchFamily="34" charset="0"/>
              </a:rPr>
              <a:t>Simonse L, Albayrak A &amp; Starre S. 2019 Patient </a:t>
            </a:r>
            <a:r>
              <a:rPr lang="en-US" sz="1800" dirty="0">
                <a:solidFill>
                  <a:schemeClr val="tx1"/>
                </a:solidFill>
                <a:latin typeface="Calibri" panose="020F0502020204030204" pitchFamily="34" charset="0"/>
              </a:rPr>
              <a:t>journey method for integrated service design, Design for Health, 3:1, 82-97, DOI:</a:t>
            </a:r>
            <a:r>
              <a:rPr lang="fi-FI" sz="1800" dirty="0">
                <a:solidFill>
                  <a:schemeClr val="tx1"/>
                </a:solidFill>
                <a:latin typeface="Calibri" panose="020F0502020204030204" pitchFamily="34" charset="0"/>
              </a:rPr>
              <a:t>10.1080/24735132.2019.1582741</a:t>
            </a:r>
          </a:p>
          <a:p>
            <a:pPr marL="0" indent="0" algn="l">
              <a:buNone/>
            </a:pPr>
            <a:r>
              <a:rPr lang="en-US" sz="1600" dirty="0">
                <a:hlinkClick r:id="rId7"/>
              </a:rPr>
              <a:t>The Scottish Approach to Service Design (</a:t>
            </a:r>
            <a:r>
              <a:rPr lang="en-US" sz="1600" dirty="0" err="1">
                <a:hlinkClick r:id="rId7"/>
              </a:rPr>
              <a:t>SAtSD</a:t>
            </a:r>
            <a:r>
              <a:rPr lang="en-US" sz="1600" dirty="0">
                <a:hlinkClick r:id="rId7"/>
              </a:rPr>
              <a:t>) - </a:t>
            </a:r>
            <a:r>
              <a:rPr lang="en-US" sz="1600" dirty="0" err="1">
                <a:hlinkClick r:id="rId7"/>
              </a:rPr>
              <a:t>gov.scot</a:t>
            </a:r>
            <a:r>
              <a:rPr lang="en-US" sz="1600" dirty="0">
                <a:hlinkClick r:id="rId7"/>
              </a:rPr>
              <a:t> (www.gov.scot</a:t>
            </a:r>
            <a:endParaRPr lang="fi-FI" sz="1800" dirty="0">
              <a:solidFill>
                <a:schemeClr val="tx1"/>
              </a:solidFill>
              <a:latin typeface="Calibri" panose="020F0502020204030204" pitchFamily="34" charset="0"/>
            </a:endParaRPr>
          </a:p>
          <a:p>
            <a:pPr marL="0" indent="0">
              <a:buNone/>
            </a:pPr>
            <a:r>
              <a:rPr lang="en-US" sz="1800" dirty="0">
                <a:solidFill>
                  <a:schemeClr val="tx1"/>
                </a:solidFill>
                <a:latin typeface="Calibri" panose="020F0502020204030204" pitchFamily="34" charset="0"/>
              </a:rPr>
              <a:t>Yates P.  2018. Design Thinking: Can it enhance nursing research?</a:t>
            </a:r>
            <a:r>
              <a:rPr lang="pt-BR" sz="1800" dirty="0">
                <a:solidFill>
                  <a:schemeClr val="tx1"/>
                </a:solidFill>
                <a:latin typeface="Calibri" panose="020F0502020204030204" pitchFamily="34" charset="0"/>
              </a:rPr>
              <a:t> Cancer Nursing, Vol. 41, No. 4, 2018 344-345. DOI: 10.1097/NCC.0000000000000630</a:t>
            </a:r>
          </a:p>
          <a:p>
            <a:endParaRPr lang="en-US" dirty="0"/>
          </a:p>
        </p:txBody>
      </p:sp>
    </p:spTree>
    <p:extLst>
      <p:ext uri="{BB962C8B-B14F-4D97-AF65-F5344CB8AC3E}">
        <p14:creationId xmlns:p14="http://schemas.microsoft.com/office/powerpoint/2010/main" val="3353428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1778" y="931332"/>
            <a:ext cx="11343022" cy="816921"/>
          </a:xfrm>
        </p:spPr>
        <p:style>
          <a:lnRef idx="1">
            <a:schemeClr val="dk1"/>
          </a:lnRef>
          <a:fillRef idx="2">
            <a:schemeClr val="dk1"/>
          </a:fillRef>
          <a:effectRef idx="1">
            <a:schemeClr val="dk1"/>
          </a:effectRef>
          <a:fontRef idx="minor">
            <a:schemeClr val="dk1"/>
          </a:fontRef>
        </p:style>
        <p:txBody>
          <a:bodyPr anchor="b">
            <a:normAutofit/>
          </a:bodyPr>
          <a:lstStyle/>
          <a:p>
            <a:r>
              <a:rPr lang="ru-RU" sz="3000" b="1" dirty="0">
                <a:solidFill>
                  <a:schemeClr val="bg1"/>
                </a:solidFill>
              </a:rPr>
              <a:t>Дизайн-мышление как подход в сервис-дизайне</a:t>
            </a:r>
            <a:endParaRPr lang="en-US" sz="3000" b="1" dirty="0">
              <a:solidFill>
                <a:schemeClr val="bg1"/>
              </a:solidFill>
            </a:endParaRPr>
          </a:p>
        </p:txBody>
      </p:sp>
      <p:sp>
        <p:nvSpPr>
          <p:cNvPr id="7" name="Content Placeholder 6">
            <a:extLst>
              <a:ext uri="{FF2B5EF4-FFF2-40B4-BE49-F238E27FC236}">
                <a16:creationId xmlns:a16="http://schemas.microsoft.com/office/drawing/2014/main" id="{8C3D8BF5-403C-4808-8785-15EFB0C23716}"/>
              </a:ext>
            </a:extLst>
          </p:cNvPr>
          <p:cNvSpPr>
            <a:spLocks noGrp="1"/>
          </p:cNvSpPr>
          <p:nvPr>
            <p:ph sz="quarter" idx="4"/>
          </p:nvPr>
        </p:nvSpPr>
        <p:spPr>
          <a:xfrm>
            <a:off x="391778" y="2010834"/>
            <a:ext cx="7812422" cy="3915834"/>
          </a:xfrm>
        </p:spPr>
        <p:txBody>
          <a:bodyPr>
            <a:noAutofit/>
          </a:bodyPr>
          <a:lstStyle/>
          <a:p>
            <a:r>
              <a:rPr lang="ru-RU" sz="1900" dirty="0">
                <a:solidFill>
                  <a:schemeClr val="tx1"/>
                </a:solidFill>
              </a:rPr>
              <a:t>Дизайн-мышление было определено как «аналитический и творческий процесс, который вовлекает человека в возможности экспериментировать, создавать и </a:t>
            </a:r>
            <a:r>
              <a:rPr lang="ru-RU" sz="1900" dirty="0" err="1">
                <a:solidFill>
                  <a:schemeClr val="tx1"/>
                </a:solidFill>
              </a:rPr>
              <a:t>прототипировать</a:t>
            </a:r>
            <a:r>
              <a:rPr lang="ru-RU" sz="1900" dirty="0">
                <a:solidFill>
                  <a:schemeClr val="tx1"/>
                </a:solidFill>
              </a:rPr>
              <a:t> модели, собирать отзывы и изменять дизайн» (</a:t>
            </a:r>
            <a:r>
              <a:rPr lang="ru-RU" sz="1900" dirty="0" err="1">
                <a:solidFill>
                  <a:schemeClr val="tx1"/>
                </a:solidFill>
              </a:rPr>
              <a:t>Razzouk</a:t>
            </a:r>
            <a:r>
              <a:rPr lang="ru-RU" sz="1900" dirty="0">
                <a:solidFill>
                  <a:schemeClr val="tx1"/>
                </a:solidFill>
              </a:rPr>
              <a:t> &amp; </a:t>
            </a:r>
            <a:r>
              <a:rPr lang="ru-RU" sz="1900" dirty="0" err="1">
                <a:solidFill>
                  <a:schemeClr val="tx1"/>
                </a:solidFill>
              </a:rPr>
              <a:t>Shute</a:t>
            </a:r>
            <a:r>
              <a:rPr lang="ru-RU" sz="1900" dirty="0">
                <a:solidFill>
                  <a:schemeClr val="tx1"/>
                </a:solidFill>
              </a:rPr>
              <a:t> 2012).</a:t>
            </a:r>
          </a:p>
          <a:p>
            <a:r>
              <a:rPr lang="ru-RU" sz="1900" dirty="0">
                <a:solidFill>
                  <a:schemeClr val="tx1"/>
                </a:solidFill>
              </a:rPr>
              <a:t>Дизайн-мышление описывается как «систематический инновационный процесс, в котором приоритетным является глубокое сочувствие к желаниям, потребностям и вызовам конечных пользователей, чтобы полностью понять проблему в надежде на разработку более всеобъемлющих и эффективных решений» (</a:t>
            </a:r>
            <a:r>
              <a:rPr lang="en-US" sz="1800" dirty="0">
                <a:solidFill>
                  <a:schemeClr val="tx1"/>
                </a:solidFill>
              </a:rPr>
              <a:t>Roberts et al 2016</a:t>
            </a:r>
            <a:r>
              <a:rPr lang="ru-RU" sz="1800" dirty="0">
                <a:solidFill>
                  <a:schemeClr val="tx1"/>
                </a:solidFill>
              </a:rPr>
              <a:t>)</a:t>
            </a:r>
            <a:endParaRPr lang="fi-FI" sz="1900" dirty="0">
              <a:solidFill>
                <a:schemeClr val="tx1"/>
              </a:solidFill>
            </a:endParaRPr>
          </a:p>
        </p:txBody>
      </p:sp>
      <p:pic>
        <p:nvPicPr>
          <p:cNvPr id="3" name="Picture 3">
            <a:extLst>
              <a:ext uri="{FF2B5EF4-FFF2-40B4-BE49-F238E27FC236}">
                <a16:creationId xmlns:a16="http://schemas.microsoft.com/office/drawing/2014/main" id="{22291E3C-A27C-15FE-D874-73D9D2C1D7C2}"/>
              </a:ext>
            </a:extLst>
          </p:cNvPr>
          <p:cNvPicPr>
            <a:picLocks noChangeAspect="1"/>
          </p:cNvPicPr>
          <p:nvPr/>
        </p:nvPicPr>
        <p:blipFill>
          <a:blip r:embed="rId2"/>
          <a:stretch>
            <a:fillRect/>
          </a:stretch>
        </p:blipFill>
        <p:spPr>
          <a:xfrm>
            <a:off x="8347177" y="2377439"/>
            <a:ext cx="3554866" cy="2363373"/>
          </a:xfrm>
          <a:prstGeom prst="rect">
            <a:avLst/>
          </a:prstGeom>
        </p:spPr>
      </p:pic>
    </p:spTree>
    <p:extLst>
      <p:ext uri="{BB962C8B-B14F-4D97-AF65-F5344CB8AC3E}">
        <p14:creationId xmlns:p14="http://schemas.microsoft.com/office/powerpoint/2010/main" val="189047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3797F3-759B-4250-A023-8EB9BCA99ECB}"/>
              </a:ext>
            </a:extLst>
          </p:cNvPr>
          <p:cNvSpPr>
            <a:spLocks noGrp="1"/>
          </p:cNvSpPr>
          <p:nvPr>
            <p:ph type="title"/>
          </p:nvPr>
        </p:nvSpPr>
        <p:spPr>
          <a:xfrm>
            <a:off x="304800" y="970371"/>
            <a:ext cx="11399520" cy="759523"/>
          </a:xfrm>
          <a:solidFill>
            <a:schemeClr val="bg1">
              <a:lumMod val="65000"/>
            </a:schemeClr>
          </a:solidFill>
          <a:ln w="12700">
            <a:solidFill>
              <a:schemeClr val="tx1"/>
            </a:solidFill>
          </a:ln>
        </p:spPr>
        <p:txBody>
          <a:bodyPr>
            <a:normAutofit/>
          </a:bodyPr>
          <a:lstStyle/>
          <a:p>
            <a:pPr algn="r"/>
            <a:r>
              <a:rPr lang="ru-RU" sz="2800" b="1" dirty="0">
                <a:solidFill>
                  <a:schemeClr val="bg1"/>
                </a:solidFill>
                <a:latin typeface="+mn-lt"/>
              </a:rPr>
              <a:t>Сравнение дизайна-мышления и Совершенствования процессов </a:t>
            </a:r>
            <a:br>
              <a:rPr lang="ru-RU" sz="2800" b="1" dirty="0">
                <a:solidFill>
                  <a:schemeClr val="bg1"/>
                </a:solidFill>
                <a:latin typeface="+mn-lt"/>
              </a:rPr>
            </a:br>
            <a:r>
              <a:rPr lang="ru-RU" sz="1800" b="1" i="1" dirty="0">
                <a:solidFill>
                  <a:schemeClr val="tx1"/>
                </a:solidFill>
                <a:latin typeface="+mn-lt"/>
              </a:rPr>
              <a:t>(</a:t>
            </a:r>
            <a:r>
              <a:rPr lang="en-US" sz="1800" b="1" i="1" dirty="0">
                <a:solidFill>
                  <a:schemeClr val="tx1"/>
                </a:solidFill>
                <a:latin typeface="+mn-lt"/>
              </a:rPr>
              <a:t>Roberts et al 2016)</a:t>
            </a:r>
            <a:endParaRPr lang="fi-FI" sz="2800" b="1" i="1" dirty="0">
              <a:solidFill>
                <a:schemeClr val="tx1"/>
              </a:solidFill>
              <a:latin typeface="+mn-lt"/>
            </a:endParaRPr>
          </a:p>
        </p:txBody>
      </p:sp>
      <p:sp>
        <p:nvSpPr>
          <p:cNvPr id="9" name="TextBox 8">
            <a:extLst>
              <a:ext uri="{FF2B5EF4-FFF2-40B4-BE49-F238E27FC236}">
                <a16:creationId xmlns:a16="http://schemas.microsoft.com/office/drawing/2014/main" id="{3FD9CA4D-2709-4905-A14A-A26DD050C092}"/>
              </a:ext>
            </a:extLst>
          </p:cNvPr>
          <p:cNvSpPr txBox="1"/>
          <p:nvPr/>
        </p:nvSpPr>
        <p:spPr>
          <a:xfrm>
            <a:off x="1607543" y="2163444"/>
            <a:ext cx="4513667" cy="369332"/>
          </a:xfrm>
          <a:prstGeom prst="rect">
            <a:avLst/>
          </a:prstGeom>
          <a:noFill/>
        </p:spPr>
        <p:txBody>
          <a:bodyPr wrap="square">
            <a:spAutoFit/>
          </a:bodyPr>
          <a:lstStyle/>
          <a:p>
            <a:r>
              <a:rPr lang="ru-RU" sz="1800" b="0" i="0" u="none" strike="noStrike" baseline="0" dirty="0">
                <a:solidFill>
                  <a:schemeClr val="tx1"/>
                </a:solidFill>
                <a:latin typeface="AdvOTb83ee1dd.B"/>
              </a:rPr>
              <a:t>ОРИЕНТАЦИЯ НА УЛУЧШЕНИЕ ПРОЦЕССА</a:t>
            </a:r>
            <a:endParaRPr lang="fi-FI" dirty="0">
              <a:solidFill>
                <a:schemeClr val="tx1"/>
              </a:solidFill>
            </a:endParaRPr>
          </a:p>
        </p:txBody>
      </p:sp>
      <p:sp>
        <p:nvSpPr>
          <p:cNvPr id="11" name="TextBox 10">
            <a:extLst>
              <a:ext uri="{FF2B5EF4-FFF2-40B4-BE49-F238E27FC236}">
                <a16:creationId xmlns:a16="http://schemas.microsoft.com/office/drawing/2014/main" id="{B0F1CDB1-D3A5-4416-BE8F-E04E5723A549}"/>
              </a:ext>
            </a:extLst>
          </p:cNvPr>
          <p:cNvSpPr txBox="1"/>
          <p:nvPr/>
        </p:nvSpPr>
        <p:spPr>
          <a:xfrm>
            <a:off x="6055635" y="2158979"/>
            <a:ext cx="3692682" cy="646331"/>
          </a:xfrm>
          <a:prstGeom prst="rect">
            <a:avLst/>
          </a:prstGeom>
          <a:noFill/>
        </p:spPr>
        <p:txBody>
          <a:bodyPr wrap="square">
            <a:spAutoFit/>
          </a:bodyPr>
          <a:lstStyle/>
          <a:p>
            <a:r>
              <a:rPr lang="ru-RU" dirty="0">
                <a:latin typeface="AdvOTb83ee1dd.B"/>
              </a:rPr>
              <a:t>ОРИЕНТАЦИЯ НА ДИЗАЙН-МЫШЛЕНИЕ</a:t>
            </a:r>
            <a:endParaRPr lang="fi-FI" dirty="0">
              <a:latin typeface="AdvOTb83ee1dd.B"/>
            </a:endParaRPr>
          </a:p>
        </p:txBody>
      </p:sp>
      <p:cxnSp>
        <p:nvCxnSpPr>
          <p:cNvPr id="12" name="Suora yhdysviiva 7">
            <a:extLst>
              <a:ext uri="{FF2B5EF4-FFF2-40B4-BE49-F238E27FC236}">
                <a16:creationId xmlns:a16="http://schemas.microsoft.com/office/drawing/2014/main" id="{9D509B3F-7E87-45B3-A6C5-2D64F97ED96D}"/>
              </a:ext>
            </a:extLst>
          </p:cNvPr>
          <p:cNvCxnSpPr>
            <a:cxnSpLocks/>
          </p:cNvCxnSpPr>
          <p:nvPr/>
        </p:nvCxnSpPr>
        <p:spPr>
          <a:xfrm>
            <a:off x="5909128" y="2652910"/>
            <a:ext cx="6760" cy="349354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1936F64-54DD-4B4C-8FAE-421549B5DE46}"/>
              </a:ext>
            </a:extLst>
          </p:cNvPr>
          <p:cNvSpPr txBox="1"/>
          <p:nvPr/>
        </p:nvSpPr>
        <p:spPr>
          <a:xfrm>
            <a:off x="1459262" y="2805310"/>
            <a:ext cx="4374961" cy="2479077"/>
          </a:xfrm>
          <a:prstGeom prst="rect">
            <a:avLst/>
          </a:prstGeom>
          <a:noFill/>
        </p:spPr>
        <p:txBody>
          <a:bodyPr wrap="square">
            <a:spAutoFit/>
          </a:bodyPr>
          <a:lstStyle/>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400" dirty="0">
                <a:latin typeface="AdvOT863180fb"/>
              </a:rPr>
              <a:t>Приоритетная оценка ограниченного набора возможных решений</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400" dirty="0">
                <a:latin typeface="AdvOT863180fb"/>
              </a:rPr>
              <a:t>Хорошо подходит для решения проблем, имеющих предсказуемые решения</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400" dirty="0">
                <a:latin typeface="AdvOT863180fb"/>
              </a:rPr>
              <a:t>Способствует достижению консенсуса (конвергентный)</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400" dirty="0">
                <a:latin typeface="AdvOT863180fb"/>
              </a:rPr>
              <a:t>Стремится раскрыть то, что важно для потребителей в конкретном опыте.</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400" dirty="0">
                <a:latin typeface="AdvOT863180fb"/>
              </a:rPr>
              <a:t>Исследование эмпатии фокусируется на том, что думают люди, чтобы выявить улучшенные результаты.</a:t>
            </a:r>
          </a:p>
        </p:txBody>
      </p:sp>
      <p:sp>
        <p:nvSpPr>
          <p:cNvPr id="16" name="TextBox 15">
            <a:extLst>
              <a:ext uri="{FF2B5EF4-FFF2-40B4-BE49-F238E27FC236}">
                <a16:creationId xmlns:a16="http://schemas.microsoft.com/office/drawing/2014/main" id="{973FC604-FA56-4B2B-AD42-1D9C127F6FD6}"/>
              </a:ext>
            </a:extLst>
          </p:cNvPr>
          <p:cNvSpPr txBox="1"/>
          <p:nvPr/>
        </p:nvSpPr>
        <p:spPr>
          <a:xfrm>
            <a:off x="6055635" y="2805310"/>
            <a:ext cx="3976888" cy="2629887"/>
          </a:xfrm>
          <a:prstGeom prst="rect">
            <a:avLst/>
          </a:prstGeom>
          <a:noFill/>
        </p:spPr>
        <p:txBody>
          <a:bodyPr wrap="square">
            <a:spAutoFit/>
          </a:bodyPr>
          <a:lstStyle/>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400" dirty="0">
                <a:latin typeface="AdvOT863180fb"/>
              </a:rPr>
              <a:t>Отдает приоритет всестороннему пониманию основных проблем</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400" dirty="0">
                <a:latin typeface="AdvOT863180fb"/>
              </a:rPr>
              <a:t>Хорошо подходит для решения проблем, у которых есть непредсказуемые решения (опасные проблемы)</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400" dirty="0">
                <a:latin typeface="AdvOT863180fb"/>
              </a:rPr>
              <a:t>Продвигает противоположные идеи и дискуссии (расходящиеся)</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400" dirty="0">
                <a:latin typeface="AdvOT863180fb"/>
              </a:rPr>
              <a:t>Стремится раскрыть то, что важно для потребителей в их повседневной жизни.</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400" dirty="0">
                <a:latin typeface="AdvOT863180fb"/>
              </a:rPr>
              <a:t>Исследование эмпатии фокусируется на том, что люди чувствуют, чтобы выявить новые / разрушительные результаты</a:t>
            </a:r>
          </a:p>
        </p:txBody>
      </p:sp>
    </p:spTree>
    <p:extLst>
      <p:ext uri="{BB962C8B-B14F-4D97-AF65-F5344CB8AC3E}">
        <p14:creationId xmlns:p14="http://schemas.microsoft.com/office/powerpoint/2010/main" val="62364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C60EE7-C6CF-4CA3-A287-4F31D169994A}"/>
              </a:ext>
            </a:extLst>
          </p:cNvPr>
          <p:cNvSpPr>
            <a:spLocks noGrp="1"/>
          </p:cNvSpPr>
          <p:nvPr>
            <p:ph type="title"/>
          </p:nvPr>
        </p:nvSpPr>
        <p:spPr>
          <a:solidFill>
            <a:schemeClr val="bg1">
              <a:lumMod val="65000"/>
            </a:schemeClr>
          </a:solidFill>
          <a:ln w="12700">
            <a:solidFill>
              <a:schemeClr val="tx1"/>
            </a:solidFill>
          </a:ln>
        </p:spPr>
        <p:txBody>
          <a:bodyPr vert="horz" lIns="91440" tIns="45720" rIns="91440" bIns="45720" rtlCol="0" anchor="b">
            <a:normAutofit/>
          </a:bodyPr>
          <a:lstStyle/>
          <a:p>
            <a:pPr algn="ctr"/>
            <a:r>
              <a:rPr lang="ru-RU" sz="2800" b="1" dirty="0">
                <a:solidFill>
                  <a:schemeClr val="bg1"/>
                </a:solidFill>
                <a:latin typeface="+mn-lt"/>
              </a:rPr>
              <a:t>Лестница совместного производства</a:t>
            </a:r>
            <a:endParaRPr lang="fi-FI" sz="2800" b="1" dirty="0">
              <a:solidFill>
                <a:schemeClr val="bg1"/>
              </a:solidFill>
              <a:latin typeface="+mn-lt"/>
            </a:endParaRPr>
          </a:p>
        </p:txBody>
      </p:sp>
      <p:sp>
        <p:nvSpPr>
          <p:cNvPr id="6" name="TextBox 5">
            <a:extLst>
              <a:ext uri="{FF2B5EF4-FFF2-40B4-BE49-F238E27FC236}">
                <a16:creationId xmlns:a16="http://schemas.microsoft.com/office/drawing/2014/main" id="{878B44DF-775C-460C-80BF-3E453D650B8B}"/>
              </a:ext>
            </a:extLst>
          </p:cNvPr>
          <p:cNvSpPr txBox="1"/>
          <p:nvPr/>
        </p:nvSpPr>
        <p:spPr>
          <a:xfrm>
            <a:off x="282625" y="2943610"/>
            <a:ext cx="6028964" cy="970779"/>
          </a:xfrm>
          <a:prstGeom prst="rect">
            <a:avLst/>
          </a:prstGeom>
          <a:noFill/>
        </p:spPr>
        <p:txBody>
          <a:bodyPr wrap="square">
            <a:spAutoFit/>
          </a:bodyPr>
          <a:lstStyle/>
          <a:p>
            <a:pPr>
              <a:lnSpc>
                <a:spcPts val="1700"/>
              </a:lnSpc>
            </a:pPr>
            <a:r>
              <a:rPr lang="ru-RU" dirty="0"/>
              <a:t>Лестница совместного производства была подготовлена Национальной консультативной группой по совместному производству в </a:t>
            </a:r>
            <a:r>
              <a:rPr lang="ru-RU" dirty="0" err="1"/>
              <a:t>Think</a:t>
            </a:r>
            <a:r>
              <a:rPr lang="ru-RU" dirty="0"/>
              <a:t> Local Act Personal (TLAP) на основе предыдущей работы Шерри </a:t>
            </a:r>
            <a:r>
              <a:rPr lang="ru-RU" dirty="0" err="1"/>
              <a:t>Арнштейн</a:t>
            </a:r>
            <a:r>
              <a:rPr lang="ru-RU" dirty="0"/>
              <a:t> (1969).</a:t>
            </a:r>
          </a:p>
        </p:txBody>
      </p:sp>
      <p:pic>
        <p:nvPicPr>
          <p:cNvPr id="9" name="Рисунок 8">
            <a:extLst>
              <a:ext uri="{FF2B5EF4-FFF2-40B4-BE49-F238E27FC236}">
                <a16:creationId xmlns:a16="http://schemas.microsoft.com/office/drawing/2014/main" id="{0ADF3C49-2EDB-4C64-8002-C9DD013E4BFB}"/>
              </a:ext>
            </a:extLst>
          </p:cNvPr>
          <p:cNvPicPr>
            <a:picLocks noChangeAspect="1"/>
          </p:cNvPicPr>
          <p:nvPr/>
        </p:nvPicPr>
        <p:blipFill rotWithShape="1">
          <a:blip r:embed="rId2"/>
          <a:srcRect l="33657" t="34399" r="35766" b="14780"/>
          <a:stretch/>
        </p:blipFill>
        <p:spPr>
          <a:xfrm>
            <a:off x="6311589" y="1779457"/>
            <a:ext cx="4224341" cy="3555384"/>
          </a:xfrm>
          <a:prstGeom prst="rect">
            <a:avLst/>
          </a:prstGeom>
        </p:spPr>
      </p:pic>
    </p:spTree>
    <p:extLst>
      <p:ext uri="{BB962C8B-B14F-4D97-AF65-F5344CB8AC3E}">
        <p14:creationId xmlns:p14="http://schemas.microsoft.com/office/powerpoint/2010/main" val="81599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2B2EEB-BA00-4F59-A5DB-2468C9028F48}"/>
              </a:ext>
            </a:extLst>
          </p:cNvPr>
          <p:cNvSpPr>
            <a:spLocks noGrp="1"/>
          </p:cNvSpPr>
          <p:nvPr>
            <p:ph type="title"/>
          </p:nvPr>
        </p:nvSpPr>
        <p:spPr>
          <a:solidFill>
            <a:schemeClr val="bg1">
              <a:lumMod val="65000"/>
            </a:schemeClr>
          </a:solidFill>
          <a:ln w="12700">
            <a:solidFill>
              <a:schemeClr val="tx1"/>
            </a:solidFill>
          </a:ln>
        </p:spPr>
        <p:txBody>
          <a:bodyPr>
            <a:normAutofit/>
          </a:bodyPr>
          <a:lstStyle/>
          <a:p>
            <a:r>
              <a:rPr lang="ru-RU" sz="1800" b="1" i="0" u="none" strike="noStrike" baseline="0" dirty="0">
                <a:solidFill>
                  <a:schemeClr val="tx1"/>
                </a:solidFill>
                <a:latin typeface="Calibri-Bold"/>
              </a:rPr>
              <a:t> </a:t>
            </a:r>
            <a:r>
              <a:rPr lang="ru-RU" sz="2800" b="1" dirty="0">
                <a:solidFill>
                  <a:schemeClr val="bg1"/>
                </a:solidFill>
                <a:latin typeface="Calibri-Bold"/>
              </a:rPr>
              <a:t>Центральные стержни сервис-дизайна 			</a:t>
            </a:r>
            <a:r>
              <a:rPr lang="ru-RU" sz="1800" b="1" dirty="0">
                <a:solidFill>
                  <a:schemeClr val="bg1"/>
                </a:solidFill>
                <a:latin typeface="Calibri-Bold"/>
              </a:rPr>
              <a:t>	</a:t>
            </a:r>
            <a:r>
              <a:rPr lang="en-US" sz="1800" b="1" i="0" u="none" strike="noStrike" baseline="0" dirty="0">
                <a:solidFill>
                  <a:schemeClr val="tx1"/>
                </a:solidFill>
                <a:latin typeface="Calibri-Bold"/>
              </a:rPr>
              <a:t> (Fry 2019)</a:t>
            </a:r>
            <a:endParaRPr lang="fi-FI" sz="2800" b="1" dirty="0">
              <a:solidFill>
                <a:schemeClr val="bg1"/>
              </a:solidFill>
              <a:latin typeface="Calibri-Bold"/>
            </a:endParaRPr>
          </a:p>
        </p:txBody>
      </p:sp>
      <p:graphicFrame>
        <p:nvGraphicFramePr>
          <p:cNvPr id="4" name="Kaaviokuva 2">
            <a:extLst>
              <a:ext uri="{FF2B5EF4-FFF2-40B4-BE49-F238E27FC236}">
                <a16:creationId xmlns:a16="http://schemas.microsoft.com/office/drawing/2014/main" id="{FA1B4423-EC0B-44B1-BC92-22A7EFEB99A7}"/>
              </a:ext>
            </a:extLst>
          </p:cNvPr>
          <p:cNvGraphicFramePr/>
          <p:nvPr>
            <p:extLst>
              <p:ext uri="{D42A27DB-BD31-4B8C-83A1-F6EECF244321}">
                <p14:modId xmlns:p14="http://schemas.microsoft.com/office/powerpoint/2010/main" val="3243031040"/>
              </p:ext>
            </p:extLst>
          </p:nvPr>
        </p:nvGraphicFramePr>
        <p:xfrm>
          <a:off x="3393856" y="1989522"/>
          <a:ext cx="5404287" cy="4491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231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2B2EEB-BA00-4F59-A5DB-2468C9028F48}"/>
              </a:ext>
            </a:extLst>
          </p:cNvPr>
          <p:cNvSpPr>
            <a:spLocks noGrp="1"/>
          </p:cNvSpPr>
          <p:nvPr>
            <p:ph type="title"/>
          </p:nvPr>
        </p:nvSpPr>
        <p:spPr>
          <a:xfrm>
            <a:off x="170479" y="970493"/>
            <a:ext cx="11170508" cy="808963"/>
          </a:xfrm>
          <a:solidFill>
            <a:schemeClr val="bg1">
              <a:lumMod val="65000"/>
            </a:schemeClr>
          </a:solidFill>
          <a:ln w="12700">
            <a:solidFill>
              <a:schemeClr val="tx1"/>
            </a:solidFill>
          </a:ln>
        </p:spPr>
        <p:txBody>
          <a:bodyPr>
            <a:normAutofit/>
          </a:bodyPr>
          <a:lstStyle/>
          <a:p>
            <a:r>
              <a:rPr lang="ru-RU" sz="3000" b="1" i="0" u="none" strike="noStrike" baseline="0" dirty="0">
                <a:solidFill>
                  <a:schemeClr val="tx1"/>
                </a:solidFill>
                <a:latin typeface="Calibri-Bold"/>
              </a:rPr>
              <a:t>Центральные столпы сервис-дизайна </a:t>
            </a:r>
            <a:r>
              <a:rPr lang="en-GB" sz="1800" b="1" dirty="0">
                <a:solidFill>
                  <a:schemeClr val="tx1"/>
                </a:solidFill>
                <a:latin typeface="Calibri-Bold"/>
              </a:rPr>
              <a:t>(</a:t>
            </a:r>
            <a:r>
              <a:rPr lang="en-US" sz="1800" b="1" dirty="0">
                <a:solidFill>
                  <a:schemeClr val="tx1"/>
                </a:solidFill>
                <a:latin typeface="Calibri-Bold"/>
              </a:rPr>
              <a:t>Fry </a:t>
            </a:r>
            <a:r>
              <a:rPr lang="en-US" sz="1800" b="1" i="0" u="none" strike="noStrike" baseline="0" dirty="0">
                <a:solidFill>
                  <a:schemeClr val="tx1"/>
                </a:solidFill>
                <a:latin typeface="Calibri-Bold"/>
              </a:rPr>
              <a:t>2019) 1/3</a:t>
            </a:r>
            <a:endParaRPr lang="fi-FI" sz="2800" b="1" dirty="0">
              <a:solidFill>
                <a:schemeClr val="bg1"/>
              </a:solidFill>
              <a:latin typeface="Calibri-Bold"/>
            </a:endParaRPr>
          </a:p>
        </p:txBody>
      </p:sp>
      <p:graphicFrame>
        <p:nvGraphicFramePr>
          <p:cNvPr id="3" name="Kaaviokuva 2">
            <a:extLst>
              <a:ext uri="{FF2B5EF4-FFF2-40B4-BE49-F238E27FC236}">
                <a16:creationId xmlns:a16="http://schemas.microsoft.com/office/drawing/2014/main" id="{2E9625A8-91D2-409F-A8BA-CAAA067BD480}"/>
              </a:ext>
            </a:extLst>
          </p:cNvPr>
          <p:cNvGraphicFramePr/>
          <p:nvPr>
            <p:extLst>
              <p:ext uri="{D42A27DB-BD31-4B8C-83A1-F6EECF244321}">
                <p14:modId xmlns:p14="http://schemas.microsoft.com/office/powerpoint/2010/main" val="2299190769"/>
              </p:ext>
            </p:extLst>
          </p:nvPr>
        </p:nvGraphicFramePr>
        <p:xfrm>
          <a:off x="170479" y="1821790"/>
          <a:ext cx="2854075" cy="3969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7875A04-1DD0-9241-4A36-0CC588D4E94E}"/>
              </a:ext>
            </a:extLst>
          </p:cNvPr>
          <p:cNvSpPr txBox="1"/>
          <p:nvPr/>
        </p:nvSpPr>
        <p:spPr>
          <a:xfrm>
            <a:off x="3109793" y="1808706"/>
            <a:ext cx="8828155" cy="1569660"/>
          </a:xfrm>
          <a:prstGeom prst="rect">
            <a:avLst/>
          </a:prstGeom>
          <a:noFill/>
        </p:spPr>
        <p:txBody>
          <a:bodyPr wrap="square" rtlCol="0">
            <a:spAutoFit/>
          </a:bodyPr>
          <a:lstStyle/>
          <a:p>
            <a:r>
              <a:rPr lang="ru-RU" sz="1600" b="0" i="0" u="none" strike="noStrike" baseline="0" dirty="0">
                <a:latin typeface="Calibri" panose="020F0502020204030204" pitchFamily="34" charset="0"/>
              </a:rPr>
              <a:t>Помещая пользователя в центр службы, разработчики услуг могут узнать, как пользователь воспринимает услугу в ее более широком контексте, чтобы понять истинные мотивы пользователей, социальный контекст и привычки.</a:t>
            </a:r>
          </a:p>
          <a:p>
            <a:r>
              <a:rPr lang="ru-RU" sz="1600" b="0" i="0" u="none" strike="noStrike" baseline="0" dirty="0">
                <a:latin typeface="Calibri" panose="020F0502020204030204" pitchFamily="34" charset="0"/>
              </a:rPr>
              <a:t>Требуется более глубокое понимание пользователей, чем статистические описания, поэтому в дизайне услуг используются эмпатические подходы, такие как интервью, наблюдение и полевые исследования.</a:t>
            </a:r>
            <a:endParaRPr lang="fi-FI" sz="1600" dirty="0"/>
          </a:p>
        </p:txBody>
      </p:sp>
      <p:sp>
        <p:nvSpPr>
          <p:cNvPr id="6" name="TextBox 5">
            <a:extLst>
              <a:ext uri="{FF2B5EF4-FFF2-40B4-BE49-F238E27FC236}">
                <a16:creationId xmlns:a16="http://schemas.microsoft.com/office/drawing/2014/main" id="{C2C6C68C-4BE4-D3FF-DE3D-4DCCD3A742C5}"/>
              </a:ext>
            </a:extLst>
          </p:cNvPr>
          <p:cNvSpPr txBox="1"/>
          <p:nvPr/>
        </p:nvSpPr>
        <p:spPr>
          <a:xfrm>
            <a:off x="3024554" y="3370385"/>
            <a:ext cx="8998634" cy="2800767"/>
          </a:xfrm>
          <a:prstGeom prst="rect">
            <a:avLst/>
          </a:prstGeom>
          <a:noFill/>
        </p:spPr>
        <p:txBody>
          <a:bodyPr wrap="square" rtlCol="0">
            <a:spAutoFit/>
          </a:bodyPr>
          <a:lstStyle/>
          <a:p>
            <a:pPr algn="l"/>
            <a:r>
              <a:rPr lang="ru-RU" sz="1600" b="0" i="0" u="none" strike="noStrike" baseline="0" dirty="0">
                <a:latin typeface="Calibri" panose="020F0502020204030204" pitchFamily="34" charset="0"/>
              </a:rPr>
              <a:t>Вовлечение заинтересованных сторон не только в </a:t>
            </a:r>
            <a:r>
              <a:rPr lang="en-GB" sz="1600" dirty="0" err="1">
                <a:latin typeface="Calibri" panose="020F0502020204030204" pitchFamily="34" charset="0"/>
              </a:rPr>
              <a:t>д</a:t>
            </a:r>
            <a:r>
              <a:rPr lang="ru-RU" sz="1600" dirty="0" err="1">
                <a:latin typeface="Calibri" panose="020F0502020204030204" pitchFamily="34" charset="0"/>
              </a:rPr>
              <a:t>изайна</a:t>
            </a:r>
            <a:r>
              <a:rPr lang="ru-RU" sz="1600" dirty="0">
                <a:latin typeface="Calibri" panose="020F0502020204030204" pitchFamily="34" charset="0"/>
              </a:rPr>
              <a:t> </a:t>
            </a:r>
            <a:r>
              <a:rPr lang="ru-RU" sz="1600" b="0" i="0" u="none" strike="noStrike" baseline="0" dirty="0">
                <a:latin typeface="Calibri" panose="020F0502020204030204" pitchFamily="34" charset="0"/>
              </a:rPr>
              <a:t>решения, но и в его производство и разработку.</a:t>
            </a:r>
          </a:p>
          <a:p>
            <a:pPr algn="l"/>
            <a:r>
              <a:rPr lang="ru-RU" sz="1600" b="0" i="0" u="none" strike="noStrike" baseline="0" dirty="0">
                <a:latin typeface="Calibri" panose="020F0502020204030204" pitchFamily="34" charset="0"/>
              </a:rPr>
              <a:t>Выполняется междисциплинарными командами, так как без глубокой экспертизы различных профильных специалистов знания и навыки команды дизайнеров услуг были бы очень поверхностными.</a:t>
            </a:r>
          </a:p>
          <a:p>
            <a:pPr algn="l"/>
            <a:r>
              <a:rPr lang="ru-RU" sz="1600" b="0" i="0" u="none" strike="noStrike" baseline="0" dirty="0">
                <a:latin typeface="Calibri" panose="020F0502020204030204" pitchFamily="34" charset="0"/>
              </a:rPr>
              <a:t>Партнерство между профессиональными группами, а также пациентами, где они работают вместе, и каждый имеет возможность поделиться своими взглядами и опытом на равных условиях. В процессе совместного проектирования каждому предоставляется возможность проявить себя.</a:t>
            </a:r>
          </a:p>
          <a:p>
            <a:pPr algn="l"/>
            <a:r>
              <a:rPr lang="ru-RU" sz="1600" b="0" i="0" u="none" strike="noStrike" baseline="0" dirty="0">
                <a:latin typeface="Calibri" panose="020F0502020204030204" pitchFamily="34" charset="0"/>
              </a:rPr>
              <a:t>Объединяет группы и, таким образом, создает чувство сопричастности к создаваемым инновациям. Вовлеченность и мотивация персонала имеют решающее значение для устойчивого предоставления услуг.</a:t>
            </a:r>
            <a:endParaRPr lang="fi-FI" sz="1600" dirty="0"/>
          </a:p>
        </p:txBody>
      </p:sp>
    </p:spTree>
    <p:extLst>
      <p:ext uri="{BB962C8B-B14F-4D97-AF65-F5344CB8AC3E}">
        <p14:creationId xmlns:p14="http://schemas.microsoft.com/office/powerpoint/2010/main" val="427247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2B2EEB-BA00-4F59-A5DB-2468C9028F48}"/>
              </a:ext>
            </a:extLst>
          </p:cNvPr>
          <p:cNvSpPr>
            <a:spLocks noGrp="1"/>
          </p:cNvSpPr>
          <p:nvPr>
            <p:ph type="title"/>
          </p:nvPr>
        </p:nvSpPr>
        <p:spPr>
          <a:solidFill>
            <a:schemeClr val="bg1">
              <a:lumMod val="65000"/>
            </a:schemeClr>
          </a:solidFill>
          <a:ln w="12700">
            <a:solidFill>
              <a:schemeClr val="tx1"/>
            </a:solidFill>
          </a:ln>
        </p:spPr>
        <p:txBody>
          <a:bodyPr>
            <a:normAutofit/>
          </a:bodyPr>
          <a:lstStyle/>
          <a:p>
            <a:r>
              <a:rPr lang="ru-RU" sz="2800" b="1" i="0" u="none" strike="noStrike" baseline="0" dirty="0">
                <a:solidFill>
                  <a:schemeClr val="tx1"/>
                </a:solidFill>
                <a:latin typeface="Calibri-Bold"/>
              </a:rPr>
              <a:t>Центральные столпы сервис-дизайна </a:t>
            </a:r>
            <a:r>
              <a:rPr lang="en-GB" sz="1600" b="1" dirty="0">
                <a:solidFill>
                  <a:schemeClr val="tx1"/>
                </a:solidFill>
                <a:latin typeface="Calibri-Bold"/>
              </a:rPr>
              <a:t>(</a:t>
            </a:r>
            <a:r>
              <a:rPr lang="en-US" sz="1600" b="1" dirty="0">
                <a:solidFill>
                  <a:schemeClr val="tx1"/>
                </a:solidFill>
                <a:latin typeface="Calibri-Bold"/>
              </a:rPr>
              <a:t>Fry </a:t>
            </a:r>
            <a:r>
              <a:rPr lang="en-US" sz="1600" b="1" i="0" u="none" strike="noStrike" baseline="0" dirty="0">
                <a:solidFill>
                  <a:schemeClr val="tx1"/>
                </a:solidFill>
                <a:latin typeface="Calibri-Bold"/>
              </a:rPr>
              <a:t>2019) </a:t>
            </a:r>
            <a:r>
              <a:rPr lang="ru-RU" sz="1600" b="1" i="0" u="none" strike="noStrike" baseline="0" dirty="0">
                <a:solidFill>
                  <a:schemeClr val="tx1"/>
                </a:solidFill>
                <a:latin typeface="Calibri-Bold"/>
              </a:rPr>
              <a:t>2</a:t>
            </a:r>
            <a:r>
              <a:rPr lang="en-US" sz="1600" b="1" i="0" u="none" strike="noStrike" baseline="0" dirty="0">
                <a:solidFill>
                  <a:schemeClr val="tx1"/>
                </a:solidFill>
                <a:latin typeface="Calibri-Bold"/>
              </a:rPr>
              <a:t>/3</a:t>
            </a:r>
            <a:endParaRPr lang="fi-FI" sz="2800" b="1" dirty="0">
              <a:solidFill>
                <a:schemeClr val="bg1"/>
              </a:solidFill>
              <a:latin typeface="Calibri-Bold"/>
            </a:endParaRPr>
          </a:p>
        </p:txBody>
      </p:sp>
      <p:graphicFrame>
        <p:nvGraphicFramePr>
          <p:cNvPr id="3" name="Kaaviokuva 2">
            <a:extLst>
              <a:ext uri="{FF2B5EF4-FFF2-40B4-BE49-F238E27FC236}">
                <a16:creationId xmlns:a16="http://schemas.microsoft.com/office/drawing/2014/main" id="{2E9625A8-91D2-409F-A8BA-CAAA067BD480}"/>
              </a:ext>
            </a:extLst>
          </p:cNvPr>
          <p:cNvGraphicFramePr/>
          <p:nvPr>
            <p:extLst>
              <p:ext uri="{D42A27DB-BD31-4B8C-83A1-F6EECF244321}">
                <p14:modId xmlns:p14="http://schemas.microsoft.com/office/powerpoint/2010/main" val="4250032935"/>
              </p:ext>
            </p:extLst>
          </p:nvPr>
        </p:nvGraphicFramePr>
        <p:xfrm>
          <a:off x="263612" y="1779457"/>
          <a:ext cx="3928560" cy="4311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7875A04-1DD0-9241-4A36-0CC588D4E94E}"/>
              </a:ext>
            </a:extLst>
          </p:cNvPr>
          <p:cNvSpPr txBox="1"/>
          <p:nvPr/>
        </p:nvSpPr>
        <p:spPr>
          <a:xfrm>
            <a:off x="4192172" y="2057401"/>
            <a:ext cx="7838962" cy="1754326"/>
          </a:xfrm>
          <a:prstGeom prst="rect">
            <a:avLst/>
          </a:prstGeom>
          <a:noFill/>
        </p:spPr>
        <p:txBody>
          <a:bodyPr wrap="square" rtlCol="0">
            <a:spAutoFit/>
          </a:bodyPr>
          <a:lstStyle/>
          <a:p>
            <a:pPr algn="l"/>
            <a:r>
              <a:rPr lang="ru-RU" sz="1800" b="0" i="0" u="none" strike="noStrike" baseline="0" dirty="0">
                <a:latin typeface="Calibri" panose="020F0502020204030204" pitchFamily="34" charset="0"/>
              </a:rPr>
              <a:t>Суть не в том, чтобы избегать ошибок, а в том, чтобы исследовать как можно больше ошибок и учиться на них. Это часто делается путем создания прототипов или тестов продуктов или услуг и их тестирования на конечных пользователях и заинтересованных сторонах. Как дизайнер, вы можете сэкономить время и деньги организации, если протестируете опыт до того, как ресурсы будут потрачены на его фактическую разработку.</a:t>
            </a:r>
            <a:endParaRPr lang="fi-FI" dirty="0"/>
          </a:p>
        </p:txBody>
      </p:sp>
      <p:sp>
        <p:nvSpPr>
          <p:cNvPr id="4" name="TextBox 3">
            <a:extLst>
              <a:ext uri="{FF2B5EF4-FFF2-40B4-BE49-F238E27FC236}">
                <a16:creationId xmlns:a16="http://schemas.microsoft.com/office/drawing/2014/main" id="{B5262CE9-937E-159A-AD13-549168967C1B}"/>
              </a:ext>
            </a:extLst>
          </p:cNvPr>
          <p:cNvSpPr txBox="1"/>
          <p:nvPr/>
        </p:nvSpPr>
        <p:spPr>
          <a:xfrm>
            <a:off x="4192172" y="3811727"/>
            <a:ext cx="7838962" cy="2031325"/>
          </a:xfrm>
          <a:prstGeom prst="rect">
            <a:avLst/>
          </a:prstGeom>
          <a:noFill/>
        </p:spPr>
        <p:txBody>
          <a:bodyPr wrap="square" rtlCol="0">
            <a:spAutoFit/>
          </a:bodyPr>
          <a:lstStyle/>
          <a:p>
            <a:pPr algn="l"/>
            <a:r>
              <a:rPr lang="ru-RU" sz="1800" b="0" i="0" u="none" strike="noStrike" baseline="0" dirty="0">
                <a:latin typeface="Calibri" panose="020F0502020204030204" pitchFamily="34" charset="0"/>
              </a:rPr>
              <a:t>Сервис-дизайнеры часто используют визуальные средства, такие как эскизы, изображения или прототипы, для общения.</a:t>
            </a:r>
          </a:p>
          <a:p>
            <a:pPr algn="l"/>
            <a:r>
              <a:rPr lang="ru-RU" sz="1800" b="0" i="0" u="none" strike="noStrike" baseline="0" dirty="0">
                <a:latin typeface="Calibri" panose="020F0502020204030204" pitchFamily="34" charset="0"/>
              </a:rPr>
              <a:t>Поощрение всех заинтересованных сторон к более визуальному самовыражению может сделать идеи более осязаемыми, менее сложными и поддерживать общение между вовлеченными участниками.</a:t>
            </a:r>
          </a:p>
          <a:p>
            <a:pPr algn="l"/>
            <a:r>
              <a:rPr lang="ru-RU" sz="1800" b="0" i="0" u="none" strike="noStrike" baseline="0" dirty="0">
                <a:latin typeface="Calibri" panose="020F0502020204030204" pitchFamily="34" charset="0"/>
              </a:rPr>
              <a:t>Четкая коммуникация между заинтересованными сторонами о желаемом результате имеет важное значение на этапе реализации.</a:t>
            </a:r>
            <a:endParaRPr lang="fi-FI" dirty="0"/>
          </a:p>
        </p:txBody>
      </p:sp>
    </p:spTree>
    <p:extLst>
      <p:ext uri="{BB962C8B-B14F-4D97-AF65-F5344CB8AC3E}">
        <p14:creationId xmlns:p14="http://schemas.microsoft.com/office/powerpoint/2010/main" val="654625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2B2EEB-BA00-4F59-A5DB-2468C9028F48}"/>
              </a:ext>
            </a:extLst>
          </p:cNvPr>
          <p:cNvSpPr>
            <a:spLocks noGrp="1"/>
          </p:cNvSpPr>
          <p:nvPr>
            <p:ph type="title"/>
          </p:nvPr>
        </p:nvSpPr>
        <p:spPr>
          <a:solidFill>
            <a:schemeClr val="bg1">
              <a:lumMod val="65000"/>
            </a:schemeClr>
          </a:solidFill>
          <a:ln w="12700">
            <a:solidFill>
              <a:schemeClr val="tx1"/>
            </a:solidFill>
          </a:ln>
        </p:spPr>
        <p:txBody>
          <a:bodyPr>
            <a:normAutofit/>
          </a:bodyPr>
          <a:lstStyle/>
          <a:p>
            <a:r>
              <a:rPr lang="ru-RU" sz="3000" b="1" i="0" u="none" strike="noStrike" baseline="0" dirty="0">
                <a:solidFill>
                  <a:schemeClr val="tx1"/>
                </a:solidFill>
                <a:latin typeface="Calibri-Bold"/>
              </a:rPr>
              <a:t>Центральные столпы сервис-дизайна </a:t>
            </a:r>
            <a:r>
              <a:rPr lang="en-GB" sz="1800" b="1" dirty="0">
                <a:solidFill>
                  <a:schemeClr val="tx1"/>
                </a:solidFill>
                <a:latin typeface="Calibri-Bold"/>
              </a:rPr>
              <a:t>(</a:t>
            </a:r>
            <a:r>
              <a:rPr lang="en-US" sz="1800" b="1" dirty="0">
                <a:solidFill>
                  <a:schemeClr val="tx1"/>
                </a:solidFill>
                <a:latin typeface="Calibri-Bold"/>
              </a:rPr>
              <a:t>Fry </a:t>
            </a:r>
            <a:r>
              <a:rPr lang="en-US" sz="1800" b="1" i="0" u="none" strike="noStrike" baseline="0" dirty="0">
                <a:solidFill>
                  <a:schemeClr val="tx1"/>
                </a:solidFill>
                <a:latin typeface="Calibri-Bold"/>
              </a:rPr>
              <a:t>2019) </a:t>
            </a:r>
            <a:r>
              <a:rPr lang="ru-RU" sz="1800" b="1" i="0" u="none" strike="noStrike" baseline="0" dirty="0">
                <a:solidFill>
                  <a:schemeClr val="tx1"/>
                </a:solidFill>
                <a:latin typeface="Calibri-Bold"/>
              </a:rPr>
              <a:t>3</a:t>
            </a:r>
            <a:r>
              <a:rPr lang="en-US" sz="1800" b="1" i="0" u="none" strike="noStrike" baseline="0" dirty="0">
                <a:solidFill>
                  <a:schemeClr val="tx1"/>
                </a:solidFill>
                <a:latin typeface="Calibri-Bold"/>
              </a:rPr>
              <a:t>/3</a:t>
            </a:r>
            <a:endParaRPr lang="fi-FI" sz="2400" b="1" dirty="0">
              <a:solidFill>
                <a:schemeClr val="bg1"/>
              </a:solidFill>
              <a:latin typeface="Calibri-Bold"/>
            </a:endParaRPr>
          </a:p>
        </p:txBody>
      </p:sp>
      <p:graphicFrame>
        <p:nvGraphicFramePr>
          <p:cNvPr id="3" name="Kaaviokuva 2">
            <a:extLst>
              <a:ext uri="{FF2B5EF4-FFF2-40B4-BE49-F238E27FC236}">
                <a16:creationId xmlns:a16="http://schemas.microsoft.com/office/drawing/2014/main" id="{2E9625A8-91D2-409F-A8BA-CAAA067BD480}"/>
              </a:ext>
            </a:extLst>
          </p:cNvPr>
          <p:cNvGraphicFramePr/>
          <p:nvPr>
            <p:extLst>
              <p:ext uri="{D42A27DB-BD31-4B8C-83A1-F6EECF244321}">
                <p14:modId xmlns:p14="http://schemas.microsoft.com/office/powerpoint/2010/main" val="1832571441"/>
              </p:ext>
            </p:extLst>
          </p:nvPr>
        </p:nvGraphicFramePr>
        <p:xfrm>
          <a:off x="263612" y="1779457"/>
          <a:ext cx="4181388" cy="4491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7875A04-1DD0-9241-4A36-0CC588D4E94E}"/>
              </a:ext>
            </a:extLst>
          </p:cNvPr>
          <p:cNvSpPr txBox="1"/>
          <p:nvPr/>
        </p:nvSpPr>
        <p:spPr>
          <a:xfrm>
            <a:off x="4616970" y="1966305"/>
            <a:ext cx="7210520" cy="2585323"/>
          </a:xfrm>
          <a:prstGeom prst="rect">
            <a:avLst/>
          </a:prstGeom>
          <a:noFill/>
        </p:spPr>
        <p:txBody>
          <a:bodyPr wrap="square" rtlCol="0">
            <a:spAutoFit/>
          </a:bodyPr>
          <a:lstStyle/>
          <a:p>
            <a:pPr algn="l"/>
            <a:r>
              <a:rPr lang="ru-RU" sz="1800" b="0" i="0" u="none" strike="noStrike" baseline="0" dirty="0">
                <a:latin typeface="Calibri" panose="020F0502020204030204" pitchFamily="34" charset="0"/>
              </a:rPr>
              <a:t>Комплексные услуги— это сервисы, которые изучают весь путь пользователя и учитывают каждую точку взаимодействия с этим сервисом.</a:t>
            </a:r>
          </a:p>
          <a:p>
            <a:pPr algn="l"/>
            <a:r>
              <a:rPr lang="ru-RU" sz="1800" b="0" i="0" u="none" strike="noStrike" baseline="0" dirty="0">
                <a:latin typeface="Calibri" panose="020F0502020204030204" pitchFamily="34" charset="0"/>
              </a:rPr>
              <a:t>Методы проектирования услуг, такие как схемы услуг, пути пользователей и сценарии, исследуют целостный опыт клиентов и точки соприкосновения.</a:t>
            </a:r>
          </a:p>
          <a:p>
            <a:pPr algn="l"/>
            <a:r>
              <a:rPr lang="ru-RU" sz="1800" b="0" i="0" u="none" strike="noStrike" baseline="0" dirty="0">
                <a:latin typeface="Calibri" panose="020F0502020204030204" pitchFamily="34" charset="0"/>
              </a:rPr>
              <a:t>Это включает в себя не только проектирование всего пути, который испытывают пользователи, включая как материальные, так и нематериальные качества.</a:t>
            </a:r>
            <a:endParaRPr lang="fi-FI" dirty="0">
              <a:latin typeface="Calibri" panose="020F0502020204030204" pitchFamily="34" charset="0"/>
            </a:endParaRPr>
          </a:p>
        </p:txBody>
      </p:sp>
    </p:spTree>
    <p:extLst>
      <p:ext uri="{BB962C8B-B14F-4D97-AF65-F5344CB8AC3E}">
        <p14:creationId xmlns:p14="http://schemas.microsoft.com/office/powerpoint/2010/main" val="2221438650"/>
      </p:ext>
    </p:extLst>
  </p:cSld>
  <p:clrMapOvr>
    <a:masterClrMapping/>
  </p:clrMapOvr>
</p:sld>
</file>

<file path=ppt/theme/theme1.xml><?xml version="1.0" encoding="utf-8"?>
<a:theme xmlns:a="http://schemas.openxmlformats.org/drawingml/2006/main" name="Retrospektyvinė">
  <a:themeElements>
    <a:clrScheme name="Retrospektyvinė">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yvinė">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yvinė">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T_Template" id="{F52BAE4A-3757-4BB5-BC6D-16B0C296CE13}" vid="{3F6DFB22-61F0-4797-B00A-C0AFD3CE9603}"/>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PPT_Template</Template>
  <TotalTime>3827</TotalTime>
  <Words>4246</Words>
  <Application>Microsoft Macintosh PowerPoint</Application>
  <PresentationFormat>Широкоэкранный</PresentationFormat>
  <Paragraphs>278</Paragraphs>
  <Slides>24</Slides>
  <Notes>8</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24</vt:i4>
      </vt:variant>
    </vt:vector>
  </HeadingPairs>
  <TitlesOfParts>
    <vt:vector size="35" baseType="lpstr">
      <vt:lpstr>AdvOT863180fb</vt:lpstr>
      <vt:lpstr>AdvOTb83ee1dd.B</vt:lpstr>
      <vt:lpstr>AdvP41EC0E</vt:lpstr>
      <vt:lpstr>Arial</vt:lpstr>
      <vt:lpstr>Calibri</vt:lpstr>
      <vt:lpstr>Calibri Light</vt:lpstr>
      <vt:lpstr>Calibri-Bold</vt:lpstr>
      <vt:lpstr>HelveticaNeueLT Pro 55 Roman</vt:lpstr>
      <vt:lpstr>inherit</vt:lpstr>
      <vt:lpstr>Lato</vt:lpstr>
      <vt:lpstr>Retrospektyvinė</vt:lpstr>
      <vt:lpstr>“Сервис-дизайн подход в развитии сестринских услуг”  Лекция 01   «Методология и процесс сервис-дизайна подхода»</vt:lpstr>
      <vt:lpstr>Сервис дизайн</vt:lpstr>
      <vt:lpstr>Дизайн-мышление как подход в сервис-дизайне</vt:lpstr>
      <vt:lpstr>Сравнение дизайна-мышления и Совершенствования процессов  (Roberts et al 2016)</vt:lpstr>
      <vt:lpstr>Лестница совместного производства</vt:lpstr>
      <vt:lpstr> Центральные стержни сервис-дизайна      (Fry 2019)</vt:lpstr>
      <vt:lpstr>Центральные столпы сервис-дизайна (Fry 2019) 1/3</vt:lpstr>
      <vt:lpstr>Центральные столпы сервис-дизайна (Fry 2019) 2/3</vt:lpstr>
      <vt:lpstr>Центральные столпы сервис-дизайна (Fry 2019) 3/3</vt:lpstr>
      <vt:lpstr>Процесс проектирования Double Diamond</vt:lpstr>
      <vt:lpstr>Процесс проектирования Double Diamond</vt:lpstr>
      <vt:lpstr>Service Design Model</vt:lpstr>
      <vt:lpstr>    1 Фаза обнаружения (1/2) </vt:lpstr>
      <vt:lpstr>1 Фаза обнаружения (2/2) </vt:lpstr>
      <vt:lpstr>2. Фаза определения</vt:lpstr>
      <vt:lpstr>3А. Фаза проектирования </vt:lpstr>
      <vt:lpstr>3B. Фаза развития</vt:lpstr>
      <vt:lpstr>4. Передавать (Доставить)</vt:lpstr>
      <vt:lpstr>  Можно ли использовать сервис-дизайн для развития сестринских услуг?</vt:lpstr>
      <vt:lpstr>Что такое дизайнерские навыки?</vt:lpstr>
      <vt:lpstr>ЧЕТЫРЕ ОСНОВНЫЕ РОЛИ КОМАНДЫ ДИЗАЙНЕРОВ</vt:lpstr>
      <vt:lpstr>Фасилитация сервис дизайн процесса </vt:lpstr>
      <vt:lpstr>Советы по использованию сервис-дизайна в Казахстане от Абилхасовой Айман, старшей медсестры отделения профессиональной терапии</vt:lpstr>
      <vt:lpstr>Список использованной литературы</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Enrika Morkienė</dc:creator>
  <cp:lastModifiedBy>Қуаныш Жұлдыз</cp:lastModifiedBy>
  <cp:revision>72</cp:revision>
  <dcterms:created xsi:type="dcterms:W3CDTF">2021-02-03T14:20:44Z</dcterms:created>
  <dcterms:modified xsi:type="dcterms:W3CDTF">2023-01-10T17:06:27Z</dcterms:modified>
</cp:coreProperties>
</file>