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1" r:id="rId3"/>
    <p:sldId id="257" r:id="rId4"/>
    <p:sldId id="258" r:id="rId5"/>
    <p:sldId id="259" r:id="rId6"/>
    <p:sldId id="261" r:id="rId7"/>
    <p:sldId id="262" r:id="rId8"/>
    <p:sldId id="285" r:id="rId9"/>
    <p:sldId id="264" r:id="rId10"/>
    <p:sldId id="282" r:id="rId11"/>
    <p:sldId id="266" r:id="rId12"/>
    <p:sldId id="286" r:id="rId13"/>
    <p:sldId id="265" r:id="rId14"/>
    <p:sldId id="268" r:id="rId15"/>
    <p:sldId id="267" r:id="rId16"/>
    <p:sldId id="287" r:id="rId17"/>
    <p:sldId id="269" r:id="rId18"/>
    <p:sldId id="270" r:id="rId19"/>
    <p:sldId id="271" r:id="rId20"/>
    <p:sldId id="288" r:id="rId21"/>
    <p:sldId id="273" r:id="rId22"/>
    <p:sldId id="274" r:id="rId23"/>
    <p:sldId id="284" r:id="rId24"/>
    <p:sldId id="289" r:id="rId25"/>
    <p:sldId id="276" r:id="rId26"/>
    <p:sldId id="290" r:id="rId27"/>
    <p:sldId id="291" r:id="rId28"/>
    <p:sldId id="292" r:id="rId29"/>
    <p:sldId id="293" r:id="rId30"/>
    <p:sldId id="26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beth.fagerstrom@abo.fi" initials="l" lastIdx="1" clrIdx="0">
    <p:extLst>
      <p:ext uri="{19B8F6BF-5375-455C-9EA6-DF929625EA0E}">
        <p15:presenceInfo xmlns:p15="http://schemas.microsoft.com/office/powerpoint/2012/main" userId="S::lisbeth.fagerstrom@abo.fi::AKADEMI\lfagerst" providerId="AD"/>
      </p:ext>
    </p:extLst>
  </p:cmAuthor>
  <p:cmAuthor id="2" name="Heikkilä Johanna" initials="HJ" lastIdx="1" clrIdx="1">
    <p:extLst>
      <p:ext uri="{19B8F6BF-5375-455C-9EA6-DF929625EA0E}">
        <p15:presenceInfo xmlns:p15="http://schemas.microsoft.com/office/powerpoint/2012/main" userId="S::johanna.heikkila@jamk.fi::4010edbe-2f30-41e5-a11b-6c6f95148d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62" autoAdjust="0"/>
    <p:restoredTop sz="83256" autoAdjust="0"/>
  </p:normalViewPr>
  <p:slideViewPr>
    <p:cSldViewPr snapToGrid="0">
      <p:cViewPr varScale="1">
        <p:scale>
          <a:sx n="65" d="100"/>
          <a:sy n="65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E7FF-48A5-4B6C-8DF3-9CB6F8B419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2879FB6-EC24-4D80-A676-2674D49A5D3C}">
      <dgm:prSet phldrT="[Teksti]" custT="1"/>
      <dgm:spPr/>
      <dgm:t>
        <a:bodyPr/>
        <a:lstStyle/>
        <a:p>
          <a:r>
            <a:rPr lang="fi-FI" sz="1500" dirty="0"/>
            <a:t>1. </a:t>
          </a:r>
          <a:r>
            <a:rPr lang="fi-FI" sz="1500" dirty="0" err="1"/>
            <a:t>Discovery</a:t>
          </a:r>
          <a:endParaRPr lang="fi-FI" sz="1500" dirty="0"/>
        </a:p>
      </dgm:t>
    </dgm:pt>
    <dgm:pt modelId="{FBD84D3A-9586-4797-9B55-BCE480D56A2A}" type="parTrans" cxnId="{9701837A-3132-4FEF-AE20-A21EDA757102}">
      <dgm:prSet/>
      <dgm:spPr/>
      <dgm:t>
        <a:bodyPr/>
        <a:lstStyle/>
        <a:p>
          <a:endParaRPr lang="fi-FI"/>
        </a:p>
      </dgm:t>
    </dgm:pt>
    <dgm:pt modelId="{CE816442-CCC7-4AF2-A909-C3DAADD9D3FA}" type="sibTrans" cxnId="{9701837A-3132-4FEF-AE20-A21EDA757102}">
      <dgm:prSet/>
      <dgm:spPr/>
      <dgm:t>
        <a:bodyPr/>
        <a:lstStyle/>
        <a:p>
          <a:endParaRPr lang="fi-FI"/>
        </a:p>
      </dgm:t>
    </dgm:pt>
    <dgm:pt modelId="{A73E2F05-F500-4661-AB02-2526360F01B7}">
      <dgm:prSet phldrT="[Teksti]"/>
      <dgm:spPr/>
      <dgm:t>
        <a:bodyPr/>
        <a:lstStyle/>
        <a:p>
          <a:r>
            <a:rPr lang="fi-FI" dirty="0"/>
            <a:t>2.Define</a:t>
          </a:r>
        </a:p>
      </dgm:t>
    </dgm:pt>
    <dgm:pt modelId="{3DFBB476-2C1F-4983-85D5-FC9D403B931C}" type="parTrans" cxnId="{32BD6FE9-AFE2-484B-95C0-5FC061D989F0}">
      <dgm:prSet/>
      <dgm:spPr/>
      <dgm:t>
        <a:bodyPr/>
        <a:lstStyle/>
        <a:p>
          <a:endParaRPr lang="fi-FI"/>
        </a:p>
      </dgm:t>
    </dgm:pt>
    <dgm:pt modelId="{06E16918-76CF-4098-B0BF-A2A4CDE55A83}" type="sibTrans" cxnId="{32BD6FE9-AFE2-484B-95C0-5FC061D989F0}">
      <dgm:prSet/>
      <dgm:spPr/>
      <dgm:t>
        <a:bodyPr/>
        <a:lstStyle/>
        <a:p>
          <a:endParaRPr lang="fi-FI"/>
        </a:p>
      </dgm:t>
    </dgm:pt>
    <dgm:pt modelId="{D5BE7CEA-7AE6-4F0C-860D-15C78F9B9C86}">
      <dgm:prSet phldrT="[Teksti]"/>
      <dgm:spPr/>
      <dgm:t>
        <a:bodyPr/>
        <a:lstStyle/>
        <a:p>
          <a:r>
            <a:rPr lang="fi-FI" dirty="0"/>
            <a:t>3.Develop</a:t>
          </a:r>
        </a:p>
      </dgm:t>
    </dgm:pt>
    <dgm:pt modelId="{A01DC3E3-683F-4485-8E60-9B517B1E504C}" type="parTrans" cxnId="{8D53A884-17E1-4FCC-A19A-2D67E5E6B8E4}">
      <dgm:prSet/>
      <dgm:spPr/>
      <dgm:t>
        <a:bodyPr/>
        <a:lstStyle/>
        <a:p>
          <a:endParaRPr lang="fi-FI"/>
        </a:p>
      </dgm:t>
    </dgm:pt>
    <dgm:pt modelId="{8FD0A3F4-9433-4A21-823C-D41D2D0C6111}" type="sibTrans" cxnId="{8D53A884-17E1-4FCC-A19A-2D67E5E6B8E4}">
      <dgm:prSet/>
      <dgm:spPr/>
      <dgm:t>
        <a:bodyPr/>
        <a:lstStyle/>
        <a:p>
          <a:endParaRPr lang="fi-FI"/>
        </a:p>
      </dgm:t>
    </dgm:pt>
    <dgm:pt modelId="{30B633AA-26F8-4BAC-A206-90F3A6169256}">
      <dgm:prSet phldrT="[Teksti]"/>
      <dgm:spPr/>
      <dgm:t>
        <a:bodyPr/>
        <a:lstStyle/>
        <a:p>
          <a:r>
            <a:rPr lang="fi-FI" dirty="0"/>
            <a:t>4.Deliver</a:t>
          </a:r>
        </a:p>
      </dgm:t>
    </dgm:pt>
    <dgm:pt modelId="{C4735D43-54EA-43AA-9C87-323D8FFE4335}" type="parTrans" cxnId="{D0CF69B1-571E-45D7-B67F-B88C5E925143}">
      <dgm:prSet/>
      <dgm:spPr/>
      <dgm:t>
        <a:bodyPr/>
        <a:lstStyle/>
        <a:p>
          <a:endParaRPr lang="fi-FI"/>
        </a:p>
      </dgm:t>
    </dgm:pt>
    <dgm:pt modelId="{9AA1BE7D-31BB-4275-96E2-4ED507CF7398}" type="sibTrans" cxnId="{D0CF69B1-571E-45D7-B67F-B88C5E925143}">
      <dgm:prSet/>
      <dgm:spPr/>
      <dgm:t>
        <a:bodyPr/>
        <a:lstStyle/>
        <a:p>
          <a:endParaRPr lang="fi-FI"/>
        </a:p>
      </dgm:t>
    </dgm:pt>
    <dgm:pt modelId="{F02FA974-3746-41F0-946A-3DD2185111B6}" type="pres">
      <dgm:prSet presAssocID="{EE21E7FF-48A5-4B6C-8DF3-9CB6F8B419CC}" presName="Name0" presStyleCnt="0">
        <dgm:presLayoutVars>
          <dgm:dir/>
          <dgm:resizeHandles val="exact"/>
        </dgm:presLayoutVars>
      </dgm:prSet>
      <dgm:spPr/>
    </dgm:pt>
    <dgm:pt modelId="{E9BB67A5-0C00-4081-BEC9-5E0D2176DA32}" type="pres">
      <dgm:prSet presAssocID="{A2879FB6-EC24-4D80-A676-2674D49A5D3C}" presName="parTxOnly" presStyleLbl="node1" presStyleIdx="0" presStyleCnt="4">
        <dgm:presLayoutVars>
          <dgm:bulletEnabled val="1"/>
        </dgm:presLayoutVars>
      </dgm:prSet>
      <dgm:spPr/>
    </dgm:pt>
    <dgm:pt modelId="{D5D4B1F9-ADEC-4759-9854-C6851B6D98A9}" type="pres">
      <dgm:prSet presAssocID="{CE816442-CCC7-4AF2-A909-C3DAADD9D3FA}" presName="parSpace" presStyleCnt="0"/>
      <dgm:spPr/>
    </dgm:pt>
    <dgm:pt modelId="{955E6096-3289-40B9-9BE6-8972A61DA5E9}" type="pres">
      <dgm:prSet presAssocID="{A73E2F05-F500-4661-AB02-2526360F01B7}" presName="parTxOnly" presStyleLbl="node1" presStyleIdx="1" presStyleCnt="4">
        <dgm:presLayoutVars>
          <dgm:bulletEnabled val="1"/>
        </dgm:presLayoutVars>
      </dgm:prSet>
      <dgm:spPr/>
    </dgm:pt>
    <dgm:pt modelId="{34665BCC-4BC1-402D-86AA-6EDDE9D46D0E}" type="pres">
      <dgm:prSet presAssocID="{06E16918-76CF-4098-B0BF-A2A4CDE55A83}" presName="parSpace" presStyleCnt="0"/>
      <dgm:spPr/>
    </dgm:pt>
    <dgm:pt modelId="{45F65B02-AF09-4A1F-A75B-FA344974C3B7}" type="pres">
      <dgm:prSet presAssocID="{D5BE7CEA-7AE6-4F0C-860D-15C78F9B9C86}" presName="parTxOnly" presStyleLbl="node1" presStyleIdx="2" presStyleCnt="4">
        <dgm:presLayoutVars>
          <dgm:bulletEnabled val="1"/>
        </dgm:presLayoutVars>
      </dgm:prSet>
      <dgm:spPr/>
    </dgm:pt>
    <dgm:pt modelId="{C97B7373-89BF-4379-AD24-EA5A16B70EBC}" type="pres">
      <dgm:prSet presAssocID="{8FD0A3F4-9433-4A21-823C-D41D2D0C6111}" presName="parSpace" presStyleCnt="0"/>
      <dgm:spPr/>
    </dgm:pt>
    <dgm:pt modelId="{3B8077B8-F6EF-43AF-A5BC-0CDB74AF7C46}" type="pres">
      <dgm:prSet presAssocID="{30B633AA-26F8-4BAC-A206-90F3A6169256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75E2CC25-1594-4BE8-BA97-8A72EF746C25}" type="presOf" srcId="{A73E2F05-F500-4661-AB02-2526360F01B7}" destId="{955E6096-3289-40B9-9BE6-8972A61DA5E9}" srcOrd="0" destOrd="0" presId="urn:microsoft.com/office/officeart/2005/8/layout/hChevron3"/>
    <dgm:cxn modelId="{A65D4668-E8A4-4282-B00F-ECA44502C8FA}" type="presOf" srcId="{EE21E7FF-48A5-4B6C-8DF3-9CB6F8B419CC}" destId="{F02FA974-3746-41F0-946A-3DD2185111B6}" srcOrd="0" destOrd="0" presId="urn:microsoft.com/office/officeart/2005/8/layout/hChevron3"/>
    <dgm:cxn modelId="{9701837A-3132-4FEF-AE20-A21EDA757102}" srcId="{EE21E7FF-48A5-4B6C-8DF3-9CB6F8B419CC}" destId="{A2879FB6-EC24-4D80-A676-2674D49A5D3C}" srcOrd="0" destOrd="0" parTransId="{FBD84D3A-9586-4797-9B55-BCE480D56A2A}" sibTransId="{CE816442-CCC7-4AF2-A909-C3DAADD9D3FA}"/>
    <dgm:cxn modelId="{8D53A884-17E1-4FCC-A19A-2D67E5E6B8E4}" srcId="{EE21E7FF-48A5-4B6C-8DF3-9CB6F8B419CC}" destId="{D5BE7CEA-7AE6-4F0C-860D-15C78F9B9C86}" srcOrd="2" destOrd="0" parTransId="{A01DC3E3-683F-4485-8E60-9B517B1E504C}" sibTransId="{8FD0A3F4-9433-4A21-823C-D41D2D0C6111}"/>
    <dgm:cxn modelId="{99EA51AE-90A7-4630-80C4-45259DD24170}" type="presOf" srcId="{A2879FB6-EC24-4D80-A676-2674D49A5D3C}" destId="{E9BB67A5-0C00-4081-BEC9-5E0D2176DA32}" srcOrd="0" destOrd="0" presId="urn:microsoft.com/office/officeart/2005/8/layout/hChevron3"/>
    <dgm:cxn modelId="{DB332AB0-9685-4220-B53D-AA36F965E483}" type="presOf" srcId="{30B633AA-26F8-4BAC-A206-90F3A6169256}" destId="{3B8077B8-F6EF-43AF-A5BC-0CDB74AF7C46}" srcOrd="0" destOrd="0" presId="urn:microsoft.com/office/officeart/2005/8/layout/hChevron3"/>
    <dgm:cxn modelId="{D0CF69B1-571E-45D7-B67F-B88C5E925143}" srcId="{EE21E7FF-48A5-4B6C-8DF3-9CB6F8B419CC}" destId="{30B633AA-26F8-4BAC-A206-90F3A6169256}" srcOrd="3" destOrd="0" parTransId="{C4735D43-54EA-43AA-9C87-323D8FFE4335}" sibTransId="{9AA1BE7D-31BB-4275-96E2-4ED507CF7398}"/>
    <dgm:cxn modelId="{D237E6B2-070A-4DBC-A45D-E45CB4F75086}" type="presOf" srcId="{D5BE7CEA-7AE6-4F0C-860D-15C78F9B9C86}" destId="{45F65B02-AF09-4A1F-A75B-FA344974C3B7}" srcOrd="0" destOrd="0" presId="urn:microsoft.com/office/officeart/2005/8/layout/hChevron3"/>
    <dgm:cxn modelId="{32BD6FE9-AFE2-484B-95C0-5FC061D989F0}" srcId="{EE21E7FF-48A5-4B6C-8DF3-9CB6F8B419CC}" destId="{A73E2F05-F500-4661-AB02-2526360F01B7}" srcOrd="1" destOrd="0" parTransId="{3DFBB476-2C1F-4983-85D5-FC9D403B931C}" sibTransId="{06E16918-76CF-4098-B0BF-A2A4CDE55A83}"/>
    <dgm:cxn modelId="{7188F1B3-9677-427D-834A-2CFCFA18D7BE}" type="presParOf" srcId="{F02FA974-3746-41F0-946A-3DD2185111B6}" destId="{E9BB67A5-0C00-4081-BEC9-5E0D2176DA32}" srcOrd="0" destOrd="0" presId="urn:microsoft.com/office/officeart/2005/8/layout/hChevron3"/>
    <dgm:cxn modelId="{0A3C5E71-A3FD-44C4-8C6A-45B18FE08A5A}" type="presParOf" srcId="{F02FA974-3746-41F0-946A-3DD2185111B6}" destId="{D5D4B1F9-ADEC-4759-9854-C6851B6D98A9}" srcOrd="1" destOrd="0" presId="urn:microsoft.com/office/officeart/2005/8/layout/hChevron3"/>
    <dgm:cxn modelId="{111A5553-C9DC-4488-B148-09B448A84D60}" type="presParOf" srcId="{F02FA974-3746-41F0-946A-3DD2185111B6}" destId="{955E6096-3289-40B9-9BE6-8972A61DA5E9}" srcOrd="2" destOrd="0" presId="urn:microsoft.com/office/officeart/2005/8/layout/hChevron3"/>
    <dgm:cxn modelId="{2388A120-0603-42E3-A8C4-DBB8B6DEC895}" type="presParOf" srcId="{F02FA974-3746-41F0-946A-3DD2185111B6}" destId="{34665BCC-4BC1-402D-86AA-6EDDE9D46D0E}" srcOrd="3" destOrd="0" presId="urn:microsoft.com/office/officeart/2005/8/layout/hChevron3"/>
    <dgm:cxn modelId="{2194F9A6-7FE1-4DC8-A3A2-BC7020682C38}" type="presParOf" srcId="{F02FA974-3746-41F0-946A-3DD2185111B6}" destId="{45F65B02-AF09-4A1F-A75B-FA344974C3B7}" srcOrd="4" destOrd="0" presId="urn:microsoft.com/office/officeart/2005/8/layout/hChevron3"/>
    <dgm:cxn modelId="{B5EDF78C-214C-4D73-9BFD-4C4F39F79B06}" type="presParOf" srcId="{F02FA974-3746-41F0-946A-3DD2185111B6}" destId="{C97B7373-89BF-4379-AD24-EA5A16B70EBC}" srcOrd="5" destOrd="0" presId="urn:microsoft.com/office/officeart/2005/8/layout/hChevron3"/>
    <dgm:cxn modelId="{3CB137BD-FF5B-4C34-AAA3-B4627335EDD9}" type="presParOf" srcId="{F02FA974-3746-41F0-946A-3DD2185111B6}" destId="{3B8077B8-F6EF-43AF-A5BC-0CDB74AF7C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67A5-0C00-4081-BEC9-5E0D2176DA32}">
      <dsp:nvSpPr>
        <dsp:cNvPr id="0" name=""/>
        <dsp:cNvSpPr/>
      </dsp:nvSpPr>
      <dsp:spPr>
        <a:xfrm>
          <a:off x="1511" y="713426"/>
          <a:ext cx="1516163" cy="6064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1. </a:t>
          </a:r>
          <a:r>
            <a:rPr lang="fi-FI" sz="1500" kern="1200" dirty="0" err="1"/>
            <a:t>Discovery</a:t>
          </a:r>
          <a:endParaRPr lang="fi-FI" sz="1500" kern="1200" dirty="0"/>
        </a:p>
      </dsp:txBody>
      <dsp:txXfrm>
        <a:off x="1511" y="713426"/>
        <a:ext cx="1364547" cy="606465"/>
      </dsp:txXfrm>
    </dsp:sp>
    <dsp:sp modelId="{955E6096-3289-40B9-9BE6-8972A61DA5E9}">
      <dsp:nvSpPr>
        <dsp:cNvPr id="0" name=""/>
        <dsp:cNvSpPr/>
      </dsp:nvSpPr>
      <dsp:spPr>
        <a:xfrm>
          <a:off x="1214441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2.Define</a:t>
          </a:r>
        </a:p>
      </dsp:txBody>
      <dsp:txXfrm>
        <a:off x="1517674" y="713426"/>
        <a:ext cx="909698" cy="606465"/>
      </dsp:txXfrm>
    </dsp:sp>
    <dsp:sp modelId="{45F65B02-AF09-4A1F-A75B-FA344974C3B7}">
      <dsp:nvSpPr>
        <dsp:cNvPr id="0" name=""/>
        <dsp:cNvSpPr/>
      </dsp:nvSpPr>
      <dsp:spPr>
        <a:xfrm>
          <a:off x="2427372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3.Develop</a:t>
          </a:r>
        </a:p>
      </dsp:txBody>
      <dsp:txXfrm>
        <a:off x="2730605" y="713426"/>
        <a:ext cx="909698" cy="606465"/>
      </dsp:txXfrm>
    </dsp:sp>
    <dsp:sp modelId="{3B8077B8-F6EF-43AF-A5BC-0CDB74AF7C46}">
      <dsp:nvSpPr>
        <dsp:cNvPr id="0" name=""/>
        <dsp:cNvSpPr/>
      </dsp:nvSpPr>
      <dsp:spPr>
        <a:xfrm>
          <a:off x="3640302" y="713426"/>
          <a:ext cx="1516163" cy="606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4.Deliver</a:t>
          </a:r>
        </a:p>
      </dsp:txBody>
      <dsp:txXfrm>
        <a:off x="3943535" y="713426"/>
        <a:ext cx="909698" cy="606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C4BA3-7F5C-4A9A-826A-3CA2EC6921C2}" type="datetimeFigureOut">
              <a:rPr lang="sv-FI" smtClean="0"/>
              <a:t>2023-01-10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BC33-BD31-4756-B835-3C6164AE07CE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1871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903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4637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*Magic moments </a:t>
            </a:r>
            <a:r>
              <a:rPr lang="sv-SE" dirty="0"/>
              <a:t>are moments when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customers feel special, delighted or otherwise impressed. </a:t>
            </a:r>
          </a:p>
          <a:p>
            <a:r>
              <a:rPr lang="sv-SE" b="1" dirty="0"/>
              <a:t>*Moments of truth </a:t>
            </a:r>
            <a:r>
              <a:rPr lang="en-US" b="0" dirty="0"/>
              <a:t>are also known as a major touchpoint, these are the customer interactions that if not managed correctly can result in customers or prospects leaving you [https://www.signavio.com/post/upgrade-customer-experience-with-cjm/] </a:t>
            </a:r>
            <a:endParaRPr lang="sv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6168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470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25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5018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15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5592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NOTE: </a:t>
            </a:r>
            <a:r>
              <a:rPr lang="sv-SE" dirty="0" err="1"/>
              <a:t>Shadowing</a:t>
            </a:r>
            <a:r>
              <a:rPr lang="sv-SE" dirty="0"/>
              <a:t> is NOT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secretly</a:t>
            </a:r>
            <a:r>
              <a:rPr lang="sv-SE" dirty="0"/>
              <a:t>!! </a:t>
            </a:r>
            <a:r>
              <a:rPr lang="sv-SE" dirty="0" err="1"/>
              <a:t>Informed</a:t>
            </a:r>
            <a:r>
              <a:rPr lang="sv-SE" dirty="0"/>
              <a:t> </a:t>
            </a:r>
            <a:r>
              <a:rPr lang="sv-SE" dirty="0" err="1"/>
              <a:t>consent</a:t>
            </a:r>
            <a:r>
              <a:rPr lang="sv-SE" dirty="0"/>
              <a:t> templates </a:t>
            </a:r>
            <a:r>
              <a:rPr lang="sv-SE" dirty="0" err="1"/>
              <a:t>provided</a:t>
            </a:r>
            <a:r>
              <a:rPr lang="sv-SE" dirty="0"/>
              <a:t>!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19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8798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30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2226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7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5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signcouncil.org.uk/sites/default/files/asset/document/Design%20methods%20for%20developing%20services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F6AA-077C-40DF-A01D-D2BE3FC62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0" y="1557224"/>
            <a:ext cx="11590019" cy="26935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“Service design approach in the development of nursing services”</a:t>
            </a:r>
            <a:br>
              <a:rPr lang="fi-FI" sz="3200" dirty="0">
                <a:solidFill>
                  <a:srgbClr val="2440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3200" b="1" dirty="0">
                <a:solidFill>
                  <a:schemeClr val="tx1"/>
                </a:solidFill>
              </a:rPr>
            </a:br>
            <a:r>
              <a:rPr lang="fi-FI" sz="3200" b="1" dirty="0" err="1"/>
              <a:t>Lecture</a:t>
            </a:r>
            <a:r>
              <a:rPr lang="fi-FI" sz="3200" b="1" dirty="0"/>
              <a:t> 02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3200" b="1" dirty="0"/>
              <a:t>DISCOVERY Phase</a:t>
            </a:r>
            <a:endParaRPr lang="sv-FI" sz="3200" b="1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F378B9-1ADA-483F-961D-2A34A95B9995}"/>
              </a:ext>
            </a:extLst>
          </p:cNvPr>
          <p:cNvSpPr txBox="1">
            <a:spLocks/>
          </p:cNvSpPr>
          <p:nvPr/>
        </p:nvSpPr>
        <p:spPr>
          <a:xfrm>
            <a:off x="1032670" y="4354287"/>
            <a:ext cx="10196803" cy="1837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500" b="1" dirty="0">
                <a:latin typeface="+mn-lt"/>
              </a:rPr>
              <a:t>Lisbeth Fagerström, Professor in Caring Science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500" b="1" dirty="0">
                <a:latin typeface="+mn-lt"/>
              </a:rPr>
              <a:t>Associate Professor at University of Southeast-Norway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500" b="1" dirty="0">
                <a:latin typeface="+mn-lt"/>
              </a:rPr>
              <a:t>Rector at Åbo Akademi University, </a:t>
            </a:r>
            <a:r>
              <a:rPr lang="sv-SE" sz="1500" b="1" dirty="0" err="1">
                <a:latin typeface="+mn-lt"/>
              </a:rPr>
              <a:t>Vaasa</a:t>
            </a:r>
            <a:r>
              <a:rPr lang="sv-SE" sz="1500" b="1" dirty="0">
                <a:latin typeface="+mn-lt"/>
              </a:rPr>
              <a:t> campus</a:t>
            </a:r>
          </a:p>
        </p:txBody>
      </p:sp>
    </p:spTree>
    <p:extLst>
      <p:ext uri="{BB962C8B-B14F-4D97-AF65-F5344CB8AC3E}">
        <p14:creationId xmlns:p14="http://schemas.microsoft.com/office/powerpoint/2010/main" val="213625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13E0B6-C5B1-49F4-7652-A3C12E4C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54" y="1221132"/>
            <a:ext cx="7816298" cy="50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939C-2C96-4775-8E46-FF8DE76D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521994"/>
            <a:ext cx="11277600" cy="1212529"/>
          </a:xfrm>
        </p:spPr>
        <p:txBody>
          <a:bodyPr>
            <a:normAutofit/>
          </a:bodyPr>
          <a:lstStyle/>
          <a:p>
            <a:r>
              <a:rPr lang="en-US" sz="2000" b="1" dirty="0"/>
              <a:t>B. User Diary (1/6) </a:t>
            </a:r>
            <a:br>
              <a:rPr lang="en-US" sz="4400" dirty="0"/>
            </a:br>
            <a:r>
              <a:rPr lang="sv-SE" b="1" dirty="0" err="1"/>
              <a:t>What</a:t>
            </a:r>
            <a:r>
              <a:rPr lang="sv-SE" b="1" dirty="0"/>
              <a:t> is a </a:t>
            </a:r>
            <a:r>
              <a:rPr lang="sv-SE" b="1" dirty="0" err="1"/>
              <a:t>User</a:t>
            </a:r>
            <a:r>
              <a:rPr lang="sv-SE" b="1" dirty="0"/>
              <a:t> </a:t>
            </a:r>
            <a:r>
              <a:rPr lang="sv-SE" b="1" dirty="0" err="1"/>
              <a:t>Diary</a:t>
            </a:r>
            <a:r>
              <a:rPr lang="sv-SE" dirty="0"/>
              <a:t>?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8FF6-EF24-473C-83F0-187FDED90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96" y="1855546"/>
            <a:ext cx="11174408" cy="4023360"/>
          </a:xfrm>
        </p:spPr>
        <p:txBody>
          <a:bodyPr>
            <a:noAutofit/>
          </a:bodyPr>
          <a:lstStyle/>
          <a:p>
            <a:r>
              <a:rPr lang="en-US" sz="2400" dirty="0"/>
              <a:t>User Diaries are a method for gathering in-depth qualitative information (behaviors, activities, and experiences) from users by themselves. </a:t>
            </a:r>
          </a:p>
          <a:p>
            <a:r>
              <a:rPr lang="en-US" sz="2400" dirty="0"/>
              <a:t>In User Diaries, you can tell about your own life in your own time.</a:t>
            </a:r>
          </a:p>
          <a:p>
            <a:r>
              <a:rPr lang="en-US" sz="2400" dirty="0"/>
              <a:t>You will have the opportunity to explain what you are doing over a number of days or weeks. </a:t>
            </a:r>
          </a:p>
          <a:p>
            <a:endParaRPr lang="sv-FI" sz="1800" dirty="0"/>
          </a:p>
        </p:txBody>
      </p:sp>
    </p:spTree>
    <p:extLst>
      <p:ext uri="{BB962C8B-B14F-4D97-AF65-F5344CB8AC3E}">
        <p14:creationId xmlns:p14="http://schemas.microsoft.com/office/powerpoint/2010/main" val="300953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939C-2C96-4775-8E46-FF8DE76D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521994"/>
            <a:ext cx="11277600" cy="1212529"/>
          </a:xfrm>
        </p:spPr>
        <p:txBody>
          <a:bodyPr>
            <a:normAutofit/>
          </a:bodyPr>
          <a:lstStyle/>
          <a:p>
            <a:r>
              <a:rPr lang="en-US" sz="2000" b="1" dirty="0"/>
              <a:t>B. User Diary (2/6) </a:t>
            </a:r>
            <a:br>
              <a:rPr lang="en-US" sz="4400" dirty="0"/>
            </a:br>
            <a:r>
              <a:rPr lang="sv-SE" b="1" dirty="0" err="1"/>
              <a:t>What</a:t>
            </a:r>
            <a:r>
              <a:rPr lang="sv-SE" b="1" dirty="0"/>
              <a:t> is a </a:t>
            </a:r>
            <a:r>
              <a:rPr lang="sv-SE" b="1" dirty="0" err="1"/>
              <a:t>User</a:t>
            </a:r>
            <a:r>
              <a:rPr lang="sv-SE" b="1" dirty="0"/>
              <a:t> </a:t>
            </a:r>
            <a:r>
              <a:rPr lang="sv-SE" b="1" dirty="0" err="1"/>
              <a:t>Diary</a:t>
            </a:r>
            <a:r>
              <a:rPr lang="sv-SE" b="1" dirty="0"/>
              <a:t>?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8FF6-EF24-473C-83F0-187FDED90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42" y="1845734"/>
            <a:ext cx="11031916" cy="4023360"/>
          </a:xfrm>
        </p:spPr>
        <p:txBody>
          <a:bodyPr>
            <a:noAutofit/>
          </a:bodyPr>
          <a:lstStyle/>
          <a:p>
            <a:r>
              <a:rPr lang="en-US" sz="2400" dirty="0"/>
              <a:t>User Diaries can be conducted in many different formats but usually consist of some personal background information and a ‘diary’ style format for capturing information over time. </a:t>
            </a:r>
          </a:p>
          <a:p>
            <a:r>
              <a:rPr lang="en-US" sz="2400" dirty="0"/>
              <a:t>This basic information can be supplemented with additional questions or tasks. Cameras or other documentation equipment may be provided to gather visual feedback for researchers.</a:t>
            </a:r>
            <a:endParaRPr lang="sv-FI" sz="2400" dirty="0"/>
          </a:p>
        </p:txBody>
      </p:sp>
    </p:spTree>
    <p:extLst>
      <p:ext uri="{BB962C8B-B14F-4D97-AF65-F5344CB8AC3E}">
        <p14:creationId xmlns:p14="http://schemas.microsoft.com/office/powerpoint/2010/main" val="405392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C6EC-5D78-4407-BD88-F9D597B8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User Diary (3/6) </a:t>
            </a:r>
            <a:b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sv-SE" dirty="0"/>
              <a:t>The aim of a 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diary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186D-3086-4154-A070-F5F5D05C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4" y="1977080"/>
            <a:ext cx="10875952" cy="38920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• Gather information about real user needs </a:t>
            </a:r>
          </a:p>
          <a:p>
            <a:pPr marL="0" indent="0">
              <a:buNone/>
            </a:pPr>
            <a:r>
              <a:rPr lang="en-US" sz="2400" dirty="0"/>
              <a:t>• Get understanding and empathy about other people’s experiences </a:t>
            </a:r>
          </a:p>
          <a:p>
            <a:pPr marL="0" indent="0">
              <a:buNone/>
            </a:pPr>
            <a:r>
              <a:rPr lang="en-US" sz="2400" dirty="0"/>
              <a:t>• Get a sense of a user’s life over a longer period of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664" y="5869093"/>
            <a:ext cx="11527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6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131630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97B4-9606-4FDC-AF2E-0FBCF2C6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449180"/>
            <a:ext cx="11277600" cy="1330278"/>
          </a:xfrm>
        </p:spPr>
        <p:txBody>
          <a:bodyPr>
            <a:normAutofit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User Diary (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</a:t>
            </a:r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/6) </a:t>
            </a:r>
            <a:b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sv-SE" dirty="0" err="1"/>
              <a:t>How</a:t>
            </a:r>
            <a:r>
              <a:rPr lang="sv-SE" dirty="0"/>
              <a:t> to do User Diaries?</a:t>
            </a:r>
            <a:r>
              <a:rPr lang="ru-RU" dirty="0"/>
              <a:t> 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F798-F3ED-4236-9045-C257EA31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845734"/>
            <a:ext cx="11529460" cy="3371726"/>
          </a:xfrm>
        </p:spPr>
        <p:txBody>
          <a:bodyPr>
            <a:normAutofit/>
          </a:bodyPr>
          <a:lstStyle/>
          <a:p>
            <a:r>
              <a:rPr lang="en-US" sz="1800" dirty="0"/>
              <a:t>User Diaries are created based on the context of the project and needs of the design team. </a:t>
            </a:r>
          </a:p>
          <a:p>
            <a:r>
              <a:rPr lang="en-US" sz="1800" dirty="0"/>
              <a:t>Same principles as for qualitative research</a:t>
            </a:r>
          </a:p>
          <a:p>
            <a:r>
              <a:rPr lang="en-US" sz="1800" dirty="0"/>
              <a:t>Crucial to identify the correct people who will take part.</a:t>
            </a:r>
          </a:p>
          <a:p>
            <a:r>
              <a:rPr lang="en-US" sz="1800" dirty="0"/>
              <a:t>A relatively small group is sufficient; the aim is to get rich information and insights to drive the design process, rather than quantitative answers. </a:t>
            </a:r>
          </a:p>
          <a:p>
            <a:r>
              <a:rPr lang="en-US" sz="1800" dirty="0"/>
              <a:t>The diary period can vary from a few hours to several months and again is dependent on the individual project.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8476" y="5960914"/>
            <a:ext cx="11751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6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225295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ABD7-510B-45AF-A83A-3710F4AD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User Diary (5/6) </a:t>
            </a:r>
            <a:b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sv-SE" dirty="0"/>
              <a:t>The main sections in 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Diaries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1CDC-446A-4430-B392-BD39E1EC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845734"/>
            <a:ext cx="10942498" cy="3232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Background information that covers name, age, occupation, location, family, hobbies &amp; interests, likes &amp; dislikes. </a:t>
            </a:r>
          </a:p>
          <a:p>
            <a:pPr marL="0" indent="0">
              <a:buNone/>
            </a:pPr>
            <a:r>
              <a:rPr lang="en-US" dirty="0"/>
              <a:t>What kind of background information is needed for a better understanding of the person?</a:t>
            </a:r>
          </a:p>
          <a:p>
            <a:pPr marL="0" indent="0">
              <a:buNone/>
            </a:pPr>
            <a:r>
              <a:rPr lang="en-US" dirty="0"/>
              <a:t>How long should the period be for the documentation in User Diaries? 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5341" y="5914036"/>
            <a:ext cx="11559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206778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ABD7-510B-45AF-A83A-3710F4AD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0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B. User Diary (6/6) </a:t>
            </a:r>
            <a:b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sv-SE" dirty="0"/>
              <a:t>The main sections in 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Diaries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1CDC-446A-4430-B392-BD39E1EC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1" y="1845734"/>
            <a:ext cx="11277600" cy="3358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• </a:t>
            </a:r>
            <a:r>
              <a:rPr lang="en-US" dirty="0"/>
              <a:t>A number of prompts or questions can be introduced before starting, to provide some kind of a structure. </a:t>
            </a:r>
          </a:p>
          <a:p>
            <a:r>
              <a:rPr lang="en-US" dirty="0"/>
              <a:t>Is photography's or videos a recommendation? </a:t>
            </a:r>
          </a:p>
          <a:p>
            <a:pPr marL="0" indent="0">
              <a:buNone/>
            </a:pPr>
            <a:r>
              <a:rPr lang="en-US" dirty="0"/>
              <a:t>• Additional questions and tasks with the aim of gaining more insight from the users on particular topics.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5341" y="5914036"/>
            <a:ext cx="11559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51780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23C9-FCB5-4F22-BA38-0A0D5E2D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46" y="970494"/>
            <a:ext cx="11335265" cy="808963"/>
          </a:xfrm>
        </p:spPr>
        <p:txBody>
          <a:bodyPr>
            <a:normAutofit fontScale="90000"/>
          </a:bodyPr>
          <a:lstStyle/>
          <a:p>
            <a:r>
              <a:rPr lang="sv-SE" sz="2000" b="1" dirty="0"/>
              <a:t>C. Service Safari </a:t>
            </a:r>
            <a:br>
              <a:rPr lang="sv-SE" dirty="0"/>
            </a:br>
            <a:r>
              <a:rPr lang="sv-SE" dirty="0"/>
              <a:t>Service Safari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72E46-6591-4474-A3E7-52DCCABA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67" y="1875711"/>
            <a:ext cx="11335265" cy="3923055"/>
          </a:xfrm>
        </p:spPr>
        <p:txBody>
          <a:bodyPr>
            <a:noAutofit/>
          </a:bodyPr>
          <a:lstStyle/>
          <a:p>
            <a:r>
              <a:rPr lang="en-US" sz="1600" dirty="0"/>
              <a:t>The aim is to gather information about a service in the real world and to identify good service experiences within many different types of service.</a:t>
            </a:r>
          </a:p>
          <a:p>
            <a:r>
              <a:rPr lang="en-US" sz="1600" dirty="0"/>
              <a:t>A Service Safari is a research method for understanding services.</a:t>
            </a:r>
          </a:p>
          <a:p>
            <a:r>
              <a:rPr lang="en-US" sz="1600" dirty="0"/>
              <a:t>Researchers go into the real world and experience a service firsthand to find out what service experiences are like. </a:t>
            </a:r>
          </a:p>
          <a:p>
            <a:r>
              <a:rPr lang="en-US" sz="1600" dirty="0"/>
              <a:t>A Service Safari might be focused on a particular service (acute clinic for a patient group), or type of services (Emergency clinic). </a:t>
            </a:r>
          </a:p>
          <a:p>
            <a:r>
              <a:rPr lang="en-US" sz="1600" dirty="0"/>
              <a:t>Alternatively, the focus on a wider range of services to get an idea about what makes a positive service experience (looking at smaller and bigger centers for acute health problems).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8152" y="5988062"/>
            <a:ext cx="8880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2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388347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C011-6E63-47D4-A400-78DCBB17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673768"/>
            <a:ext cx="11277600" cy="1105689"/>
          </a:xfrm>
        </p:spPr>
        <p:txBody>
          <a:bodyPr>
            <a:normAutofit/>
          </a:bodyPr>
          <a:lstStyle/>
          <a:p>
            <a:r>
              <a:rPr lang="sv-SE" sz="2000" b="1" dirty="0"/>
              <a:t> D. Shadowing (1/3)</a:t>
            </a:r>
            <a:br>
              <a:rPr lang="sv-SE" dirty="0"/>
            </a:br>
            <a:r>
              <a:rPr lang="sv-SE" dirty="0"/>
              <a:t>The aim of </a:t>
            </a: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Shadowing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24D3-8AE6-4BD2-834B-CE8B47BB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96" y="2126379"/>
            <a:ext cx="11277598" cy="26052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Gather information about real user needs </a:t>
            </a:r>
          </a:p>
          <a:p>
            <a:pPr marL="0" indent="0">
              <a:buNone/>
            </a:pPr>
            <a:r>
              <a:rPr lang="en-US" dirty="0"/>
              <a:t>Get understanding and empathy of other people’s experiences </a:t>
            </a:r>
          </a:p>
          <a:p>
            <a:pPr marL="0" indent="0">
              <a:buNone/>
            </a:pPr>
            <a:r>
              <a:rPr lang="en-US" dirty="0"/>
              <a:t>Understand the different parts of a service such as staging, interactions and touchpoints </a:t>
            </a:r>
          </a:p>
          <a:p>
            <a:pPr marL="0" indent="0">
              <a:buNone/>
            </a:pPr>
            <a:r>
              <a:rPr lang="en-US" dirty="0"/>
              <a:t>Identifying barriers and opportunities for service innovation.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5471" y="5607484"/>
            <a:ext cx="1127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sv-FI" sz="1400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81700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A01A-3E82-49E7-82DD-75AF348C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529390"/>
            <a:ext cx="11277600" cy="1250068"/>
          </a:xfrm>
        </p:spPr>
        <p:txBody>
          <a:bodyPr>
            <a:normAutofit/>
          </a:bodyPr>
          <a:lstStyle/>
          <a:p>
            <a:r>
              <a:rPr lang="sv-SE" sz="2000" b="1" dirty="0">
                <a:latin typeface="Calibri Light" panose="020F0302020204030204"/>
              </a:rPr>
              <a:t>D. Shadowing ( 2/3)</a:t>
            </a:r>
            <a:br>
              <a:rPr kumimoji="0" lang="sv-SE" sz="20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shadowing</a:t>
            </a:r>
            <a:r>
              <a:rPr lang="sv-SE" dirty="0"/>
              <a:t> in </a:t>
            </a:r>
            <a:r>
              <a:rPr lang="sv-SE" dirty="0" err="1"/>
              <a:t>practice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98737-E62C-442D-991A-358A1CBC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48" y="1944843"/>
            <a:ext cx="11277600" cy="2968313"/>
          </a:xfrm>
        </p:spPr>
        <p:txBody>
          <a:bodyPr>
            <a:normAutofit/>
          </a:bodyPr>
          <a:lstStyle/>
          <a:p>
            <a:r>
              <a:rPr lang="en-US" dirty="0"/>
              <a:t>Who could be the correct person to shadow?</a:t>
            </a:r>
          </a:p>
          <a:p>
            <a:r>
              <a:rPr lang="en-US" dirty="0"/>
              <a:t>- A small group of persons is enough. </a:t>
            </a:r>
          </a:p>
          <a:p>
            <a:r>
              <a:rPr lang="en-US" dirty="0"/>
              <a:t>Where will we find rich information and insights to promote the design process? </a:t>
            </a:r>
          </a:p>
          <a:p>
            <a:r>
              <a:rPr lang="en-US" dirty="0"/>
              <a:t>- The crucial thing is to spend time with the persons over a number of hours or days and observe what they are doing and why. </a:t>
            </a:r>
          </a:p>
          <a:p>
            <a:endParaRPr lang="sv-FI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1967" y="5978101"/>
            <a:ext cx="11401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166593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94188-6D21-4339-9660-9031B183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46" y="868460"/>
            <a:ext cx="11170508" cy="808963"/>
          </a:xfr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Double Diamond Design Process</a:t>
            </a:r>
            <a:endParaRPr lang="en-US" sz="3200" b="1" dirty="0"/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01A9A561-6FE0-42D8-BCDC-E8D6666B0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694791"/>
              </p:ext>
            </p:extLst>
          </p:nvPr>
        </p:nvGraphicFramePr>
        <p:xfrm>
          <a:off x="3776167" y="1202990"/>
          <a:ext cx="5157977" cy="20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75C350D5-E344-4178-A179-1047D11D898B}"/>
              </a:ext>
            </a:extLst>
          </p:cNvPr>
          <p:cNvSpPr/>
          <p:nvPr/>
        </p:nvSpPr>
        <p:spPr>
          <a:xfrm>
            <a:off x="3776167" y="4968814"/>
            <a:ext cx="1291025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A comprehensive understanding of the problem to be solved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8612B6D-FC66-485F-9690-E00B6B1E42A5}"/>
              </a:ext>
            </a:extLst>
          </p:cNvPr>
          <p:cNvSpPr/>
          <p:nvPr/>
        </p:nvSpPr>
        <p:spPr>
          <a:xfrm>
            <a:off x="5043308" y="4968815"/>
            <a:ext cx="1185212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 clear definition of problem to be solved and key success factors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37E8E95-ED10-4BB0-8385-689E7D4BA4E3}"/>
              </a:ext>
            </a:extLst>
          </p:cNvPr>
          <p:cNvSpPr/>
          <p:nvPr/>
        </p:nvSpPr>
        <p:spPr>
          <a:xfrm>
            <a:off x="6204637" y="4987733"/>
            <a:ext cx="1238785" cy="13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 comprehensive understanding of potential solutions to the problem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6D48F8-A7D6-4B4F-991D-30EF51E8FFB5}"/>
              </a:ext>
            </a:extLst>
          </p:cNvPr>
          <p:cNvSpPr/>
          <p:nvPr/>
        </p:nvSpPr>
        <p:spPr>
          <a:xfrm>
            <a:off x="7465644" y="4949897"/>
            <a:ext cx="1197762" cy="137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 clear description of the solution to delivered and iterated upon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B58A003D-63B5-4542-A617-5D4E08B26A83}"/>
              </a:ext>
            </a:extLst>
          </p:cNvPr>
          <p:cNvSpPr/>
          <p:nvPr/>
        </p:nvSpPr>
        <p:spPr>
          <a:xfrm>
            <a:off x="3788277" y="2551025"/>
            <a:ext cx="1232809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What will we do to fully understand the problem and not proceed with assumptions?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A28EFD6-1D3C-411D-8170-6F0E2A836573}"/>
              </a:ext>
            </a:extLst>
          </p:cNvPr>
          <p:cNvSpPr/>
          <p:nvPr/>
        </p:nvSpPr>
        <p:spPr>
          <a:xfrm>
            <a:off x="5043307" y="2551025"/>
            <a:ext cx="1145085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How will we synthesize our findings to define our problem?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23A88855-A052-4356-B17D-291BFB6A1D41}"/>
              </a:ext>
            </a:extLst>
          </p:cNvPr>
          <p:cNvSpPr/>
          <p:nvPr/>
        </p:nvSpPr>
        <p:spPr>
          <a:xfrm>
            <a:off x="6223438" y="2569943"/>
            <a:ext cx="1219984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How will we generate many viable ideas to solve the problem? 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365ECAAC-1ADF-492F-ACCA-891114EA09EC}"/>
              </a:ext>
            </a:extLst>
          </p:cNvPr>
          <p:cNvSpPr/>
          <p:nvPr/>
        </p:nvSpPr>
        <p:spPr>
          <a:xfrm>
            <a:off x="7443422" y="2551025"/>
            <a:ext cx="1219985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How will we build, launch, and test our chosen solution?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69BE006-858F-47DF-9273-FBC244E19214}"/>
              </a:ext>
            </a:extLst>
          </p:cNvPr>
          <p:cNvSpPr txBox="1"/>
          <p:nvPr/>
        </p:nvSpPr>
        <p:spPr>
          <a:xfrm>
            <a:off x="9619817" y="91651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(Dolan 2021)</a:t>
            </a:r>
          </a:p>
        </p:txBody>
      </p:sp>
    </p:spTree>
    <p:extLst>
      <p:ext uri="{BB962C8B-B14F-4D97-AF65-F5344CB8AC3E}">
        <p14:creationId xmlns:p14="http://schemas.microsoft.com/office/powerpoint/2010/main" val="112963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A01A-3E82-49E7-82DD-75AF348C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529390"/>
            <a:ext cx="11277600" cy="1250068"/>
          </a:xfrm>
        </p:spPr>
        <p:txBody>
          <a:bodyPr>
            <a:normAutofit/>
          </a:bodyPr>
          <a:lstStyle/>
          <a:p>
            <a:r>
              <a:rPr lang="sv-SE" sz="2000" b="1" dirty="0">
                <a:latin typeface="Calibri Light" panose="020F0302020204030204"/>
              </a:rPr>
              <a:t>D. Shadowing ( 3/3)</a:t>
            </a:r>
            <a:br>
              <a:rPr kumimoji="0" lang="sv-SE" sz="2000" b="0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shadowing</a:t>
            </a:r>
            <a:r>
              <a:rPr lang="sv-SE" dirty="0"/>
              <a:t> in </a:t>
            </a:r>
            <a:r>
              <a:rPr lang="sv-SE" dirty="0" err="1"/>
              <a:t>practice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98737-E62C-442D-991A-358A1CBCD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6" y="1854736"/>
            <a:ext cx="11401167" cy="3232809"/>
          </a:xfrm>
        </p:spPr>
        <p:txBody>
          <a:bodyPr>
            <a:normAutofit/>
          </a:bodyPr>
          <a:lstStyle/>
          <a:p>
            <a:r>
              <a:rPr lang="en-US" dirty="0"/>
              <a:t>A method for trying to understand a person’s life and with the aim to identify the barriers and opportunities he/she encounters.</a:t>
            </a:r>
          </a:p>
          <a:p>
            <a:r>
              <a:rPr lang="en-US" dirty="0"/>
              <a:t>This method may give a real understanding of service  interactions and see the differences between what people say and what they do.</a:t>
            </a:r>
          </a:p>
          <a:p>
            <a:endParaRPr lang="sv-FI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1967" y="5978101"/>
            <a:ext cx="11401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415717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52298F-24EC-4076-9202-6EFF5F92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Different types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Interviews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33E876-F266-4CDB-8528-8AF5F7A0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139" y="1845734"/>
            <a:ext cx="4185187" cy="4023360"/>
          </a:xfrm>
        </p:spPr>
        <p:txBody>
          <a:bodyPr>
            <a:normAutofit/>
          </a:bodyPr>
          <a:lstStyle/>
          <a:p>
            <a:r>
              <a:rPr lang="sv-SE" dirty="0" err="1"/>
              <a:t>Thematic</a:t>
            </a:r>
            <a:r>
              <a:rPr lang="sv-SE" dirty="0"/>
              <a:t> </a:t>
            </a:r>
            <a:r>
              <a:rPr lang="sv-SE" dirty="0" err="1"/>
              <a:t>interviews</a:t>
            </a:r>
            <a:endParaRPr lang="sv-SE" dirty="0"/>
          </a:p>
          <a:p>
            <a:r>
              <a:rPr lang="sv-SE" dirty="0" err="1"/>
              <a:t>Structured</a:t>
            </a:r>
            <a:r>
              <a:rPr lang="sv-SE" dirty="0"/>
              <a:t> </a:t>
            </a:r>
            <a:r>
              <a:rPr lang="sv-SE" dirty="0" err="1"/>
              <a:t>interviews</a:t>
            </a:r>
            <a:endParaRPr lang="sv-SE" dirty="0"/>
          </a:p>
          <a:p>
            <a:r>
              <a:rPr lang="sv-SE" dirty="0"/>
              <a:t>Semi-</a:t>
            </a:r>
            <a:r>
              <a:rPr lang="sv-SE" dirty="0" err="1"/>
              <a:t>structured</a:t>
            </a:r>
            <a:r>
              <a:rPr lang="sv-SE" dirty="0"/>
              <a:t> </a:t>
            </a:r>
            <a:r>
              <a:rPr lang="sv-SE" dirty="0" err="1"/>
              <a:t>interviews</a:t>
            </a:r>
            <a:endParaRPr lang="sv-SE" dirty="0"/>
          </a:p>
          <a:p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interviews</a:t>
            </a:r>
            <a:endParaRPr lang="sv-SE" dirty="0"/>
          </a:p>
          <a:p>
            <a:r>
              <a:rPr lang="sv-SE" dirty="0"/>
              <a:t>In-</a:t>
            </a:r>
            <a:r>
              <a:rPr lang="sv-SE" dirty="0" err="1"/>
              <a:t>depth</a:t>
            </a:r>
            <a:r>
              <a:rPr lang="sv-SE" dirty="0"/>
              <a:t> </a:t>
            </a:r>
            <a:r>
              <a:rPr lang="sv-SE" dirty="0" err="1"/>
              <a:t>interviews</a:t>
            </a:r>
            <a:endParaRPr lang="sv-SE" dirty="0"/>
          </a:p>
          <a:p>
            <a:r>
              <a:rPr lang="sv-SE" dirty="0"/>
              <a:t>Focus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interviews</a:t>
            </a:r>
            <a:endParaRPr lang="sv-SE" dirty="0"/>
          </a:p>
          <a:p>
            <a:endParaRPr lang="sv-SE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70607" y="5869094"/>
            <a:ext cx="197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Polit</a:t>
            </a:r>
            <a:r>
              <a:rPr lang="en-US" i="1" dirty="0"/>
              <a:t> &amp; Beck 2017)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79206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F379-24A1-42CA-902D-E28951A3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Different types </a:t>
            </a:r>
            <a:r>
              <a:rPr lang="sv-SE" dirty="0" err="1"/>
              <a:t>of</a:t>
            </a:r>
            <a:r>
              <a:rPr lang="sv-SE" dirty="0"/>
              <a:t> Observation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35455-D7C9-4D2F-8517-7FE30900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155" y="1845734"/>
            <a:ext cx="4489266" cy="4023360"/>
          </a:xfrm>
        </p:spPr>
        <p:txBody>
          <a:bodyPr>
            <a:normAutofit/>
          </a:bodyPr>
          <a:lstStyle/>
          <a:p>
            <a:r>
              <a:rPr lang="sv-SE" dirty="0" err="1"/>
              <a:t>Participating</a:t>
            </a:r>
            <a:r>
              <a:rPr lang="sv-SE" dirty="0"/>
              <a:t> observation</a:t>
            </a:r>
          </a:p>
          <a:p>
            <a:r>
              <a:rPr lang="sv-SE" dirty="0"/>
              <a:t>Non-</a:t>
            </a:r>
            <a:r>
              <a:rPr lang="sv-SE" dirty="0" err="1"/>
              <a:t>participating</a:t>
            </a:r>
            <a:r>
              <a:rPr lang="sv-SE" dirty="0"/>
              <a:t> observation</a:t>
            </a:r>
          </a:p>
          <a:p>
            <a:r>
              <a:rPr lang="sv-SE" dirty="0" err="1"/>
              <a:t>Controlled</a:t>
            </a:r>
            <a:r>
              <a:rPr lang="sv-SE" dirty="0"/>
              <a:t> observation</a:t>
            </a:r>
          </a:p>
          <a:p>
            <a:r>
              <a:rPr lang="sv-SE" dirty="0" err="1"/>
              <a:t>Un-controlled</a:t>
            </a:r>
            <a:r>
              <a:rPr lang="sv-SE" dirty="0"/>
              <a:t> observation</a:t>
            </a:r>
          </a:p>
          <a:p>
            <a:r>
              <a:rPr lang="sv-SE" dirty="0" err="1"/>
              <a:t>Structured</a:t>
            </a:r>
            <a:r>
              <a:rPr lang="sv-SE" dirty="0"/>
              <a:t> observation</a:t>
            </a:r>
          </a:p>
          <a:p>
            <a:r>
              <a:rPr lang="sv-SE" dirty="0"/>
              <a:t>Non-structured observation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70607" y="5869094"/>
            <a:ext cx="197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</a:t>
            </a:r>
            <a:r>
              <a:rPr lang="en-US" i="1" dirty="0" err="1"/>
              <a:t>Polit</a:t>
            </a:r>
            <a:r>
              <a:rPr lang="en-US" i="1" dirty="0"/>
              <a:t> &amp; Beck 2017)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610802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DC667-1E9B-41C5-A9DC-19FBC0EF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References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941F31-F92B-4958-9F4E-7D145A9D6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41009"/>
            <a:ext cx="1100781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Caulliraux</a:t>
            </a:r>
            <a:r>
              <a:rPr lang="en-US" dirty="0">
                <a:solidFill>
                  <a:schemeClr val="tx1"/>
                </a:solidFill>
              </a:rPr>
              <a:t> AA &amp; </a:t>
            </a:r>
            <a:r>
              <a:rPr lang="en-US" dirty="0" err="1">
                <a:solidFill>
                  <a:schemeClr val="tx1"/>
                </a:solidFill>
              </a:rPr>
              <a:t>Meirino</a:t>
            </a:r>
            <a:r>
              <a:rPr lang="en-US" dirty="0">
                <a:solidFill>
                  <a:schemeClr val="tx1"/>
                </a:solidFill>
              </a:rPr>
              <a:t> MJ. 2015. The design thinking and the health services: The competitive differential through the humanization of patient experience. Brazilian Journal of Operation &amp; Production Management, 12, 322-328.</a:t>
            </a:r>
            <a:endParaRPr lang="sv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Ferreira et al. 2015. New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mindset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in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scientific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method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in the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health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field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: Design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thinking</a:t>
            </a:r>
            <a:r>
              <a:rPr lang="sv-FI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sv-FI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Clinics</a:t>
            </a:r>
            <a:r>
              <a:rPr lang="sv-FI" sz="2000" dirty="0">
                <a:solidFill>
                  <a:schemeClr val="tx1"/>
                </a:solidFill>
                <a:ea typeface="Calibri" panose="020F0502020204030204" pitchFamily="34" charset="0"/>
              </a:rPr>
              <a:t>, 70(12):770-772. DOI: 6061/</a:t>
            </a:r>
            <a:r>
              <a:rPr lang="sv-FI" sz="2000" dirty="0" err="1">
                <a:solidFill>
                  <a:schemeClr val="tx1"/>
                </a:solidFill>
                <a:ea typeface="Calibri" panose="020F0502020204030204" pitchFamily="34" charset="0"/>
              </a:rPr>
              <a:t>clinics</a:t>
            </a:r>
            <a:r>
              <a:rPr lang="sv-FI" sz="2000" dirty="0">
                <a:solidFill>
                  <a:schemeClr val="tx1"/>
                </a:solidFill>
                <a:ea typeface="Calibri" panose="020F0502020204030204" pitchFamily="34" charset="0"/>
              </a:rPr>
              <a:t>/2015(12)01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  <a:hlinkClick r:id="rId2"/>
              </a:rPr>
              <a:t>https://www.designcouncil.org.uk/sites/default/files/asset/document/Design%20methods%20for%20developing%20services.pdf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Polit D.F.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0" i="0" dirty="0">
                <a:solidFill>
                  <a:schemeClr val="tx1"/>
                </a:solidFill>
                <a:effectLst/>
              </a:rPr>
              <a:t> Beck C.T. 2017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b="0" i="0" dirty="0">
                <a:solidFill>
                  <a:schemeClr val="tx1"/>
                </a:solidFill>
                <a:effectLst/>
              </a:rPr>
              <a:t> Nursing Research: Generating and Assessing Evidence for Nursing Practice. 10th Edition, Wolters Kluwer Health, Philadelphia.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</a:rPr>
              <a:t>Tuulaniemi J. 2018. </a:t>
            </a:r>
            <a:r>
              <a:rPr lang="sv-SE" dirty="0" err="1">
                <a:solidFill>
                  <a:schemeClr val="tx1"/>
                </a:solidFill>
              </a:rPr>
              <a:t>Palvelumuotoilu</a:t>
            </a:r>
            <a:r>
              <a:rPr lang="sv-SE" dirty="0">
                <a:solidFill>
                  <a:schemeClr val="tx1"/>
                </a:solidFill>
              </a:rPr>
              <a:t>. E-</a:t>
            </a:r>
            <a:r>
              <a:rPr lang="sv-SE" dirty="0" err="1">
                <a:solidFill>
                  <a:schemeClr val="tx1"/>
                </a:solidFill>
              </a:rPr>
              <a:t>book</a:t>
            </a:r>
            <a:r>
              <a:rPr lang="sv-SE" dirty="0">
                <a:solidFill>
                  <a:schemeClr val="tx1"/>
                </a:solidFill>
              </a:rPr>
              <a:t>. 9789521416880. </a:t>
            </a:r>
            <a:r>
              <a:rPr lang="sv-SE" dirty="0" err="1">
                <a:solidFill>
                  <a:schemeClr val="tx1"/>
                </a:solidFill>
              </a:rPr>
              <a:t>Adlibris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31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E8247-1D9C-3B48-4514-B1CEA191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for </a:t>
            </a:r>
            <a:r>
              <a:rPr lang="ru-RU" dirty="0" err="1"/>
              <a:t>t</a:t>
            </a:r>
            <a:r>
              <a:rPr lang="en-GB"/>
              <a:t>he Discovery </a:t>
            </a:r>
            <a:r>
              <a:rPr lang="en-GB" dirty="0"/>
              <a:t>phase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042C7-AE48-59E0-4263-4235442F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1A. Define: the development challenge 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1B The customer’s service pathway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1C Select your tools and design your development project (optional)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1D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en-US" dirty="0"/>
              <a:t>trough the customer eyes</a:t>
            </a:r>
            <a:endParaRPr lang="ru-RU" dirty="0"/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1E Framing</a:t>
            </a:r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1F User Journey Plan Observation:</a:t>
            </a:r>
            <a:r>
              <a:rPr lang="ru-RU" sz="2000" dirty="0"/>
              <a:t> </a:t>
            </a:r>
            <a:r>
              <a:rPr lang="en-US" sz="2000" dirty="0"/>
              <a:t>documentation of </a:t>
            </a:r>
            <a:r>
              <a:rPr lang="fi-FI" sz="2000" dirty="0" err="1"/>
              <a:t>user</a:t>
            </a:r>
            <a:r>
              <a:rPr lang="fi-FI" sz="2000" dirty="0"/>
              <a:t> </a:t>
            </a:r>
            <a:r>
              <a:rPr lang="fi-FI" sz="2000" dirty="0" err="1"/>
              <a:t>journey</a:t>
            </a:r>
            <a:r>
              <a:rPr lang="fi-FI" sz="2000" dirty="0"/>
              <a:t> </a:t>
            </a:r>
            <a:r>
              <a:rPr lang="fi-FI" sz="2000" dirty="0" err="1"/>
              <a:t>during</a:t>
            </a:r>
            <a:r>
              <a:rPr lang="fi-FI" sz="2000" dirty="0"/>
              <a:t> </a:t>
            </a:r>
            <a:r>
              <a:rPr lang="fi-FI" sz="2000" dirty="0" err="1"/>
              <a:t>shadowing</a:t>
            </a:r>
            <a:r>
              <a:rPr lang="fi-FI" sz="2000" dirty="0"/>
              <a:t> and </a:t>
            </a:r>
            <a:r>
              <a:rPr lang="fi-FI" sz="2000" dirty="0" err="1"/>
              <a:t>interviewing</a:t>
            </a:r>
            <a:endParaRPr lang="fi-FI" sz="2000" dirty="0"/>
          </a:p>
          <a:p>
            <a:pPr marL="457200" lvl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dirty="0"/>
              <a:t>1G </a:t>
            </a:r>
            <a:r>
              <a:rPr lang="fi-FI" dirty="0" err="1"/>
              <a:t>Informed</a:t>
            </a:r>
            <a:r>
              <a:rPr lang="fi-FI" dirty="0"/>
              <a:t> </a:t>
            </a:r>
            <a:r>
              <a:rPr lang="fi-FI" dirty="0" err="1"/>
              <a:t>consent</a:t>
            </a:r>
            <a:endParaRPr lang="ru-RU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18645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E38D8-77A5-48DC-AE89-234B8EC5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3" y="970494"/>
            <a:ext cx="10140428" cy="8089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1A. Define: the development challenge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3237C-8E3E-A6D0-02EA-96DE346E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83" y="1779458"/>
            <a:ext cx="6382768" cy="44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533A-E3A1-4418-A464-F9495DCF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1036771"/>
            <a:ext cx="11277600" cy="808963"/>
          </a:xfrm>
        </p:spPr>
        <p:txBody>
          <a:bodyPr>
            <a:normAutofit/>
          </a:bodyPr>
          <a:lstStyle/>
          <a:p>
            <a:r>
              <a:rPr lang="en-US" dirty="0"/>
              <a:t>1B The customer’s service pathway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260E5D-07A9-560B-A593-70888CA6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76" y="1773045"/>
            <a:ext cx="6339619" cy="45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533A-E3A1-4418-A464-F9495DCF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861673"/>
            <a:ext cx="11277600" cy="808963"/>
          </a:xfrm>
        </p:spPr>
        <p:txBody>
          <a:bodyPr>
            <a:noAutofit/>
          </a:bodyPr>
          <a:lstStyle/>
          <a:p>
            <a:r>
              <a:rPr lang="en-US" sz="3200" dirty="0"/>
              <a:t>1C Select your tools and design your development project (optional)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8A3F25-C268-3B4F-D85B-35312FB07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64" y="1890339"/>
            <a:ext cx="6116671" cy="42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9EE45-E073-4349-BDC0-9401F8C2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1D </a:t>
            </a:r>
            <a:r>
              <a:rPr lang="fi-FI" dirty="0" err="1"/>
              <a:t>See</a:t>
            </a:r>
            <a:r>
              <a:rPr lang="fi-FI" dirty="0"/>
              <a:t> your service</a:t>
            </a:r>
            <a:r>
              <a:rPr lang="ru-RU" dirty="0"/>
              <a:t> </a:t>
            </a:r>
            <a:r>
              <a:rPr lang="en-US" dirty="0"/>
              <a:t>trough the customer eyes</a:t>
            </a:r>
            <a:endParaRPr lang="fi-FI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40A80D-AFA9-F163-B3E7-C152536E9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6" y="2050203"/>
            <a:ext cx="5522848" cy="383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9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4AAA-86A6-46A9-B362-C2477C22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51" y="340574"/>
            <a:ext cx="11277600" cy="808963"/>
          </a:xfrm>
        </p:spPr>
        <p:txBody>
          <a:bodyPr>
            <a:normAutofit/>
          </a:bodyPr>
          <a:lstStyle/>
          <a:p>
            <a:r>
              <a:rPr lang="en-US" dirty="0"/>
              <a:t>1E Framing. </a:t>
            </a:r>
            <a:endParaRPr lang="en-US" strike="sngStrike" dirty="0"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4A63B-DA6C-6017-2A36-772E88D4D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0" y="1716258"/>
            <a:ext cx="3089936" cy="43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3E96-FC00-442D-91C7-B6AEE19E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1010653"/>
            <a:ext cx="11277600" cy="1298194"/>
          </a:xfrm>
        </p:spPr>
        <p:txBody>
          <a:bodyPr>
            <a:normAutofit/>
          </a:bodyPr>
          <a:lstStyle/>
          <a:p>
            <a:r>
              <a:rPr lang="sv-SE" b="1" dirty="0"/>
              <a:t>DISCOVERY phase</a:t>
            </a:r>
            <a:br>
              <a:rPr lang="ru-RU" b="1" dirty="0"/>
            </a:b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7536-F6C8-4799-9B52-8774A95E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0" y="2464779"/>
            <a:ext cx="10762977" cy="338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start of a project is a period of discovery, gathering inspiration and insights, identifying user needs and developing initial ideas.</a:t>
            </a:r>
          </a:p>
          <a:p>
            <a:pPr marL="0" indent="0" algn="r">
              <a:buNone/>
            </a:pPr>
            <a:r>
              <a:rPr lang="sv-SE" sz="1800" i="1" dirty="0">
                <a:solidFill>
                  <a:schemeClr val="tx1"/>
                </a:solidFill>
              </a:rPr>
              <a:t>(Tuulaniemi 2018, </a:t>
            </a:r>
            <a:r>
              <a:rPr lang="sv-FI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Ferreira et al. 2015</a:t>
            </a:r>
            <a:r>
              <a:rPr lang="sv-FI" sz="18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sv-FI" sz="18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2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5770D-2A61-4471-A489-0736202A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0" y="833378"/>
            <a:ext cx="11928390" cy="946080"/>
          </a:xfrm>
        </p:spPr>
        <p:txBody>
          <a:bodyPr>
            <a:noAutofit/>
          </a:bodyPr>
          <a:lstStyle/>
          <a:p>
            <a:r>
              <a:rPr lang="en-US" sz="3600" dirty="0"/>
              <a:t>1F User Journey Plan Observation:</a:t>
            </a:r>
            <a:br>
              <a:rPr lang="en-US" sz="3600" dirty="0"/>
            </a:br>
            <a:r>
              <a:rPr lang="en-US" sz="3600" dirty="0"/>
              <a:t>documentation of </a:t>
            </a:r>
            <a:r>
              <a:rPr lang="fi-FI" sz="3600" dirty="0"/>
              <a:t>user journey during shadowing and interviewing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D8375-68FC-3C06-42FD-DFD356140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8" y="1696332"/>
            <a:ext cx="6403011" cy="44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5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88FC1-4705-49C8-8F30-BDA0FDF2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1G Informed consent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284" t="24421" r="34290" b="8439"/>
          <a:stretch/>
        </p:blipFill>
        <p:spPr>
          <a:xfrm>
            <a:off x="4418055" y="2001969"/>
            <a:ext cx="3355889" cy="41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6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315C-3A8C-494F-9500-4AAC8D42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490434"/>
            <a:ext cx="11277600" cy="1259359"/>
          </a:xfrm>
        </p:spPr>
        <p:txBody>
          <a:bodyPr>
            <a:normAutofit/>
          </a:bodyPr>
          <a:lstStyle/>
          <a:p>
            <a:r>
              <a:rPr lang="sv-SE" b="1" dirty="0"/>
              <a:t>Tools and methods</a:t>
            </a:r>
            <a:r>
              <a:rPr lang="ru-RU" b="1" dirty="0"/>
              <a:t> </a:t>
            </a:r>
            <a:br>
              <a:rPr lang="ru-RU" b="1" dirty="0"/>
            </a:b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F104F-A385-4AEB-B878-C52B2D91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2957"/>
            <a:ext cx="682371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/>
              <a:t>User Journey Mapping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User Diaries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Service Safari </a:t>
            </a:r>
            <a:endParaRPr lang="en-US" sz="2400" dirty="0">
              <a:cs typeface="Calibri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User Shadowing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49418" y="5876889"/>
            <a:ext cx="966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  <a:p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9758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1261-6C5A-421D-AE61-58A1FAC3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2" y="988625"/>
            <a:ext cx="11277600" cy="808963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A. User Journey Mapping (1/6)</a:t>
            </a:r>
            <a:br>
              <a:rPr lang="en-US" dirty="0"/>
            </a:br>
            <a:r>
              <a:rPr lang="en-US" dirty="0"/>
              <a:t>What is a user Journey Mapping? 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5B2F-4177-470C-BECE-909BC8E4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93" y="1845733"/>
            <a:ext cx="11277599" cy="4291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 User Journey Map is a visual representation of a user’s journey through a service, showing all the different interactions they have.</a:t>
            </a:r>
            <a:endParaRPr lang="ru-RU" sz="2400" dirty="0"/>
          </a:p>
          <a:p>
            <a:r>
              <a:rPr lang="en-US" sz="2400" dirty="0"/>
              <a:t>Looking closer to parts of the service work from a user perspective</a:t>
            </a:r>
            <a:endParaRPr lang="ru-RU" sz="2400" dirty="0"/>
          </a:p>
          <a:p>
            <a:r>
              <a:rPr lang="en-US" sz="2400" dirty="0"/>
              <a:t>Can we identify ‘magic moments’ from a user perspective?</a:t>
            </a:r>
            <a:endParaRPr lang="ru-RU" sz="2400" dirty="0"/>
          </a:p>
          <a:p>
            <a:r>
              <a:rPr lang="en-US" sz="2400" dirty="0"/>
              <a:t>Are these ‘moments of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truth’ </a:t>
            </a:r>
            <a:r>
              <a:rPr lang="en-US" sz="2400" dirty="0"/>
              <a:t>good enough or what parts might need improving?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302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D309-9436-4755-8066-3867E356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1036771"/>
            <a:ext cx="11277600" cy="808963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A. User Journey Mapping (2/6) </a:t>
            </a:r>
            <a:br>
              <a:rPr lang="en-US" sz="4400" b="1" dirty="0"/>
            </a:br>
            <a:r>
              <a:rPr lang="sv-SE" dirty="0"/>
              <a:t>The aim of the user </a:t>
            </a:r>
            <a:r>
              <a:rPr lang="sv-SE" dirty="0" err="1"/>
              <a:t>journey</a:t>
            </a:r>
            <a:r>
              <a:rPr lang="sv-SE" dirty="0"/>
              <a:t> </a:t>
            </a:r>
            <a:r>
              <a:rPr lang="sv-SE" dirty="0" err="1"/>
              <a:t>mapping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8B75-F8E5-42E6-A1BA-B519DD3A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98" y="2057344"/>
            <a:ext cx="10601613" cy="3762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• Identify the key elements of a service </a:t>
            </a:r>
          </a:p>
          <a:p>
            <a:pPr marL="0" indent="0">
              <a:buNone/>
            </a:pPr>
            <a:r>
              <a:rPr lang="en-US" sz="2400" dirty="0"/>
              <a:t>• Understand the links between all the different elements over time </a:t>
            </a:r>
          </a:p>
          <a:p>
            <a:pPr marL="0" indent="0">
              <a:buNone/>
            </a:pPr>
            <a:r>
              <a:rPr lang="en-US" sz="2400" dirty="0"/>
              <a:t>• Identify problem areas in a service or areas where new things can be added </a:t>
            </a:r>
          </a:p>
          <a:p>
            <a:pPr marL="0" indent="0">
              <a:buNone/>
            </a:pPr>
            <a:r>
              <a:rPr lang="en-US" sz="2400" dirty="0"/>
              <a:t>• Create empathy with different types of users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2279" y="5819931"/>
            <a:ext cx="9774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  <a:endParaRPr lang="sv-FI" sz="2400" i="1" dirty="0"/>
          </a:p>
        </p:txBody>
      </p:sp>
    </p:spTree>
    <p:extLst>
      <p:ext uri="{BB962C8B-B14F-4D97-AF65-F5344CB8AC3E}">
        <p14:creationId xmlns:p14="http://schemas.microsoft.com/office/powerpoint/2010/main" val="418556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7E2C-DA79-4B2E-8019-D514CC4D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A. User Journey Mapping (3/6) </a:t>
            </a:r>
            <a:br>
              <a:rPr lang="en-US" sz="3600" dirty="0"/>
            </a:br>
            <a:r>
              <a:rPr lang="en-US" sz="3600" dirty="0"/>
              <a:t>Methods for gathering real user experiences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2376-C1D2-415A-88D1-B180FEB7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88" y="1936377"/>
            <a:ext cx="10779211" cy="4155142"/>
          </a:xfrm>
        </p:spPr>
        <p:txBody>
          <a:bodyPr>
            <a:noAutofit/>
          </a:bodyPr>
          <a:lstStyle/>
          <a:p>
            <a:r>
              <a:rPr lang="en-US" sz="2400" b="1" dirty="0"/>
              <a:t>Observation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Map a user’s progress through the service, beginning with when they first become aware of the service through to when they leave. </a:t>
            </a:r>
          </a:p>
          <a:p>
            <a:pPr marL="0" indent="0">
              <a:buNone/>
            </a:pPr>
            <a:r>
              <a:rPr lang="en-US" sz="2400" dirty="0"/>
              <a:t>What are different activities of the user journey?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understand the patient’s pathway through the entire care and treatment phases. </a:t>
            </a:r>
          </a:p>
        </p:txBody>
      </p:sp>
    </p:spTree>
    <p:extLst>
      <p:ext uri="{BB962C8B-B14F-4D97-AF65-F5344CB8AC3E}">
        <p14:creationId xmlns:p14="http://schemas.microsoft.com/office/powerpoint/2010/main" val="185226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7E2C-DA79-4B2E-8019-D514CC4D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A. User Journey Mapping (4/6) </a:t>
            </a:r>
            <a:br>
              <a:rPr lang="en-US" sz="3600" dirty="0"/>
            </a:br>
            <a:r>
              <a:rPr lang="en-US" sz="3600" dirty="0"/>
              <a:t>Methods for gathering real user experiences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2376-C1D2-415A-88D1-B180FEB7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4" y="2138081"/>
            <a:ext cx="11116397" cy="401505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Identify the individual touchpoints with each stage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the links or gaps between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touch points?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appear as maps are developed?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order to get a holistic view of a user’s experience it can be useful to work in multidisciplinary teams.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services might have different types of users, with different experiences, and require multiple journeys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3236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D8E3-406D-4C7A-A026-A7C743FD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36" y="706357"/>
            <a:ext cx="11277600" cy="1139377"/>
          </a:xfrm>
        </p:spPr>
        <p:txBody>
          <a:bodyPr>
            <a:normAutofit/>
          </a:bodyPr>
          <a:lstStyle/>
          <a:p>
            <a:r>
              <a:rPr lang="en-US" sz="2000" b="1" dirty="0"/>
              <a:t>A. User Journey Mapping (5/6) </a:t>
            </a:r>
            <a:br>
              <a:rPr lang="en-US" sz="4400" dirty="0"/>
            </a:br>
            <a:r>
              <a:rPr lang="sv-SE" dirty="0"/>
              <a:t>The output of the User </a:t>
            </a:r>
            <a:r>
              <a:rPr lang="sv-SE" dirty="0" err="1"/>
              <a:t>Journey</a:t>
            </a:r>
            <a:r>
              <a:rPr lang="sv-SE" dirty="0"/>
              <a:t> </a:t>
            </a:r>
            <a:r>
              <a:rPr lang="sv-SE" dirty="0" err="1"/>
              <a:t>Map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A165-141B-489C-802E-DEC1AB13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5734"/>
            <a:ext cx="11277600" cy="456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 User Journey Map is a visual map or diagram.</a:t>
            </a:r>
          </a:p>
          <a:p>
            <a:pPr marL="0" indent="0">
              <a:buNone/>
            </a:pPr>
            <a:r>
              <a:rPr lang="en-US" sz="2200" dirty="0"/>
              <a:t>Identify clearly the key stages, touchpoints and other components that make up a user’s service experience. </a:t>
            </a:r>
          </a:p>
          <a:p>
            <a:pPr marL="0" indent="0">
              <a:buNone/>
            </a:pPr>
            <a:r>
              <a:rPr lang="en-US" sz="2200" dirty="0"/>
              <a:t>The journey map might contain photographs, illustrations and quotes to bring it to life. </a:t>
            </a:r>
          </a:p>
          <a:p>
            <a:pPr marL="0" indent="0">
              <a:buNone/>
            </a:pPr>
            <a:r>
              <a:rPr lang="en-US" sz="2200" dirty="0"/>
              <a:t>It may also have an additional layer of explanation that identifies problem areas or opportunities. </a:t>
            </a:r>
            <a:endParaRPr lang="sv-FI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63794" y="5947602"/>
            <a:ext cx="9749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400" i="1" dirty="0"/>
              <a:t>https://www.designcouncil.org.uk/sites/default/files/asset/document/Design%20methods%20for%20developing%20services.pdf</a:t>
            </a:r>
          </a:p>
        </p:txBody>
      </p:sp>
    </p:spTree>
    <p:extLst>
      <p:ext uri="{BB962C8B-B14F-4D97-AF65-F5344CB8AC3E}">
        <p14:creationId xmlns:p14="http://schemas.microsoft.com/office/powerpoint/2010/main" val="593426495"/>
      </p:ext>
    </p:extLst>
  </p:cSld>
  <p:clrMapOvr>
    <a:masterClrMapping/>
  </p:clrMapOvr>
</p:sld>
</file>

<file path=ppt/theme/theme1.xml><?xml version="1.0" encoding="utf-8"?>
<a:theme xmlns:a="http://schemas.openxmlformats.org/drawingml/2006/main" name="AccelEd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lEd" id="{556A3C26-81EF-4621-AE23-BF8B00ACE921}" vid="{A5946A00-03D2-40BE-9D67-79BC6B86CA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AccelEd</Template>
  <TotalTime>4541</TotalTime>
  <Words>1991</Words>
  <Application>Microsoft Macintosh PowerPoint</Application>
  <PresentationFormat>Широкоэкранный</PresentationFormat>
  <Paragraphs>157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AccelEd</vt:lpstr>
      <vt:lpstr>“Service design approach in the development of nursing services”  Lecture 02 DISCOVERY Phase</vt:lpstr>
      <vt:lpstr>Double Diamond Design Process</vt:lpstr>
      <vt:lpstr>DISCOVERY phase </vt:lpstr>
      <vt:lpstr>Tools and methods  </vt:lpstr>
      <vt:lpstr>A. User Journey Mapping (1/6) What is a user Journey Mapping? </vt:lpstr>
      <vt:lpstr>A. User Journey Mapping (2/6)  The aim of the user journey mapping</vt:lpstr>
      <vt:lpstr>A. User Journey Mapping (3/6)  Methods for gathering real user experiences</vt:lpstr>
      <vt:lpstr>A. User Journey Mapping (4/6)  Methods for gathering real user experiences</vt:lpstr>
      <vt:lpstr>A. User Journey Mapping (5/6)  The output of the User Journey Map</vt:lpstr>
      <vt:lpstr>Презентация PowerPoint</vt:lpstr>
      <vt:lpstr>B. User Diary (1/6)  What is a User Diary?</vt:lpstr>
      <vt:lpstr>B. User Diary (2/6)  What is a User Diary?</vt:lpstr>
      <vt:lpstr>B. User Diary (3/6)  The aim of a User diary</vt:lpstr>
      <vt:lpstr>B. User Diary (4/6)  How to do User Diaries? </vt:lpstr>
      <vt:lpstr>B. User Diary (5/6)  The main sections in User Diaries</vt:lpstr>
      <vt:lpstr>B. User Diary (6/6)  The main sections in User Diaries</vt:lpstr>
      <vt:lpstr>C. Service Safari  Service Safari</vt:lpstr>
      <vt:lpstr> D. Shadowing (1/3) The aim of User Shadowing</vt:lpstr>
      <vt:lpstr>D. Shadowing ( 2/3) User shadowing in practice</vt:lpstr>
      <vt:lpstr>D. Shadowing ( 3/3) User shadowing in practice</vt:lpstr>
      <vt:lpstr>Different types of Interviews</vt:lpstr>
      <vt:lpstr>Different types of Observation</vt:lpstr>
      <vt:lpstr>References</vt:lpstr>
      <vt:lpstr>Tools for the Discovery phase</vt:lpstr>
      <vt:lpstr> 1A. Define: the development challenge</vt:lpstr>
      <vt:lpstr>1B The customer’s service pathway</vt:lpstr>
      <vt:lpstr>1C Select your tools and design your development project (optional)</vt:lpstr>
      <vt:lpstr>1D See your service trough the customer eyes</vt:lpstr>
      <vt:lpstr>1E Framing. </vt:lpstr>
      <vt:lpstr>1F User Journey Plan Observation: documentation of user journey during shadowing and interviewing</vt:lpstr>
      <vt:lpstr>1G Informed consent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creator>lisbeth.fagerstrom@abo.fi</dc:creator>
  <cp:lastModifiedBy>Қуаныш Жұлдыз</cp:lastModifiedBy>
  <cp:revision>82</cp:revision>
  <dcterms:created xsi:type="dcterms:W3CDTF">2021-11-10T13:49:24Z</dcterms:created>
  <dcterms:modified xsi:type="dcterms:W3CDTF">2023-01-10T17:31:50Z</dcterms:modified>
</cp:coreProperties>
</file>