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1" r:id="rId3"/>
    <p:sldId id="257" r:id="rId4"/>
    <p:sldId id="258" r:id="rId5"/>
    <p:sldId id="259" r:id="rId6"/>
    <p:sldId id="261" r:id="rId7"/>
    <p:sldId id="262" r:id="rId8"/>
    <p:sldId id="285" r:id="rId9"/>
    <p:sldId id="264" r:id="rId10"/>
    <p:sldId id="282" r:id="rId11"/>
    <p:sldId id="289" r:id="rId12"/>
    <p:sldId id="266" r:id="rId13"/>
    <p:sldId id="286" r:id="rId14"/>
    <p:sldId id="265" r:id="rId15"/>
    <p:sldId id="268" r:id="rId16"/>
    <p:sldId id="267" r:id="rId17"/>
    <p:sldId id="287" r:id="rId18"/>
    <p:sldId id="269" r:id="rId19"/>
    <p:sldId id="270" r:id="rId20"/>
    <p:sldId id="271" r:id="rId21"/>
    <p:sldId id="288" r:id="rId22"/>
    <p:sldId id="273" r:id="rId23"/>
    <p:sldId id="274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beth.fagerstrom@abo.fi" initials="l" lastIdx="1" clrIdx="0">
    <p:extLst>
      <p:ext uri="{19B8F6BF-5375-455C-9EA6-DF929625EA0E}">
        <p15:presenceInfo xmlns:p15="http://schemas.microsoft.com/office/powerpoint/2012/main" userId="S::lisbeth.fagerstrom@abo.fi::AKADEMI\lfagerst" providerId="AD"/>
      </p:ext>
    </p:extLst>
  </p:cmAuthor>
  <p:cmAuthor id="2" name="Heikkilä Johanna" initials="HJ" lastIdx="1" clrIdx="1">
    <p:extLst>
      <p:ext uri="{19B8F6BF-5375-455C-9EA6-DF929625EA0E}">
        <p15:presenceInfo xmlns:p15="http://schemas.microsoft.com/office/powerpoint/2012/main" userId="S::johanna.heikkila@jamk.fi::4010edbe-2f30-41e5-a11b-6c6f95148d2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028AA-5A42-4AC4-8903-C14E684AB236}" v="12" dt="2022-11-24T00:20:23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4" autoAdjust="0"/>
    <p:restoredTop sz="65306" autoAdjust="0"/>
  </p:normalViewPr>
  <p:slideViewPr>
    <p:cSldViewPr snapToGrid="0">
      <p:cViewPr varScale="1">
        <p:scale>
          <a:sx n="48" d="100"/>
          <a:sy n="48" d="100"/>
        </p:scale>
        <p:origin x="2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1E7FF-48A5-4B6C-8DF3-9CB6F8B419C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2879FB6-EC24-4D80-A676-2674D49A5D3C}">
      <dgm:prSet phldrT="[Teksti]" custT="1"/>
      <dgm:spPr/>
      <dgm:t>
        <a:bodyPr/>
        <a:lstStyle/>
        <a:p>
          <a:r>
            <a:rPr lang="fi-FI" sz="1500" dirty="0"/>
            <a:t>1. </a:t>
          </a:r>
          <a:r>
            <a:rPr lang="fi-FI" sz="1500" dirty="0" err="1"/>
            <a:t>Discover</a:t>
          </a:r>
          <a:endParaRPr lang="fi-FI" sz="1500" dirty="0"/>
        </a:p>
      </dgm:t>
    </dgm:pt>
    <dgm:pt modelId="{FBD84D3A-9586-4797-9B55-BCE480D56A2A}" type="parTrans" cxnId="{9701837A-3132-4FEF-AE20-A21EDA757102}">
      <dgm:prSet/>
      <dgm:spPr/>
      <dgm:t>
        <a:bodyPr/>
        <a:lstStyle/>
        <a:p>
          <a:endParaRPr lang="fi-FI"/>
        </a:p>
      </dgm:t>
    </dgm:pt>
    <dgm:pt modelId="{CE816442-CCC7-4AF2-A909-C3DAADD9D3FA}" type="sibTrans" cxnId="{9701837A-3132-4FEF-AE20-A21EDA757102}">
      <dgm:prSet/>
      <dgm:spPr/>
      <dgm:t>
        <a:bodyPr/>
        <a:lstStyle/>
        <a:p>
          <a:endParaRPr lang="fi-FI"/>
        </a:p>
      </dgm:t>
    </dgm:pt>
    <dgm:pt modelId="{A73E2F05-F500-4661-AB02-2526360F01B7}">
      <dgm:prSet phldrT="[Teksti]"/>
      <dgm:spPr/>
      <dgm:t>
        <a:bodyPr/>
        <a:lstStyle/>
        <a:p>
          <a:r>
            <a:rPr lang="fi-FI" dirty="0"/>
            <a:t>2.Define</a:t>
          </a:r>
        </a:p>
      </dgm:t>
    </dgm:pt>
    <dgm:pt modelId="{3DFBB476-2C1F-4983-85D5-FC9D403B931C}" type="parTrans" cxnId="{32BD6FE9-AFE2-484B-95C0-5FC061D989F0}">
      <dgm:prSet/>
      <dgm:spPr/>
      <dgm:t>
        <a:bodyPr/>
        <a:lstStyle/>
        <a:p>
          <a:endParaRPr lang="fi-FI"/>
        </a:p>
      </dgm:t>
    </dgm:pt>
    <dgm:pt modelId="{06E16918-76CF-4098-B0BF-A2A4CDE55A83}" type="sibTrans" cxnId="{32BD6FE9-AFE2-484B-95C0-5FC061D989F0}">
      <dgm:prSet/>
      <dgm:spPr/>
      <dgm:t>
        <a:bodyPr/>
        <a:lstStyle/>
        <a:p>
          <a:endParaRPr lang="fi-FI"/>
        </a:p>
      </dgm:t>
    </dgm:pt>
    <dgm:pt modelId="{D5BE7CEA-7AE6-4F0C-860D-15C78F9B9C86}">
      <dgm:prSet phldrT="[Teksti]"/>
      <dgm:spPr/>
      <dgm:t>
        <a:bodyPr/>
        <a:lstStyle/>
        <a:p>
          <a:r>
            <a:rPr lang="fi-FI" dirty="0"/>
            <a:t>3.Develop</a:t>
          </a:r>
        </a:p>
      </dgm:t>
    </dgm:pt>
    <dgm:pt modelId="{A01DC3E3-683F-4485-8E60-9B517B1E504C}" type="parTrans" cxnId="{8D53A884-17E1-4FCC-A19A-2D67E5E6B8E4}">
      <dgm:prSet/>
      <dgm:spPr/>
      <dgm:t>
        <a:bodyPr/>
        <a:lstStyle/>
        <a:p>
          <a:endParaRPr lang="fi-FI"/>
        </a:p>
      </dgm:t>
    </dgm:pt>
    <dgm:pt modelId="{8FD0A3F4-9433-4A21-823C-D41D2D0C6111}" type="sibTrans" cxnId="{8D53A884-17E1-4FCC-A19A-2D67E5E6B8E4}">
      <dgm:prSet/>
      <dgm:spPr/>
      <dgm:t>
        <a:bodyPr/>
        <a:lstStyle/>
        <a:p>
          <a:endParaRPr lang="fi-FI"/>
        </a:p>
      </dgm:t>
    </dgm:pt>
    <dgm:pt modelId="{30B633AA-26F8-4BAC-A206-90F3A6169256}">
      <dgm:prSet phldrT="[Teksti]"/>
      <dgm:spPr/>
      <dgm:t>
        <a:bodyPr/>
        <a:lstStyle/>
        <a:p>
          <a:r>
            <a:rPr lang="fi-FI" dirty="0"/>
            <a:t>4.Deliver</a:t>
          </a:r>
        </a:p>
      </dgm:t>
    </dgm:pt>
    <dgm:pt modelId="{C4735D43-54EA-43AA-9C87-323D8FFE4335}" type="parTrans" cxnId="{D0CF69B1-571E-45D7-B67F-B88C5E925143}">
      <dgm:prSet/>
      <dgm:spPr/>
      <dgm:t>
        <a:bodyPr/>
        <a:lstStyle/>
        <a:p>
          <a:endParaRPr lang="fi-FI"/>
        </a:p>
      </dgm:t>
    </dgm:pt>
    <dgm:pt modelId="{9AA1BE7D-31BB-4275-96E2-4ED507CF7398}" type="sibTrans" cxnId="{D0CF69B1-571E-45D7-B67F-B88C5E925143}">
      <dgm:prSet/>
      <dgm:spPr/>
      <dgm:t>
        <a:bodyPr/>
        <a:lstStyle/>
        <a:p>
          <a:endParaRPr lang="fi-FI"/>
        </a:p>
      </dgm:t>
    </dgm:pt>
    <dgm:pt modelId="{F02FA974-3746-41F0-946A-3DD2185111B6}" type="pres">
      <dgm:prSet presAssocID="{EE21E7FF-48A5-4B6C-8DF3-9CB6F8B419CC}" presName="Name0" presStyleCnt="0">
        <dgm:presLayoutVars>
          <dgm:dir/>
          <dgm:resizeHandles val="exact"/>
        </dgm:presLayoutVars>
      </dgm:prSet>
      <dgm:spPr/>
    </dgm:pt>
    <dgm:pt modelId="{E9BB67A5-0C00-4081-BEC9-5E0D2176DA32}" type="pres">
      <dgm:prSet presAssocID="{A2879FB6-EC24-4D80-A676-2674D49A5D3C}" presName="parTxOnly" presStyleLbl="node1" presStyleIdx="0" presStyleCnt="4">
        <dgm:presLayoutVars>
          <dgm:bulletEnabled val="1"/>
        </dgm:presLayoutVars>
      </dgm:prSet>
      <dgm:spPr/>
    </dgm:pt>
    <dgm:pt modelId="{D5D4B1F9-ADEC-4759-9854-C6851B6D98A9}" type="pres">
      <dgm:prSet presAssocID="{CE816442-CCC7-4AF2-A909-C3DAADD9D3FA}" presName="parSpace" presStyleCnt="0"/>
      <dgm:spPr/>
    </dgm:pt>
    <dgm:pt modelId="{955E6096-3289-40B9-9BE6-8972A61DA5E9}" type="pres">
      <dgm:prSet presAssocID="{A73E2F05-F500-4661-AB02-2526360F01B7}" presName="parTxOnly" presStyleLbl="node1" presStyleIdx="1" presStyleCnt="4">
        <dgm:presLayoutVars>
          <dgm:bulletEnabled val="1"/>
        </dgm:presLayoutVars>
      </dgm:prSet>
      <dgm:spPr/>
    </dgm:pt>
    <dgm:pt modelId="{34665BCC-4BC1-402D-86AA-6EDDE9D46D0E}" type="pres">
      <dgm:prSet presAssocID="{06E16918-76CF-4098-B0BF-A2A4CDE55A83}" presName="parSpace" presStyleCnt="0"/>
      <dgm:spPr/>
    </dgm:pt>
    <dgm:pt modelId="{45F65B02-AF09-4A1F-A75B-FA344974C3B7}" type="pres">
      <dgm:prSet presAssocID="{D5BE7CEA-7AE6-4F0C-860D-15C78F9B9C86}" presName="parTxOnly" presStyleLbl="node1" presStyleIdx="2" presStyleCnt="4">
        <dgm:presLayoutVars>
          <dgm:bulletEnabled val="1"/>
        </dgm:presLayoutVars>
      </dgm:prSet>
      <dgm:spPr/>
    </dgm:pt>
    <dgm:pt modelId="{C97B7373-89BF-4379-AD24-EA5A16B70EBC}" type="pres">
      <dgm:prSet presAssocID="{8FD0A3F4-9433-4A21-823C-D41D2D0C6111}" presName="parSpace" presStyleCnt="0"/>
      <dgm:spPr/>
    </dgm:pt>
    <dgm:pt modelId="{3B8077B8-F6EF-43AF-A5BC-0CDB74AF7C46}" type="pres">
      <dgm:prSet presAssocID="{30B633AA-26F8-4BAC-A206-90F3A6169256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75E2CC25-1594-4BE8-BA97-8A72EF746C25}" type="presOf" srcId="{A73E2F05-F500-4661-AB02-2526360F01B7}" destId="{955E6096-3289-40B9-9BE6-8972A61DA5E9}" srcOrd="0" destOrd="0" presId="urn:microsoft.com/office/officeart/2005/8/layout/hChevron3"/>
    <dgm:cxn modelId="{A65D4668-E8A4-4282-B00F-ECA44502C8FA}" type="presOf" srcId="{EE21E7FF-48A5-4B6C-8DF3-9CB6F8B419CC}" destId="{F02FA974-3746-41F0-946A-3DD2185111B6}" srcOrd="0" destOrd="0" presId="urn:microsoft.com/office/officeart/2005/8/layout/hChevron3"/>
    <dgm:cxn modelId="{9701837A-3132-4FEF-AE20-A21EDA757102}" srcId="{EE21E7FF-48A5-4B6C-8DF3-9CB6F8B419CC}" destId="{A2879FB6-EC24-4D80-A676-2674D49A5D3C}" srcOrd="0" destOrd="0" parTransId="{FBD84D3A-9586-4797-9B55-BCE480D56A2A}" sibTransId="{CE816442-CCC7-4AF2-A909-C3DAADD9D3FA}"/>
    <dgm:cxn modelId="{8D53A884-17E1-4FCC-A19A-2D67E5E6B8E4}" srcId="{EE21E7FF-48A5-4B6C-8DF3-9CB6F8B419CC}" destId="{D5BE7CEA-7AE6-4F0C-860D-15C78F9B9C86}" srcOrd="2" destOrd="0" parTransId="{A01DC3E3-683F-4485-8E60-9B517B1E504C}" sibTransId="{8FD0A3F4-9433-4A21-823C-D41D2D0C6111}"/>
    <dgm:cxn modelId="{99EA51AE-90A7-4630-80C4-45259DD24170}" type="presOf" srcId="{A2879FB6-EC24-4D80-A676-2674D49A5D3C}" destId="{E9BB67A5-0C00-4081-BEC9-5E0D2176DA32}" srcOrd="0" destOrd="0" presId="urn:microsoft.com/office/officeart/2005/8/layout/hChevron3"/>
    <dgm:cxn modelId="{DB332AB0-9685-4220-B53D-AA36F965E483}" type="presOf" srcId="{30B633AA-26F8-4BAC-A206-90F3A6169256}" destId="{3B8077B8-F6EF-43AF-A5BC-0CDB74AF7C46}" srcOrd="0" destOrd="0" presId="urn:microsoft.com/office/officeart/2005/8/layout/hChevron3"/>
    <dgm:cxn modelId="{D0CF69B1-571E-45D7-B67F-B88C5E925143}" srcId="{EE21E7FF-48A5-4B6C-8DF3-9CB6F8B419CC}" destId="{30B633AA-26F8-4BAC-A206-90F3A6169256}" srcOrd="3" destOrd="0" parTransId="{C4735D43-54EA-43AA-9C87-323D8FFE4335}" sibTransId="{9AA1BE7D-31BB-4275-96E2-4ED507CF7398}"/>
    <dgm:cxn modelId="{D237E6B2-070A-4DBC-A45D-E45CB4F75086}" type="presOf" srcId="{D5BE7CEA-7AE6-4F0C-860D-15C78F9B9C86}" destId="{45F65B02-AF09-4A1F-A75B-FA344974C3B7}" srcOrd="0" destOrd="0" presId="urn:microsoft.com/office/officeart/2005/8/layout/hChevron3"/>
    <dgm:cxn modelId="{32BD6FE9-AFE2-484B-95C0-5FC061D989F0}" srcId="{EE21E7FF-48A5-4B6C-8DF3-9CB6F8B419CC}" destId="{A73E2F05-F500-4661-AB02-2526360F01B7}" srcOrd="1" destOrd="0" parTransId="{3DFBB476-2C1F-4983-85D5-FC9D403B931C}" sibTransId="{06E16918-76CF-4098-B0BF-A2A4CDE55A83}"/>
    <dgm:cxn modelId="{7188F1B3-9677-427D-834A-2CFCFA18D7BE}" type="presParOf" srcId="{F02FA974-3746-41F0-946A-3DD2185111B6}" destId="{E9BB67A5-0C00-4081-BEC9-5E0D2176DA32}" srcOrd="0" destOrd="0" presId="urn:microsoft.com/office/officeart/2005/8/layout/hChevron3"/>
    <dgm:cxn modelId="{0A3C5E71-A3FD-44C4-8C6A-45B18FE08A5A}" type="presParOf" srcId="{F02FA974-3746-41F0-946A-3DD2185111B6}" destId="{D5D4B1F9-ADEC-4759-9854-C6851B6D98A9}" srcOrd="1" destOrd="0" presId="urn:microsoft.com/office/officeart/2005/8/layout/hChevron3"/>
    <dgm:cxn modelId="{111A5553-C9DC-4488-B148-09B448A84D60}" type="presParOf" srcId="{F02FA974-3746-41F0-946A-3DD2185111B6}" destId="{955E6096-3289-40B9-9BE6-8972A61DA5E9}" srcOrd="2" destOrd="0" presId="urn:microsoft.com/office/officeart/2005/8/layout/hChevron3"/>
    <dgm:cxn modelId="{2388A120-0603-42E3-A8C4-DBB8B6DEC895}" type="presParOf" srcId="{F02FA974-3746-41F0-946A-3DD2185111B6}" destId="{34665BCC-4BC1-402D-86AA-6EDDE9D46D0E}" srcOrd="3" destOrd="0" presId="urn:microsoft.com/office/officeart/2005/8/layout/hChevron3"/>
    <dgm:cxn modelId="{2194F9A6-7FE1-4DC8-A3A2-BC7020682C38}" type="presParOf" srcId="{F02FA974-3746-41F0-946A-3DD2185111B6}" destId="{45F65B02-AF09-4A1F-A75B-FA344974C3B7}" srcOrd="4" destOrd="0" presId="urn:microsoft.com/office/officeart/2005/8/layout/hChevron3"/>
    <dgm:cxn modelId="{B5EDF78C-214C-4D73-9BFD-4C4F39F79B06}" type="presParOf" srcId="{F02FA974-3746-41F0-946A-3DD2185111B6}" destId="{C97B7373-89BF-4379-AD24-EA5A16B70EBC}" srcOrd="5" destOrd="0" presId="urn:microsoft.com/office/officeart/2005/8/layout/hChevron3"/>
    <dgm:cxn modelId="{3CB137BD-FF5B-4C34-AAA3-B4627335EDD9}" type="presParOf" srcId="{F02FA974-3746-41F0-946A-3DD2185111B6}" destId="{3B8077B8-F6EF-43AF-A5BC-0CDB74AF7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21E7FF-48A5-4B6C-8DF3-9CB6F8B419C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2879FB6-EC24-4D80-A676-2674D49A5D3C}">
      <dgm:prSet phldrT="[Teksti]" custT="1"/>
      <dgm:spPr/>
      <dgm:t>
        <a:bodyPr/>
        <a:lstStyle/>
        <a:p>
          <a:r>
            <a:rPr lang="fi-FI" sz="1450" dirty="0"/>
            <a:t>1. </a:t>
          </a:r>
          <a:r>
            <a:rPr lang="ru-RU" sz="1450" dirty="0"/>
            <a:t>Обнаружить</a:t>
          </a:r>
          <a:endParaRPr lang="fi-FI" sz="1450" dirty="0"/>
        </a:p>
      </dgm:t>
    </dgm:pt>
    <dgm:pt modelId="{FBD84D3A-9586-4797-9B55-BCE480D56A2A}" type="parTrans" cxnId="{9701837A-3132-4FEF-AE20-A21EDA757102}">
      <dgm:prSet/>
      <dgm:spPr/>
      <dgm:t>
        <a:bodyPr/>
        <a:lstStyle/>
        <a:p>
          <a:endParaRPr lang="fi-FI"/>
        </a:p>
      </dgm:t>
    </dgm:pt>
    <dgm:pt modelId="{CE816442-CCC7-4AF2-A909-C3DAADD9D3FA}" type="sibTrans" cxnId="{9701837A-3132-4FEF-AE20-A21EDA757102}">
      <dgm:prSet/>
      <dgm:spPr/>
      <dgm:t>
        <a:bodyPr/>
        <a:lstStyle/>
        <a:p>
          <a:endParaRPr lang="fi-FI"/>
        </a:p>
      </dgm:t>
    </dgm:pt>
    <dgm:pt modelId="{A73E2F05-F500-4661-AB02-2526360F01B7}">
      <dgm:prSet phldrT="[Teksti]" custT="1"/>
      <dgm:spPr/>
      <dgm:t>
        <a:bodyPr/>
        <a:lstStyle/>
        <a:p>
          <a:r>
            <a:rPr lang="fi-FI" sz="1500" dirty="0"/>
            <a:t>2.</a:t>
          </a:r>
          <a:r>
            <a:rPr lang="ru-RU" sz="1500" dirty="0"/>
            <a:t>Определять</a:t>
          </a:r>
          <a:endParaRPr lang="fi-FI" sz="1500" dirty="0"/>
        </a:p>
      </dgm:t>
    </dgm:pt>
    <dgm:pt modelId="{3DFBB476-2C1F-4983-85D5-FC9D403B931C}" type="parTrans" cxnId="{32BD6FE9-AFE2-484B-95C0-5FC061D989F0}">
      <dgm:prSet/>
      <dgm:spPr/>
      <dgm:t>
        <a:bodyPr/>
        <a:lstStyle/>
        <a:p>
          <a:endParaRPr lang="fi-FI"/>
        </a:p>
      </dgm:t>
    </dgm:pt>
    <dgm:pt modelId="{06E16918-76CF-4098-B0BF-A2A4CDE55A83}" type="sibTrans" cxnId="{32BD6FE9-AFE2-484B-95C0-5FC061D989F0}">
      <dgm:prSet/>
      <dgm:spPr/>
      <dgm:t>
        <a:bodyPr/>
        <a:lstStyle/>
        <a:p>
          <a:endParaRPr lang="fi-FI"/>
        </a:p>
      </dgm:t>
    </dgm:pt>
    <dgm:pt modelId="{D5BE7CEA-7AE6-4F0C-860D-15C78F9B9C86}">
      <dgm:prSet phldrT="[Teksti]" custT="1"/>
      <dgm:spPr/>
      <dgm:t>
        <a:bodyPr/>
        <a:lstStyle/>
        <a:p>
          <a:r>
            <a:rPr lang="fi-FI" sz="1500" dirty="0"/>
            <a:t>3. </a:t>
          </a:r>
          <a:r>
            <a:rPr lang="ru-RU" sz="1500" dirty="0"/>
            <a:t>Разработать</a:t>
          </a:r>
          <a:endParaRPr lang="fi-FI" sz="1500" dirty="0"/>
        </a:p>
      </dgm:t>
    </dgm:pt>
    <dgm:pt modelId="{A01DC3E3-683F-4485-8E60-9B517B1E504C}" type="parTrans" cxnId="{8D53A884-17E1-4FCC-A19A-2D67E5E6B8E4}">
      <dgm:prSet/>
      <dgm:spPr/>
      <dgm:t>
        <a:bodyPr/>
        <a:lstStyle/>
        <a:p>
          <a:endParaRPr lang="fi-FI"/>
        </a:p>
      </dgm:t>
    </dgm:pt>
    <dgm:pt modelId="{8FD0A3F4-9433-4A21-823C-D41D2D0C6111}" type="sibTrans" cxnId="{8D53A884-17E1-4FCC-A19A-2D67E5E6B8E4}">
      <dgm:prSet/>
      <dgm:spPr/>
      <dgm:t>
        <a:bodyPr/>
        <a:lstStyle/>
        <a:p>
          <a:endParaRPr lang="fi-FI"/>
        </a:p>
      </dgm:t>
    </dgm:pt>
    <dgm:pt modelId="{30B633AA-26F8-4BAC-A206-90F3A6169256}">
      <dgm:prSet phldrT="[Teksti]" custT="1"/>
      <dgm:spPr/>
      <dgm:t>
        <a:bodyPr/>
        <a:lstStyle/>
        <a:p>
          <a:r>
            <a:rPr lang="fi-FI" sz="1450" dirty="0"/>
            <a:t>4. </a:t>
          </a:r>
          <a:r>
            <a:rPr lang="ru-RU" sz="1450" dirty="0"/>
            <a:t>Доставить</a:t>
          </a:r>
          <a:endParaRPr lang="fi-FI" sz="1450" dirty="0"/>
        </a:p>
      </dgm:t>
    </dgm:pt>
    <dgm:pt modelId="{C4735D43-54EA-43AA-9C87-323D8FFE4335}" type="parTrans" cxnId="{D0CF69B1-571E-45D7-B67F-B88C5E925143}">
      <dgm:prSet/>
      <dgm:spPr/>
      <dgm:t>
        <a:bodyPr/>
        <a:lstStyle/>
        <a:p>
          <a:endParaRPr lang="fi-FI"/>
        </a:p>
      </dgm:t>
    </dgm:pt>
    <dgm:pt modelId="{9AA1BE7D-31BB-4275-96E2-4ED507CF7398}" type="sibTrans" cxnId="{D0CF69B1-571E-45D7-B67F-B88C5E925143}">
      <dgm:prSet/>
      <dgm:spPr/>
      <dgm:t>
        <a:bodyPr/>
        <a:lstStyle/>
        <a:p>
          <a:endParaRPr lang="fi-FI"/>
        </a:p>
      </dgm:t>
    </dgm:pt>
    <dgm:pt modelId="{F02FA974-3746-41F0-946A-3DD2185111B6}" type="pres">
      <dgm:prSet presAssocID="{EE21E7FF-48A5-4B6C-8DF3-9CB6F8B419CC}" presName="Name0" presStyleCnt="0">
        <dgm:presLayoutVars>
          <dgm:dir/>
          <dgm:resizeHandles val="exact"/>
        </dgm:presLayoutVars>
      </dgm:prSet>
      <dgm:spPr/>
    </dgm:pt>
    <dgm:pt modelId="{E9BB67A5-0C00-4081-BEC9-5E0D2176DA32}" type="pres">
      <dgm:prSet presAssocID="{A2879FB6-EC24-4D80-A676-2674D49A5D3C}" presName="parTxOnly" presStyleLbl="node1" presStyleIdx="0" presStyleCnt="4" custScaleX="59718" custScaleY="105361" custLinFactNeighborX="70913" custLinFactNeighborY="4017">
        <dgm:presLayoutVars>
          <dgm:bulletEnabled val="1"/>
        </dgm:presLayoutVars>
      </dgm:prSet>
      <dgm:spPr/>
    </dgm:pt>
    <dgm:pt modelId="{D5D4B1F9-ADEC-4759-9854-C6851B6D98A9}" type="pres">
      <dgm:prSet presAssocID="{CE816442-CCC7-4AF2-A909-C3DAADD9D3FA}" presName="parSpace" presStyleCnt="0"/>
      <dgm:spPr/>
    </dgm:pt>
    <dgm:pt modelId="{955E6096-3289-40B9-9BE6-8972A61DA5E9}" type="pres">
      <dgm:prSet presAssocID="{A73E2F05-F500-4661-AB02-2526360F01B7}" presName="parTxOnly" presStyleLbl="node1" presStyleIdx="1" presStyleCnt="4" custScaleX="84169" custScaleY="97935" custLinFactNeighborX="55096" custLinFactNeighborY="2008">
        <dgm:presLayoutVars>
          <dgm:bulletEnabled val="1"/>
        </dgm:presLayoutVars>
      </dgm:prSet>
      <dgm:spPr/>
    </dgm:pt>
    <dgm:pt modelId="{34665BCC-4BC1-402D-86AA-6EDDE9D46D0E}" type="pres">
      <dgm:prSet presAssocID="{06E16918-76CF-4098-B0BF-A2A4CDE55A83}" presName="parSpace" presStyleCnt="0"/>
      <dgm:spPr/>
    </dgm:pt>
    <dgm:pt modelId="{45F65B02-AF09-4A1F-A75B-FA344974C3B7}" type="pres">
      <dgm:prSet presAssocID="{D5BE7CEA-7AE6-4F0C-860D-15C78F9B9C86}" presName="parTxOnly" presStyleLbl="node1" presStyleIdx="2" presStyleCnt="4" custScaleX="77160">
        <dgm:presLayoutVars>
          <dgm:bulletEnabled val="1"/>
        </dgm:presLayoutVars>
      </dgm:prSet>
      <dgm:spPr/>
    </dgm:pt>
    <dgm:pt modelId="{C97B7373-89BF-4379-AD24-EA5A16B70EBC}" type="pres">
      <dgm:prSet presAssocID="{8FD0A3F4-9433-4A21-823C-D41D2D0C6111}" presName="parSpace" presStyleCnt="0"/>
      <dgm:spPr/>
    </dgm:pt>
    <dgm:pt modelId="{3B8077B8-F6EF-43AF-A5BC-0CDB74AF7C46}" type="pres">
      <dgm:prSet presAssocID="{30B633AA-26F8-4BAC-A206-90F3A6169256}" presName="parTxOnly" presStyleLbl="node1" presStyleIdx="3" presStyleCnt="4" custScaleX="64891" custScaleY="100420" custLinFactNeighborX="27088" custLinFactNeighborY="0">
        <dgm:presLayoutVars>
          <dgm:bulletEnabled val="1"/>
        </dgm:presLayoutVars>
      </dgm:prSet>
      <dgm:spPr/>
    </dgm:pt>
  </dgm:ptLst>
  <dgm:cxnLst>
    <dgm:cxn modelId="{75E2CC25-1594-4BE8-BA97-8A72EF746C25}" type="presOf" srcId="{A73E2F05-F500-4661-AB02-2526360F01B7}" destId="{955E6096-3289-40B9-9BE6-8972A61DA5E9}" srcOrd="0" destOrd="0" presId="urn:microsoft.com/office/officeart/2005/8/layout/hChevron3"/>
    <dgm:cxn modelId="{A65D4668-E8A4-4282-B00F-ECA44502C8FA}" type="presOf" srcId="{EE21E7FF-48A5-4B6C-8DF3-9CB6F8B419CC}" destId="{F02FA974-3746-41F0-946A-3DD2185111B6}" srcOrd="0" destOrd="0" presId="urn:microsoft.com/office/officeart/2005/8/layout/hChevron3"/>
    <dgm:cxn modelId="{9701837A-3132-4FEF-AE20-A21EDA757102}" srcId="{EE21E7FF-48A5-4B6C-8DF3-9CB6F8B419CC}" destId="{A2879FB6-EC24-4D80-A676-2674D49A5D3C}" srcOrd="0" destOrd="0" parTransId="{FBD84D3A-9586-4797-9B55-BCE480D56A2A}" sibTransId="{CE816442-CCC7-4AF2-A909-C3DAADD9D3FA}"/>
    <dgm:cxn modelId="{8D53A884-17E1-4FCC-A19A-2D67E5E6B8E4}" srcId="{EE21E7FF-48A5-4B6C-8DF3-9CB6F8B419CC}" destId="{D5BE7CEA-7AE6-4F0C-860D-15C78F9B9C86}" srcOrd="2" destOrd="0" parTransId="{A01DC3E3-683F-4485-8E60-9B517B1E504C}" sibTransId="{8FD0A3F4-9433-4A21-823C-D41D2D0C6111}"/>
    <dgm:cxn modelId="{99EA51AE-90A7-4630-80C4-45259DD24170}" type="presOf" srcId="{A2879FB6-EC24-4D80-A676-2674D49A5D3C}" destId="{E9BB67A5-0C00-4081-BEC9-5E0D2176DA32}" srcOrd="0" destOrd="0" presId="urn:microsoft.com/office/officeart/2005/8/layout/hChevron3"/>
    <dgm:cxn modelId="{DB332AB0-9685-4220-B53D-AA36F965E483}" type="presOf" srcId="{30B633AA-26F8-4BAC-A206-90F3A6169256}" destId="{3B8077B8-F6EF-43AF-A5BC-0CDB74AF7C46}" srcOrd="0" destOrd="0" presId="urn:microsoft.com/office/officeart/2005/8/layout/hChevron3"/>
    <dgm:cxn modelId="{D0CF69B1-571E-45D7-B67F-B88C5E925143}" srcId="{EE21E7FF-48A5-4B6C-8DF3-9CB6F8B419CC}" destId="{30B633AA-26F8-4BAC-A206-90F3A6169256}" srcOrd="3" destOrd="0" parTransId="{C4735D43-54EA-43AA-9C87-323D8FFE4335}" sibTransId="{9AA1BE7D-31BB-4275-96E2-4ED507CF7398}"/>
    <dgm:cxn modelId="{D237E6B2-070A-4DBC-A45D-E45CB4F75086}" type="presOf" srcId="{D5BE7CEA-7AE6-4F0C-860D-15C78F9B9C86}" destId="{45F65B02-AF09-4A1F-A75B-FA344974C3B7}" srcOrd="0" destOrd="0" presId="urn:microsoft.com/office/officeart/2005/8/layout/hChevron3"/>
    <dgm:cxn modelId="{32BD6FE9-AFE2-484B-95C0-5FC061D989F0}" srcId="{EE21E7FF-48A5-4B6C-8DF3-9CB6F8B419CC}" destId="{A73E2F05-F500-4661-AB02-2526360F01B7}" srcOrd="1" destOrd="0" parTransId="{3DFBB476-2C1F-4983-85D5-FC9D403B931C}" sibTransId="{06E16918-76CF-4098-B0BF-A2A4CDE55A83}"/>
    <dgm:cxn modelId="{7188F1B3-9677-427D-834A-2CFCFA18D7BE}" type="presParOf" srcId="{F02FA974-3746-41F0-946A-3DD2185111B6}" destId="{E9BB67A5-0C00-4081-BEC9-5E0D2176DA32}" srcOrd="0" destOrd="0" presId="urn:microsoft.com/office/officeart/2005/8/layout/hChevron3"/>
    <dgm:cxn modelId="{0A3C5E71-A3FD-44C4-8C6A-45B18FE08A5A}" type="presParOf" srcId="{F02FA974-3746-41F0-946A-3DD2185111B6}" destId="{D5D4B1F9-ADEC-4759-9854-C6851B6D98A9}" srcOrd="1" destOrd="0" presId="urn:microsoft.com/office/officeart/2005/8/layout/hChevron3"/>
    <dgm:cxn modelId="{111A5553-C9DC-4488-B148-09B448A84D60}" type="presParOf" srcId="{F02FA974-3746-41F0-946A-3DD2185111B6}" destId="{955E6096-3289-40B9-9BE6-8972A61DA5E9}" srcOrd="2" destOrd="0" presId="urn:microsoft.com/office/officeart/2005/8/layout/hChevron3"/>
    <dgm:cxn modelId="{2388A120-0603-42E3-A8C4-DBB8B6DEC895}" type="presParOf" srcId="{F02FA974-3746-41F0-946A-3DD2185111B6}" destId="{34665BCC-4BC1-402D-86AA-6EDDE9D46D0E}" srcOrd="3" destOrd="0" presId="urn:microsoft.com/office/officeart/2005/8/layout/hChevron3"/>
    <dgm:cxn modelId="{2194F9A6-7FE1-4DC8-A3A2-BC7020682C38}" type="presParOf" srcId="{F02FA974-3746-41F0-946A-3DD2185111B6}" destId="{45F65B02-AF09-4A1F-A75B-FA344974C3B7}" srcOrd="4" destOrd="0" presId="urn:microsoft.com/office/officeart/2005/8/layout/hChevron3"/>
    <dgm:cxn modelId="{B5EDF78C-214C-4D73-9BFD-4C4F39F79B06}" type="presParOf" srcId="{F02FA974-3746-41F0-946A-3DD2185111B6}" destId="{C97B7373-89BF-4379-AD24-EA5A16B70EBC}" srcOrd="5" destOrd="0" presId="urn:microsoft.com/office/officeart/2005/8/layout/hChevron3"/>
    <dgm:cxn modelId="{3CB137BD-FF5B-4C34-AAA3-B4627335EDD9}" type="presParOf" srcId="{F02FA974-3746-41F0-946A-3DD2185111B6}" destId="{3B8077B8-F6EF-43AF-A5BC-0CDB74AF7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B67A5-0C00-4081-BEC9-5E0D2176DA32}">
      <dsp:nvSpPr>
        <dsp:cNvPr id="0" name=""/>
        <dsp:cNvSpPr/>
      </dsp:nvSpPr>
      <dsp:spPr>
        <a:xfrm>
          <a:off x="1511" y="713426"/>
          <a:ext cx="1516163" cy="6064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1. </a:t>
          </a:r>
          <a:r>
            <a:rPr lang="fi-FI" sz="1500" kern="1200" dirty="0" err="1"/>
            <a:t>Discover</a:t>
          </a:r>
          <a:endParaRPr lang="fi-FI" sz="1500" kern="1200" dirty="0"/>
        </a:p>
      </dsp:txBody>
      <dsp:txXfrm>
        <a:off x="1511" y="713426"/>
        <a:ext cx="1364547" cy="606465"/>
      </dsp:txXfrm>
    </dsp:sp>
    <dsp:sp modelId="{955E6096-3289-40B9-9BE6-8972A61DA5E9}">
      <dsp:nvSpPr>
        <dsp:cNvPr id="0" name=""/>
        <dsp:cNvSpPr/>
      </dsp:nvSpPr>
      <dsp:spPr>
        <a:xfrm>
          <a:off x="1214441" y="713426"/>
          <a:ext cx="1516163" cy="606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2.Define</a:t>
          </a:r>
        </a:p>
      </dsp:txBody>
      <dsp:txXfrm>
        <a:off x="1517674" y="713426"/>
        <a:ext cx="909698" cy="606465"/>
      </dsp:txXfrm>
    </dsp:sp>
    <dsp:sp modelId="{45F65B02-AF09-4A1F-A75B-FA344974C3B7}">
      <dsp:nvSpPr>
        <dsp:cNvPr id="0" name=""/>
        <dsp:cNvSpPr/>
      </dsp:nvSpPr>
      <dsp:spPr>
        <a:xfrm>
          <a:off x="2427372" y="713426"/>
          <a:ext cx="1516163" cy="606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3.Develop</a:t>
          </a:r>
        </a:p>
      </dsp:txBody>
      <dsp:txXfrm>
        <a:off x="2730605" y="713426"/>
        <a:ext cx="909698" cy="606465"/>
      </dsp:txXfrm>
    </dsp:sp>
    <dsp:sp modelId="{3B8077B8-F6EF-43AF-A5BC-0CDB74AF7C46}">
      <dsp:nvSpPr>
        <dsp:cNvPr id="0" name=""/>
        <dsp:cNvSpPr/>
      </dsp:nvSpPr>
      <dsp:spPr>
        <a:xfrm>
          <a:off x="3640302" y="713426"/>
          <a:ext cx="1516163" cy="606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4.Deliver</a:t>
          </a:r>
        </a:p>
      </dsp:txBody>
      <dsp:txXfrm>
        <a:off x="3943535" y="713426"/>
        <a:ext cx="909698" cy="606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B67A5-0C00-4081-BEC9-5E0D2176DA32}">
      <dsp:nvSpPr>
        <dsp:cNvPr id="0" name=""/>
        <dsp:cNvSpPr/>
      </dsp:nvSpPr>
      <dsp:spPr>
        <a:xfrm>
          <a:off x="418689" y="0"/>
          <a:ext cx="1756111" cy="6658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50" kern="1200" dirty="0"/>
            <a:t>1. </a:t>
          </a:r>
          <a:r>
            <a:rPr lang="ru-RU" sz="1450" kern="1200" dirty="0"/>
            <a:t>Обнаружить</a:t>
          </a:r>
          <a:endParaRPr lang="fi-FI" sz="1450" kern="1200" dirty="0"/>
        </a:p>
      </dsp:txBody>
      <dsp:txXfrm>
        <a:off x="418689" y="0"/>
        <a:ext cx="1589651" cy="665842"/>
      </dsp:txXfrm>
    </dsp:sp>
    <dsp:sp modelId="{955E6096-3289-40B9-9BE6-8972A61DA5E9}">
      <dsp:nvSpPr>
        <dsp:cNvPr id="0" name=""/>
        <dsp:cNvSpPr/>
      </dsp:nvSpPr>
      <dsp:spPr>
        <a:xfrm>
          <a:off x="1493641" y="0"/>
          <a:ext cx="2475136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2.</a:t>
          </a:r>
          <a:r>
            <a:rPr lang="ru-RU" sz="1500" kern="1200" dirty="0"/>
            <a:t>Определять</a:t>
          </a:r>
          <a:endParaRPr lang="fi-FI" sz="1500" kern="1200" dirty="0"/>
        </a:p>
      </dsp:txBody>
      <dsp:txXfrm>
        <a:off x="1826562" y="0"/>
        <a:ext cx="1809294" cy="665842"/>
      </dsp:txXfrm>
    </dsp:sp>
    <dsp:sp modelId="{45F65B02-AF09-4A1F-A75B-FA344974C3B7}">
      <dsp:nvSpPr>
        <dsp:cNvPr id="0" name=""/>
        <dsp:cNvSpPr/>
      </dsp:nvSpPr>
      <dsp:spPr>
        <a:xfrm>
          <a:off x="3056603" y="0"/>
          <a:ext cx="2269024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3. </a:t>
          </a:r>
          <a:r>
            <a:rPr lang="ru-RU" sz="1500" kern="1200" dirty="0"/>
            <a:t>Разработать</a:t>
          </a:r>
          <a:endParaRPr lang="fi-FI" sz="1500" kern="1200" dirty="0"/>
        </a:p>
      </dsp:txBody>
      <dsp:txXfrm>
        <a:off x="3389524" y="0"/>
        <a:ext cx="1603182" cy="665842"/>
      </dsp:txXfrm>
    </dsp:sp>
    <dsp:sp modelId="{3B8077B8-F6EF-43AF-A5BC-0CDB74AF7C46}">
      <dsp:nvSpPr>
        <dsp:cNvPr id="0" name=""/>
        <dsp:cNvSpPr/>
      </dsp:nvSpPr>
      <dsp:spPr>
        <a:xfrm>
          <a:off x="4739119" y="0"/>
          <a:ext cx="1908232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50" kern="1200" dirty="0"/>
            <a:t>4. </a:t>
          </a:r>
          <a:r>
            <a:rPr lang="ru-RU" sz="1450" kern="1200" dirty="0"/>
            <a:t>Доставить</a:t>
          </a:r>
          <a:endParaRPr lang="fi-FI" sz="1450" kern="1200" dirty="0"/>
        </a:p>
      </dsp:txBody>
      <dsp:txXfrm>
        <a:off x="5072040" y="0"/>
        <a:ext cx="1242390" cy="665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C4BA3-7F5C-4A9A-826A-3CA2EC6921C2}" type="datetimeFigureOut">
              <a:rPr lang="sv-FI" smtClean="0"/>
              <a:t>2023-01-10</a:t>
            </a:fld>
            <a:endParaRPr lang="sv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CBC33-BD31-4756-B835-3C6164AE07CE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1871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9039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46376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*Magic moments </a:t>
            </a:r>
            <a:r>
              <a:rPr lang="sv-SE" dirty="0"/>
              <a:t>are moments when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customers feel special, delighted or otherwise impressed. </a:t>
            </a:r>
          </a:p>
          <a:p>
            <a:r>
              <a:rPr lang="sv-SE" b="1" dirty="0"/>
              <a:t>*Moments of truth </a:t>
            </a:r>
            <a:r>
              <a:rPr lang="en-US" b="0" dirty="0"/>
              <a:t>are also known as a major touchpoint, these are the customer interactions that if not managed correctly can result in customers or prospects leaving you [https://www.signavio.com/post/upgrade-customer-experience-with-cjm/] </a:t>
            </a:r>
            <a:endParaRPr lang="ru-RU" b="0" dirty="0"/>
          </a:p>
          <a:p>
            <a:endParaRPr lang="ru-RU" b="0" dirty="0"/>
          </a:p>
          <a:p>
            <a:r>
              <a:rPr lang="ru-RU" b="0" dirty="0"/>
              <a:t>* Волшебные моменты — это моменты, когда клиенты чувствуют себя особенными, довольными или иным образом впечатленными.</a:t>
            </a:r>
          </a:p>
          <a:p>
            <a:r>
              <a:rPr lang="ru-RU" b="0" dirty="0"/>
              <a:t>* Моменты истины также известны как основные точки соприкосновения, это взаимодействия с клиентами, которые, если не управлять ими должным образом, могут привести к тому, что клиенты или потенциальные клиенты уйдут от вас [</a:t>
            </a:r>
            <a:r>
              <a:rPr lang="sv-FI" b="0" dirty="0"/>
              <a:t>https://www.signavio.com/post/upgrade-customer-experience-with -cjm/]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5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6168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4701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12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50184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16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55920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NOTE: </a:t>
            </a:r>
            <a:r>
              <a:rPr lang="sv-SE" dirty="0" err="1"/>
              <a:t>Shadowing</a:t>
            </a:r>
            <a:r>
              <a:rPr lang="sv-SE" dirty="0"/>
              <a:t> is NOT </a:t>
            </a:r>
            <a:r>
              <a:rPr lang="sv-SE" dirty="0" err="1"/>
              <a:t>done</a:t>
            </a:r>
            <a:r>
              <a:rPr lang="sv-SE" dirty="0"/>
              <a:t> </a:t>
            </a:r>
            <a:r>
              <a:rPr lang="sv-SE" dirty="0" err="1"/>
              <a:t>secretly</a:t>
            </a:r>
            <a:r>
              <a:rPr lang="sv-SE" dirty="0"/>
              <a:t>!! </a:t>
            </a:r>
            <a:r>
              <a:rPr lang="sv-SE" dirty="0" err="1"/>
              <a:t>Informed</a:t>
            </a:r>
            <a:r>
              <a:rPr lang="sv-SE" dirty="0"/>
              <a:t> </a:t>
            </a:r>
            <a:r>
              <a:rPr lang="sv-SE" dirty="0" err="1"/>
              <a:t>consent</a:t>
            </a:r>
            <a:r>
              <a:rPr lang="sv-SE" dirty="0"/>
              <a:t> templates </a:t>
            </a:r>
            <a:r>
              <a:rPr lang="sv-SE" dirty="0" err="1"/>
              <a:t>provided</a:t>
            </a:r>
            <a:r>
              <a:rPr lang="sv-SE" dirty="0"/>
              <a:t>!</a:t>
            </a:r>
            <a:endParaRPr lang="ru-RU" dirty="0"/>
          </a:p>
          <a:p>
            <a:r>
              <a:rPr lang="ru-RU" dirty="0"/>
              <a:t>ПРИМЕЧАНИЕ: Слежка НЕ делается тайно! </a:t>
            </a:r>
            <a:r>
              <a:rPr lang="ru-RU"/>
              <a:t>Образцы информированного согласия предоставлены!</a:t>
            </a:r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20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8798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1557225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" y="161322"/>
            <a:ext cx="3352799" cy="7149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1A6DE-4906-4E8E-B059-08E1ACFD3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2959" y="159116"/>
            <a:ext cx="1330982" cy="76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2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08963"/>
          </a:xfrm>
        </p:spPr>
        <p:txBody>
          <a:bodyPr/>
          <a:lstStyle>
            <a:lvl1pPr marL="0" algn="ctr"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7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893766"/>
            <a:ext cx="11261124" cy="682917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46052"/>
            <a:ext cx="573024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619388"/>
            <a:ext cx="5730240" cy="33411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534800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619388"/>
            <a:ext cx="5348004" cy="33411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5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rinktini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0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96" y="2142111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" y="127774"/>
            <a:ext cx="3519577" cy="7505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F1D42B-C63A-4E8A-B953-0F567EEA1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871" y="127774"/>
            <a:ext cx="1297550" cy="7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8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170508" cy="808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11" y="1845734"/>
            <a:ext cx="112776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25249"/>
            <a:ext cx="3519577" cy="7505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3611" y="6305977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C2833-4B21-4E16-88A8-EE218A7DAE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07193" y="139107"/>
            <a:ext cx="1322733" cy="7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14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70C0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igncouncil.org.uk/sites/default/files/asset/document/Design%20methods%20for%20developing%20service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F6AA-077C-40DF-A01D-D2BE3FC62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030" y="841248"/>
            <a:ext cx="11590019" cy="340947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“Service design approach in the development of nursing services”</a:t>
            </a:r>
            <a:br>
              <a:rPr lang="fi-FI" sz="3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“Сервис-дизайн подход в развитии сестринских услуг”</a:t>
            </a:r>
            <a:br>
              <a:rPr lang="fi-FI" sz="3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3200" b="1" dirty="0">
                <a:solidFill>
                  <a:schemeClr val="tx1"/>
                </a:solidFill>
              </a:rPr>
            </a:br>
            <a:r>
              <a:rPr lang="fi-FI" sz="3200" b="1" dirty="0" err="1"/>
              <a:t>Lecture</a:t>
            </a:r>
            <a:r>
              <a:rPr lang="fi-FI" sz="3200" b="1" dirty="0"/>
              <a:t> 02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US" sz="3200" b="1" dirty="0"/>
              <a:t>DISCOVERY Phase</a:t>
            </a:r>
            <a:br>
              <a:rPr lang="ru-RU" sz="3200" b="1" dirty="0"/>
            </a:br>
            <a:br>
              <a:rPr lang="ru-RU" sz="3200" b="1" dirty="0"/>
            </a:br>
            <a:r>
              <a:rPr lang="ru-RU" sz="3200" b="1" dirty="0">
                <a:solidFill>
                  <a:schemeClr val="tx1"/>
                </a:solidFill>
                <a:ea typeface="+mj-lt"/>
                <a:cs typeface="+mj-lt"/>
              </a:rPr>
              <a:t>Лекция 02 </a:t>
            </a:r>
            <a:br>
              <a:rPr lang="ru-RU" sz="3200" b="1" dirty="0"/>
            </a:br>
            <a:r>
              <a:rPr lang="ru-RU" sz="3200" b="1" dirty="0">
                <a:solidFill>
                  <a:schemeClr val="tx1"/>
                </a:solidFill>
                <a:ea typeface="+mj-lt"/>
                <a:cs typeface="+mj-lt"/>
              </a:rPr>
              <a:t>Фаза ОБНАРУЖЕНИЯ</a:t>
            </a:r>
            <a:endParaRPr lang="sv-FI" sz="3200" b="1" dirty="0">
              <a:solidFill>
                <a:schemeClr val="tx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DF378B9-1ADA-483F-961D-2A34A95B9995}"/>
              </a:ext>
            </a:extLst>
          </p:cNvPr>
          <p:cNvSpPr txBox="1">
            <a:spLocks/>
          </p:cNvSpPr>
          <p:nvPr/>
        </p:nvSpPr>
        <p:spPr>
          <a:xfrm>
            <a:off x="1032670" y="4354287"/>
            <a:ext cx="10196803" cy="1837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1500" b="1" dirty="0">
                <a:latin typeface="+mn-lt"/>
              </a:rPr>
              <a:t>Lisbeth Fagerström, Professor in Caring Science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1500" b="1" dirty="0">
                <a:latin typeface="+mn-lt"/>
              </a:rPr>
              <a:t>Associate Professor at University of Southeast-Norway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1500" b="1" dirty="0">
                <a:latin typeface="+mn-lt"/>
              </a:rPr>
              <a:t>Rector at Åbo Akademi University, Vaasa campus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 err="1">
                <a:solidFill>
                  <a:schemeClr val="tx1"/>
                </a:solidFill>
                <a:latin typeface="+mn-lt"/>
              </a:rPr>
              <a:t>Лизбет</a:t>
            </a:r>
            <a:r>
              <a:rPr lang="ru-RU" sz="15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+mn-lt"/>
              </a:rPr>
              <a:t>Фагерстрём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500" b="1" dirty="0">
                <a:solidFill>
                  <a:schemeClr val="tx1"/>
                </a:solidFill>
                <a:latin typeface="+mn-lt"/>
              </a:rPr>
              <a:t>Профессор наук об уходе</a:t>
            </a:r>
            <a:endParaRPr lang="en-US" sz="1500" b="1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tx1"/>
                </a:solidFill>
                <a:latin typeface="+mn-lt"/>
              </a:rPr>
              <a:t>Доцент Университета Юго-Восточной Норвегии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tx1"/>
                </a:solidFill>
                <a:latin typeface="+mn-lt"/>
              </a:rPr>
              <a:t>Ректор Университета Або </a:t>
            </a:r>
            <a:r>
              <a:rPr lang="ru-RU" sz="1500" b="1" dirty="0" err="1">
                <a:solidFill>
                  <a:schemeClr val="tx1"/>
                </a:solidFill>
                <a:latin typeface="+mn-lt"/>
              </a:rPr>
              <a:t>Академи</a:t>
            </a:r>
            <a:r>
              <a:rPr lang="ru-RU" sz="1500" b="1" dirty="0">
                <a:solidFill>
                  <a:schemeClr val="tx1"/>
                </a:solidFill>
                <a:latin typeface="+mn-lt"/>
              </a:rPr>
              <a:t>, кампус </a:t>
            </a:r>
            <a:r>
              <a:rPr lang="ru-RU" sz="1500" b="1" dirty="0" err="1">
                <a:solidFill>
                  <a:schemeClr val="tx1"/>
                </a:solidFill>
                <a:latin typeface="+mn-lt"/>
              </a:rPr>
              <a:t>Вааса</a:t>
            </a:r>
            <a:endParaRPr lang="sv-FI" sz="1500" b="1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sv-FI" sz="1050" b="1" dirty="0"/>
          </a:p>
        </p:txBody>
      </p:sp>
    </p:spTree>
    <p:extLst>
      <p:ext uri="{BB962C8B-B14F-4D97-AF65-F5344CB8AC3E}">
        <p14:creationId xmlns:p14="http://schemas.microsoft.com/office/powerpoint/2010/main" val="213625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21B3B88-2E69-9DE1-77B9-7E304B2E0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1022350"/>
            <a:ext cx="74295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0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7152CAA-B1F4-20FA-E0AF-D8891359B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977900"/>
            <a:ext cx="74295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4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939C-2C96-4775-8E46-FF8DE76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21" y="521994"/>
            <a:ext cx="11277600" cy="1212529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B. User Diary (1/6) </a:t>
            </a:r>
            <a:br>
              <a:rPr lang="en-US" sz="4400" dirty="0"/>
            </a:br>
            <a:r>
              <a:rPr lang="sv-SE" b="1" dirty="0" err="1"/>
              <a:t>What</a:t>
            </a:r>
            <a:r>
              <a:rPr lang="sv-SE" b="1" dirty="0"/>
              <a:t> is a </a:t>
            </a:r>
            <a:r>
              <a:rPr lang="sv-SE" b="1" dirty="0" err="1"/>
              <a:t>User</a:t>
            </a:r>
            <a:r>
              <a:rPr lang="sv-SE" b="1" dirty="0"/>
              <a:t> </a:t>
            </a:r>
            <a:r>
              <a:rPr lang="sv-SE" b="1" dirty="0" err="1"/>
              <a:t>Diary</a:t>
            </a:r>
            <a:r>
              <a:rPr lang="sv-SE" dirty="0"/>
              <a:t>?</a:t>
            </a:r>
            <a:br>
              <a:rPr lang="ru-RU" dirty="0"/>
            </a:br>
            <a:r>
              <a:rPr lang="ru-RU" b="1" dirty="0">
                <a:solidFill>
                  <a:schemeClr val="tx1"/>
                </a:solidFill>
              </a:rPr>
              <a:t>Что такое дневники пользователей?</a:t>
            </a:r>
            <a:endParaRPr lang="sv-FI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88FF6-EF24-473C-83F0-187FDED9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3" y="1845734"/>
            <a:ext cx="5099220" cy="4023360"/>
          </a:xfrm>
        </p:spPr>
        <p:txBody>
          <a:bodyPr>
            <a:noAutofit/>
          </a:bodyPr>
          <a:lstStyle/>
          <a:p>
            <a:r>
              <a:rPr lang="en-US" sz="2400" dirty="0"/>
              <a:t>User Diaries are a method for gathering in-depth qualitative information (</a:t>
            </a:r>
            <a:r>
              <a:rPr lang="en-US" sz="2400" dirty="0" err="1"/>
              <a:t>behaviours</a:t>
            </a:r>
            <a:r>
              <a:rPr lang="en-US" sz="2400" dirty="0"/>
              <a:t>, activities, and experiences) from users by themselves. </a:t>
            </a:r>
          </a:p>
          <a:p>
            <a:r>
              <a:rPr lang="en-US" sz="2400" dirty="0"/>
              <a:t>In User Diaries, you can tell about your own life in your own time.</a:t>
            </a:r>
          </a:p>
          <a:p>
            <a:r>
              <a:rPr lang="en-US" sz="2400" dirty="0"/>
              <a:t>You will have the opportunity to explain what you are doing over a number of days or weeks. </a:t>
            </a:r>
          </a:p>
          <a:p>
            <a:endParaRPr lang="sv-FI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988FF6-EF24-473C-83F0-187FDED9007F}"/>
              </a:ext>
            </a:extLst>
          </p:cNvPr>
          <p:cNvSpPr txBox="1">
            <a:spLocks/>
          </p:cNvSpPr>
          <p:nvPr/>
        </p:nvSpPr>
        <p:spPr>
          <a:xfrm>
            <a:off x="5466026" y="1800884"/>
            <a:ext cx="6082508" cy="4068209"/>
          </a:xfrm>
          <a:prstGeom prst="rect">
            <a:avLst/>
          </a:prstGeom>
          <a:noFill/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Дневники пользователей - это метод сбора исчерпывающей качественной информации (о поведении, деятельности и опыте) заполняемый самими пользователями.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дневниках пользователей вы можете рассказать о своей жизни в удобное для вас время.</a:t>
            </a:r>
          </a:p>
          <a:p>
            <a:r>
              <a:rPr lang="ru-RU" sz="2400" dirty="0">
                <a:solidFill>
                  <a:schemeClr val="tx1"/>
                </a:solidFill>
              </a:rPr>
              <a:t>У вас будет возможность объяснить, чем вы занимаетесь в течение нескольких дней или недель.</a:t>
            </a:r>
          </a:p>
        </p:txBody>
      </p:sp>
    </p:spTree>
    <p:extLst>
      <p:ext uri="{BB962C8B-B14F-4D97-AF65-F5344CB8AC3E}">
        <p14:creationId xmlns:p14="http://schemas.microsoft.com/office/powerpoint/2010/main" val="300953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939C-2C96-4775-8E46-FF8DE76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21" y="521994"/>
            <a:ext cx="11277600" cy="1212529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B. User Diary (2/6) </a:t>
            </a:r>
            <a:br>
              <a:rPr lang="en-US" sz="4400" dirty="0"/>
            </a:br>
            <a:r>
              <a:rPr lang="sv-SE" b="1" dirty="0" err="1"/>
              <a:t>What</a:t>
            </a:r>
            <a:r>
              <a:rPr lang="sv-SE" b="1" dirty="0"/>
              <a:t> is a </a:t>
            </a:r>
            <a:r>
              <a:rPr lang="sv-SE" b="1" dirty="0" err="1"/>
              <a:t>User</a:t>
            </a:r>
            <a:r>
              <a:rPr lang="sv-SE" b="1" dirty="0"/>
              <a:t> </a:t>
            </a:r>
            <a:r>
              <a:rPr lang="sv-SE" b="1" dirty="0" err="1"/>
              <a:t>Diary</a:t>
            </a:r>
            <a:r>
              <a:rPr lang="sv-SE" b="1" dirty="0"/>
              <a:t>?</a:t>
            </a:r>
            <a:br>
              <a:rPr lang="ru-RU" b="1" dirty="0"/>
            </a:br>
            <a:r>
              <a:rPr lang="ru-RU" b="1" dirty="0">
                <a:solidFill>
                  <a:schemeClr val="tx1"/>
                </a:solidFill>
              </a:rPr>
              <a:t>Что такое дневники пользователей?</a:t>
            </a:r>
            <a:endParaRPr lang="sv-FI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88FF6-EF24-473C-83F0-187FDED9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3" y="1845734"/>
            <a:ext cx="5099220" cy="4023360"/>
          </a:xfrm>
        </p:spPr>
        <p:txBody>
          <a:bodyPr>
            <a:noAutofit/>
          </a:bodyPr>
          <a:lstStyle/>
          <a:p>
            <a:r>
              <a:rPr lang="en-US" sz="2400" dirty="0"/>
              <a:t>User Diaries can be conducted in many different formats but usually consist of some personal background information and a ‘diary’ style format for capturing information over time. </a:t>
            </a:r>
          </a:p>
          <a:p>
            <a:r>
              <a:rPr lang="en-US" sz="2400" dirty="0"/>
              <a:t>This basic information can be supplemented with additional questions or tasks. Cameras or other documentation equipment may be provided to gather visual feedback for researchers.</a:t>
            </a:r>
            <a:endParaRPr lang="sv-FI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988FF6-EF24-473C-83F0-187FDED9007F}"/>
              </a:ext>
            </a:extLst>
          </p:cNvPr>
          <p:cNvSpPr txBox="1">
            <a:spLocks/>
          </p:cNvSpPr>
          <p:nvPr/>
        </p:nvSpPr>
        <p:spPr>
          <a:xfrm>
            <a:off x="5466025" y="1800884"/>
            <a:ext cx="6565555" cy="4747571"/>
          </a:xfrm>
          <a:prstGeom prst="rect">
            <a:avLst/>
          </a:prstGeom>
          <a:noFill/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Дневники пользователей могут быть реализованы во многих различных форматах, но обычно состоят из некоторой личной справочной информации и формата «дневник» для сбора информации с течением времени.</a:t>
            </a:r>
          </a:p>
          <a:p>
            <a:r>
              <a:rPr lang="ru-RU" sz="2400" dirty="0">
                <a:solidFill>
                  <a:schemeClr val="tx1"/>
                </a:solidFill>
              </a:rPr>
              <a:t>Эта основная информация может быть дополнена дополнительными вопросами или задачами. Для сбора визуальной обратной связи для исследователей могут быть предоставлены камеры или другое оборудование для документации.</a:t>
            </a:r>
            <a:endParaRPr lang="sv-F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25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C6EC-5D78-4407-BD88-F9D597B8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B. User Diary (3/6) </a:t>
            </a:r>
            <a:br>
              <a:rPr kumimoji="0" lang="en-US" sz="4400" b="0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sv-SE" dirty="0"/>
              <a:t>The aim of a User diary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Цель Дневника пользователя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186D-3086-4154-A070-F5F5D05C3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7" y="1977080"/>
            <a:ext cx="5318681" cy="38920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• Gather information about real user needs </a:t>
            </a:r>
          </a:p>
          <a:p>
            <a:pPr marL="0" indent="0">
              <a:buNone/>
            </a:pPr>
            <a:r>
              <a:rPr lang="en-US" sz="2400" dirty="0"/>
              <a:t>• Get understanding and empathy about other people’s experiences </a:t>
            </a:r>
          </a:p>
          <a:p>
            <a:pPr marL="0" indent="0">
              <a:buNone/>
            </a:pPr>
            <a:r>
              <a:rPr lang="en-US" sz="2400" dirty="0"/>
              <a:t>• Get a sense of a user’s life over a longer period of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D9186D-3086-4154-A070-F5F5D05C37F9}"/>
              </a:ext>
            </a:extLst>
          </p:cNvPr>
          <p:cNvSpPr txBox="1">
            <a:spLocks/>
          </p:cNvSpPr>
          <p:nvPr/>
        </p:nvSpPr>
        <p:spPr>
          <a:xfrm>
            <a:off x="6303464" y="1845734"/>
            <a:ext cx="54874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ru-RU" sz="2400" dirty="0">
                <a:solidFill>
                  <a:schemeClr val="tx1"/>
                </a:solidFill>
              </a:rPr>
              <a:t>Собрать информацию о реальных потребностях пользователей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ru-RU" sz="2400" dirty="0">
                <a:solidFill>
                  <a:schemeClr val="tx1"/>
                </a:solidFill>
              </a:rPr>
              <a:t>Получить понимание и сочувствие об/к опыту других людей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• </a:t>
            </a:r>
            <a:r>
              <a:rPr lang="ru-RU" sz="2400" dirty="0">
                <a:solidFill>
                  <a:schemeClr val="tx1"/>
                </a:solidFill>
              </a:rPr>
              <a:t>Получить представление о жизни пользователя за более длительный период времени.</a:t>
            </a:r>
            <a:endParaRPr lang="sv-FI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4664" y="5869093"/>
            <a:ext cx="11527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1316309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97B4-9606-4FDC-AF2E-0FBCF2C6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449180"/>
            <a:ext cx="11277600" cy="1330278"/>
          </a:xfrm>
        </p:spPr>
        <p:txBody>
          <a:bodyPr>
            <a:normAutofit fontScale="90000"/>
          </a:bodyPr>
          <a:lstStyle/>
          <a:p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B. User Diary (</a:t>
            </a:r>
            <a:r>
              <a:rPr kumimoji="0" lang="ru-RU" sz="20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4</a:t>
            </a:r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/6) </a:t>
            </a:r>
            <a:br>
              <a:rPr kumimoji="0" lang="en-US" sz="4000" b="0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sv-SE" dirty="0" err="1"/>
              <a:t>How</a:t>
            </a:r>
            <a:r>
              <a:rPr lang="sv-SE" dirty="0"/>
              <a:t> to do User Diaries?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Как вести Дневники пользователей?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0F798-F3ED-4236-9045-C257EA31C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845733"/>
            <a:ext cx="5179246" cy="3986655"/>
          </a:xfrm>
        </p:spPr>
        <p:txBody>
          <a:bodyPr>
            <a:normAutofit/>
          </a:bodyPr>
          <a:lstStyle/>
          <a:p>
            <a:r>
              <a:rPr lang="en-US" sz="1800" dirty="0"/>
              <a:t>User Diaries are created based on the context of the project and needs of the design team. </a:t>
            </a:r>
          </a:p>
          <a:p>
            <a:r>
              <a:rPr lang="en-US" sz="1800" dirty="0"/>
              <a:t>Same principles as for qualitative research</a:t>
            </a:r>
          </a:p>
          <a:p>
            <a:r>
              <a:rPr lang="en-US" sz="1800" dirty="0"/>
              <a:t>Crucial to identify the correct people who will take part.</a:t>
            </a:r>
          </a:p>
          <a:p>
            <a:r>
              <a:rPr lang="en-US" sz="1800" dirty="0"/>
              <a:t>A relatively small group is sufficient; the aim is to get rich information and insights to drive the design process, rather than quantitative answers. </a:t>
            </a:r>
          </a:p>
          <a:p>
            <a:r>
              <a:rPr lang="en-US" sz="1800" dirty="0"/>
              <a:t>The diary period can vary from a few hours to several months and again is dependent on the individual project.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80F798-F3ED-4236-9045-C257EA31CD9D}"/>
              </a:ext>
            </a:extLst>
          </p:cNvPr>
          <p:cNvSpPr txBox="1">
            <a:spLocks/>
          </p:cNvSpPr>
          <p:nvPr/>
        </p:nvSpPr>
        <p:spPr>
          <a:xfrm>
            <a:off x="5523470" y="1812433"/>
            <a:ext cx="6487297" cy="414848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chemeClr val="tx1"/>
                </a:solidFill>
              </a:rPr>
              <a:t>Дневники пользователей создаются в зависимости от контекста проекта и потребностей команды разработчиков.</a:t>
            </a:r>
          </a:p>
          <a:p>
            <a:r>
              <a:rPr lang="ru-RU" sz="1800" dirty="0">
                <a:solidFill>
                  <a:schemeClr val="tx1"/>
                </a:solidFill>
              </a:rPr>
              <a:t>Те же принципы, что и для качественного исследования</a:t>
            </a:r>
          </a:p>
          <a:p>
            <a:r>
              <a:rPr lang="ru-RU" sz="1800" dirty="0">
                <a:solidFill>
                  <a:schemeClr val="tx1"/>
                </a:solidFill>
              </a:rPr>
              <a:t>Очень важно определить правильных людей кто будет принимать участие.</a:t>
            </a:r>
          </a:p>
          <a:p>
            <a:r>
              <a:rPr lang="ru-RU" sz="1800" dirty="0">
                <a:solidFill>
                  <a:schemeClr val="tx1"/>
                </a:solidFill>
              </a:rPr>
              <a:t>Достаточно относительно небольшой группы; цель состоит в том, чтобы получить обширную информацию и идеи для управления процессом разработки, а не количественные ответы.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Продолжительность дневника может варьироваться от нескольких часов до нескольких месяцев и опять же зависит от конкретного проекта.</a:t>
            </a:r>
            <a:endParaRPr lang="sv-FI" sz="1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8476" y="5960914"/>
            <a:ext cx="11751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225295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ABD7-510B-45AF-A83A-3710F4AD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B. User Diary (5/6) </a:t>
            </a:r>
            <a:br>
              <a:rPr kumimoji="0" lang="en-US" sz="4400" b="0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sv-SE" dirty="0"/>
              <a:t>The main sections in User Diaries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Основные разделы в дневниках пользователей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61CDC-446A-4430-B392-BD39E1EC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3" y="1845734"/>
            <a:ext cx="4789715" cy="4400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Background information that covers name, age, occupation, location, family, hobbies &amp; interests, likes &amp; dislikes. </a:t>
            </a:r>
          </a:p>
          <a:p>
            <a:pPr marL="0" indent="0">
              <a:buNone/>
            </a:pPr>
            <a:r>
              <a:rPr lang="en-US" dirty="0"/>
              <a:t>What kind of background information is needed for a better understanding of the person?</a:t>
            </a:r>
          </a:p>
          <a:p>
            <a:pPr marL="0" indent="0">
              <a:buNone/>
            </a:pPr>
            <a:r>
              <a:rPr lang="en-US" dirty="0"/>
              <a:t>How long should the period be for the documentation in User Diaries? 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A61CDC-446A-4430-B392-BD39E1ECE0FA}"/>
              </a:ext>
            </a:extLst>
          </p:cNvPr>
          <p:cNvSpPr txBox="1">
            <a:spLocks/>
          </p:cNvSpPr>
          <p:nvPr/>
        </p:nvSpPr>
        <p:spPr>
          <a:xfrm>
            <a:off x="5523470" y="1824399"/>
            <a:ext cx="6299562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Справочная информация, включающая имя, возраст, род занятий, местонахождение, семью, хобби и интересы, симпатии и антипатии.</a:t>
            </a:r>
            <a:endParaRPr lang="ru-RU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Какая справочная информация необходима для лучшего понимания человека?</a:t>
            </a:r>
            <a:endParaRPr lang="ru-RU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Каков срок для документирования в дневниках пользователей?</a:t>
            </a:r>
            <a:endParaRPr lang="ru-RU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endParaRPr lang="sv-FI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5341" y="5914036"/>
            <a:ext cx="115594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4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2067786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ABD7-510B-45AF-A83A-3710F4AD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B. User Diary (6/6) </a:t>
            </a:r>
            <a:br>
              <a:rPr kumimoji="0" lang="en-US" sz="4400" b="0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sv-SE" dirty="0"/>
              <a:t>The main sections in User Diaries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Основные разделы в дневниках пользователей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61CDC-446A-4430-B392-BD39E1EC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845734"/>
            <a:ext cx="5062151" cy="4400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• </a:t>
            </a:r>
            <a:r>
              <a:rPr lang="en-US" dirty="0"/>
              <a:t>A number of prompts or questions can be introduced before starting, to provide some kind of a structure. </a:t>
            </a:r>
          </a:p>
          <a:p>
            <a:r>
              <a:rPr lang="en-US" dirty="0"/>
              <a:t>Is </a:t>
            </a:r>
            <a:r>
              <a:rPr lang="en-US" dirty="0" err="1"/>
              <a:t>photographies</a:t>
            </a:r>
            <a:r>
              <a:rPr lang="en-US" dirty="0"/>
              <a:t> or videos a recommendation? </a:t>
            </a:r>
          </a:p>
          <a:p>
            <a:pPr marL="0" indent="0">
              <a:buNone/>
            </a:pPr>
            <a:r>
              <a:rPr lang="en-US" dirty="0"/>
              <a:t>• Additional questions and tasks with the aim of gaining more insight from the users on particular topics.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A61CDC-446A-4430-B392-BD39E1ECE0FA}"/>
              </a:ext>
            </a:extLst>
          </p:cNvPr>
          <p:cNvSpPr txBox="1">
            <a:spLocks/>
          </p:cNvSpPr>
          <p:nvPr/>
        </p:nvSpPr>
        <p:spPr>
          <a:xfrm>
            <a:off x="5741184" y="1796391"/>
            <a:ext cx="5569073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ru-RU" dirty="0">
                <a:solidFill>
                  <a:schemeClr val="tx1"/>
                </a:solidFill>
              </a:rPr>
              <a:t>Перед тем, как начать, можно ввести ряд подсказок или вопросов, чтобы обеспечить некую структуру.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Можно ли рекомендовать фотографии или видео?</a:t>
            </a:r>
            <a:endParaRPr lang="ru-RU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ru-RU" dirty="0">
                <a:solidFill>
                  <a:schemeClr val="tx1"/>
                </a:solidFill>
              </a:rPr>
              <a:t>Дополнительные вопросы и задания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kk-KZ" dirty="0" err="1">
                <a:solidFill>
                  <a:schemeClr val="tx1"/>
                </a:solidFill>
              </a:rPr>
              <a:t>для</a:t>
            </a:r>
            <a:r>
              <a:rPr lang="kk-KZ" dirty="0">
                <a:solidFill>
                  <a:schemeClr val="tx1"/>
                </a:solidFill>
              </a:rPr>
              <a:t> </a:t>
            </a:r>
            <a:r>
              <a:rPr lang="kk-KZ" dirty="0" err="1">
                <a:solidFill>
                  <a:schemeClr val="tx1"/>
                </a:solidFill>
              </a:rPr>
              <a:t>получения</a:t>
            </a:r>
            <a:r>
              <a:rPr lang="ru-RU" dirty="0">
                <a:solidFill>
                  <a:schemeClr val="tx1"/>
                </a:solidFill>
              </a:rPr>
              <a:t> большего понимания по определенным темам.</a:t>
            </a:r>
            <a:endParaRPr lang="sv-FI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5341" y="5914036"/>
            <a:ext cx="115594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4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517807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23C9-FCB5-4F22-BA38-0A0D5E2D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46" y="970494"/>
            <a:ext cx="11335265" cy="808963"/>
          </a:xfrm>
        </p:spPr>
        <p:txBody>
          <a:bodyPr>
            <a:normAutofit fontScale="90000"/>
          </a:bodyPr>
          <a:lstStyle/>
          <a:p>
            <a:r>
              <a:rPr lang="sv-SE" sz="2000" b="1" dirty="0"/>
              <a:t>C. Service Safari </a:t>
            </a:r>
            <a:br>
              <a:rPr lang="sv-SE" dirty="0"/>
            </a:br>
            <a:r>
              <a:rPr lang="sv-SE" dirty="0"/>
              <a:t>Service Safari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Сервис Сафари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472E46-6591-4474-A3E7-52DCCABA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2" y="1845733"/>
            <a:ext cx="5018902" cy="4142329"/>
          </a:xfrm>
        </p:spPr>
        <p:txBody>
          <a:bodyPr>
            <a:noAutofit/>
          </a:bodyPr>
          <a:lstStyle/>
          <a:p>
            <a:r>
              <a:rPr lang="en-US" sz="1600" dirty="0"/>
              <a:t>The aim is to gather information about a service in the real world and to identify good service experiences within many different types of service.</a:t>
            </a:r>
          </a:p>
          <a:p>
            <a:r>
              <a:rPr lang="en-US" sz="1600" dirty="0"/>
              <a:t>A Service Safari is a research method for understanding services.</a:t>
            </a:r>
          </a:p>
          <a:p>
            <a:r>
              <a:rPr lang="en-US" sz="1600" dirty="0"/>
              <a:t>Researchers go into the real world and experience a service firsthand to find out what service experiences are like. </a:t>
            </a:r>
          </a:p>
          <a:p>
            <a:r>
              <a:rPr lang="en-US" sz="1600" dirty="0"/>
              <a:t>A Service Safari might be focused on a particular service (acute clinic for a patient group), or type of services (Emergency clinic). </a:t>
            </a:r>
          </a:p>
          <a:p>
            <a:r>
              <a:rPr lang="en-US" sz="1600" dirty="0"/>
              <a:t>Alternatively, the focus on a wider range of services to get an idea about what makes a positive service experience (looking at smaller and bigger centers for acute health problems).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0" y="1762198"/>
            <a:ext cx="627105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Цель состоит в том, чтобы собрать информацию об услуге в реальном мире и определить хороший опыт использования многих различных типов услуг.</a:t>
            </a:r>
          </a:p>
          <a:p>
            <a:endParaRPr lang="ru-RU" sz="1600" dirty="0"/>
          </a:p>
          <a:p>
            <a:r>
              <a:rPr lang="ru-RU" sz="1600" dirty="0"/>
              <a:t>Сервис Сафари - это метод исследования для понимания услуг.</a:t>
            </a:r>
          </a:p>
          <a:p>
            <a:endParaRPr lang="ru-RU" sz="1600" dirty="0"/>
          </a:p>
          <a:p>
            <a:r>
              <a:rPr lang="ru-RU" sz="1600" dirty="0"/>
              <a:t>Исследователи идут в реальный мир и из первых рук знакомятся с сервисом, чтобы узнать, что такое сервис.</a:t>
            </a:r>
          </a:p>
          <a:p>
            <a:endParaRPr lang="ru-RU" sz="1600" dirty="0"/>
          </a:p>
          <a:p>
            <a:r>
              <a:rPr lang="ru-RU" sz="1600" dirty="0"/>
              <a:t>Сервис Сафари может быть ориентирован на конкретную услугу (клиника неотложной помощи для группы пациентов) или тип услуг (клиника неотложной помощи).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/>
              <a:t>В качестве альтернативы, </a:t>
            </a:r>
            <a:r>
              <a:rPr lang="en-US" sz="1600" dirty="0"/>
              <a:t> </a:t>
            </a:r>
            <a:r>
              <a:rPr lang="ru-RU" sz="1600" dirty="0"/>
              <a:t>фокус на более широком спектре услуг, чтобы получить представление о том, что дает положительный опыт услуги (наблюдение за более мелкими и более крупными центрами для острых проблем со здоровьем).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38152" y="5988062"/>
            <a:ext cx="88803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2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388347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C011-6E63-47D4-A400-78DCBB17C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73768"/>
            <a:ext cx="11277600" cy="1105689"/>
          </a:xfrm>
        </p:spPr>
        <p:txBody>
          <a:bodyPr>
            <a:normAutofit fontScale="90000"/>
          </a:bodyPr>
          <a:lstStyle/>
          <a:p>
            <a:r>
              <a:rPr lang="sv-SE" sz="2000" b="1" dirty="0"/>
              <a:t> D. Shadowing (1/3)</a:t>
            </a:r>
            <a:br>
              <a:rPr lang="sv-SE" dirty="0"/>
            </a:br>
            <a:r>
              <a:rPr lang="sv-SE" dirty="0"/>
              <a:t>The aim of User Shadowing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Цель </a:t>
            </a:r>
            <a:r>
              <a:rPr lang="ru-RU" dirty="0">
                <a:solidFill>
                  <a:schemeClr val="tx1"/>
                </a:solidFill>
                <a:ea typeface="+mj-lt"/>
                <a:cs typeface="+mj-lt"/>
              </a:rPr>
              <a:t>Слежки Пользователя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E24D3-8AE6-4BD2-834B-CE8B47BB8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3" y="1845734"/>
            <a:ext cx="5146588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Gather information about real user needs </a:t>
            </a:r>
          </a:p>
          <a:p>
            <a:pPr marL="0" indent="0">
              <a:buNone/>
            </a:pPr>
            <a:r>
              <a:rPr lang="en-US" dirty="0"/>
              <a:t>Get understanding and empathy of other people’s experiences </a:t>
            </a:r>
          </a:p>
          <a:p>
            <a:pPr marL="0" indent="0">
              <a:buNone/>
            </a:pPr>
            <a:r>
              <a:rPr lang="en-US" dirty="0"/>
              <a:t>Understand the different parts of a service such as staging, interactions and touchpoints </a:t>
            </a:r>
          </a:p>
          <a:p>
            <a:pPr marL="0" indent="0">
              <a:buNone/>
            </a:pPr>
            <a:r>
              <a:rPr lang="en-US" dirty="0"/>
              <a:t>Identifying barriers and opportunities for service innovation.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AE24D3-8AE6-4BD2-834B-CE8B47BB8C5A}"/>
              </a:ext>
            </a:extLst>
          </p:cNvPr>
          <p:cNvSpPr txBox="1">
            <a:spLocks/>
          </p:cNvSpPr>
          <p:nvPr/>
        </p:nvSpPr>
        <p:spPr>
          <a:xfrm>
            <a:off x="5659396" y="1779457"/>
            <a:ext cx="639733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Собрать информацию о реальных потребностях пользователей</a:t>
            </a:r>
          </a:p>
          <a:p>
            <a:r>
              <a:rPr lang="ru-RU" dirty="0">
                <a:solidFill>
                  <a:schemeClr val="tx1"/>
                </a:solidFill>
              </a:rPr>
              <a:t>Получить понимание и сочувствие об/к опыту других людей</a:t>
            </a:r>
          </a:p>
          <a:p>
            <a:r>
              <a:rPr lang="ru-RU" dirty="0">
                <a:solidFill>
                  <a:schemeClr val="tx1"/>
                </a:solidFill>
              </a:rPr>
              <a:t>Понимать различные части услуги, такие как постановка, взаимодействия и точки соприкосновения</a:t>
            </a:r>
          </a:p>
          <a:p>
            <a:r>
              <a:rPr lang="ru-RU" dirty="0">
                <a:solidFill>
                  <a:schemeClr val="tx1"/>
                </a:solidFill>
              </a:rPr>
              <a:t>Выявление барьеров и возможностей для инноваций в услугах.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75471" y="5607484"/>
            <a:ext cx="1127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sv-FI" sz="14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81700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94188-6D21-4339-9660-9031B183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46" y="868460"/>
            <a:ext cx="11170508" cy="808963"/>
          </a:xfr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i-FI" sz="3200" b="1" dirty="0">
                <a:solidFill>
                  <a:schemeClr val="tx1"/>
                </a:solidFill>
              </a:rPr>
              <a:t>Double Diamond Design Process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/>
              <a:t>/ Процесс проектирования </a:t>
            </a:r>
            <a:r>
              <a:rPr lang="en-US" sz="3200" b="1" dirty="0"/>
              <a:t>Double Diamond</a:t>
            </a:r>
            <a:endParaRPr lang="fi-FI" sz="3200" b="1" dirty="0"/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01A9A561-6FE0-42D8-BCDC-E8D6666B01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054755"/>
              </p:ext>
            </p:extLst>
          </p:nvPr>
        </p:nvGraphicFramePr>
        <p:xfrm>
          <a:off x="589050" y="1234014"/>
          <a:ext cx="5157977" cy="2033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uorakulmio 5">
            <a:extLst>
              <a:ext uri="{FF2B5EF4-FFF2-40B4-BE49-F238E27FC236}">
                <a16:creationId xmlns:a16="http://schemas.microsoft.com/office/drawing/2014/main" id="{75C350D5-E344-4178-A179-1047D11D898B}"/>
              </a:ext>
            </a:extLst>
          </p:cNvPr>
          <p:cNvSpPr/>
          <p:nvPr/>
        </p:nvSpPr>
        <p:spPr>
          <a:xfrm>
            <a:off x="564116" y="4968814"/>
            <a:ext cx="1291025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>
                <a:solidFill>
                  <a:srgbClr val="0070C0"/>
                </a:solidFill>
              </a:rPr>
              <a:t>A </a:t>
            </a:r>
            <a:r>
              <a:rPr lang="fi-FI" sz="1200" dirty="0" err="1">
                <a:solidFill>
                  <a:srgbClr val="0070C0"/>
                </a:solidFill>
              </a:rPr>
              <a:t>comprehensive</a:t>
            </a:r>
            <a:r>
              <a:rPr lang="fi-FI" sz="1200" dirty="0">
                <a:solidFill>
                  <a:srgbClr val="0070C0"/>
                </a:solidFill>
              </a:rPr>
              <a:t> </a:t>
            </a:r>
            <a:r>
              <a:rPr lang="fi-FI" sz="1200" dirty="0" err="1">
                <a:solidFill>
                  <a:srgbClr val="0070C0"/>
                </a:solidFill>
              </a:rPr>
              <a:t>understanding</a:t>
            </a:r>
            <a:r>
              <a:rPr lang="fi-FI" sz="1200" dirty="0">
                <a:solidFill>
                  <a:srgbClr val="0070C0"/>
                </a:solidFill>
              </a:rPr>
              <a:t> of </a:t>
            </a:r>
            <a:r>
              <a:rPr lang="fi-FI" sz="1200" dirty="0" err="1">
                <a:solidFill>
                  <a:srgbClr val="0070C0"/>
                </a:solidFill>
              </a:rPr>
              <a:t>the</a:t>
            </a:r>
            <a:r>
              <a:rPr lang="fi-FI" sz="1200" dirty="0">
                <a:solidFill>
                  <a:srgbClr val="0070C0"/>
                </a:solidFill>
              </a:rPr>
              <a:t> </a:t>
            </a:r>
            <a:r>
              <a:rPr lang="fi-FI" sz="1200" dirty="0" err="1">
                <a:solidFill>
                  <a:srgbClr val="0070C0"/>
                </a:solidFill>
              </a:rPr>
              <a:t>problem</a:t>
            </a:r>
            <a:r>
              <a:rPr lang="fi-FI" sz="1200" dirty="0">
                <a:solidFill>
                  <a:srgbClr val="0070C0"/>
                </a:solidFill>
              </a:rPr>
              <a:t> to </a:t>
            </a:r>
            <a:r>
              <a:rPr lang="fi-FI" sz="1200" dirty="0" err="1">
                <a:solidFill>
                  <a:srgbClr val="0070C0"/>
                </a:solidFill>
              </a:rPr>
              <a:t>be</a:t>
            </a:r>
            <a:r>
              <a:rPr lang="fi-FI" sz="1200" dirty="0">
                <a:solidFill>
                  <a:srgbClr val="0070C0"/>
                </a:solidFill>
              </a:rPr>
              <a:t> </a:t>
            </a:r>
            <a:r>
              <a:rPr lang="fi-FI" sz="1200" dirty="0" err="1">
                <a:solidFill>
                  <a:srgbClr val="0070C0"/>
                </a:solidFill>
              </a:rPr>
              <a:t>solved</a:t>
            </a:r>
            <a:endParaRPr lang="fi-FI" sz="1200" dirty="0">
              <a:solidFill>
                <a:srgbClr val="0070C0"/>
              </a:solidFill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8612B6D-FC66-485F-9690-E00B6B1E42A5}"/>
              </a:ext>
            </a:extLst>
          </p:cNvPr>
          <p:cNvSpPr/>
          <p:nvPr/>
        </p:nvSpPr>
        <p:spPr>
          <a:xfrm>
            <a:off x="1831257" y="4968815"/>
            <a:ext cx="1185212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A </a:t>
            </a:r>
            <a:r>
              <a:rPr lang="fi-FI" sz="1200" dirty="0" err="1"/>
              <a:t>clear</a:t>
            </a:r>
            <a:r>
              <a:rPr lang="fi-FI" sz="1200" dirty="0"/>
              <a:t> definition of </a:t>
            </a:r>
            <a:r>
              <a:rPr lang="fi-FI" sz="1200" dirty="0" err="1"/>
              <a:t>problem</a:t>
            </a:r>
            <a:r>
              <a:rPr lang="fi-FI" sz="1200" dirty="0"/>
              <a:t> to </a:t>
            </a:r>
            <a:r>
              <a:rPr lang="fi-FI" sz="1200" dirty="0" err="1"/>
              <a:t>be</a:t>
            </a:r>
            <a:r>
              <a:rPr lang="fi-FI" sz="1200" dirty="0"/>
              <a:t> </a:t>
            </a:r>
            <a:r>
              <a:rPr lang="fi-FI" sz="1200" dirty="0" err="1"/>
              <a:t>solved</a:t>
            </a:r>
            <a:r>
              <a:rPr lang="fi-FI" sz="1200" dirty="0"/>
              <a:t> and </a:t>
            </a:r>
            <a:r>
              <a:rPr lang="fi-FI" sz="1200" dirty="0" err="1"/>
              <a:t>key</a:t>
            </a:r>
            <a:r>
              <a:rPr lang="fi-FI" sz="1200" dirty="0"/>
              <a:t> </a:t>
            </a:r>
            <a:r>
              <a:rPr lang="fi-FI" sz="1200" dirty="0" err="1"/>
              <a:t>success</a:t>
            </a:r>
            <a:r>
              <a:rPr lang="fi-FI" sz="1200" dirty="0"/>
              <a:t> </a:t>
            </a:r>
            <a:r>
              <a:rPr lang="fi-FI" sz="1200" dirty="0" err="1"/>
              <a:t>factors</a:t>
            </a:r>
            <a:endParaRPr lang="fi-FI" sz="1200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E37E8E95-ED10-4BB0-8385-689E7D4BA4E3}"/>
              </a:ext>
            </a:extLst>
          </p:cNvPr>
          <p:cNvSpPr/>
          <p:nvPr/>
        </p:nvSpPr>
        <p:spPr>
          <a:xfrm>
            <a:off x="2992586" y="4987733"/>
            <a:ext cx="1238785" cy="133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A </a:t>
            </a:r>
            <a:r>
              <a:rPr lang="fi-FI" sz="1200" dirty="0" err="1"/>
              <a:t>comprehensive</a:t>
            </a:r>
            <a:r>
              <a:rPr lang="fi-FI" sz="1200" dirty="0"/>
              <a:t> </a:t>
            </a:r>
            <a:r>
              <a:rPr lang="fi-FI" sz="1200" dirty="0" err="1"/>
              <a:t>understanding</a:t>
            </a:r>
            <a:r>
              <a:rPr lang="fi-FI" sz="1200" dirty="0"/>
              <a:t> of </a:t>
            </a:r>
            <a:r>
              <a:rPr lang="fi-FI" sz="1200" dirty="0" err="1"/>
              <a:t>potential</a:t>
            </a:r>
            <a:r>
              <a:rPr lang="fi-FI" sz="1200" dirty="0"/>
              <a:t> </a:t>
            </a:r>
            <a:r>
              <a:rPr lang="fi-FI" sz="1200" dirty="0" err="1"/>
              <a:t>solutions</a:t>
            </a:r>
            <a:r>
              <a:rPr lang="fi-FI" sz="1200" dirty="0"/>
              <a:t> to </a:t>
            </a:r>
            <a:r>
              <a:rPr lang="fi-FI" sz="1200" dirty="0" err="1"/>
              <a:t>the</a:t>
            </a:r>
            <a:r>
              <a:rPr lang="fi-FI" sz="1200" dirty="0"/>
              <a:t> </a:t>
            </a:r>
            <a:r>
              <a:rPr lang="fi-FI" sz="1200" dirty="0" err="1"/>
              <a:t>problem</a:t>
            </a:r>
            <a:endParaRPr lang="fi-FI" sz="1200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6D48F8-A7D6-4B4F-991D-30EF51E8FFB5}"/>
              </a:ext>
            </a:extLst>
          </p:cNvPr>
          <p:cNvSpPr/>
          <p:nvPr/>
        </p:nvSpPr>
        <p:spPr>
          <a:xfrm>
            <a:off x="4253593" y="4949897"/>
            <a:ext cx="1197762" cy="1374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A </a:t>
            </a:r>
            <a:r>
              <a:rPr lang="fi-FI" sz="1200" dirty="0" err="1"/>
              <a:t>clear</a:t>
            </a:r>
            <a:r>
              <a:rPr lang="fi-FI" sz="1200" dirty="0"/>
              <a:t> </a:t>
            </a:r>
            <a:r>
              <a:rPr lang="fi-FI" sz="1200" dirty="0" err="1"/>
              <a:t>descrption</a:t>
            </a:r>
            <a:r>
              <a:rPr lang="fi-FI" sz="1200" dirty="0"/>
              <a:t> of </a:t>
            </a:r>
            <a:r>
              <a:rPr lang="fi-FI" sz="1200" dirty="0" err="1"/>
              <a:t>the</a:t>
            </a:r>
            <a:r>
              <a:rPr lang="fi-FI" sz="1200" dirty="0"/>
              <a:t> </a:t>
            </a:r>
            <a:r>
              <a:rPr lang="fi-FI" sz="1200" dirty="0" err="1"/>
              <a:t>solution</a:t>
            </a:r>
            <a:r>
              <a:rPr lang="fi-FI" sz="1200" dirty="0"/>
              <a:t> to </a:t>
            </a:r>
            <a:r>
              <a:rPr lang="fi-FI" sz="1200" dirty="0" err="1"/>
              <a:t>delivered</a:t>
            </a:r>
            <a:r>
              <a:rPr lang="fi-FI" sz="1200" dirty="0"/>
              <a:t> and </a:t>
            </a:r>
            <a:r>
              <a:rPr lang="fi-FI" sz="1200" dirty="0" err="1"/>
              <a:t>iterated</a:t>
            </a:r>
            <a:r>
              <a:rPr lang="fi-FI" sz="1200" dirty="0"/>
              <a:t> </a:t>
            </a:r>
            <a:r>
              <a:rPr lang="fi-FI" sz="1200" dirty="0" err="1"/>
              <a:t>upon</a:t>
            </a:r>
            <a:endParaRPr lang="fi-FI" sz="1200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B58A003D-63B5-4542-A617-5D4E08B26A83}"/>
              </a:ext>
            </a:extLst>
          </p:cNvPr>
          <p:cNvSpPr/>
          <p:nvPr/>
        </p:nvSpPr>
        <p:spPr>
          <a:xfrm>
            <a:off x="576226" y="2551025"/>
            <a:ext cx="1232809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What will we do to fully understand the problem and not proceed with assumptions?</a:t>
            </a:r>
            <a:endParaRPr lang="fi-FI" sz="1400" b="1" dirty="0">
              <a:solidFill>
                <a:srgbClr val="0070C0"/>
              </a:solidFill>
            </a:endParaRP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0A28EFD6-1D3C-411D-8170-6F0E2A836573}"/>
              </a:ext>
            </a:extLst>
          </p:cNvPr>
          <p:cNvSpPr/>
          <p:nvPr/>
        </p:nvSpPr>
        <p:spPr>
          <a:xfrm>
            <a:off x="1831256" y="2551025"/>
            <a:ext cx="1145085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bg1">
                    <a:lumMod val="65000"/>
                  </a:schemeClr>
                </a:solidFill>
              </a:rPr>
              <a:t>How will we synthesize our findings to define our problem? 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23A88855-A052-4356-B17D-291BFB6A1D41}"/>
              </a:ext>
            </a:extLst>
          </p:cNvPr>
          <p:cNvSpPr/>
          <p:nvPr/>
        </p:nvSpPr>
        <p:spPr>
          <a:xfrm>
            <a:off x="3011387" y="2569943"/>
            <a:ext cx="1219984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bg1">
                    <a:lumMod val="65000"/>
                  </a:schemeClr>
                </a:solidFill>
              </a:rPr>
              <a:t>How will we generate many viabel ideas</a:t>
            </a:r>
            <a:r>
              <a:rPr lang="fi-FI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i-FI" sz="1400">
                <a:solidFill>
                  <a:schemeClr val="bg1">
                    <a:lumMod val="65000"/>
                  </a:schemeClr>
                </a:solidFill>
              </a:rPr>
              <a:t>to solve the problem? 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365ECAAC-1ADF-492F-ACCA-891114EA09EC}"/>
              </a:ext>
            </a:extLst>
          </p:cNvPr>
          <p:cNvSpPr/>
          <p:nvPr/>
        </p:nvSpPr>
        <p:spPr>
          <a:xfrm>
            <a:off x="4231371" y="2551025"/>
            <a:ext cx="1219985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>
                <a:solidFill>
                  <a:schemeClr val="bg1">
                    <a:lumMod val="65000"/>
                  </a:schemeClr>
                </a:solidFill>
              </a:rPr>
              <a:t>How will we build, launch</a:t>
            </a:r>
            <a:r>
              <a:rPr lang="fi-FI" sz="1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fi-FI" sz="1400">
                <a:solidFill>
                  <a:schemeClr val="bg1">
                    <a:lumMod val="65000"/>
                  </a:schemeClr>
                </a:solidFill>
              </a:rPr>
              <a:t>and test our chosen solution? 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69BE006-858F-47DF-9273-FBC244E19214}"/>
              </a:ext>
            </a:extLst>
          </p:cNvPr>
          <p:cNvSpPr txBox="1"/>
          <p:nvPr/>
        </p:nvSpPr>
        <p:spPr>
          <a:xfrm>
            <a:off x="9662312" y="1226795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(</a:t>
            </a:r>
            <a:r>
              <a:rPr lang="fi-FI" dirty="0" err="1"/>
              <a:t>Dolan</a:t>
            </a:r>
            <a:r>
              <a:rPr lang="fi-FI" dirty="0"/>
              <a:t> 2021)</a:t>
            </a:r>
          </a:p>
        </p:txBody>
      </p:sp>
      <p:graphicFrame>
        <p:nvGraphicFramePr>
          <p:cNvPr id="16" name="Kaaviokuva 4">
            <a:extLst>
              <a:ext uri="{FF2B5EF4-FFF2-40B4-BE49-F238E27FC236}">
                <a16:creationId xmlns:a16="http://schemas.microsoft.com/office/drawing/2014/main" id="{EFEE2E8D-6960-4F94-A7AD-D0A14B07E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559695"/>
              </p:ext>
            </p:extLst>
          </p:nvPr>
        </p:nvGraphicFramePr>
        <p:xfrm>
          <a:off x="5665240" y="1904101"/>
          <a:ext cx="6647352" cy="6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7" name="Suorakulmio 5">
            <a:extLst>
              <a:ext uri="{FF2B5EF4-FFF2-40B4-BE49-F238E27FC236}">
                <a16:creationId xmlns:a16="http://schemas.microsoft.com/office/drawing/2014/main" id="{03AB3D4C-D4E0-4176-8749-11CB87B1642B}"/>
              </a:ext>
            </a:extLst>
          </p:cNvPr>
          <p:cNvSpPr/>
          <p:nvPr/>
        </p:nvSpPr>
        <p:spPr>
          <a:xfrm>
            <a:off x="6288047" y="4968815"/>
            <a:ext cx="1533562" cy="1368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Комплексное понимание решаемой проблемы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Suorakulmio 6">
            <a:extLst>
              <a:ext uri="{FF2B5EF4-FFF2-40B4-BE49-F238E27FC236}">
                <a16:creationId xmlns:a16="http://schemas.microsoft.com/office/drawing/2014/main" id="{A2D1B83F-D777-477E-9F71-A74ACEF39D05}"/>
              </a:ext>
            </a:extLst>
          </p:cNvPr>
          <p:cNvSpPr/>
          <p:nvPr/>
        </p:nvSpPr>
        <p:spPr>
          <a:xfrm>
            <a:off x="7843831" y="4968815"/>
            <a:ext cx="1153024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Четкое определение решаемой проблемы и ключевых факторов успеха</a:t>
            </a:r>
            <a:endParaRPr lang="fi-FI" sz="1200" dirty="0"/>
          </a:p>
        </p:txBody>
      </p:sp>
      <p:sp>
        <p:nvSpPr>
          <p:cNvPr id="19" name="Suorakulmio 7">
            <a:extLst>
              <a:ext uri="{FF2B5EF4-FFF2-40B4-BE49-F238E27FC236}">
                <a16:creationId xmlns:a16="http://schemas.microsoft.com/office/drawing/2014/main" id="{140E02FF-B226-4A5F-AF5D-5B1EEEC5CFDF}"/>
              </a:ext>
            </a:extLst>
          </p:cNvPr>
          <p:cNvSpPr/>
          <p:nvPr/>
        </p:nvSpPr>
        <p:spPr>
          <a:xfrm>
            <a:off x="9005160" y="4987733"/>
            <a:ext cx="1238785" cy="133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Комплексное понимание возможных решений проблемы</a:t>
            </a:r>
            <a:endParaRPr lang="fi-FI" sz="1200" dirty="0"/>
          </a:p>
        </p:txBody>
      </p:sp>
      <p:sp>
        <p:nvSpPr>
          <p:cNvPr id="20" name="Suorakulmio 8">
            <a:extLst>
              <a:ext uri="{FF2B5EF4-FFF2-40B4-BE49-F238E27FC236}">
                <a16:creationId xmlns:a16="http://schemas.microsoft.com/office/drawing/2014/main" id="{76F3CC81-D9A4-4A7D-85AA-79F1416D8D26}"/>
              </a:ext>
            </a:extLst>
          </p:cNvPr>
          <p:cNvSpPr/>
          <p:nvPr/>
        </p:nvSpPr>
        <p:spPr>
          <a:xfrm>
            <a:off x="10266167" y="4968815"/>
            <a:ext cx="1457404" cy="135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Четкое описание решения для передачи и повторения</a:t>
            </a:r>
            <a:endParaRPr lang="fi-FI" sz="1200" dirty="0"/>
          </a:p>
        </p:txBody>
      </p:sp>
      <p:sp>
        <p:nvSpPr>
          <p:cNvPr id="21" name="Suorakulmio 9">
            <a:extLst>
              <a:ext uri="{FF2B5EF4-FFF2-40B4-BE49-F238E27FC236}">
                <a16:creationId xmlns:a16="http://schemas.microsoft.com/office/drawing/2014/main" id="{6097E854-2328-4668-B02F-048678A59573}"/>
              </a:ext>
            </a:extLst>
          </p:cNvPr>
          <p:cNvSpPr/>
          <p:nvPr/>
        </p:nvSpPr>
        <p:spPr>
          <a:xfrm>
            <a:off x="6288048" y="2551025"/>
            <a:ext cx="1533562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Что мы будем делать, чтобы полностью понять проблему и не делать </a:t>
            </a:r>
            <a:r>
              <a:rPr lang="ru-RU" sz="1400" b="1" dirty="0" err="1">
                <a:solidFill>
                  <a:schemeClr val="tx1"/>
                </a:solidFill>
              </a:rPr>
              <a:t>предположе-ний</a:t>
            </a:r>
            <a:r>
              <a:rPr lang="ru-RU" sz="1400" b="1" dirty="0">
                <a:solidFill>
                  <a:schemeClr val="tx1"/>
                </a:solidFill>
              </a:rPr>
              <a:t>?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22" name="Suorakulmio 10">
            <a:extLst>
              <a:ext uri="{FF2B5EF4-FFF2-40B4-BE49-F238E27FC236}">
                <a16:creationId xmlns:a16="http://schemas.microsoft.com/office/drawing/2014/main" id="{F881C3C9-632D-4DDA-983B-E0D80CA5B647}"/>
              </a:ext>
            </a:extLst>
          </p:cNvPr>
          <p:cNvSpPr/>
          <p:nvPr/>
        </p:nvSpPr>
        <p:spPr>
          <a:xfrm>
            <a:off x="7803704" y="2551025"/>
            <a:ext cx="1185212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Как мы будем синтезировать наши полученные данные и определять наши проблемы?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Suorakulmio 11">
            <a:extLst>
              <a:ext uri="{FF2B5EF4-FFF2-40B4-BE49-F238E27FC236}">
                <a16:creationId xmlns:a16="http://schemas.microsoft.com/office/drawing/2014/main" id="{C0DAACA9-B57A-47E0-94CE-75D53E3845DC}"/>
              </a:ext>
            </a:extLst>
          </p:cNvPr>
          <p:cNvSpPr/>
          <p:nvPr/>
        </p:nvSpPr>
        <p:spPr>
          <a:xfrm>
            <a:off x="9023961" y="2569943"/>
            <a:ext cx="1219984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Как мы будем генерировать множество различных идей для решения этой проблемы?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uorakulmio 12">
            <a:extLst>
              <a:ext uri="{FF2B5EF4-FFF2-40B4-BE49-F238E27FC236}">
                <a16:creationId xmlns:a16="http://schemas.microsoft.com/office/drawing/2014/main" id="{F388D831-7616-4516-AD83-63D3763349CC}"/>
              </a:ext>
            </a:extLst>
          </p:cNvPr>
          <p:cNvSpPr/>
          <p:nvPr/>
        </p:nvSpPr>
        <p:spPr>
          <a:xfrm>
            <a:off x="10243945" y="2551025"/>
            <a:ext cx="1479626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Как мы будем создавать, запускать и тестировать выбранное нами решение?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36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A01A-3E82-49E7-82DD-75AF348C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529390"/>
            <a:ext cx="11277600" cy="1250068"/>
          </a:xfrm>
        </p:spPr>
        <p:txBody>
          <a:bodyPr>
            <a:normAutofit fontScale="90000"/>
          </a:bodyPr>
          <a:lstStyle/>
          <a:p>
            <a:r>
              <a:rPr lang="sv-SE" sz="2000" b="1" dirty="0">
                <a:latin typeface="Calibri Light" panose="020F0302020204030204"/>
              </a:rPr>
              <a:t>D. Shadowing ( 2/3)</a:t>
            </a:r>
            <a:br>
              <a:rPr kumimoji="0" lang="sv-SE" sz="2000" b="0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sv-SE" dirty="0" err="1"/>
              <a:t>User</a:t>
            </a:r>
            <a:r>
              <a:rPr lang="sv-SE" dirty="0"/>
              <a:t> </a:t>
            </a:r>
            <a:r>
              <a:rPr lang="sv-SE" dirty="0" err="1"/>
              <a:t>shadowing</a:t>
            </a:r>
            <a:r>
              <a:rPr lang="sv-SE" dirty="0"/>
              <a:t> in </a:t>
            </a:r>
            <a:r>
              <a:rPr lang="sv-SE" dirty="0" err="1"/>
              <a:t>practice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  <a:ea typeface="+mj-lt"/>
                <a:cs typeface="+mj-lt"/>
              </a:rPr>
              <a:t>Слежка Пользователя</a:t>
            </a:r>
            <a:r>
              <a:rPr lang="ru-RU" dirty="0">
                <a:solidFill>
                  <a:schemeClr val="tx1"/>
                </a:solidFill>
              </a:rPr>
              <a:t> на практике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98737-E62C-442D-991A-358A1CBCD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845734"/>
            <a:ext cx="5667632" cy="4482876"/>
          </a:xfrm>
        </p:spPr>
        <p:txBody>
          <a:bodyPr>
            <a:normAutofit/>
          </a:bodyPr>
          <a:lstStyle/>
          <a:p>
            <a:r>
              <a:rPr lang="en-US" dirty="0"/>
              <a:t>Who could be the correct person to shadow?</a:t>
            </a:r>
          </a:p>
          <a:p>
            <a:r>
              <a:rPr lang="en-US" dirty="0"/>
              <a:t>- A small group of persons is enough. </a:t>
            </a:r>
          </a:p>
          <a:p>
            <a:r>
              <a:rPr lang="en-US" dirty="0"/>
              <a:t>Where will we find rich information and insights to promote the design process? </a:t>
            </a:r>
          </a:p>
          <a:p>
            <a:r>
              <a:rPr lang="en-US" dirty="0"/>
              <a:t>- The crucial thing is to spend time with the persons over a number of hours or days and observe what they are doing and why. </a:t>
            </a:r>
          </a:p>
          <a:p>
            <a:endParaRPr lang="sv-FI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498737-E62C-442D-991A-358A1CBCDC58}"/>
              </a:ext>
            </a:extLst>
          </p:cNvPr>
          <p:cNvSpPr txBox="1">
            <a:spLocks/>
          </p:cNvSpPr>
          <p:nvPr/>
        </p:nvSpPr>
        <p:spPr>
          <a:xfrm>
            <a:off x="5931243" y="1846626"/>
            <a:ext cx="5907831" cy="40887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Кто может быть подходящим человеком для слежки?</a:t>
            </a:r>
          </a:p>
          <a:p>
            <a:r>
              <a:rPr lang="fi-FI" dirty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Небольшой группы людей достаточно.</a:t>
            </a:r>
          </a:p>
          <a:p>
            <a:r>
              <a:rPr lang="ru-RU" dirty="0">
                <a:solidFill>
                  <a:schemeClr val="tx1"/>
                </a:solidFill>
              </a:rPr>
              <a:t>Где мы можем найти обширную информацию и идеи для продвижения процесса Дизайна?</a:t>
            </a:r>
          </a:p>
          <a:p>
            <a:r>
              <a:rPr lang="fi-FI" dirty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Главное - проводить с людьми время в течение нескольких часов или дней и наблюдать, что они делают и почему.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61967" y="5978101"/>
            <a:ext cx="114011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4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1665932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A01A-3E82-49E7-82DD-75AF348C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529390"/>
            <a:ext cx="11277600" cy="1250068"/>
          </a:xfrm>
        </p:spPr>
        <p:txBody>
          <a:bodyPr>
            <a:normAutofit fontScale="90000"/>
          </a:bodyPr>
          <a:lstStyle/>
          <a:p>
            <a:r>
              <a:rPr lang="sv-SE" sz="2000" b="1" dirty="0">
                <a:latin typeface="Calibri Light" panose="020F0302020204030204"/>
              </a:rPr>
              <a:t>D. Shadowing ( 3/3)</a:t>
            </a:r>
            <a:br>
              <a:rPr kumimoji="0" lang="sv-SE" sz="2000" b="0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sv-SE" dirty="0" err="1"/>
              <a:t>User</a:t>
            </a:r>
            <a:r>
              <a:rPr lang="sv-SE" dirty="0"/>
              <a:t> </a:t>
            </a:r>
            <a:r>
              <a:rPr lang="sv-SE" dirty="0" err="1"/>
              <a:t>shadowing</a:t>
            </a:r>
            <a:r>
              <a:rPr lang="sv-SE" dirty="0"/>
              <a:t> in </a:t>
            </a:r>
            <a:r>
              <a:rPr lang="sv-SE" dirty="0" err="1"/>
              <a:t>practice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  <a:ea typeface="+mj-lt"/>
                <a:cs typeface="+mj-lt"/>
              </a:rPr>
              <a:t>Слежка Пользователя</a:t>
            </a:r>
            <a:r>
              <a:rPr lang="ru-RU" dirty="0">
                <a:solidFill>
                  <a:schemeClr val="tx1"/>
                </a:solidFill>
              </a:rPr>
              <a:t> на практике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98737-E62C-442D-991A-358A1CBCD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845734"/>
            <a:ext cx="5667632" cy="4482876"/>
          </a:xfrm>
        </p:spPr>
        <p:txBody>
          <a:bodyPr>
            <a:normAutofit/>
          </a:bodyPr>
          <a:lstStyle/>
          <a:p>
            <a:r>
              <a:rPr lang="en-US" dirty="0"/>
              <a:t>A method for trying to understand a person’s life and with the aim to identify the barriers and opportunities he/she encounters.</a:t>
            </a:r>
          </a:p>
          <a:p>
            <a:r>
              <a:rPr lang="en-US" dirty="0"/>
              <a:t>This method may give a real understanding of service  interactions and see the differences between what people say and what they do.</a:t>
            </a:r>
          </a:p>
          <a:p>
            <a:endParaRPr lang="sv-FI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498737-E62C-442D-991A-358A1CBCDC58}"/>
              </a:ext>
            </a:extLst>
          </p:cNvPr>
          <p:cNvSpPr txBox="1">
            <a:spLocks/>
          </p:cNvSpPr>
          <p:nvPr/>
        </p:nvSpPr>
        <p:spPr>
          <a:xfrm>
            <a:off x="5931243" y="1846626"/>
            <a:ext cx="5907831" cy="40887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Метод, позволяющий понять жизнь человека и выявить барьеры и возможности, с которыми он/она сталкивается.</a:t>
            </a:r>
          </a:p>
          <a:p>
            <a:r>
              <a:rPr lang="ru-RU" dirty="0">
                <a:solidFill>
                  <a:schemeClr val="tx1"/>
                </a:solidFill>
              </a:rPr>
              <a:t>Этот метод может дать реальное понимание взаимодействия услуг и увидеть разницу между тем, что люди говорят, и тем, что они делают.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61967" y="5978101"/>
            <a:ext cx="114011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4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4157173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52298F-24EC-4076-9202-6EFF5F92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Different types of Interviews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Различные типы интервью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33E876-F266-4CDB-8528-8AF5F7A0E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139" y="1845734"/>
            <a:ext cx="4185187" cy="4023360"/>
          </a:xfrm>
        </p:spPr>
        <p:txBody>
          <a:bodyPr>
            <a:normAutofit/>
          </a:bodyPr>
          <a:lstStyle/>
          <a:p>
            <a:r>
              <a:rPr lang="sv-SE" dirty="0" err="1"/>
              <a:t>Thematic</a:t>
            </a:r>
            <a:r>
              <a:rPr lang="sv-SE" dirty="0"/>
              <a:t> </a:t>
            </a:r>
            <a:r>
              <a:rPr lang="sv-SE" dirty="0" err="1"/>
              <a:t>interviews</a:t>
            </a:r>
            <a:endParaRPr lang="sv-SE" dirty="0"/>
          </a:p>
          <a:p>
            <a:r>
              <a:rPr lang="sv-SE" dirty="0" err="1"/>
              <a:t>Structured</a:t>
            </a:r>
            <a:r>
              <a:rPr lang="sv-SE" dirty="0"/>
              <a:t> </a:t>
            </a:r>
            <a:r>
              <a:rPr lang="sv-SE" dirty="0" err="1"/>
              <a:t>interviews</a:t>
            </a:r>
            <a:endParaRPr lang="sv-SE" dirty="0"/>
          </a:p>
          <a:p>
            <a:r>
              <a:rPr lang="sv-SE" dirty="0"/>
              <a:t>Semi-</a:t>
            </a:r>
            <a:r>
              <a:rPr lang="sv-SE" dirty="0" err="1"/>
              <a:t>structured</a:t>
            </a:r>
            <a:r>
              <a:rPr lang="sv-SE" dirty="0"/>
              <a:t> </a:t>
            </a:r>
            <a:r>
              <a:rPr lang="sv-SE" dirty="0" err="1"/>
              <a:t>interviews</a:t>
            </a:r>
            <a:endParaRPr lang="sv-SE" dirty="0"/>
          </a:p>
          <a:p>
            <a:r>
              <a:rPr lang="sv-SE" dirty="0" err="1"/>
              <a:t>Open</a:t>
            </a:r>
            <a:r>
              <a:rPr lang="sv-SE" dirty="0"/>
              <a:t> </a:t>
            </a:r>
            <a:r>
              <a:rPr lang="sv-SE" dirty="0" err="1"/>
              <a:t>interviews</a:t>
            </a:r>
            <a:endParaRPr lang="sv-SE" dirty="0"/>
          </a:p>
          <a:p>
            <a:r>
              <a:rPr lang="sv-SE" dirty="0"/>
              <a:t>In-</a:t>
            </a:r>
            <a:r>
              <a:rPr lang="sv-SE" dirty="0" err="1"/>
              <a:t>depth</a:t>
            </a:r>
            <a:r>
              <a:rPr lang="sv-SE" dirty="0"/>
              <a:t> </a:t>
            </a:r>
            <a:r>
              <a:rPr lang="sv-SE" dirty="0" err="1"/>
              <a:t>interviews</a:t>
            </a:r>
            <a:endParaRPr lang="sv-SE" dirty="0"/>
          </a:p>
          <a:p>
            <a:r>
              <a:rPr lang="sv-SE" dirty="0"/>
              <a:t>Focus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interviews</a:t>
            </a:r>
            <a:endParaRPr lang="sv-SE" dirty="0"/>
          </a:p>
          <a:p>
            <a:endParaRPr lang="sv-SE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F33E876-F266-4CDB-8528-8AF5F7A0ED78}"/>
              </a:ext>
            </a:extLst>
          </p:cNvPr>
          <p:cNvSpPr txBox="1">
            <a:spLocks/>
          </p:cNvSpPr>
          <p:nvPr/>
        </p:nvSpPr>
        <p:spPr>
          <a:xfrm>
            <a:off x="6143042" y="1845734"/>
            <a:ext cx="557571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Тематические интервью</a:t>
            </a:r>
          </a:p>
          <a:p>
            <a:r>
              <a:rPr lang="ru-RU" dirty="0">
                <a:solidFill>
                  <a:schemeClr val="tx1"/>
                </a:solidFill>
              </a:rPr>
              <a:t>Структурированные интервью</a:t>
            </a:r>
          </a:p>
          <a:p>
            <a:r>
              <a:rPr lang="ru-RU" dirty="0">
                <a:solidFill>
                  <a:schemeClr val="tx1"/>
                </a:solidFill>
              </a:rPr>
              <a:t>Полу-структурированные интервью</a:t>
            </a:r>
          </a:p>
          <a:p>
            <a:r>
              <a:rPr lang="ru-RU" dirty="0">
                <a:solidFill>
                  <a:schemeClr val="tx1"/>
                </a:solidFill>
              </a:rPr>
              <a:t>Открытые интервью</a:t>
            </a:r>
          </a:p>
          <a:p>
            <a:r>
              <a:rPr lang="ru-RU" dirty="0">
                <a:solidFill>
                  <a:schemeClr val="tx1"/>
                </a:solidFill>
              </a:rPr>
              <a:t>Глубинные интервью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Интервью фокус-групп</a:t>
            </a:r>
            <a:endParaRPr lang="fi-FI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70607" y="5869094"/>
            <a:ext cx="1970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Polit</a:t>
            </a:r>
            <a:r>
              <a:rPr lang="en-US" dirty="0"/>
              <a:t> &amp; Beck 2017)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9206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F379-24A1-42CA-902D-E28951A3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Different types of Observation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Различные типы наблюдений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35455-D7C9-4D2F-8517-7FE309006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155" y="1845734"/>
            <a:ext cx="4489266" cy="4023360"/>
          </a:xfrm>
        </p:spPr>
        <p:txBody>
          <a:bodyPr>
            <a:normAutofit/>
          </a:bodyPr>
          <a:lstStyle/>
          <a:p>
            <a:r>
              <a:rPr lang="sv-SE" dirty="0" err="1"/>
              <a:t>Participating</a:t>
            </a:r>
            <a:r>
              <a:rPr lang="sv-SE" dirty="0"/>
              <a:t> observation</a:t>
            </a:r>
          </a:p>
          <a:p>
            <a:r>
              <a:rPr lang="sv-SE" dirty="0"/>
              <a:t>Non-</a:t>
            </a:r>
            <a:r>
              <a:rPr lang="sv-SE" dirty="0" err="1"/>
              <a:t>participating</a:t>
            </a:r>
            <a:r>
              <a:rPr lang="sv-SE" dirty="0"/>
              <a:t> observation</a:t>
            </a:r>
          </a:p>
          <a:p>
            <a:r>
              <a:rPr lang="sv-SE" dirty="0" err="1"/>
              <a:t>Controlled</a:t>
            </a:r>
            <a:r>
              <a:rPr lang="sv-SE" dirty="0"/>
              <a:t> observation</a:t>
            </a:r>
          </a:p>
          <a:p>
            <a:r>
              <a:rPr lang="sv-SE" dirty="0" err="1"/>
              <a:t>Un-controlled</a:t>
            </a:r>
            <a:r>
              <a:rPr lang="sv-SE" dirty="0"/>
              <a:t> observation</a:t>
            </a:r>
          </a:p>
          <a:p>
            <a:r>
              <a:rPr lang="sv-SE" dirty="0" err="1"/>
              <a:t>Structured</a:t>
            </a:r>
            <a:r>
              <a:rPr lang="sv-SE" dirty="0"/>
              <a:t> observation</a:t>
            </a:r>
          </a:p>
          <a:p>
            <a:r>
              <a:rPr lang="sv-SE" dirty="0"/>
              <a:t>Non-structured observation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835455-D7C9-4D2F-8517-7FE309006E67}"/>
              </a:ext>
            </a:extLst>
          </p:cNvPr>
          <p:cNvSpPr txBox="1">
            <a:spLocks/>
          </p:cNvSpPr>
          <p:nvPr/>
        </p:nvSpPr>
        <p:spPr>
          <a:xfrm>
            <a:off x="6356142" y="1845734"/>
            <a:ext cx="504979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Включенное наблюдение</a:t>
            </a:r>
          </a:p>
          <a:p>
            <a:r>
              <a:rPr lang="ru-RU" dirty="0" err="1">
                <a:solidFill>
                  <a:schemeClr val="tx1"/>
                </a:solidFill>
              </a:rPr>
              <a:t>Невключенное</a:t>
            </a:r>
            <a:r>
              <a:rPr lang="ru-RU" dirty="0">
                <a:solidFill>
                  <a:schemeClr val="tx1"/>
                </a:solidFill>
              </a:rPr>
              <a:t> наблюдении</a:t>
            </a:r>
          </a:p>
          <a:p>
            <a:r>
              <a:rPr lang="ru-RU" dirty="0">
                <a:solidFill>
                  <a:schemeClr val="tx1"/>
                </a:solidFill>
              </a:rPr>
              <a:t>Контролируемое наблюдение</a:t>
            </a:r>
          </a:p>
          <a:p>
            <a:r>
              <a:rPr lang="ru-RU" dirty="0">
                <a:solidFill>
                  <a:schemeClr val="tx1"/>
                </a:solidFill>
              </a:rPr>
              <a:t>Неконтролируемое наблюдение</a:t>
            </a:r>
          </a:p>
          <a:p>
            <a:r>
              <a:rPr lang="ru-RU" dirty="0">
                <a:solidFill>
                  <a:schemeClr val="tx1"/>
                </a:solidFill>
              </a:rPr>
              <a:t>Структурированное наблюдение</a:t>
            </a:r>
          </a:p>
          <a:p>
            <a:r>
              <a:rPr lang="ru-RU" dirty="0">
                <a:solidFill>
                  <a:schemeClr val="tx1"/>
                </a:solidFill>
              </a:rPr>
              <a:t>Неструктурированное наблюдение</a:t>
            </a:r>
            <a:endParaRPr lang="fi-FI" dirty="0">
              <a:solidFill>
                <a:schemeClr val="tx1"/>
              </a:solidFill>
            </a:endParaRPr>
          </a:p>
          <a:p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70607" y="5869094"/>
            <a:ext cx="1970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Polit</a:t>
            </a:r>
            <a:r>
              <a:rPr lang="en-US" dirty="0"/>
              <a:t> &amp; Beck 2017)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0802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DC667-1E9B-41C5-A9DC-19FBC0EF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References 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ru-RU" dirty="0">
                <a:solidFill>
                  <a:schemeClr val="tx1"/>
                </a:solidFill>
              </a:rPr>
              <a:t>Ссылки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941F31-F92B-4958-9F4E-7D145A9D6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41009"/>
            <a:ext cx="1100781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Caulliraux</a:t>
            </a:r>
            <a:r>
              <a:rPr lang="en-US" dirty="0">
                <a:solidFill>
                  <a:schemeClr val="tx1"/>
                </a:solidFill>
              </a:rPr>
              <a:t> AA &amp; </a:t>
            </a:r>
            <a:r>
              <a:rPr lang="en-US" dirty="0" err="1">
                <a:solidFill>
                  <a:schemeClr val="tx1"/>
                </a:solidFill>
              </a:rPr>
              <a:t>Meirino</a:t>
            </a:r>
            <a:r>
              <a:rPr lang="en-US" dirty="0">
                <a:solidFill>
                  <a:schemeClr val="tx1"/>
                </a:solidFill>
              </a:rPr>
              <a:t> MJ. 2015. The design thinking and the health services: The competitive differential through the humanization of patient experience. Brazilian Journal of Operation &amp; Production Management, 12, 322-328.</a:t>
            </a:r>
            <a:endParaRPr lang="sv-FI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F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Ferreira et al. 2015. New </a:t>
            </a:r>
            <a:r>
              <a:rPr lang="sv-FI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mindset</a:t>
            </a:r>
            <a:r>
              <a:rPr lang="sv-F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in </a:t>
            </a:r>
            <a:r>
              <a:rPr lang="sv-FI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scientific</a:t>
            </a:r>
            <a:r>
              <a:rPr lang="sv-F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sv-FI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method</a:t>
            </a:r>
            <a:r>
              <a:rPr lang="sv-F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in the </a:t>
            </a:r>
            <a:r>
              <a:rPr lang="sv-FI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health</a:t>
            </a:r>
            <a:r>
              <a:rPr lang="sv-F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sv-FI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field</a:t>
            </a:r>
            <a:r>
              <a:rPr lang="sv-F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: Design </a:t>
            </a:r>
            <a:r>
              <a:rPr lang="sv-FI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thinking</a:t>
            </a:r>
            <a:r>
              <a:rPr lang="sv-FI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sv-FI" sz="2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Clinics</a:t>
            </a:r>
            <a:r>
              <a:rPr lang="sv-FI" sz="2000" dirty="0">
                <a:solidFill>
                  <a:schemeClr val="tx1"/>
                </a:solidFill>
                <a:ea typeface="Calibri" panose="020F0502020204030204" pitchFamily="34" charset="0"/>
              </a:rPr>
              <a:t>, 70(12):770-772. DOI: 6061/</a:t>
            </a:r>
            <a:r>
              <a:rPr lang="sv-FI" sz="2000" dirty="0" err="1">
                <a:solidFill>
                  <a:schemeClr val="tx1"/>
                </a:solidFill>
                <a:ea typeface="Calibri" panose="020F0502020204030204" pitchFamily="34" charset="0"/>
              </a:rPr>
              <a:t>clinics</a:t>
            </a:r>
            <a:r>
              <a:rPr lang="sv-FI" sz="2000" dirty="0">
                <a:solidFill>
                  <a:schemeClr val="tx1"/>
                </a:solidFill>
                <a:ea typeface="Calibri" panose="020F0502020204030204" pitchFamily="34" charset="0"/>
              </a:rPr>
              <a:t>/2015(12)01</a:t>
            </a: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  <a:hlinkClick r:id="rId2"/>
              </a:rPr>
              <a:t>https://www.designcouncil.org.uk/sites/default/files/asset/document/Design%20methods%20for%20developing%20services.pdf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0" i="0" dirty="0">
                <a:solidFill>
                  <a:schemeClr val="tx1"/>
                </a:solidFill>
                <a:effectLst/>
              </a:rPr>
              <a:t>Polit D.F. </a:t>
            </a:r>
            <a:r>
              <a:rPr lang="en-US" dirty="0">
                <a:solidFill>
                  <a:schemeClr val="tx1"/>
                </a:solidFill>
              </a:rPr>
              <a:t>&amp;</a:t>
            </a:r>
            <a:r>
              <a:rPr lang="en-US" b="0" i="0" dirty="0">
                <a:solidFill>
                  <a:schemeClr val="tx1"/>
                </a:solidFill>
                <a:effectLst/>
              </a:rPr>
              <a:t> Beck C.T. 2017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b="0" i="0" dirty="0">
                <a:solidFill>
                  <a:schemeClr val="tx1"/>
                </a:solidFill>
                <a:effectLst/>
              </a:rPr>
              <a:t> Nursing Research: Generating and Assessing Evidence for Nursing Practice. 10th Edition, Wolters Kluwer Health, Philadelphia.</a:t>
            </a: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Tuulaniemi J. 2018. </a:t>
            </a:r>
            <a:r>
              <a:rPr lang="sv-SE" dirty="0" err="1">
                <a:solidFill>
                  <a:schemeClr val="tx1"/>
                </a:solidFill>
              </a:rPr>
              <a:t>Palvelumuotoilu</a:t>
            </a:r>
            <a:r>
              <a:rPr lang="sv-SE" dirty="0">
                <a:solidFill>
                  <a:schemeClr val="tx1"/>
                </a:solidFill>
              </a:rPr>
              <a:t>. E-</a:t>
            </a:r>
            <a:r>
              <a:rPr lang="sv-SE" dirty="0" err="1">
                <a:solidFill>
                  <a:schemeClr val="tx1"/>
                </a:solidFill>
              </a:rPr>
              <a:t>book</a:t>
            </a:r>
            <a:r>
              <a:rPr lang="sv-SE" dirty="0">
                <a:solidFill>
                  <a:schemeClr val="tx1"/>
                </a:solidFill>
              </a:rPr>
              <a:t>. 9789521416880. </a:t>
            </a:r>
            <a:r>
              <a:rPr lang="sv-SE" dirty="0" err="1">
                <a:solidFill>
                  <a:schemeClr val="tx1"/>
                </a:solidFill>
              </a:rPr>
              <a:t>Adlibris</a:t>
            </a:r>
            <a:r>
              <a:rPr lang="sv-SE" dirty="0">
                <a:solidFill>
                  <a:schemeClr val="tx1"/>
                </a:solidFill>
              </a:rPr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931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F3E96-FC00-442D-91C7-B6AEE19EA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1010653"/>
            <a:ext cx="11277600" cy="1298194"/>
          </a:xfrm>
        </p:spPr>
        <p:txBody>
          <a:bodyPr>
            <a:normAutofit/>
          </a:bodyPr>
          <a:lstStyle/>
          <a:p>
            <a:r>
              <a:rPr lang="sv-SE" b="1" dirty="0"/>
              <a:t>DISCOVERY phase</a:t>
            </a:r>
            <a:br>
              <a:rPr lang="ru-RU" b="1" dirty="0"/>
            </a:br>
            <a:r>
              <a:rPr lang="ru-RU" b="1" dirty="0">
                <a:solidFill>
                  <a:schemeClr val="tx1"/>
                </a:solidFill>
              </a:rPr>
              <a:t>Фаза </a:t>
            </a:r>
            <a:r>
              <a:rPr lang="ru-RU" b="1" dirty="0">
                <a:ea typeface="+mj-lt"/>
                <a:cs typeface="+mj-lt"/>
              </a:rPr>
              <a:t> </a:t>
            </a: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ОБНАРУЖЕНИЯ</a:t>
            </a:r>
            <a:endParaRPr lang="sv-FI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47536-F6C8-4799-9B52-8774A95E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464779"/>
            <a:ext cx="5712334" cy="33825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start of a project is a period of discovery, gathering inspiration and insights, identifying user needs and developing initial ideas.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tx1"/>
                </a:solidFill>
              </a:rPr>
              <a:t>(Tuulaniemi 2018, </a:t>
            </a:r>
            <a:r>
              <a:rPr lang="sv-FI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Ferreira et al. 2015</a:t>
            </a:r>
            <a:r>
              <a:rPr lang="sv-FI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sv-FI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37A427-6679-AB9C-F770-8D3AEE807AE2}"/>
              </a:ext>
            </a:extLst>
          </p:cNvPr>
          <p:cNvSpPr txBox="1">
            <a:spLocks/>
          </p:cNvSpPr>
          <p:nvPr/>
        </p:nvSpPr>
        <p:spPr>
          <a:xfrm>
            <a:off x="6096001" y="2464779"/>
            <a:ext cx="5712334" cy="33825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ru-RU" dirty="0">
                <a:solidFill>
                  <a:schemeClr val="tx1"/>
                </a:solidFill>
              </a:rPr>
              <a:t>Начало проекта - это период открытий, сбора вдохновения и идей, определения потребностей пользователей и разработки первоначальных идей.</a:t>
            </a:r>
            <a:endParaRPr lang="sv-SE" dirty="0">
              <a:solidFill>
                <a:schemeClr val="tx1"/>
              </a:solidFill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sv-SE" sz="1400" dirty="0">
                <a:solidFill>
                  <a:schemeClr val="tx1"/>
                </a:solidFill>
              </a:rPr>
              <a:t>(Tuulaniemi 2018, </a:t>
            </a:r>
            <a:r>
              <a:rPr lang="sv-FI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Ferreira et al. 2015)</a:t>
            </a:r>
          </a:p>
        </p:txBody>
      </p:sp>
    </p:spTree>
    <p:extLst>
      <p:ext uri="{BB962C8B-B14F-4D97-AF65-F5344CB8AC3E}">
        <p14:creationId xmlns:p14="http://schemas.microsoft.com/office/powerpoint/2010/main" val="414832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315C-3A8C-494F-9500-4AAC8D42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490434"/>
            <a:ext cx="11277600" cy="1259359"/>
          </a:xfrm>
        </p:spPr>
        <p:txBody>
          <a:bodyPr>
            <a:normAutofit/>
          </a:bodyPr>
          <a:lstStyle/>
          <a:p>
            <a:r>
              <a:rPr lang="sv-SE" b="1" dirty="0"/>
              <a:t>Tools and methods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>
                <a:solidFill>
                  <a:schemeClr val="tx1"/>
                </a:solidFill>
              </a:rPr>
              <a:t>Инструменты и методы</a:t>
            </a:r>
            <a:endParaRPr lang="sv-FI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F104F-A385-4AEB-B878-C52B2D91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2957"/>
            <a:ext cx="682371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/>
              <a:t>User Journey Mapping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User Diaries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Service Safari </a:t>
            </a:r>
            <a:endParaRPr lang="en-US" sz="2400" dirty="0">
              <a:cs typeface="Calibri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User Shadowing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EB2DB3-2FED-436D-994D-0D1416504DC9}"/>
              </a:ext>
            </a:extLst>
          </p:cNvPr>
          <p:cNvSpPr txBox="1">
            <a:spLocks/>
          </p:cNvSpPr>
          <p:nvPr/>
        </p:nvSpPr>
        <p:spPr>
          <a:xfrm>
            <a:off x="6434369" y="2115139"/>
            <a:ext cx="5300431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ru-RU" sz="2400" dirty="0">
                <a:solidFill>
                  <a:schemeClr val="tx1"/>
                </a:solidFill>
              </a:rPr>
              <a:t>Картография путешествия пользователя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ru-RU" sz="2400" dirty="0">
                <a:solidFill>
                  <a:schemeClr val="tx1"/>
                </a:solidFill>
              </a:rPr>
              <a:t>Дневников Пользователя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ru-RU" sz="2400" dirty="0">
                <a:solidFill>
                  <a:schemeClr val="tx1"/>
                </a:solidFill>
              </a:rPr>
              <a:t>Сервис Сафари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ru-RU" sz="2400" dirty="0">
                <a:solidFill>
                  <a:schemeClr val="tx1"/>
                </a:solidFill>
              </a:rPr>
              <a:t>Слежка Пользователя</a:t>
            </a:r>
            <a:endParaRPr lang="sv-FI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9418" y="5876889"/>
            <a:ext cx="9662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dirty="0"/>
              <a:t>https://www.designcouncil.org.uk/sites/default/files/asset/document/Design%20methods%20for%20developing%20services.pdf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9758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C1261-6C5A-421D-AE61-58A1FAC3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2" y="988625"/>
            <a:ext cx="11277600" cy="808963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A. User Journey Mapping (1/6)</a:t>
            </a:r>
            <a:br>
              <a:rPr lang="en-US" dirty="0"/>
            </a:br>
            <a:r>
              <a:rPr lang="en-US" dirty="0"/>
              <a:t>What is a user Journey Mapping? </a:t>
            </a:r>
            <a:br>
              <a:rPr lang="en-US" dirty="0"/>
            </a:br>
            <a:r>
              <a:rPr lang="ru-RU" dirty="0">
                <a:solidFill>
                  <a:schemeClr val="tx1"/>
                </a:solidFill>
              </a:rPr>
              <a:t>Что такое Картография пут</a:t>
            </a:r>
            <a:r>
              <a:rPr lang="kk-KZ" dirty="0">
                <a:solidFill>
                  <a:schemeClr val="tx1"/>
                </a:solidFill>
              </a:rPr>
              <a:t>ешествия</a:t>
            </a:r>
            <a:r>
              <a:rPr lang="ru-RU" dirty="0">
                <a:solidFill>
                  <a:schemeClr val="tx1"/>
                </a:solidFill>
              </a:rPr>
              <a:t> пользователя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95B2F-4177-470C-BECE-909BC8E45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2" y="1845733"/>
            <a:ext cx="5444462" cy="42918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 User Journey Map is a visual representation of a user’s journey through a service, showing all the different interactions they have.</a:t>
            </a:r>
            <a:endParaRPr lang="ru-RU" sz="2400" dirty="0"/>
          </a:p>
          <a:p>
            <a:r>
              <a:rPr lang="en-US" sz="2400" dirty="0"/>
              <a:t>Looking closer to parts of the service work from a user perspective</a:t>
            </a:r>
            <a:endParaRPr lang="ru-RU" sz="2400" dirty="0"/>
          </a:p>
          <a:p>
            <a:r>
              <a:rPr lang="en-US" sz="2400" dirty="0"/>
              <a:t>Can we identify ‘magic moments’ from a user perspective?</a:t>
            </a:r>
            <a:endParaRPr lang="ru-RU" sz="2400" dirty="0"/>
          </a:p>
          <a:p>
            <a:r>
              <a:rPr lang="en-US" sz="2400" dirty="0"/>
              <a:t>Are these ‘moments of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truth’ </a:t>
            </a:r>
            <a:r>
              <a:rPr lang="en-US" sz="2400" dirty="0"/>
              <a:t>good enough or what parts might need improving?</a:t>
            </a:r>
            <a:endParaRPr lang="ru-RU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A95B2F-4177-470C-BECE-909BC8E452C9}"/>
              </a:ext>
            </a:extLst>
          </p:cNvPr>
          <p:cNvSpPr txBox="1">
            <a:spLocks/>
          </p:cNvSpPr>
          <p:nvPr/>
        </p:nvSpPr>
        <p:spPr>
          <a:xfrm>
            <a:off x="5708074" y="1797588"/>
            <a:ext cx="6192607" cy="4159867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Карта путешествия пользователя - это визуальное представление пользователя о том, как он проходит через сервис, показывая все различные взаимодействия, которые он совершает.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Присмотреться к частям работы сервиса с точки зрения пользователя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Можем ли мы определить «волшебные моменты» с точки зрения пользователя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Достаточно ли хороши эти «моменты истины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kk-KZ" sz="2400" dirty="0" err="1">
                <a:solidFill>
                  <a:schemeClr val="tx1"/>
                </a:solidFill>
              </a:rPr>
              <a:t>правда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ru-RU" sz="2400" dirty="0">
                <a:solidFill>
                  <a:schemeClr val="tx1"/>
                </a:solidFill>
              </a:rPr>
              <a:t>» или какие части нужно улучшить?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2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D309-9436-4755-8066-3867E3561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1036771"/>
            <a:ext cx="11277600" cy="808963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A. User Journey Mapping (2/6) </a:t>
            </a:r>
            <a:br>
              <a:rPr lang="en-US" sz="4400" b="1" dirty="0"/>
            </a:br>
            <a:r>
              <a:rPr lang="sv-SE" dirty="0"/>
              <a:t>The aim of the user journey mapping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Цель картографии путешествия пользователя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8B75-F8E5-42E6-A1BA-B519DD3A7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219699"/>
            <a:ext cx="5446309" cy="3762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• Identify the key elements of a service </a:t>
            </a:r>
          </a:p>
          <a:p>
            <a:pPr marL="0" indent="0">
              <a:buNone/>
            </a:pPr>
            <a:r>
              <a:rPr lang="en-US" sz="2400" dirty="0"/>
              <a:t>• Understand the links between all the different elements over time </a:t>
            </a:r>
          </a:p>
          <a:p>
            <a:pPr marL="0" indent="0">
              <a:buNone/>
            </a:pPr>
            <a:r>
              <a:rPr lang="en-US" sz="2400" dirty="0"/>
              <a:t>• Identify problem areas in a service or areas where new things can be added </a:t>
            </a:r>
          </a:p>
          <a:p>
            <a:pPr marL="0" indent="0">
              <a:buNone/>
            </a:pPr>
            <a:r>
              <a:rPr lang="en-US" sz="2400" dirty="0"/>
              <a:t>• Create empathy with different types of users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02411" y="2187767"/>
            <a:ext cx="6209607" cy="329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400" dirty="0"/>
              <a:t>• </a:t>
            </a:r>
            <a:r>
              <a:rPr lang="ru-RU" sz="2400" dirty="0"/>
              <a:t>Определить ключевые элементы услуги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400" dirty="0"/>
              <a:t>• </a:t>
            </a:r>
            <a:r>
              <a:rPr lang="ru-RU" sz="2400" dirty="0"/>
              <a:t>Понять связи между всеми различными элементами с течением времени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400" dirty="0"/>
              <a:t>• </a:t>
            </a:r>
            <a:r>
              <a:rPr lang="ru-RU" sz="2400" dirty="0"/>
              <a:t>Определить проблемные области в услуге или области, в которые можно добавить что-то новое.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400" dirty="0"/>
              <a:t>• </a:t>
            </a:r>
            <a:r>
              <a:rPr lang="ru-RU" sz="2400" dirty="0"/>
              <a:t>Создать </a:t>
            </a:r>
            <a:r>
              <a:rPr lang="ru-RU" sz="2400" dirty="0" err="1"/>
              <a:t>эмпатию</a:t>
            </a:r>
            <a:r>
              <a:rPr lang="ru-RU" sz="2400" dirty="0"/>
              <a:t> (сопереживание) к разным типам пользователей</a:t>
            </a:r>
            <a:endParaRPr lang="sv-FI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82279" y="5819931"/>
            <a:ext cx="97741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400" dirty="0"/>
              <a:t>https://www.designcouncil.org.uk/sites/default/files/asset/document/Design%20methods%20for%20developing%20services.pdf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418556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67E2C-DA79-4B2E-8019-D514CC4D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A. User Journey Mapping (3/6) </a:t>
            </a:r>
            <a:br>
              <a:rPr lang="en-US" sz="3600" dirty="0"/>
            </a:br>
            <a:r>
              <a:rPr lang="sv-SE" sz="3600" dirty="0" err="1"/>
              <a:t>Methods</a:t>
            </a:r>
            <a:r>
              <a:rPr lang="sv-SE" sz="3600" dirty="0"/>
              <a:t> for gathering real user experiences</a:t>
            </a:r>
            <a:br>
              <a:rPr lang="ru-RU" sz="3600" dirty="0"/>
            </a:br>
            <a:r>
              <a:rPr lang="ru-RU" sz="3600" dirty="0">
                <a:solidFill>
                  <a:sysClr val="windowText" lastClr="000000"/>
                </a:solidFill>
              </a:rPr>
              <a:t>Методы сбора реального пользовательского опыта</a:t>
            </a:r>
            <a:endParaRPr lang="sv-FI" sz="3600" dirty="0">
              <a:solidFill>
                <a:sysClr val="windowText" lastClr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F2376-C1D2-415A-88D1-B180FEB7B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789" y="1748400"/>
            <a:ext cx="4795906" cy="4749359"/>
          </a:xfrm>
        </p:spPr>
        <p:txBody>
          <a:bodyPr>
            <a:noAutofit/>
          </a:bodyPr>
          <a:lstStyle/>
          <a:p>
            <a:r>
              <a:rPr lang="en-US" sz="2400" b="1" dirty="0"/>
              <a:t>Observation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Map a user’s progress through the service, beginning with when they first become aware of the service through to when they leave. </a:t>
            </a:r>
          </a:p>
          <a:p>
            <a:pPr marL="0" indent="0">
              <a:buNone/>
            </a:pPr>
            <a:r>
              <a:rPr lang="en-US" sz="2400" dirty="0"/>
              <a:t>What are different activities of the user journey?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To understand the patient’s pathway through the entire care and treatment phases.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D2F2376-C1D2-415A-88D1-B180FEB7B2E0}"/>
              </a:ext>
            </a:extLst>
          </p:cNvPr>
          <p:cNvSpPr txBox="1">
            <a:spLocks/>
          </p:cNvSpPr>
          <p:nvPr/>
        </p:nvSpPr>
        <p:spPr>
          <a:xfrm>
            <a:off x="5720079" y="1820977"/>
            <a:ext cx="6256527" cy="4139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tx1"/>
                </a:solidFill>
              </a:rPr>
              <a:t>Наблюдение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fi-FI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Отобразите на карте прогресс пользователя через услугу, начиная с момента, когда он впервые узнает об услуге, и до момента, когда он уходит.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Каковы различные действия на пути пользователя?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Понять, как пациент проходит через все этапы ухода и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1852266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67E2C-DA79-4B2E-8019-D514CC4D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A. User Journey Mapping (4/6) </a:t>
            </a:r>
            <a:br>
              <a:rPr lang="en-US" sz="3600" dirty="0"/>
            </a:br>
            <a:r>
              <a:rPr lang="sv-SE" sz="3600" dirty="0" err="1"/>
              <a:t>Methods</a:t>
            </a:r>
            <a:r>
              <a:rPr lang="sv-SE" sz="3600" dirty="0"/>
              <a:t> for gathering real user experiences</a:t>
            </a:r>
            <a:br>
              <a:rPr lang="ru-RU" sz="3600" dirty="0"/>
            </a:br>
            <a:r>
              <a:rPr lang="ru-RU" sz="3600" dirty="0">
                <a:solidFill>
                  <a:sysClr val="windowText" lastClr="000000"/>
                </a:solidFill>
              </a:rPr>
              <a:t>Методы сбора реального пользовательского опыта</a:t>
            </a:r>
            <a:endParaRPr lang="sv-FI" sz="3600" dirty="0">
              <a:solidFill>
                <a:sysClr val="windowText" lastClr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F2376-C1D2-415A-88D1-B180FEB7B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14" y="1779457"/>
            <a:ext cx="5151297" cy="437368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the individual touchpoints with each stage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are the links or gaps between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touch points?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Will appear as maps are developed?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get a holistic view of a user’s experience it can be useful to work in </a:t>
            </a:r>
            <a:r>
              <a:rPr lang="en-US" dirty="0">
                <a:highlight>
                  <a:srgbClr val="FFFF00"/>
                </a:highlight>
              </a:rPr>
              <a:t>multidisciplinary </a:t>
            </a:r>
            <a:r>
              <a:rPr lang="en-US" dirty="0"/>
              <a:t>teams.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services might have different types of users, with different experiences, and require multiple journeys</a:t>
            </a:r>
            <a:endParaRPr lang="sv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D2F2376-C1D2-415A-88D1-B180FEB7B2E0}"/>
              </a:ext>
            </a:extLst>
          </p:cNvPr>
          <p:cNvSpPr txBox="1">
            <a:spLocks/>
          </p:cNvSpPr>
          <p:nvPr/>
        </p:nvSpPr>
        <p:spPr>
          <a:xfrm>
            <a:off x="5802086" y="1758673"/>
            <a:ext cx="5965100" cy="41288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Определите индивидуальные точки соприкосновения на каждом этапе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Каковы связи или пробелы между точками соприкосновения? </a:t>
            </a:r>
            <a:endParaRPr lang="fi-FI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k-KZ" dirty="0">
                <a:solidFill>
                  <a:schemeClr val="tx1"/>
                </a:solidFill>
              </a:rPr>
              <a:t>П</a:t>
            </a:r>
            <a:r>
              <a:rPr lang="ru-RU" dirty="0" err="1">
                <a:solidFill>
                  <a:schemeClr val="tx1"/>
                </a:solidFill>
              </a:rPr>
              <a:t>роявятся</a:t>
            </a:r>
            <a:r>
              <a:rPr lang="ru-RU" dirty="0">
                <a:solidFill>
                  <a:schemeClr val="tx1"/>
                </a:solidFill>
              </a:rPr>
              <a:t> ли по мере разработки карты?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Чтобы получить целостное представление о пользовательском опыте, может быть полезно работать в кросс-функциональных командах.</a:t>
            </a:r>
            <a:endParaRPr lang="fi-FI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У некоторых сервисов могут быть разные типы пользователей, с разным опытом и требовать многократных путешествий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sv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6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D8E3-406D-4C7A-A026-A7C743FD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36" y="706357"/>
            <a:ext cx="11277600" cy="1139377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A. User Journey Mapping (5/6) </a:t>
            </a:r>
            <a:br>
              <a:rPr lang="en-US" sz="4400" dirty="0"/>
            </a:br>
            <a:r>
              <a:rPr lang="sv-SE" dirty="0"/>
              <a:t>The output of the User Journey Map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Вывод карты путешествия пользователя</a:t>
            </a:r>
            <a:endParaRPr lang="sv-FI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CA165-141B-489C-802E-DEC1AB13D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845733"/>
            <a:ext cx="5482281" cy="4563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A User Journey Map is a visual map or diagram.</a:t>
            </a:r>
          </a:p>
          <a:p>
            <a:pPr marL="0" indent="0">
              <a:buNone/>
            </a:pPr>
            <a:r>
              <a:rPr lang="en-US" sz="2200" dirty="0"/>
              <a:t>Identify clearly the key stages, touchpoints and other components that make up a user’s service experience. </a:t>
            </a:r>
          </a:p>
          <a:p>
            <a:pPr marL="0" indent="0">
              <a:buNone/>
            </a:pPr>
            <a:r>
              <a:rPr lang="en-US" sz="2200" dirty="0"/>
              <a:t>The journey map might contain photographs, illustrations and quotes to bring it to life. </a:t>
            </a:r>
          </a:p>
          <a:p>
            <a:pPr marL="0" indent="0">
              <a:buNone/>
            </a:pPr>
            <a:r>
              <a:rPr lang="en-US" sz="2200" dirty="0"/>
              <a:t>It may also have an additional layer of explanation that identifies problem areas or opportunities. </a:t>
            </a:r>
            <a:endParaRPr lang="sv-FI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5CA165-141B-489C-802E-DEC1AB13DD1A}"/>
              </a:ext>
            </a:extLst>
          </p:cNvPr>
          <p:cNvSpPr txBox="1">
            <a:spLocks/>
          </p:cNvSpPr>
          <p:nvPr/>
        </p:nvSpPr>
        <p:spPr>
          <a:xfrm>
            <a:off x="5745891" y="1820505"/>
            <a:ext cx="6030097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>
                <a:solidFill>
                  <a:schemeClr val="tx1"/>
                </a:solidFill>
              </a:rPr>
              <a:t>Карта путешествия пользователя - это визуальная карта или диаграмма.</a:t>
            </a:r>
          </a:p>
          <a:p>
            <a:r>
              <a:rPr lang="ru-RU" sz="2200" dirty="0">
                <a:solidFill>
                  <a:schemeClr val="tx1"/>
                </a:solidFill>
              </a:rPr>
              <a:t>Четко определите ключевые этапы, точки соприкосновения и другие компоненты, которые составляют опыт пользователя услуги.</a:t>
            </a:r>
          </a:p>
          <a:p>
            <a:r>
              <a:rPr lang="ru-RU" sz="2200" dirty="0">
                <a:solidFill>
                  <a:schemeClr val="tx1"/>
                </a:solidFill>
              </a:rPr>
              <a:t>Карта путешествия может содержать фотографии, иллюстрации и цитаты, чтобы оживить ее.</a:t>
            </a:r>
          </a:p>
          <a:p>
            <a:r>
              <a:rPr lang="ru-RU" sz="2200" dirty="0">
                <a:solidFill>
                  <a:schemeClr val="tx1"/>
                </a:solidFill>
              </a:rPr>
              <a:t>Он также может содержать дополнительный уровень объяснения, который определяет проблемные области или возможности.</a:t>
            </a:r>
            <a:endParaRPr lang="sv-FI" sz="2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63794" y="5947602"/>
            <a:ext cx="9749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400" dirty="0"/>
              <a:t>https://www.designcouncil.org.uk/sites/default/files/asset/document/Design%20methods%20for%20developing%20services.pdf</a:t>
            </a:r>
          </a:p>
        </p:txBody>
      </p:sp>
    </p:spTree>
    <p:extLst>
      <p:ext uri="{BB962C8B-B14F-4D97-AF65-F5344CB8AC3E}">
        <p14:creationId xmlns:p14="http://schemas.microsoft.com/office/powerpoint/2010/main" val="593426495"/>
      </p:ext>
    </p:extLst>
  </p:cSld>
  <p:clrMapOvr>
    <a:masterClrMapping/>
  </p:clrMapOvr>
</p:sld>
</file>

<file path=ppt/theme/theme1.xml><?xml version="1.0" encoding="utf-8"?>
<a:theme xmlns:a="http://schemas.openxmlformats.org/drawingml/2006/main" name="AccelEd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lEd" id="{556A3C26-81EF-4621-AE23-BF8B00ACE921}" vid="{A5946A00-03D2-40BE-9D67-79BC6B86CA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AccelEd</Template>
  <TotalTime>4381</TotalTime>
  <Words>3051</Words>
  <Application>Microsoft Macintosh PowerPoint</Application>
  <PresentationFormat>Широкоэкранный</PresentationFormat>
  <Paragraphs>236</Paragraphs>
  <Slides>24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AccelEd</vt:lpstr>
      <vt:lpstr>“Service design approach in the development of nursing services” “Сервис-дизайн подход в развитии сестринских услуг”  Lecture 02 DISCOVERY Phase  Лекция 02  Фаза ОБНАРУЖЕНИЯ</vt:lpstr>
      <vt:lpstr>Double Diamond Design Process / Процесс проектирования Double Diamond</vt:lpstr>
      <vt:lpstr>DISCOVERY phase Фаза  ОБНАРУЖЕНИЯ</vt:lpstr>
      <vt:lpstr>Tools and methods  Инструменты и методы</vt:lpstr>
      <vt:lpstr>A. User Journey Mapping (1/6) What is a user Journey Mapping?  Что такое Картография путешествия пользователя</vt:lpstr>
      <vt:lpstr>A. User Journey Mapping (2/6)  The aim of the user journey mapping Цель картографии путешествия пользователя</vt:lpstr>
      <vt:lpstr>A. User Journey Mapping (3/6)  Methods for gathering real user experiences Методы сбора реального пользовательского опыта</vt:lpstr>
      <vt:lpstr>A. User Journey Mapping (4/6)  Methods for gathering real user experiences Методы сбора реального пользовательского опыта</vt:lpstr>
      <vt:lpstr>A. User Journey Mapping (5/6)  The output of the User Journey Map Вывод карты путешествия пользователя</vt:lpstr>
      <vt:lpstr>Презентация PowerPoint</vt:lpstr>
      <vt:lpstr>Презентация PowerPoint</vt:lpstr>
      <vt:lpstr>B. User Diary (1/6)  What is a User Diary? Что такое дневники пользователей?</vt:lpstr>
      <vt:lpstr>B. User Diary (2/6)  What is a User Diary? Что такое дневники пользователей?</vt:lpstr>
      <vt:lpstr>B. User Diary (3/6)  The aim of a User diary Цель Дневника пользователя</vt:lpstr>
      <vt:lpstr>B. User Diary (4/6)  How to do User Diaries?  Как вести Дневники пользователей?</vt:lpstr>
      <vt:lpstr>B. User Diary (5/6)  The main sections in User Diaries Основные разделы в дневниках пользователей</vt:lpstr>
      <vt:lpstr>B. User Diary (6/6)  The main sections in User Diaries Основные разделы в дневниках пользователей</vt:lpstr>
      <vt:lpstr>C. Service Safari  Service Safari Сервис Сафари</vt:lpstr>
      <vt:lpstr> D. Shadowing (1/3) The aim of User Shadowing Цель Слежки Пользователя</vt:lpstr>
      <vt:lpstr>D. Shadowing ( 2/3) User shadowing in practice Слежка Пользователя на практике</vt:lpstr>
      <vt:lpstr>D. Shadowing ( 3/3) User shadowing in practice Слежка Пользователя на практике</vt:lpstr>
      <vt:lpstr>Different types of Interviews Различные типы интервью</vt:lpstr>
      <vt:lpstr>Different types of Observation Различные типы наблюдений</vt:lpstr>
      <vt:lpstr>References /Ссылки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DISCOVERY</dc:title>
  <dc:creator>lisbeth.fagerstrom@abo.fi</dc:creator>
  <cp:lastModifiedBy>Қуаныш Жұлдыз</cp:lastModifiedBy>
  <cp:revision>83</cp:revision>
  <dcterms:created xsi:type="dcterms:W3CDTF">2021-11-10T13:49:24Z</dcterms:created>
  <dcterms:modified xsi:type="dcterms:W3CDTF">2023-01-10T17:32:19Z</dcterms:modified>
</cp:coreProperties>
</file>