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1" r:id="rId3"/>
    <p:sldId id="257" r:id="rId4"/>
    <p:sldId id="258" r:id="rId5"/>
    <p:sldId id="259" r:id="rId6"/>
    <p:sldId id="261" r:id="rId7"/>
    <p:sldId id="262" r:id="rId8"/>
    <p:sldId id="285" r:id="rId9"/>
    <p:sldId id="264" r:id="rId10"/>
    <p:sldId id="289" r:id="rId11"/>
    <p:sldId id="266" r:id="rId12"/>
    <p:sldId id="286" r:id="rId13"/>
    <p:sldId id="265" r:id="rId14"/>
    <p:sldId id="268" r:id="rId15"/>
    <p:sldId id="267" r:id="rId16"/>
    <p:sldId id="287" r:id="rId17"/>
    <p:sldId id="269" r:id="rId18"/>
    <p:sldId id="270" r:id="rId19"/>
    <p:sldId id="271" r:id="rId20"/>
    <p:sldId id="288" r:id="rId21"/>
    <p:sldId id="273" r:id="rId22"/>
    <p:sldId id="274" r:id="rId23"/>
    <p:sldId id="284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beth.fagerstrom@abo.fi" initials="l" lastIdx="1" clrIdx="0">
    <p:extLst>
      <p:ext uri="{19B8F6BF-5375-455C-9EA6-DF929625EA0E}">
        <p15:presenceInfo xmlns:p15="http://schemas.microsoft.com/office/powerpoint/2012/main" userId="S::lisbeth.fagerstrom@abo.fi::AKADEMI\lfagerst" providerId="AD"/>
      </p:ext>
    </p:extLst>
  </p:cmAuthor>
  <p:cmAuthor id="2" name="Heikkilä Johanna" initials="HJ" lastIdx="1" clrIdx="1">
    <p:extLst>
      <p:ext uri="{19B8F6BF-5375-455C-9EA6-DF929625EA0E}">
        <p15:presenceInfo xmlns:p15="http://schemas.microsoft.com/office/powerpoint/2012/main" userId="S::johanna.heikkila@jamk.fi::4010edbe-2f30-41e5-a11b-6c6f95148d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3" autoAdjust="0"/>
    <p:restoredTop sz="95196" autoAdjust="0"/>
  </p:normalViewPr>
  <p:slideViewPr>
    <p:cSldViewPr snapToGrid="0">
      <p:cViewPr varScale="1">
        <p:scale>
          <a:sx n="64" d="100"/>
          <a:sy n="64" d="100"/>
        </p:scale>
        <p:origin x="16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1E7FF-48A5-4B6C-8DF3-9CB6F8B419C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2879FB6-EC24-4D80-A676-2674D49A5D3C}">
      <dgm:prSet phldrT="[Teksti]" custT="1"/>
      <dgm:spPr/>
      <dgm:t>
        <a:bodyPr/>
        <a:lstStyle/>
        <a:p>
          <a:r>
            <a:rPr lang="fi-FI" sz="1450" dirty="0"/>
            <a:t>1. </a:t>
          </a:r>
          <a:r>
            <a:rPr lang="ru-RU" sz="1450" dirty="0"/>
            <a:t>Обнаружить</a:t>
          </a:r>
          <a:endParaRPr lang="fi-FI" sz="1450" dirty="0"/>
        </a:p>
      </dgm:t>
    </dgm:pt>
    <dgm:pt modelId="{FBD84D3A-9586-4797-9B55-BCE480D56A2A}" type="parTrans" cxnId="{9701837A-3132-4FEF-AE20-A21EDA757102}">
      <dgm:prSet/>
      <dgm:spPr/>
      <dgm:t>
        <a:bodyPr/>
        <a:lstStyle/>
        <a:p>
          <a:endParaRPr lang="fi-FI"/>
        </a:p>
      </dgm:t>
    </dgm:pt>
    <dgm:pt modelId="{CE816442-CCC7-4AF2-A909-C3DAADD9D3FA}" type="sibTrans" cxnId="{9701837A-3132-4FEF-AE20-A21EDA757102}">
      <dgm:prSet/>
      <dgm:spPr/>
      <dgm:t>
        <a:bodyPr/>
        <a:lstStyle/>
        <a:p>
          <a:endParaRPr lang="fi-FI"/>
        </a:p>
      </dgm:t>
    </dgm:pt>
    <dgm:pt modelId="{A73E2F05-F500-4661-AB02-2526360F01B7}">
      <dgm:prSet phldrT="[Teksti]" custT="1"/>
      <dgm:spPr/>
      <dgm:t>
        <a:bodyPr/>
        <a:lstStyle/>
        <a:p>
          <a:r>
            <a:rPr lang="fi-FI" sz="1500" dirty="0"/>
            <a:t>2.</a:t>
          </a:r>
          <a:r>
            <a:rPr lang="ru-RU" sz="1500" dirty="0"/>
            <a:t>Определять</a:t>
          </a:r>
          <a:endParaRPr lang="fi-FI" sz="1500" dirty="0"/>
        </a:p>
      </dgm:t>
    </dgm:pt>
    <dgm:pt modelId="{3DFBB476-2C1F-4983-85D5-FC9D403B931C}" type="parTrans" cxnId="{32BD6FE9-AFE2-484B-95C0-5FC061D989F0}">
      <dgm:prSet/>
      <dgm:spPr/>
      <dgm:t>
        <a:bodyPr/>
        <a:lstStyle/>
        <a:p>
          <a:endParaRPr lang="fi-FI"/>
        </a:p>
      </dgm:t>
    </dgm:pt>
    <dgm:pt modelId="{06E16918-76CF-4098-B0BF-A2A4CDE55A83}" type="sibTrans" cxnId="{32BD6FE9-AFE2-484B-95C0-5FC061D989F0}">
      <dgm:prSet/>
      <dgm:spPr/>
      <dgm:t>
        <a:bodyPr/>
        <a:lstStyle/>
        <a:p>
          <a:endParaRPr lang="fi-FI"/>
        </a:p>
      </dgm:t>
    </dgm:pt>
    <dgm:pt modelId="{D5BE7CEA-7AE6-4F0C-860D-15C78F9B9C86}">
      <dgm:prSet phldrT="[Teksti]" custT="1"/>
      <dgm:spPr/>
      <dgm:t>
        <a:bodyPr/>
        <a:lstStyle/>
        <a:p>
          <a:r>
            <a:rPr lang="fi-FI" sz="1500" dirty="0"/>
            <a:t>3. </a:t>
          </a:r>
          <a:r>
            <a:rPr lang="ru-RU" sz="1500"/>
            <a:t>Разработать</a:t>
          </a:r>
          <a:endParaRPr lang="fi-FI" sz="1500" dirty="0"/>
        </a:p>
      </dgm:t>
    </dgm:pt>
    <dgm:pt modelId="{A01DC3E3-683F-4485-8E60-9B517B1E504C}" type="parTrans" cxnId="{8D53A884-17E1-4FCC-A19A-2D67E5E6B8E4}">
      <dgm:prSet/>
      <dgm:spPr/>
      <dgm:t>
        <a:bodyPr/>
        <a:lstStyle/>
        <a:p>
          <a:endParaRPr lang="fi-FI"/>
        </a:p>
      </dgm:t>
    </dgm:pt>
    <dgm:pt modelId="{8FD0A3F4-9433-4A21-823C-D41D2D0C6111}" type="sibTrans" cxnId="{8D53A884-17E1-4FCC-A19A-2D67E5E6B8E4}">
      <dgm:prSet/>
      <dgm:spPr/>
      <dgm:t>
        <a:bodyPr/>
        <a:lstStyle/>
        <a:p>
          <a:endParaRPr lang="fi-FI"/>
        </a:p>
      </dgm:t>
    </dgm:pt>
    <dgm:pt modelId="{30B633AA-26F8-4BAC-A206-90F3A6169256}">
      <dgm:prSet phldrT="[Teksti]" custT="1"/>
      <dgm:spPr/>
      <dgm:t>
        <a:bodyPr/>
        <a:lstStyle/>
        <a:p>
          <a:r>
            <a:rPr lang="fi-FI" sz="1450" dirty="0"/>
            <a:t>4. </a:t>
          </a:r>
          <a:r>
            <a:rPr lang="ru-RU" sz="1450" dirty="0"/>
            <a:t>Доставить</a:t>
          </a:r>
          <a:endParaRPr lang="fi-FI" sz="1450" dirty="0"/>
        </a:p>
      </dgm:t>
    </dgm:pt>
    <dgm:pt modelId="{C4735D43-54EA-43AA-9C87-323D8FFE4335}" type="parTrans" cxnId="{D0CF69B1-571E-45D7-B67F-B88C5E925143}">
      <dgm:prSet/>
      <dgm:spPr/>
      <dgm:t>
        <a:bodyPr/>
        <a:lstStyle/>
        <a:p>
          <a:endParaRPr lang="fi-FI"/>
        </a:p>
      </dgm:t>
    </dgm:pt>
    <dgm:pt modelId="{9AA1BE7D-31BB-4275-96E2-4ED507CF7398}" type="sibTrans" cxnId="{D0CF69B1-571E-45D7-B67F-B88C5E925143}">
      <dgm:prSet/>
      <dgm:spPr/>
      <dgm:t>
        <a:bodyPr/>
        <a:lstStyle/>
        <a:p>
          <a:endParaRPr lang="fi-FI"/>
        </a:p>
      </dgm:t>
    </dgm:pt>
    <dgm:pt modelId="{F02FA974-3746-41F0-946A-3DD2185111B6}" type="pres">
      <dgm:prSet presAssocID="{EE21E7FF-48A5-4B6C-8DF3-9CB6F8B419CC}" presName="Name0" presStyleCnt="0">
        <dgm:presLayoutVars>
          <dgm:dir/>
          <dgm:resizeHandles val="exact"/>
        </dgm:presLayoutVars>
      </dgm:prSet>
      <dgm:spPr/>
    </dgm:pt>
    <dgm:pt modelId="{E9BB67A5-0C00-4081-BEC9-5E0D2176DA32}" type="pres">
      <dgm:prSet presAssocID="{A2879FB6-EC24-4D80-A676-2674D49A5D3C}" presName="parTxOnly" presStyleLbl="node1" presStyleIdx="0" presStyleCnt="4" custScaleX="59718" custScaleY="105361" custLinFactNeighborX="-2537">
        <dgm:presLayoutVars>
          <dgm:bulletEnabled val="1"/>
        </dgm:presLayoutVars>
      </dgm:prSet>
      <dgm:spPr/>
    </dgm:pt>
    <dgm:pt modelId="{D5D4B1F9-ADEC-4759-9854-C6851B6D98A9}" type="pres">
      <dgm:prSet presAssocID="{CE816442-CCC7-4AF2-A909-C3DAADD9D3FA}" presName="parSpace" presStyleCnt="0"/>
      <dgm:spPr/>
    </dgm:pt>
    <dgm:pt modelId="{955E6096-3289-40B9-9BE6-8972A61DA5E9}" type="pres">
      <dgm:prSet presAssocID="{A73E2F05-F500-4661-AB02-2526360F01B7}" presName="parTxOnly" presStyleLbl="node1" presStyleIdx="1" presStyleCnt="4" custScaleX="84169" custScaleY="97935" custLinFactNeighborX="26486">
        <dgm:presLayoutVars>
          <dgm:bulletEnabled val="1"/>
        </dgm:presLayoutVars>
      </dgm:prSet>
      <dgm:spPr/>
    </dgm:pt>
    <dgm:pt modelId="{34665BCC-4BC1-402D-86AA-6EDDE9D46D0E}" type="pres">
      <dgm:prSet presAssocID="{06E16918-76CF-4098-B0BF-A2A4CDE55A83}" presName="parSpace" presStyleCnt="0"/>
      <dgm:spPr/>
    </dgm:pt>
    <dgm:pt modelId="{45F65B02-AF09-4A1F-A75B-FA344974C3B7}" type="pres">
      <dgm:prSet presAssocID="{D5BE7CEA-7AE6-4F0C-860D-15C78F9B9C86}" presName="parTxOnly" presStyleLbl="node1" presStyleIdx="2" presStyleCnt="4" custScaleX="58179" custLinFactNeighborX="-39619">
        <dgm:presLayoutVars>
          <dgm:bulletEnabled val="1"/>
        </dgm:presLayoutVars>
      </dgm:prSet>
      <dgm:spPr/>
    </dgm:pt>
    <dgm:pt modelId="{C97B7373-89BF-4379-AD24-EA5A16B70EBC}" type="pres">
      <dgm:prSet presAssocID="{8FD0A3F4-9433-4A21-823C-D41D2D0C6111}" presName="parSpace" presStyleCnt="0"/>
      <dgm:spPr/>
    </dgm:pt>
    <dgm:pt modelId="{3B8077B8-F6EF-43AF-A5BC-0CDB74AF7C46}" type="pres">
      <dgm:prSet presAssocID="{30B633AA-26F8-4BAC-A206-90F3A6169256}" presName="parTxOnly" presStyleLbl="node1" presStyleIdx="3" presStyleCnt="4" custScaleX="64891" custScaleY="100420" custLinFactNeighborX="27088" custLinFactNeighborY="0">
        <dgm:presLayoutVars>
          <dgm:bulletEnabled val="1"/>
        </dgm:presLayoutVars>
      </dgm:prSet>
      <dgm:spPr/>
    </dgm:pt>
  </dgm:ptLst>
  <dgm:cxnLst>
    <dgm:cxn modelId="{75E2CC25-1594-4BE8-BA97-8A72EF746C25}" type="presOf" srcId="{A73E2F05-F500-4661-AB02-2526360F01B7}" destId="{955E6096-3289-40B9-9BE6-8972A61DA5E9}" srcOrd="0" destOrd="0" presId="urn:microsoft.com/office/officeart/2005/8/layout/hChevron3"/>
    <dgm:cxn modelId="{A65D4668-E8A4-4282-B00F-ECA44502C8FA}" type="presOf" srcId="{EE21E7FF-48A5-4B6C-8DF3-9CB6F8B419CC}" destId="{F02FA974-3746-41F0-946A-3DD2185111B6}" srcOrd="0" destOrd="0" presId="urn:microsoft.com/office/officeart/2005/8/layout/hChevron3"/>
    <dgm:cxn modelId="{9701837A-3132-4FEF-AE20-A21EDA757102}" srcId="{EE21E7FF-48A5-4B6C-8DF3-9CB6F8B419CC}" destId="{A2879FB6-EC24-4D80-A676-2674D49A5D3C}" srcOrd="0" destOrd="0" parTransId="{FBD84D3A-9586-4797-9B55-BCE480D56A2A}" sibTransId="{CE816442-CCC7-4AF2-A909-C3DAADD9D3FA}"/>
    <dgm:cxn modelId="{8D53A884-17E1-4FCC-A19A-2D67E5E6B8E4}" srcId="{EE21E7FF-48A5-4B6C-8DF3-9CB6F8B419CC}" destId="{D5BE7CEA-7AE6-4F0C-860D-15C78F9B9C86}" srcOrd="2" destOrd="0" parTransId="{A01DC3E3-683F-4485-8E60-9B517B1E504C}" sibTransId="{8FD0A3F4-9433-4A21-823C-D41D2D0C6111}"/>
    <dgm:cxn modelId="{99EA51AE-90A7-4630-80C4-45259DD24170}" type="presOf" srcId="{A2879FB6-EC24-4D80-A676-2674D49A5D3C}" destId="{E9BB67A5-0C00-4081-BEC9-5E0D2176DA32}" srcOrd="0" destOrd="0" presId="urn:microsoft.com/office/officeart/2005/8/layout/hChevron3"/>
    <dgm:cxn modelId="{DB332AB0-9685-4220-B53D-AA36F965E483}" type="presOf" srcId="{30B633AA-26F8-4BAC-A206-90F3A6169256}" destId="{3B8077B8-F6EF-43AF-A5BC-0CDB74AF7C46}" srcOrd="0" destOrd="0" presId="urn:microsoft.com/office/officeart/2005/8/layout/hChevron3"/>
    <dgm:cxn modelId="{D0CF69B1-571E-45D7-B67F-B88C5E925143}" srcId="{EE21E7FF-48A5-4B6C-8DF3-9CB6F8B419CC}" destId="{30B633AA-26F8-4BAC-A206-90F3A6169256}" srcOrd="3" destOrd="0" parTransId="{C4735D43-54EA-43AA-9C87-323D8FFE4335}" sibTransId="{9AA1BE7D-31BB-4275-96E2-4ED507CF7398}"/>
    <dgm:cxn modelId="{D237E6B2-070A-4DBC-A45D-E45CB4F75086}" type="presOf" srcId="{D5BE7CEA-7AE6-4F0C-860D-15C78F9B9C86}" destId="{45F65B02-AF09-4A1F-A75B-FA344974C3B7}" srcOrd="0" destOrd="0" presId="urn:microsoft.com/office/officeart/2005/8/layout/hChevron3"/>
    <dgm:cxn modelId="{32BD6FE9-AFE2-484B-95C0-5FC061D989F0}" srcId="{EE21E7FF-48A5-4B6C-8DF3-9CB6F8B419CC}" destId="{A73E2F05-F500-4661-AB02-2526360F01B7}" srcOrd="1" destOrd="0" parTransId="{3DFBB476-2C1F-4983-85D5-FC9D403B931C}" sibTransId="{06E16918-76CF-4098-B0BF-A2A4CDE55A83}"/>
    <dgm:cxn modelId="{7188F1B3-9677-427D-834A-2CFCFA18D7BE}" type="presParOf" srcId="{F02FA974-3746-41F0-946A-3DD2185111B6}" destId="{E9BB67A5-0C00-4081-BEC9-5E0D2176DA32}" srcOrd="0" destOrd="0" presId="urn:microsoft.com/office/officeart/2005/8/layout/hChevron3"/>
    <dgm:cxn modelId="{0A3C5E71-A3FD-44C4-8C6A-45B18FE08A5A}" type="presParOf" srcId="{F02FA974-3746-41F0-946A-3DD2185111B6}" destId="{D5D4B1F9-ADEC-4759-9854-C6851B6D98A9}" srcOrd="1" destOrd="0" presId="urn:microsoft.com/office/officeart/2005/8/layout/hChevron3"/>
    <dgm:cxn modelId="{111A5553-C9DC-4488-B148-09B448A84D60}" type="presParOf" srcId="{F02FA974-3746-41F0-946A-3DD2185111B6}" destId="{955E6096-3289-40B9-9BE6-8972A61DA5E9}" srcOrd="2" destOrd="0" presId="urn:microsoft.com/office/officeart/2005/8/layout/hChevron3"/>
    <dgm:cxn modelId="{2388A120-0603-42E3-A8C4-DBB8B6DEC895}" type="presParOf" srcId="{F02FA974-3746-41F0-946A-3DD2185111B6}" destId="{34665BCC-4BC1-402D-86AA-6EDDE9D46D0E}" srcOrd="3" destOrd="0" presId="urn:microsoft.com/office/officeart/2005/8/layout/hChevron3"/>
    <dgm:cxn modelId="{2194F9A6-7FE1-4DC8-A3A2-BC7020682C38}" type="presParOf" srcId="{F02FA974-3746-41F0-946A-3DD2185111B6}" destId="{45F65B02-AF09-4A1F-A75B-FA344974C3B7}" srcOrd="4" destOrd="0" presId="urn:microsoft.com/office/officeart/2005/8/layout/hChevron3"/>
    <dgm:cxn modelId="{B5EDF78C-214C-4D73-9BFD-4C4F39F79B06}" type="presParOf" srcId="{F02FA974-3746-41F0-946A-3DD2185111B6}" destId="{C97B7373-89BF-4379-AD24-EA5A16B70EBC}" srcOrd="5" destOrd="0" presId="urn:microsoft.com/office/officeart/2005/8/layout/hChevron3"/>
    <dgm:cxn modelId="{3CB137BD-FF5B-4C34-AAA3-B4627335EDD9}" type="presParOf" srcId="{F02FA974-3746-41F0-946A-3DD2185111B6}" destId="{3B8077B8-F6EF-43AF-A5BC-0CDB74AF7C4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67A5-0C00-4081-BEC9-5E0D2176DA32}">
      <dsp:nvSpPr>
        <dsp:cNvPr id="0" name=""/>
        <dsp:cNvSpPr/>
      </dsp:nvSpPr>
      <dsp:spPr>
        <a:xfrm>
          <a:off x="0" y="0"/>
          <a:ext cx="2446385" cy="6658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50" kern="1200" dirty="0"/>
            <a:t>1. </a:t>
          </a:r>
          <a:r>
            <a:rPr lang="ru-RU" sz="1450" kern="1200" dirty="0"/>
            <a:t>Обнаружить</a:t>
          </a:r>
          <a:endParaRPr lang="fi-FI" sz="1450" kern="1200" dirty="0"/>
        </a:p>
      </dsp:txBody>
      <dsp:txXfrm>
        <a:off x="0" y="0"/>
        <a:ext cx="2279925" cy="665842"/>
      </dsp:txXfrm>
    </dsp:sp>
    <dsp:sp modelId="{955E6096-3289-40B9-9BE6-8972A61DA5E9}">
      <dsp:nvSpPr>
        <dsp:cNvPr id="0" name=""/>
        <dsp:cNvSpPr/>
      </dsp:nvSpPr>
      <dsp:spPr>
        <a:xfrm>
          <a:off x="1846551" y="0"/>
          <a:ext cx="3448036" cy="665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2.</a:t>
          </a:r>
          <a:r>
            <a:rPr lang="ru-RU" sz="1500" kern="1200" dirty="0"/>
            <a:t>Определять</a:t>
          </a:r>
          <a:endParaRPr lang="fi-FI" sz="1500" kern="1200" dirty="0"/>
        </a:p>
      </dsp:txBody>
      <dsp:txXfrm>
        <a:off x="2179472" y="0"/>
        <a:ext cx="2782194" cy="665842"/>
      </dsp:txXfrm>
    </dsp:sp>
    <dsp:sp modelId="{45F65B02-AF09-4A1F-A75B-FA344974C3B7}">
      <dsp:nvSpPr>
        <dsp:cNvPr id="0" name=""/>
        <dsp:cNvSpPr/>
      </dsp:nvSpPr>
      <dsp:spPr>
        <a:xfrm>
          <a:off x="3933668" y="0"/>
          <a:ext cx="2383339" cy="665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3. </a:t>
          </a:r>
          <a:r>
            <a:rPr lang="ru-RU" sz="1500" kern="1200"/>
            <a:t>Разработать</a:t>
          </a:r>
          <a:endParaRPr lang="fi-FI" sz="1500" kern="1200" dirty="0"/>
        </a:p>
      </dsp:txBody>
      <dsp:txXfrm>
        <a:off x="4266589" y="0"/>
        <a:ext cx="1717497" cy="665842"/>
      </dsp:txXfrm>
    </dsp:sp>
    <dsp:sp modelId="{3B8077B8-F6EF-43AF-A5BC-0CDB74AF7C46}">
      <dsp:nvSpPr>
        <dsp:cNvPr id="0" name=""/>
        <dsp:cNvSpPr/>
      </dsp:nvSpPr>
      <dsp:spPr>
        <a:xfrm>
          <a:off x="5824774" y="0"/>
          <a:ext cx="2658300" cy="665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50" kern="1200" dirty="0"/>
            <a:t>4. </a:t>
          </a:r>
          <a:r>
            <a:rPr lang="ru-RU" sz="1450" kern="1200" dirty="0"/>
            <a:t>Доставить</a:t>
          </a:r>
          <a:endParaRPr lang="fi-FI" sz="1450" kern="1200" dirty="0"/>
        </a:p>
      </dsp:txBody>
      <dsp:txXfrm>
        <a:off x="6157695" y="0"/>
        <a:ext cx="1992458" cy="665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C4BA3-7F5C-4A9A-826A-3CA2EC6921C2}" type="datetimeFigureOut">
              <a:rPr lang="sv-FI" smtClean="0"/>
              <a:t>2023-01-10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CBC33-BD31-4756-B835-3C6164AE07CE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1871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903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4637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* Волшебные моменты — </a:t>
            </a:r>
            <a:r>
              <a:rPr lang="ru-RU" b="0" dirty="0"/>
              <a:t>это моменты, когда клиенты чувствуют себя особенными, довольными или иным образом впечатленными.</a:t>
            </a:r>
          </a:p>
          <a:p>
            <a:r>
              <a:rPr lang="ru-RU" b="1" dirty="0"/>
              <a:t>* Моменты истины </a:t>
            </a:r>
            <a:r>
              <a:rPr lang="ru-RU" b="0" dirty="0"/>
              <a:t>также известны как основные точки соприкосновения, это взаимодействия с клиентами, которые, если не управлять ими должным образом, могут привести к тому, что клиенты или потенциальные клиенты уйдут от вас [</a:t>
            </a:r>
            <a:r>
              <a:rPr lang="sv-SE" b="0" dirty="0" err="1"/>
              <a:t>https</a:t>
            </a:r>
            <a:r>
              <a:rPr lang="sv-SE" b="0" dirty="0"/>
              <a:t>://</a:t>
            </a:r>
            <a:r>
              <a:rPr lang="sv-SE" b="0" dirty="0" err="1"/>
              <a:t>www.signavio.com</a:t>
            </a:r>
            <a:r>
              <a:rPr lang="sv-SE" b="0" dirty="0"/>
              <a:t>/post/</a:t>
            </a:r>
            <a:r>
              <a:rPr lang="sv-SE" b="0" dirty="0" err="1"/>
              <a:t>upgrade-customer-experience-with</a:t>
            </a:r>
            <a:r>
              <a:rPr lang="sv-SE" b="0" dirty="0"/>
              <a:t> -</a:t>
            </a:r>
            <a:r>
              <a:rPr lang="sv-SE" b="0" dirty="0" err="1"/>
              <a:t>cjm</a:t>
            </a:r>
            <a:r>
              <a:rPr lang="sv-SE" b="0" dirty="0"/>
              <a:t>/]</a:t>
            </a:r>
            <a:endParaRPr lang="sv-FI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61688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470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11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50184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15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55920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ПРИМЕЧАНИЕ: Слежка НЕ делается тайно!! Образцы информированного согласия предоставлены!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19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8798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557225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" y="161322"/>
            <a:ext cx="3352799" cy="7149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1A6DE-4906-4E8E-B059-08E1ACFD3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959" y="159116"/>
            <a:ext cx="1330982" cy="7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29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277600" cy="808963"/>
          </a:xfrm>
        </p:spPr>
        <p:txBody>
          <a:bodyPr/>
          <a:lstStyle>
            <a:lvl1pPr marL="0"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7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46052"/>
            <a:ext cx="573024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619388"/>
            <a:ext cx="5730240" cy="33411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34800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619388"/>
            <a:ext cx="5348004" cy="33411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5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0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796" y="2142111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" y="127774"/>
            <a:ext cx="3519577" cy="7505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1D42B-C63A-4E8A-B953-0F567EEA1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871" y="127774"/>
            <a:ext cx="1297550" cy="7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170508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611" y="1845734"/>
            <a:ext cx="112776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5249"/>
            <a:ext cx="3519577" cy="750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611" y="6305977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C2833-4B21-4E16-88A8-EE218A7DA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7193" y="139107"/>
            <a:ext cx="1322733" cy="7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4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70C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signcouncil.org.uk/sites/default/files/asset/document/Design%20methods%20for%20developing%20services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F6AA-077C-40DF-A01D-D2BE3FC62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30" y="1557224"/>
            <a:ext cx="11590019" cy="26935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“Сервис-дизайн подход в развитии сестринских услуг”</a:t>
            </a:r>
            <a:br>
              <a:rPr lang="fi-FI" sz="3200" dirty="0">
                <a:solidFill>
                  <a:srgbClr val="2440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3200" b="1" dirty="0">
                <a:solidFill>
                  <a:schemeClr val="tx1"/>
                </a:solidFill>
              </a:rPr>
            </a:br>
            <a:r>
              <a:rPr lang="ru-RU" sz="3200" b="1" dirty="0"/>
              <a:t>Лекция </a:t>
            </a:r>
            <a:r>
              <a:rPr lang="fi-FI" sz="3200" b="1" dirty="0"/>
              <a:t>02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ru-RU" sz="3200" b="1" dirty="0"/>
            </a:br>
            <a:r>
              <a:rPr lang="ru-RU" sz="3200" b="1" dirty="0">
                <a:solidFill>
                  <a:schemeClr val="tx1"/>
                </a:solidFill>
                <a:ea typeface="+mj-lt"/>
                <a:cs typeface="+mj-lt"/>
              </a:rPr>
              <a:t>Фаза ОБНАРУЖЕНИЯ</a:t>
            </a:r>
            <a:endParaRPr lang="sv-FI" sz="3200" b="1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DF378B9-1ADA-483F-961D-2A34A95B9995}"/>
              </a:ext>
            </a:extLst>
          </p:cNvPr>
          <p:cNvSpPr txBox="1">
            <a:spLocks/>
          </p:cNvSpPr>
          <p:nvPr/>
        </p:nvSpPr>
        <p:spPr>
          <a:xfrm>
            <a:off x="1032670" y="4354287"/>
            <a:ext cx="10196803" cy="1837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1" dirty="0" err="1">
                <a:solidFill>
                  <a:schemeClr val="tx1"/>
                </a:solidFill>
                <a:latin typeface="+mn-lt"/>
              </a:rPr>
              <a:t>Лизбет</a:t>
            </a:r>
            <a:r>
              <a:rPr lang="ru-RU" sz="1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500" b="1" dirty="0" err="1">
                <a:solidFill>
                  <a:schemeClr val="tx1"/>
                </a:solidFill>
                <a:latin typeface="+mn-lt"/>
              </a:rPr>
              <a:t>Фагерстрём</a:t>
            </a:r>
            <a:r>
              <a:rPr lang="en-US" sz="15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500" b="1" dirty="0">
                <a:solidFill>
                  <a:schemeClr val="tx1"/>
                </a:solidFill>
                <a:latin typeface="+mn-lt"/>
              </a:rPr>
              <a:t>Профессор наук об уходе</a:t>
            </a:r>
            <a:endParaRPr lang="en-US" sz="1500" b="1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tx1"/>
                </a:solidFill>
                <a:latin typeface="+mn-lt"/>
              </a:rPr>
              <a:t>Доцент Университета Юго-Восточной Норвегии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tx1"/>
                </a:solidFill>
                <a:latin typeface="+mn-lt"/>
              </a:rPr>
              <a:t>Ректор Университета Або </a:t>
            </a:r>
            <a:r>
              <a:rPr lang="ru-RU" sz="1500" b="1" dirty="0" err="1">
                <a:solidFill>
                  <a:schemeClr val="tx1"/>
                </a:solidFill>
                <a:latin typeface="+mn-lt"/>
              </a:rPr>
              <a:t>Академи</a:t>
            </a:r>
            <a:r>
              <a:rPr lang="ru-RU" sz="1500" b="1" dirty="0">
                <a:solidFill>
                  <a:schemeClr val="tx1"/>
                </a:solidFill>
                <a:latin typeface="+mn-lt"/>
              </a:rPr>
              <a:t>, кампус </a:t>
            </a:r>
            <a:r>
              <a:rPr lang="ru-RU" sz="1500" b="1" dirty="0" err="1">
                <a:solidFill>
                  <a:schemeClr val="tx1"/>
                </a:solidFill>
                <a:latin typeface="+mn-lt"/>
              </a:rPr>
              <a:t>Вааса</a:t>
            </a:r>
            <a:endParaRPr lang="sv-FI" sz="1500" b="1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sv-FI" sz="1050" b="1" dirty="0"/>
          </a:p>
        </p:txBody>
      </p:sp>
    </p:spTree>
    <p:extLst>
      <p:ext uri="{BB962C8B-B14F-4D97-AF65-F5344CB8AC3E}">
        <p14:creationId xmlns:p14="http://schemas.microsoft.com/office/powerpoint/2010/main" val="213625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5EE9C8-3AEE-71F7-54E0-DA0383556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977900"/>
            <a:ext cx="74295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4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939C-2C96-4775-8E46-FF8DE76D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1" y="490330"/>
            <a:ext cx="11277600" cy="1244194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B. </a:t>
            </a:r>
            <a:r>
              <a:rPr lang="ru-RU" sz="2000" b="1" dirty="0"/>
              <a:t>Дневник пользователя (1/6)</a:t>
            </a:r>
            <a:br>
              <a:rPr lang="en-US" sz="4400" dirty="0"/>
            </a:br>
            <a:br>
              <a:rPr lang="ru-RU" dirty="0"/>
            </a:br>
            <a:r>
              <a:rPr lang="ru-RU" b="1" dirty="0">
                <a:solidFill>
                  <a:schemeClr val="tx1"/>
                </a:solidFill>
              </a:rPr>
              <a:t>Что такое дневники пользователей?</a:t>
            </a:r>
            <a:endParaRPr lang="sv-FI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988FF6-EF24-473C-83F0-187FDED9007F}"/>
              </a:ext>
            </a:extLst>
          </p:cNvPr>
          <p:cNvSpPr txBox="1">
            <a:spLocks/>
          </p:cNvSpPr>
          <p:nvPr/>
        </p:nvSpPr>
        <p:spPr>
          <a:xfrm>
            <a:off x="609600" y="1800884"/>
            <a:ext cx="10938934" cy="406820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</a:rPr>
              <a:t>Дневники пользователей - это метод сбора исчерпывающей качественной информации (о поведении, деятельности и опыте) заполняемый самими пользователями.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В дневниках пользователей вы можете рассказать о своей жизни в удобное для вас время.</a:t>
            </a:r>
          </a:p>
          <a:p>
            <a:r>
              <a:rPr lang="ru-RU" sz="2400" dirty="0">
                <a:solidFill>
                  <a:schemeClr val="tx1"/>
                </a:solidFill>
              </a:rPr>
              <a:t>У вас будет возможность объяснить, чем вы занимаетесь в течение нескольких дней или недель.</a:t>
            </a:r>
          </a:p>
        </p:txBody>
      </p:sp>
    </p:spTree>
    <p:extLst>
      <p:ext uri="{BB962C8B-B14F-4D97-AF65-F5344CB8AC3E}">
        <p14:creationId xmlns:p14="http://schemas.microsoft.com/office/powerpoint/2010/main" val="300953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939C-2C96-4775-8E46-FF8DE76D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1" y="521994"/>
            <a:ext cx="11277600" cy="1212529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B. </a:t>
            </a:r>
            <a:r>
              <a:rPr lang="ru-RU" sz="2000" b="1" dirty="0"/>
              <a:t>Дневник пользователя (2/6) </a:t>
            </a:r>
            <a:r>
              <a:rPr lang="en-US" sz="2000" b="1" dirty="0"/>
              <a:t> </a:t>
            </a:r>
            <a:br>
              <a:rPr lang="en-US" sz="4400" dirty="0"/>
            </a:br>
            <a:br>
              <a:rPr lang="ru-RU" sz="4400" dirty="0"/>
            </a:br>
            <a:r>
              <a:rPr lang="ru-RU" b="1" dirty="0">
                <a:solidFill>
                  <a:schemeClr val="tx1"/>
                </a:solidFill>
              </a:rPr>
              <a:t>Что такое дневники пользователей?</a:t>
            </a:r>
            <a:endParaRPr lang="sv-FI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988FF6-EF24-473C-83F0-187FDED9007F}"/>
              </a:ext>
            </a:extLst>
          </p:cNvPr>
          <p:cNvSpPr txBox="1">
            <a:spLocks/>
          </p:cNvSpPr>
          <p:nvPr/>
        </p:nvSpPr>
        <p:spPr>
          <a:xfrm>
            <a:off x="649358" y="1800884"/>
            <a:ext cx="10999304" cy="47475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</a:rPr>
              <a:t>Дневники пользователей могут быть реализованы во многих различных форматах, но обычно состоят из некоторой личной справочной информации и формата «дневник» для сбора информации с течением времени.</a:t>
            </a:r>
          </a:p>
          <a:p>
            <a:r>
              <a:rPr lang="ru-RU" sz="2400" dirty="0">
                <a:solidFill>
                  <a:schemeClr val="tx1"/>
                </a:solidFill>
              </a:rPr>
              <a:t>Эта основная информация может быть дополнена дополнительными вопросами или задачами. Для сбора визуальной обратной связи для исследователей могут быть предоставлены камеры или другое оборудование для документации.</a:t>
            </a:r>
            <a:endParaRPr lang="sv-F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2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C6EC-5D78-4407-BD88-F9D597B8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Дневник пользователя (3/6)</a:t>
            </a:r>
            <a:br>
              <a:rPr kumimoji="0" lang="en-US" sz="44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ru-RU" sz="44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ru-RU" dirty="0">
                <a:solidFill>
                  <a:schemeClr val="tx1"/>
                </a:solidFill>
              </a:rPr>
              <a:t>Цель Дневника пользователя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D9186D-3086-4154-A070-F5F5D05C37F9}"/>
              </a:ext>
            </a:extLst>
          </p:cNvPr>
          <p:cNvSpPr txBox="1">
            <a:spLocks/>
          </p:cNvSpPr>
          <p:nvPr/>
        </p:nvSpPr>
        <p:spPr>
          <a:xfrm>
            <a:off x="664664" y="1845734"/>
            <a:ext cx="1112628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• </a:t>
            </a:r>
            <a:r>
              <a:rPr lang="ru-RU" sz="2400" dirty="0">
                <a:solidFill>
                  <a:schemeClr val="tx1"/>
                </a:solidFill>
              </a:rPr>
              <a:t>Собрать информацию о реальных потребностях пользователей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• </a:t>
            </a:r>
            <a:r>
              <a:rPr lang="ru-RU" sz="2400" dirty="0">
                <a:solidFill>
                  <a:schemeClr val="tx1"/>
                </a:solidFill>
              </a:rPr>
              <a:t>Получить понимание и сочувствие об/к опыту других людей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• </a:t>
            </a:r>
            <a:r>
              <a:rPr lang="ru-RU" sz="2400" dirty="0">
                <a:solidFill>
                  <a:schemeClr val="tx1"/>
                </a:solidFill>
              </a:rPr>
              <a:t>Получить представление о жизни пользователя за более длительный период времени.</a:t>
            </a:r>
            <a:endParaRPr lang="sv-FI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664" y="5869093"/>
            <a:ext cx="1152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6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131630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97B4-9606-4FDC-AF2E-0FBCF2C6A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449180"/>
            <a:ext cx="11277600" cy="1330278"/>
          </a:xfrm>
        </p:spPr>
        <p:txBody>
          <a:bodyPr>
            <a:normAutofit fontScale="90000"/>
          </a:bodyPr>
          <a:lstStyle/>
          <a:p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Дневник пользователя (4/6)</a:t>
            </a:r>
            <a:b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Как вести Дневники пользователей?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80F798-F3ED-4236-9045-C257EA31CD9D}"/>
              </a:ext>
            </a:extLst>
          </p:cNvPr>
          <p:cNvSpPr txBox="1">
            <a:spLocks/>
          </p:cNvSpPr>
          <p:nvPr/>
        </p:nvSpPr>
        <p:spPr>
          <a:xfrm>
            <a:off x="778477" y="1812433"/>
            <a:ext cx="10635048" cy="41484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</a:rPr>
              <a:t>Дневники пользователей создаются в зависимости от контекста проекта и потребностей команды разработчиков.</a:t>
            </a:r>
          </a:p>
          <a:p>
            <a:r>
              <a:rPr lang="ru-RU" sz="1800" dirty="0">
                <a:solidFill>
                  <a:schemeClr val="tx1"/>
                </a:solidFill>
              </a:rPr>
              <a:t>Те же принципы, что и для качественного исследования</a:t>
            </a:r>
          </a:p>
          <a:p>
            <a:r>
              <a:rPr lang="ru-RU" sz="1800" dirty="0">
                <a:solidFill>
                  <a:schemeClr val="tx1"/>
                </a:solidFill>
              </a:rPr>
              <a:t>Очень важно определить правильных людей кто будет принимать участие.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Достаточно относительно небольшой группы; цель состоит в том, чтобы получить обширную информацию и идеи для управления процессом разработки, а не количественные ответы.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Продолжительность дневника может варьироваться от нескольких часов до нескольких месяцев и опять же зависит от конкретного проекта.</a:t>
            </a:r>
            <a:endParaRPr lang="sv-FI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476" y="5960914"/>
            <a:ext cx="11751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6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225295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ABD7-510B-45AF-A83A-3710F4AD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Дневник пользователя (5/6</a:t>
            </a:r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) </a:t>
            </a:r>
            <a:br>
              <a:rPr kumimoji="0" lang="en-US" sz="44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Основные разделы в дневниках пользователей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61CDC-446A-4430-B392-BD39E1ECE0FA}"/>
              </a:ext>
            </a:extLst>
          </p:cNvPr>
          <p:cNvSpPr txBox="1">
            <a:spLocks/>
          </p:cNvSpPr>
          <p:nvPr/>
        </p:nvSpPr>
        <p:spPr>
          <a:xfrm>
            <a:off x="715618" y="1824399"/>
            <a:ext cx="10614992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Справочная информация, включающая имя, возраст, род занятий, местонахождение, семью, хобби и интересы, симпатии и антипатии.</a:t>
            </a:r>
            <a:endParaRPr lang="ru-RU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Какая справочная информация необходима для лучшего понимания человека?</a:t>
            </a:r>
            <a:endParaRPr lang="ru-RU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Каков срок для документирования в дневниках пользователей?</a:t>
            </a:r>
            <a:endParaRPr lang="ru-RU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endParaRPr lang="sv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5341" y="5914036"/>
            <a:ext cx="11559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4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2067786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ABD7-510B-45AF-A83A-3710F4AD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Дневник пользователя (6/6)</a:t>
            </a:r>
            <a:br>
              <a:rPr kumimoji="0" lang="en-US" sz="44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Основные разделы в дневниках пользователей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61CDC-446A-4430-B392-BD39E1ECE0FA}"/>
              </a:ext>
            </a:extLst>
          </p:cNvPr>
          <p:cNvSpPr txBox="1">
            <a:spLocks/>
          </p:cNvSpPr>
          <p:nvPr/>
        </p:nvSpPr>
        <p:spPr>
          <a:xfrm>
            <a:off x="993914" y="1796391"/>
            <a:ext cx="10316344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ru-RU" dirty="0">
                <a:solidFill>
                  <a:schemeClr val="tx1"/>
                </a:solidFill>
              </a:rPr>
              <a:t>Перед тем, как начать, можно ввести ряд подсказок или вопросов, чтобы обеспечить некую структуру.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Можно ли рекомендовать фотографии или видео?</a:t>
            </a:r>
            <a:endParaRPr lang="ru-RU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ru-RU" dirty="0">
                <a:solidFill>
                  <a:schemeClr val="tx1"/>
                </a:solidFill>
              </a:rPr>
              <a:t>Дополнительные вопросы и задания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kk-KZ" dirty="0" err="1">
                <a:solidFill>
                  <a:schemeClr val="tx1"/>
                </a:solidFill>
              </a:rPr>
              <a:t>для</a:t>
            </a:r>
            <a:r>
              <a:rPr lang="kk-KZ" dirty="0">
                <a:solidFill>
                  <a:schemeClr val="tx1"/>
                </a:solidFill>
              </a:rPr>
              <a:t> </a:t>
            </a:r>
            <a:r>
              <a:rPr lang="kk-KZ" dirty="0" err="1">
                <a:solidFill>
                  <a:schemeClr val="tx1"/>
                </a:solidFill>
              </a:rPr>
              <a:t>получения</a:t>
            </a:r>
            <a:r>
              <a:rPr lang="ru-RU" dirty="0">
                <a:solidFill>
                  <a:schemeClr val="tx1"/>
                </a:solidFill>
              </a:rPr>
              <a:t> большего понимания по определенным темам.</a:t>
            </a:r>
            <a:endParaRPr lang="sv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5341" y="5914036"/>
            <a:ext cx="11559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4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517807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23C9-FCB5-4F22-BA38-0A0D5E2D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6" y="318052"/>
            <a:ext cx="11335265" cy="1461405"/>
          </a:xfrm>
        </p:spPr>
        <p:txBody>
          <a:bodyPr>
            <a:normAutofit fontScale="90000"/>
          </a:bodyPr>
          <a:lstStyle/>
          <a:p>
            <a:r>
              <a:rPr lang="sv-SE" sz="2000" b="1" dirty="0"/>
              <a:t>C. </a:t>
            </a:r>
            <a:r>
              <a:rPr lang="ru-RU" sz="2000" b="1" dirty="0"/>
              <a:t>Сервис Сафари</a:t>
            </a:r>
            <a:br>
              <a:rPr lang="sv-SE" dirty="0"/>
            </a:b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Сервис Сафари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8140" y="1762198"/>
            <a:ext cx="109330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Цель состоит в том, чтобы собрать информацию об услуге в реальном мире и определить хороший опыт использования многих различных типов услуг.</a:t>
            </a:r>
          </a:p>
          <a:p>
            <a:endParaRPr lang="ru-RU" sz="1600" dirty="0"/>
          </a:p>
          <a:p>
            <a:r>
              <a:rPr lang="ru-RU" sz="1600" dirty="0"/>
              <a:t>Сервис Сафари - это метод исследования для понимания услуг.</a:t>
            </a:r>
          </a:p>
          <a:p>
            <a:endParaRPr lang="ru-RU" sz="1600" dirty="0"/>
          </a:p>
          <a:p>
            <a:r>
              <a:rPr lang="ru-RU" sz="1600" dirty="0"/>
              <a:t>Исследователи идут в реальный мир и из первых рук знакомятся с сервисом, чтобы узнать, что такое сервис.</a:t>
            </a:r>
          </a:p>
          <a:p>
            <a:endParaRPr lang="ru-RU" sz="1600" dirty="0"/>
          </a:p>
          <a:p>
            <a:r>
              <a:rPr lang="ru-RU" sz="1600" dirty="0"/>
              <a:t>Сервис Сафари может быть ориентирован на конкретную услугу (клиника неотложной помощи для группы пациентов) или тип услуг (клиника неотложной помощи).</a:t>
            </a:r>
          </a:p>
          <a:p>
            <a:r>
              <a:rPr lang="ru-RU" sz="1600" dirty="0"/>
              <a:t> </a:t>
            </a:r>
          </a:p>
          <a:p>
            <a:r>
              <a:rPr lang="ru-RU" sz="1600" dirty="0"/>
              <a:t>В качестве альтернативы, </a:t>
            </a:r>
            <a:r>
              <a:rPr lang="en-US" sz="1600" dirty="0"/>
              <a:t> </a:t>
            </a:r>
            <a:r>
              <a:rPr lang="ru-RU" sz="1600" dirty="0"/>
              <a:t>фокус на более широком спектре услуг, чтобы получить представление о том, что дает положительный опыт услуги (наблюдение за более мелкими и более крупными центрами для острых проблем со здоровьем).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8152" y="5988062"/>
            <a:ext cx="88803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2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388347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C011-6E63-47D4-A400-78DCBB17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384314"/>
            <a:ext cx="11277600" cy="1395144"/>
          </a:xfrm>
        </p:spPr>
        <p:txBody>
          <a:bodyPr>
            <a:normAutofit fontScale="90000"/>
          </a:bodyPr>
          <a:lstStyle/>
          <a:p>
            <a:r>
              <a:rPr lang="sv-SE" sz="2000" b="1" dirty="0"/>
              <a:t> D. </a:t>
            </a:r>
            <a:r>
              <a:rPr lang="ru-RU" sz="2000" b="1" dirty="0"/>
              <a:t>Слежка (1/3)</a:t>
            </a:r>
            <a:br>
              <a:rPr lang="ru-RU" sz="2000" b="1" dirty="0"/>
            </a:b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Цель </a:t>
            </a:r>
            <a:r>
              <a:rPr lang="ru-RU" dirty="0">
                <a:solidFill>
                  <a:schemeClr val="tx1"/>
                </a:solidFill>
                <a:ea typeface="+mj-lt"/>
                <a:cs typeface="+mj-lt"/>
              </a:rPr>
              <a:t>Слежки Пользователя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AE24D3-8AE6-4BD2-834B-CE8B47BB8C5A}"/>
              </a:ext>
            </a:extLst>
          </p:cNvPr>
          <p:cNvSpPr txBox="1">
            <a:spLocks/>
          </p:cNvSpPr>
          <p:nvPr/>
        </p:nvSpPr>
        <p:spPr>
          <a:xfrm>
            <a:off x="779126" y="1779457"/>
            <a:ext cx="1076208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Собрать информацию о реальных потребностях пользователей</a:t>
            </a:r>
          </a:p>
          <a:p>
            <a:r>
              <a:rPr lang="ru-RU" dirty="0">
                <a:solidFill>
                  <a:schemeClr val="tx1"/>
                </a:solidFill>
              </a:rPr>
              <a:t>Получить понимание и сочувствие об/к опыту других людей</a:t>
            </a:r>
          </a:p>
          <a:p>
            <a:r>
              <a:rPr lang="ru-RU" dirty="0">
                <a:solidFill>
                  <a:schemeClr val="tx1"/>
                </a:solidFill>
              </a:rPr>
              <a:t>Понимать различные части услуги, такие как постановка, взаимодействия и точки соприкосновения</a:t>
            </a:r>
          </a:p>
          <a:p>
            <a:r>
              <a:rPr lang="ru-RU" dirty="0">
                <a:solidFill>
                  <a:schemeClr val="tx1"/>
                </a:solidFill>
              </a:rPr>
              <a:t>Выявление барьеров и возможностей для инноваций в услугах.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5471" y="5607484"/>
            <a:ext cx="1127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i="1" dirty="0"/>
          </a:p>
          <a:p>
            <a:r>
              <a:rPr lang="sv-FI" sz="14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81700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A01A-3E82-49E7-82DD-75AF348C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529390"/>
            <a:ext cx="11277600" cy="1250068"/>
          </a:xfrm>
        </p:spPr>
        <p:txBody>
          <a:bodyPr>
            <a:normAutofit/>
          </a:bodyPr>
          <a:lstStyle/>
          <a:p>
            <a:r>
              <a:rPr lang="sv-SE" sz="2000" b="1" dirty="0">
                <a:latin typeface="Calibri Light" panose="020F0302020204030204"/>
              </a:rPr>
              <a:t>D. </a:t>
            </a:r>
            <a:r>
              <a:rPr lang="ru-RU" sz="2000" b="1" dirty="0">
                <a:latin typeface="Calibri Light" panose="020F0302020204030204"/>
              </a:rPr>
              <a:t>Слежка (2/3)</a:t>
            </a:r>
            <a:br>
              <a:rPr lang="ru-RU" sz="2000" b="1" dirty="0">
                <a:latin typeface="Calibri Light" panose="020F0302020204030204"/>
              </a:rPr>
            </a:br>
            <a:br>
              <a:rPr lang="ru-RU" sz="2000" b="1" dirty="0">
                <a:latin typeface="Calibri Light" panose="020F0302020204030204"/>
              </a:rPr>
            </a:br>
            <a:r>
              <a:rPr lang="ru-RU" dirty="0">
                <a:solidFill>
                  <a:schemeClr val="tx1"/>
                </a:solidFill>
                <a:ea typeface="+mj-lt"/>
                <a:cs typeface="+mj-lt"/>
              </a:rPr>
              <a:t>Слежка Пользователя</a:t>
            </a:r>
            <a:r>
              <a:rPr lang="ru-RU" dirty="0">
                <a:solidFill>
                  <a:schemeClr val="tx1"/>
                </a:solidFill>
              </a:rPr>
              <a:t> на практике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498737-E62C-442D-991A-358A1CBCDC58}"/>
              </a:ext>
            </a:extLst>
          </p:cNvPr>
          <p:cNvSpPr txBox="1">
            <a:spLocks/>
          </p:cNvSpPr>
          <p:nvPr/>
        </p:nvSpPr>
        <p:spPr>
          <a:xfrm>
            <a:off x="993913" y="1846626"/>
            <a:ext cx="10111409" cy="40887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Кто может быть подходящим человеком для слежки?</a:t>
            </a:r>
          </a:p>
          <a:p>
            <a:r>
              <a:rPr lang="fi-FI" dirty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Небольшой группы людей достаточно.</a:t>
            </a:r>
          </a:p>
          <a:p>
            <a:r>
              <a:rPr lang="ru-RU" dirty="0">
                <a:solidFill>
                  <a:schemeClr val="tx1"/>
                </a:solidFill>
              </a:rPr>
              <a:t>Где мы можем найти обширную информацию и идеи для продвижения процесса Дизайна?</a:t>
            </a:r>
          </a:p>
          <a:p>
            <a:r>
              <a:rPr lang="fi-FI" dirty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Главное - проводить с людьми время в течение нескольких часов или дней и наблюдать, что они делают и почему.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61967" y="5978101"/>
            <a:ext cx="11401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4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166593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A94188-6D21-4339-9660-9031B183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46" y="868460"/>
            <a:ext cx="11170508" cy="808963"/>
          </a:xfr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/>
              <a:t>Процесс проектирования </a:t>
            </a:r>
            <a:r>
              <a:rPr lang="en-US" sz="3200" b="1" dirty="0"/>
              <a:t>Double Diamond</a:t>
            </a:r>
            <a:endParaRPr lang="fi-FI" sz="3200" b="1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69BE006-858F-47DF-9273-FBC244E19214}"/>
              </a:ext>
            </a:extLst>
          </p:cNvPr>
          <p:cNvSpPr txBox="1"/>
          <p:nvPr/>
        </p:nvSpPr>
        <p:spPr>
          <a:xfrm>
            <a:off x="9285171" y="124622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i="1" dirty="0"/>
              <a:t>(</a:t>
            </a:r>
            <a:r>
              <a:rPr lang="fi-FI" i="1" dirty="0" err="1"/>
              <a:t>Dolan</a:t>
            </a:r>
            <a:r>
              <a:rPr lang="fi-FI" i="1" dirty="0"/>
              <a:t> 2021)</a:t>
            </a:r>
          </a:p>
        </p:txBody>
      </p:sp>
      <p:graphicFrame>
        <p:nvGraphicFramePr>
          <p:cNvPr id="16" name="Kaaviokuva 4">
            <a:extLst>
              <a:ext uri="{FF2B5EF4-FFF2-40B4-BE49-F238E27FC236}">
                <a16:creationId xmlns:a16="http://schemas.microsoft.com/office/drawing/2014/main" id="{EFEE2E8D-6960-4F94-A7AD-D0A14B07E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7351174"/>
              </p:ext>
            </p:extLst>
          </p:nvPr>
        </p:nvGraphicFramePr>
        <p:xfrm>
          <a:off x="2202342" y="1923019"/>
          <a:ext cx="8483075" cy="665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Suorakulmio 5">
            <a:extLst>
              <a:ext uri="{FF2B5EF4-FFF2-40B4-BE49-F238E27FC236}">
                <a16:creationId xmlns:a16="http://schemas.microsoft.com/office/drawing/2014/main" id="{03AB3D4C-D4E0-4176-8749-11CB87B1642B}"/>
              </a:ext>
            </a:extLst>
          </p:cNvPr>
          <p:cNvSpPr/>
          <p:nvPr/>
        </p:nvSpPr>
        <p:spPr>
          <a:xfrm>
            <a:off x="2202341" y="4987733"/>
            <a:ext cx="2121325" cy="136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Комплексное понимание решаемой проблемы</a:t>
            </a:r>
            <a:endParaRPr lang="fi-FI" sz="1200" b="1" dirty="0">
              <a:solidFill>
                <a:srgbClr val="0070C0"/>
              </a:solidFill>
            </a:endParaRPr>
          </a:p>
        </p:txBody>
      </p:sp>
      <p:sp>
        <p:nvSpPr>
          <p:cNvPr id="18" name="Suorakulmio 6">
            <a:extLst>
              <a:ext uri="{FF2B5EF4-FFF2-40B4-BE49-F238E27FC236}">
                <a16:creationId xmlns:a16="http://schemas.microsoft.com/office/drawing/2014/main" id="{A2D1B83F-D777-477E-9F71-A74ACEF39D05}"/>
              </a:ext>
            </a:extLst>
          </p:cNvPr>
          <p:cNvSpPr/>
          <p:nvPr/>
        </p:nvSpPr>
        <p:spPr>
          <a:xfrm>
            <a:off x="4290204" y="5006651"/>
            <a:ext cx="1863265" cy="13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Четкое определение решаемой проблемы и ключевых факторов успеха</a:t>
            </a:r>
            <a:endParaRPr lang="fi-FI" sz="1200" dirty="0"/>
          </a:p>
        </p:txBody>
      </p:sp>
      <p:sp>
        <p:nvSpPr>
          <p:cNvPr id="19" name="Suorakulmio 7">
            <a:extLst>
              <a:ext uri="{FF2B5EF4-FFF2-40B4-BE49-F238E27FC236}">
                <a16:creationId xmlns:a16="http://schemas.microsoft.com/office/drawing/2014/main" id="{140E02FF-B226-4A5F-AF5D-5B1EEEC5CFDF}"/>
              </a:ext>
            </a:extLst>
          </p:cNvPr>
          <p:cNvSpPr/>
          <p:nvPr/>
        </p:nvSpPr>
        <p:spPr>
          <a:xfrm>
            <a:off x="6190612" y="5006651"/>
            <a:ext cx="2044795" cy="13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Комплексное понимание возможных решений проблемы</a:t>
            </a:r>
            <a:endParaRPr lang="fi-FI" sz="1200" dirty="0"/>
          </a:p>
        </p:txBody>
      </p:sp>
      <p:sp>
        <p:nvSpPr>
          <p:cNvPr id="20" name="Suorakulmio 8">
            <a:extLst>
              <a:ext uri="{FF2B5EF4-FFF2-40B4-BE49-F238E27FC236}">
                <a16:creationId xmlns:a16="http://schemas.microsoft.com/office/drawing/2014/main" id="{76F3CC81-D9A4-4A7D-85AA-79F1416D8D26}"/>
              </a:ext>
            </a:extLst>
          </p:cNvPr>
          <p:cNvSpPr/>
          <p:nvPr/>
        </p:nvSpPr>
        <p:spPr>
          <a:xfrm>
            <a:off x="8270649" y="5006651"/>
            <a:ext cx="1983518" cy="1356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Четкое описание решения для передачи и повторения</a:t>
            </a:r>
            <a:endParaRPr lang="fi-FI" sz="1200" dirty="0"/>
          </a:p>
        </p:txBody>
      </p:sp>
      <p:sp>
        <p:nvSpPr>
          <p:cNvPr id="21" name="Suorakulmio 9">
            <a:extLst>
              <a:ext uri="{FF2B5EF4-FFF2-40B4-BE49-F238E27FC236}">
                <a16:creationId xmlns:a16="http://schemas.microsoft.com/office/drawing/2014/main" id="{6097E854-2328-4668-B02F-048678A59573}"/>
              </a:ext>
            </a:extLst>
          </p:cNvPr>
          <p:cNvSpPr/>
          <p:nvPr/>
        </p:nvSpPr>
        <p:spPr>
          <a:xfrm>
            <a:off x="2202342" y="2569943"/>
            <a:ext cx="2121325" cy="241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Что мы будем делать, чтобы полностью понять проблему и не делать предположений?</a:t>
            </a:r>
            <a:endParaRPr lang="fi-FI" sz="1400" b="1" dirty="0">
              <a:solidFill>
                <a:srgbClr val="0070C0"/>
              </a:solidFill>
            </a:endParaRPr>
          </a:p>
        </p:txBody>
      </p:sp>
      <p:sp>
        <p:nvSpPr>
          <p:cNvPr id="22" name="Suorakulmio 10">
            <a:extLst>
              <a:ext uri="{FF2B5EF4-FFF2-40B4-BE49-F238E27FC236}">
                <a16:creationId xmlns:a16="http://schemas.microsoft.com/office/drawing/2014/main" id="{F881C3C9-632D-4DDA-983B-E0D80CA5B647}"/>
              </a:ext>
            </a:extLst>
          </p:cNvPr>
          <p:cNvSpPr/>
          <p:nvPr/>
        </p:nvSpPr>
        <p:spPr>
          <a:xfrm>
            <a:off x="4250078" y="2588861"/>
            <a:ext cx="1915280" cy="241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Как мы будем синтезировать наши полученные данные и определять наши проблемы?</a:t>
            </a:r>
            <a:endParaRPr lang="fi-FI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uorakulmio 11">
            <a:extLst>
              <a:ext uri="{FF2B5EF4-FFF2-40B4-BE49-F238E27FC236}">
                <a16:creationId xmlns:a16="http://schemas.microsoft.com/office/drawing/2014/main" id="{C0DAACA9-B57A-47E0-94CE-75D53E3845DC}"/>
              </a:ext>
            </a:extLst>
          </p:cNvPr>
          <p:cNvSpPr/>
          <p:nvPr/>
        </p:nvSpPr>
        <p:spPr>
          <a:xfrm>
            <a:off x="6209412" y="2588861"/>
            <a:ext cx="2013761" cy="2398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Как мы будем генерировать множество различных идей для решения этой проблемы?</a:t>
            </a:r>
            <a:endParaRPr lang="fi-FI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Suorakulmio 12">
            <a:extLst>
              <a:ext uri="{FF2B5EF4-FFF2-40B4-BE49-F238E27FC236}">
                <a16:creationId xmlns:a16="http://schemas.microsoft.com/office/drawing/2014/main" id="{F388D831-7616-4516-AD83-63D3763349CC}"/>
              </a:ext>
            </a:extLst>
          </p:cNvPr>
          <p:cNvSpPr/>
          <p:nvPr/>
        </p:nvSpPr>
        <p:spPr>
          <a:xfrm>
            <a:off x="8248427" y="2588861"/>
            <a:ext cx="2013762" cy="2398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Как мы будем создавать, запускать и тестировать выбранное нами решение?</a:t>
            </a:r>
            <a:endParaRPr lang="fi-FI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3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A01A-3E82-49E7-82DD-75AF348C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529390"/>
            <a:ext cx="11277600" cy="1250068"/>
          </a:xfrm>
        </p:spPr>
        <p:txBody>
          <a:bodyPr>
            <a:normAutofit fontScale="90000"/>
          </a:bodyPr>
          <a:lstStyle/>
          <a:p>
            <a:r>
              <a:rPr lang="sv-SE" sz="2000" b="1" dirty="0">
                <a:latin typeface="Calibri Light" panose="020F0302020204030204"/>
              </a:rPr>
              <a:t>D. </a:t>
            </a:r>
            <a:r>
              <a:rPr lang="ru-RU" sz="2000" b="1" dirty="0">
                <a:latin typeface="Calibri Light" panose="020F0302020204030204"/>
              </a:rPr>
              <a:t>Слежка (3/3)</a:t>
            </a:r>
            <a:br>
              <a:rPr kumimoji="0" lang="sv-SE" sz="20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lang="ru-RU" dirty="0"/>
            </a:br>
            <a:r>
              <a:rPr lang="ru-RU" dirty="0">
                <a:solidFill>
                  <a:schemeClr val="tx1"/>
                </a:solidFill>
                <a:ea typeface="+mj-lt"/>
                <a:cs typeface="+mj-lt"/>
              </a:rPr>
              <a:t>Слежка Пользователя</a:t>
            </a:r>
            <a:r>
              <a:rPr lang="ru-RU" dirty="0">
                <a:solidFill>
                  <a:schemeClr val="tx1"/>
                </a:solidFill>
              </a:rPr>
              <a:t> на практике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498737-E62C-442D-991A-358A1CBCDC58}"/>
              </a:ext>
            </a:extLst>
          </p:cNvPr>
          <p:cNvSpPr txBox="1">
            <a:spLocks/>
          </p:cNvSpPr>
          <p:nvPr/>
        </p:nvSpPr>
        <p:spPr>
          <a:xfrm>
            <a:off x="874644" y="1846626"/>
            <a:ext cx="10666568" cy="40887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Метод, позволяющий понять жизнь человека и выявить барьеры и возможности, с которыми он/она сталкивается.</a:t>
            </a:r>
          </a:p>
          <a:p>
            <a:r>
              <a:rPr lang="ru-RU" dirty="0">
                <a:solidFill>
                  <a:schemeClr val="tx1"/>
                </a:solidFill>
              </a:rPr>
              <a:t>Этот метод может дать реальное понимание взаимодействия услуг и увидеть разницу между тем, что люди говорят, и тем, что они делают.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1967" y="5978101"/>
            <a:ext cx="11401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4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4157173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52298F-24EC-4076-9202-6EFF5F92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Различные типы интервью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F33E876-F266-4CDB-8528-8AF5F7A0ED78}"/>
              </a:ext>
            </a:extLst>
          </p:cNvPr>
          <p:cNvSpPr txBox="1">
            <a:spLocks/>
          </p:cNvSpPr>
          <p:nvPr/>
        </p:nvSpPr>
        <p:spPr>
          <a:xfrm>
            <a:off x="1205948" y="1845734"/>
            <a:ext cx="1051280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Тематические интервью</a:t>
            </a:r>
          </a:p>
          <a:p>
            <a:r>
              <a:rPr lang="ru-RU" dirty="0">
                <a:solidFill>
                  <a:schemeClr val="tx1"/>
                </a:solidFill>
              </a:rPr>
              <a:t>Структурированные интервью</a:t>
            </a:r>
          </a:p>
          <a:p>
            <a:r>
              <a:rPr lang="ru-RU" dirty="0">
                <a:solidFill>
                  <a:schemeClr val="tx1"/>
                </a:solidFill>
              </a:rPr>
              <a:t>Полу-структурированные интервью</a:t>
            </a:r>
          </a:p>
          <a:p>
            <a:r>
              <a:rPr lang="ru-RU" dirty="0">
                <a:solidFill>
                  <a:schemeClr val="tx1"/>
                </a:solidFill>
              </a:rPr>
              <a:t>Открытые интервью</a:t>
            </a:r>
          </a:p>
          <a:p>
            <a:r>
              <a:rPr lang="ru-RU" dirty="0">
                <a:solidFill>
                  <a:schemeClr val="tx1"/>
                </a:solidFill>
              </a:rPr>
              <a:t>Глубинные интервью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Интервью фокус-групп</a:t>
            </a:r>
            <a:endParaRPr lang="fi-FI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70607" y="5869094"/>
            <a:ext cx="1970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Polit</a:t>
            </a:r>
            <a:r>
              <a:rPr lang="en-US" i="1" dirty="0"/>
              <a:t> &amp; Beck 2017)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779206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F379-24A1-42CA-902D-E28951A3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1" y="988906"/>
            <a:ext cx="11277600" cy="8089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Различные типы наблюдений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835455-D7C9-4D2F-8517-7FE309006E67}"/>
              </a:ext>
            </a:extLst>
          </p:cNvPr>
          <p:cNvSpPr txBox="1">
            <a:spLocks/>
          </p:cNvSpPr>
          <p:nvPr/>
        </p:nvSpPr>
        <p:spPr>
          <a:xfrm>
            <a:off x="1020418" y="1845734"/>
            <a:ext cx="103855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Включенное наблюдение</a:t>
            </a:r>
          </a:p>
          <a:p>
            <a:r>
              <a:rPr lang="ru-RU" dirty="0" err="1">
                <a:solidFill>
                  <a:schemeClr val="tx1"/>
                </a:solidFill>
              </a:rPr>
              <a:t>Невключенное</a:t>
            </a:r>
            <a:r>
              <a:rPr lang="ru-RU" dirty="0">
                <a:solidFill>
                  <a:schemeClr val="tx1"/>
                </a:solidFill>
              </a:rPr>
              <a:t> наблюдении</a:t>
            </a:r>
          </a:p>
          <a:p>
            <a:r>
              <a:rPr lang="ru-RU" dirty="0">
                <a:solidFill>
                  <a:schemeClr val="tx1"/>
                </a:solidFill>
              </a:rPr>
              <a:t>Контролируемое наблюдение</a:t>
            </a:r>
          </a:p>
          <a:p>
            <a:r>
              <a:rPr lang="ru-RU" dirty="0">
                <a:solidFill>
                  <a:schemeClr val="tx1"/>
                </a:solidFill>
              </a:rPr>
              <a:t>Неконтролируемое наблюдение</a:t>
            </a:r>
          </a:p>
          <a:p>
            <a:r>
              <a:rPr lang="ru-RU" dirty="0">
                <a:solidFill>
                  <a:schemeClr val="tx1"/>
                </a:solidFill>
              </a:rPr>
              <a:t>Структурированное наблюдение</a:t>
            </a:r>
          </a:p>
          <a:p>
            <a:r>
              <a:rPr lang="ru-RU" dirty="0">
                <a:solidFill>
                  <a:schemeClr val="tx1"/>
                </a:solidFill>
              </a:rPr>
              <a:t>Неструктурированное наблюдение</a:t>
            </a:r>
            <a:endParaRPr lang="fi-FI" dirty="0">
              <a:solidFill>
                <a:schemeClr val="tx1"/>
              </a:solidFill>
            </a:endParaRPr>
          </a:p>
          <a:p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70607" y="5869094"/>
            <a:ext cx="1970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Polit</a:t>
            </a:r>
            <a:r>
              <a:rPr lang="en-US" i="1" dirty="0"/>
              <a:t> &amp; Beck 2017)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610802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DC667-1E9B-41C5-A9DC-19FBC0EF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Ссылки 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941F31-F92B-4958-9F4E-7D145A9D6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41009"/>
            <a:ext cx="1100781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Caulliraux</a:t>
            </a:r>
            <a:r>
              <a:rPr lang="en-US" dirty="0">
                <a:solidFill>
                  <a:schemeClr val="tx1"/>
                </a:solidFill>
              </a:rPr>
              <a:t> AA &amp; </a:t>
            </a:r>
            <a:r>
              <a:rPr lang="en-US" dirty="0" err="1">
                <a:solidFill>
                  <a:schemeClr val="tx1"/>
                </a:solidFill>
              </a:rPr>
              <a:t>Meirino</a:t>
            </a:r>
            <a:r>
              <a:rPr lang="en-US" dirty="0">
                <a:solidFill>
                  <a:schemeClr val="tx1"/>
                </a:solidFill>
              </a:rPr>
              <a:t> MJ. 2015. The design thinking and the health services: The competitive differential through the humanization of patient experience. Brazilian Journal of Operation &amp; Production Management, 12, 322-328.</a:t>
            </a:r>
            <a:endParaRPr lang="sv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FI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Ferreira et al. 2015. New </a:t>
            </a:r>
            <a:r>
              <a:rPr lang="sv-FI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mindset</a:t>
            </a:r>
            <a:r>
              <a:rPr lang="sv-FI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in </a:t>
            </a:r>
            <a:r>
              <a:rPr lang="sv-FI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scientific</a:t>
            </a:r>
            <a:r>
              <a:rPr lang="sv-FI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v-FI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method</a:t>
            </a:r>
            <a:r>
              <a:rPr lang="sv-FI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in the </a:t>
            </a:r>
            <a:r>
              <a:rPr lang="sv-FI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health</a:t>
            </a:r>
            <a:r>
              <a:rPr lang="sv-FI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v-FI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field</a:t>
            </a:r>
            <a:r>
              <a:rPr lang="sv-FI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: Design </a:t>
            </a:r>
            <a:r>
              <a:rPr lang="sv-FI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thinking</a:t>
            </a:r>
            <a:r>
              <a:rPr lang="sv-FI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sv-FI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Clinics</a:t>
            </a:r>
            <a:r>
              <a:rPr lang="sv-FI" sz="2000" dirty="0">
                <a:solidFill>
                  <a:schemeClr val="tx1"/>
                </a:solidFill>
                <a:ea typeface="Calibri" panose="020F0502020204030204" pitchFamily="34" charset="0"/>
              </a:rPr>
              <a:t>, 70(12):770-772. DOI: 6061/</a:t>
            </a:r>
            <a:r>
              <a:rPr lang="sv-FI" sz="2000" dirty="0" err="1">
                <a:solidFill>
                  <a:schemeClr val="tx1"/>
                </a:solidFill>
                <a:ea typeface="Calibri" panose="020F0502020204030204" pitchFamily="34" charset="0"/>
              </a:rPr>
              <a:t>clinics</a:t>
            </a:r>
            <a:r>
              <a:rPr lang="sv-FI" sz="2000" dirty="0">
                <a:solidFill>
                  <a:schemeClr val="tx1"/>
                </a:solidFill>
                <a:ea typeface="Calibri" panose="020F0502020204030204" pitchFamily="34" charset="0"/>
              </a:rPr>
              <a:t>/2015(12)01</a:t>
            </a: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  <a:hlinkClick r:id="rId2"/>
              </a:rPr>
              <a:t>https://www.designcouncil.org.uk/sites/default/files/asset/document/Design%20methods%20for%20developing%20services.pdf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0" i="0" dirty="0">
                <a:solidFill>
                  <a:schemeClr val="tx1"/>
                </a:solidFill>
                <a:effectLst/>
              </a:rPr>
              <a:t>Polit D.F. </a:t>
            </a: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en-US" b="0" i="0" dirty="0">
                <a:solidFill>
                  <a:schemeClr val="tx1"/>
                </a:solidFill>
                <a:effectLst/>
              </a:rPr>
              <a:t> Beck C.T. 2017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b="0" i="0" dirty="0">
                <a:solidFill>
                  <a:schemeClr val="tx1"/>
                </a:solidFill>
                <a:effectLst/>
              </a:rPr>
              <a:t> Nursing Research: Generating and Assessing Evidence for Nursing Practice. 10th Edition, Wolters Kluwer Health, Philadelphia.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</a:rPr>
              <a:t>Tuulaniemi J. 2018. </a:t>
            </a:r>
            <a:r>
              <a:rPr lang="sv-SE" dirty="0" err="1">
                <a:solidFill>
                  <a:schemeClr val="tx1"/>
                </a:solidFill>
              </a:rPr>
              <a:t>Palvelumuotoilu</a:t>
            </a:r>
            <a:r>
              <a:rPr lang="sv-SE" dirty="0">
                <a:solidFill>
                  <a:schemeClr val="tx1"/>
                </a:solidFill>
              </a:rPr>
              <a:t>. E-</a:t>
            </a:r>
            <a:r>
              <a:rPr lang="sv-SE" dirty="0" err="1">
                <a:solidFill>
                  <a:schemeClr val="tx1"/>
                </a:solidFill>
              </a:rPr>
              <a:t>book</a:t>
            </a:r>
            <a:r>
              <a:rPr lang="sv-SE" dirty="0">
                <a:solidFill>
                  <a:schemeClr val="tx1"/>
                </a:solidFill>
              </a:rPr>
              <a:t>. 9789521416880. </a:t>
            </a:r>
            <a:r>
              <a:rPr lang="sv-SE" dirty="0" err="1">
                <a:solidFill>
                  <a:schemeClr val="tx1"/>
                </a:solidFill>
              </a:rPr>
              <a:t>Adlibris</a:t>
            </a:r>
            <a:r>
              <a:rPr lang="sv-SE" dirty="0">
                <a:solidFill>
                  <a:schemeClr val="tx1"/>
                </a:solidFill>
              </a:rPr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9311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1036E-F160-96D7-20B1-B6944B4C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для фазы Обнаружения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BE005-4E76-AF77-6044-DF751F6AA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1А Определите задачу развития</a:t>
            </a:r>
          </a:p>
          <a:p>
            <a:r>
              <a:rPr lang="en-US" dirty="0"/>
              <a:t>1B </a:t>
            </a:r>
            <a:r>
              <a:rPr lang="ru-RU" dirty="0"/>
              <a:t>Путь обслуживания пользователей</a:t>
            </a:r>
          </a:p>
          <a:p>
            <a:r>
              <a:rPr lang="ru-RU" dirty="0"/>
              <a:t>1</a:t>
            </a:r>
            <a:r>
              <a:rPr lang="en-US" dirty="0"/>
              <a:t>C </a:t>
            </a:r>
            <a:r>
              <a:rPr lang="ru-RU" dirty="0"/>
              <a:t>Выберите свои инструменты и создайте свой проект разработки (необязательно)</a:t>
            </a:r>
          </a:p>
          <a:p>
            <a:r>
              <a:rPr lang="ru-RU" dirty="0"/>
              <a:t>1</a:t>
            </a:r>
            <a:r>
              <a:rPr lang="en-US" dirty="0"/>
              <a:t>D </a:t>
            </a:r>
            <a:r>
              <a:rPr lang="ru-RU" dirty="0"/>
              <a:t>Посмотрите на свой сервис глазами клиента</a:t>
            </a:r>
          </a:p>
          <a:p>
            <a:r>
              <a:rPr lang="ru-RU" dirty="0"/>
              <a:t>1</a:t>
            </a:r>
            <a:r>
              <a:rPr lang="en-US" dirty="0"/>
              <a:t>E </a:t>
            </a:r>
            <a:r>
              <a:rPr lang="ru-RU" dirty="0"/>
              <a:t>Формулировка вопросов исследования</a:t>
            </a:r>
          </a:p>
          <a:p>
            <a:r>
              <a:rPr lang="ru-RU" dirty="0"/>
              <a:t>1</a:t>
            </a:r>
            <a:r>
              <a:rPr lang="en-US" dirty="0"/>
              <a:t>F </a:t>
            </a:r>
            <a:r>
              <a:rPr lang="ru-RU" dirty="0"/>
              <a:t>Наблюдение за планом путешествия пользователя: документирование пути пользователя во время слежки и опроса</a:t>
            </a:r>
          </a:p>
          <a:p>
            <a:r>
              <a:rPr lang="ru-RU" dirty="0"/>
              <a:t>1</a:t>
            </a:r>
            <a:r>
              <a:rPr lang="en-US" dirty="0"/>
              <a:t>G </a:t>
            </a:r>
            <a:r>
              <a:rPr lang="ru-RU" dirty="0"/>
              <a:t>Информированное согласие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6400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6DDE4-3CAA-70BA-B2DE-F141AD44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1А Определите задачу развития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D02244-94B9-2DE6-D3BE-BE4912DBF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6" y="1779457"/>
            <a:ext cx="6291269" cy="4469913"/>
          </a:xfrm>
        </p:spPr>
      </p:pic>
    </p:spTree>
    <p:extLst>
      <p:ext uri="{BB962C8B-B14F-4D97-AF65-F5344CB8AC3E}">
        <p14:creationId xmlns:p14="http://schemas.microsoft.com/office/powerpoint/2010/main" val="1786526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D7C6C-3BF1-661B-81F7-E13A3168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</a:t>
            </a:r>
            <a:r>
              <a:rPr lang="en-US" dirty="0"/>
              <a:t>B </a:t>
            </a:r>
            <a:r>
              <a:rPr lang="ru-RU" dirty="0"/>
              <a:t>Путь обслуживания пользователей</a:t>
            </a:r>
            <a:endParaRPr lang="ru-KZ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5ECD000-0CBE-8A50-74E5-B9CA43947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07" y="1846263"/>
            <a:ext cx="5820636" cy="4022725"/>
          </a:xfrm>
        </p:spPr>
      </p:pic>
    </p:spTree>
    <p:extLst>
      <p:ext uri="{BB962C8B-B14F-4D97-AF65-F5344CB8AC3E}">
        <p14:creationId xmlns:p14="http://schemas.microsoft.com/office/powerpoint/2010/main" val="2376148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1F0AB-1446-77F7-4FDB-06FE1A37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1</a:t>
            </a:r>
            <a:r>
              <a:rPr lang="en-US" sz="3600" dirty="0"/>
              <a:t>C </a:t>
            </a:r>
            <a:r>
              <a:rPr lang="ru-RU" sz="3600" dirty="0"/>
              <a:t>Выберите свои инструменты и создайте свой проект разработки (необязательно)</a:t>
            </a:r>
            <a:endParaRPr lang="ru-KZ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A98768-0D8D-6F07-22D2-588E16530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6" y="1779457"/>
            <a:ext cx="6589488" cy="4462387"/>
          </a:xfrm>
        </p:spPr>
      </p:pic>
    </p:spTree>
    <p:extLst>
      <p:ext uri="{BB962C8B-B14F-4D97-AF65-F5344CB8AC3E}">
        <p14:creationId xmlns:p14="http://schemas.microsoft.com/office/powerpoint/2010/main" val="1261843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A0B11-8197-E426-E47C-6057869D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</a:t>
            </a:r>
            <a:r>
              <a:rPr lang="en-US" dirty="0"/>
              <a:t>D </a:t>
            </a:r>
            <a:r>
              <a:rPr lang="ru-RU" dirty="0"/>
              <a:t>Посмотрите на свой сервис глазами клиента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2AFE11-930F-AF81-7E4A-7B9B566A9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21" y="1779457"/>
            <a:ext cx="6503380" cy="4473893"/>
          </a:xfrm>
        </p:spPr>
      </p:pic>
    </p:spTree>
    <p:extLst>
      <p:ext uri="{BB962C8B-B14F-4D97-AF65-F5344CB8AC3E}">
        <p14:creationId xmlns:p14="http://schemas.microsoft.com/office/powerpoint/2010/main" val="3614493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F2B78-5CD2-8A7E-F1C8-83BB177B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</a:t>
            </a:r>
            <a:r>
              <a:rPr lang="en-US" dirty="0"/>
              <a:t>E </a:t>
            </a:r>
            <a:r>
              <a:rPr lang="ru-RU" dirty="0"/>
              <a:t>Формулировка вопросов исследования</a:t>
            </a:r>
            <a:endParaRPr lang="ru-KZ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71E13E7-4F60-27DE-FC71-A5A6DF326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10" y="1846262"/>
            <a:ext cx="3035710" cy="4285708"/>
          </a:xfrm>
        </p:spPr>
      </p:pic>
    </p:spTree>
    <p:extLst>
      <p:ext uri="{BB962C8B-B14F-4D97-AF65-F5344CB8AC3E}">
        <p14:creationId xmlns:p14="http://schemas.microsoft.com/office/powerpoint/2010/main" val="106787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3E96-FC00-442D-91C7-B6AEE19E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556"/>
            <a:ext cx="11277600" cy="1298194"/>
          </a:xfrm>
        </p:spPr>
        <p:txBody>
          <a:bodyPr>
            <a:normAutofit/>
          </a:bodyPr>
          <a:lstStyle/>
          <a:p>
            <a:r>
              <a:rPr lang="ru-RU" b="1" dirty="0"/>
              <a:t>Фаза ОБНАРУЖЕНИЯ</a:t>
            </a:r>
            <a:endParaRPr lang="sv-FI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37A427-6679-AB9C-F770-8D3AEE807AE2}"/>
              </a:ext>
            </a:extLst>
          </p:cNvPr>
          <p:cNvSpPr txBox="1">
            <a:spLocks/>
          </p:cNvSpPr>
          <p:nvPr/>
        </p:nvSpPr>
        <p:spPr>
          <a:xfrm>
            <a:off x="724751" y="2290607"/>
            <a:ext cx="11010049" cy="33825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dirty="0">
                <a:solidFill>
                  <a:schemeClr val="tx1"/>
                </a:solidFill>
              </a:rPr>
              <a:t>Начало проекта - это период открытий, сбора вдохновения и идей, определения потребностей пользователей и разработки первоначальных идей.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r">
              <a:buFont typeface="Calibri" panose="020F0502020204030204" pitchFamily="34" charset="0"/>
              <a:buNone/>
            </a:pPr>
            <a:r>
              <a:rPr lang="sv-SE" sz="1400" i="1" dirty="0">
                <a:solidFill>
                  <a:schemeClr val="tx1"/>
                </a:solidFill>
              </a:rPr>
              <a:t>(Tuulaniemi 2018, </a:t>
            </a:r>
            <a:r>
              <a:rPr lang="sv-FI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Ferreira et al. 2015)</a:t>
            </a:r>
          </a:p>
        </p:txBody>
      </p:sp>
    </p:spTree>
    <p:extLst>
      <p:ext uri="{BB962C8B-B14F-4D97-AF65-F5344CB8AC3E}">
        <p14:creationId xmlns:p14="http://schemas.microsoft.com/office/powerpoint/2010/main" val="4148322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14969-B201-C738-CA6D-5C2CC8E0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1</a:t>
            </a:r>
            <a:r>
              <a:rPr lang="en-US" sz="2800" dirty="0"/>
              <a:t>F </a:t>
            </a:r>
            <a:r>
              <a:rPr lang="ru-RU" sz="2800" dirty="0"/>
              <a:t>Наблюдение за планом путешествия пользователя: документирование пути пользователя во время слежки и опроса</a:t>
            </a:r>
            <a:endParaRPr lang="ru-KZ" sz="28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662ADEF-7367-7848-00BC-61F530581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58" y="1846263"/>
            <a:ext cx="6266481" cy="4411422"/>
          </a:xfrm>
        </p:spPr>
      </p:pic>
    </p:spTree>
    <p:extLst>
      <p:ext uri="{BB962C8B-B14F-4D97-AF65-F5344CB8AC3E}">
        <p14:creationId xmlns:p14="http://schemas.microsoft.com/office/powerpoint/2010/main" val="1879609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82AA3-AC8C-F0B0-CD3F-DAFC3996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</a:t>
            </a:r>
            <a:r>
              <a:rPr lang="en-US" dirty="0"/>
              <a:t>G </a:t>
            </a:r>
            <a:r>
              <a:rPr lang="ru-RU" dirty="0"/>
              <a:t>Информированное согласие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23C5A0-8E76-2416-134F-EC9DC39B4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00" y="1846263"/>
            <a:ext cx="3230530" cy="4391200"/>
          </a:xfrm>
        </p:spPr>
      </p:pic>
    </p:spTree>
    <p:extLst>
      <p:ext uri="{BB962C8B-B14F-4D97-AF65-F5344CB8AC3E}">
        <p14:creationId xmlns:p14="http://schemas.microsoft.com/office/powerpoint/2010/main" val="397919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315C-3A8C-494F-9500-4AAC8D42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490434"/>
            <a:ext cx="11277600" cy="125935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Инструменты и методы</a:t>
            </a:r>
            <a:endParaRPr lang="sv-FI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EB2DB3-2FED-436D-994D-0D1416504DC9}"/>
              </a:ext>
            </a:extLst>
          </p:cNvPr>
          <p:cNvSpPr txBox="1">
            <a:spLocks/>
          </p:cNvSpPr>
          <p:nvPr/>
        </p:nvSpPr>
        <p:spPr>
          <a:xfrm>
            <a:off x="991512" y="2115139"/>
            <a:ext cx="5300431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r>
              <a:rPr lang="ru-RU" sz="2400" dirty="0">
                <a:solidFill>
                  <a:schemeClr val="tx1"/>
                </a:solidFill>
              </a:rPr>
              <a:t>Картография путешествия пользователя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ru-RU" sz="2400" dirty="0">
                <a:solidFill>
                  <a:schemeClr val="tx1"/>
                </a:solidFill>
              </a:rPr>
              <a:t>Дневников Пользователя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ru-RU" sz="2400" dirty="0">
                <a:solidFill>
                  <a:schemeClr val="tx1"/>
                </a:solidFill>
              </a:rPr>
              <a:t>Сервис Сафари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ru-RU" sz="2400" dirty="0">
                <a:solidFill>
                  <a:schemeClr val="tx1"/>
                </a:solidFill>
              </a:rPr>
              <a:t>Слежка Пользователя</a:t>
            </a:r>
            <a:endParaRPr lang="sv-FI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9418" y="5876889"/>
            <a:ext cx="966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400" i="1" dirty="0"/>
              <a:t>https://www.designcouncil.org.uk/sites/default/files/asset/document/Design%20methods%20for%20developing%20services.pdf</a:t>
            </a:r>
          </a:p>
          <a:p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29758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C1261-6C5A-421D-AE61-58A1FAC3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2" y="988625"/>
            <a:ext cx="11277600" cy="808963"/>
          </a:xfrm>
        </p:spPr>
        <p:txBody>
          <a:bodyPr>
            <a:normAutofit fontScale="90000"/>
          </a:bodyPr>
          <a:lstStyle/>
          <a:p>
            <a:r>
              <a:rPr lang="en-US" sz="2200" b="1" dirty="0"/>
              <a:t>A. </a:t>
            </a:r>
            <a:r>
              <a:rPr lang="ru-RU" sz="2200" b="1" dirty="0"/>
              <a:t>Карта пути пользователя (1/6)</a:t>
            </a:r>
            <a:br>
              <a:rPr lang="ru-RU" sz="2200" b="1" dirty="0"/>
            </a:br>
            <a:br>
              <a:rPr lang="en-US" dirty="0"/>
            </a:br>
            <a:r>
              <a:rPr lang="ru-RU" dirty="0">
                <a:solidFill>
                  <a:schemeClr val="tx1"/>
                </a:solidFill>
              </a:rPr>
              <a:t>Что такое Картография пут</a:t>
            </a:r>
            <a:r>
              <a:rPr lang="kk-KZ" dirty="0">
                <a:solidFill>
                  <a:schemeClr val="tx1"/>
                </a:solidFill>
              </a:rPr>
              <a:t>ешествия</a:t>
            </a:r>
            <a:r>
              <a:rPr lang="ru-RU" dirty="0">
                <a:solidFill>
                  <a:schemeClr val="tx1"/>
                </a:solidFill>
              </a:rPr>
              <a:t> пользователя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95B2F-4177-470C-BECE-909BC8E452C9}"/>
              </a:ext>
            </a:extLst>
          </p:cNvPr>
          <p:cNvSpPr txBox="1">
            <a:spLocks/>
          </p:cNvSpPr>
          <p:nvPr/>
        </p:nvSpPr>
        <p:spPr>
          <a:xfrm>
            <a:off x="623082" y="1797588"/>
            <a:ext cx="11277600" cy="415986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Карта путешествия пользователя - это визуальное представление пользователя о том, как он проходит через сервис, показывая все различные взаимодействия, которые он совершает.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Присмотреться к частям работы сервиса с точки зрения пользователя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Можем ли мы определить «волшебные моменты» с точки зрения пользователя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Достаточно ли хороши эти «моменты истины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kk-KZ" sz="2400" dirty="0" err="1">
                <a:solidFill>
                  <a:schemeClr val="tx1"/>
                </a:solidFill>
              </a:rPr>
              <a:t>правда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ru-RU" sz="2400" dirty="0">
                <a:solidFill>
                  <a:schemeClr val="tx1"/>
                </a:solidFill>
              </a:rPr>
              <a:t>» или какие части нужно улучшить?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2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D309-9436-4755-8066-3867E356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246743"/>
            <a:ext cx="11277600" cy="1598991"/>
          </a:xfrm>
        </p:spPr>
        <p:txBody>
          <a:bodyPr>
            <a:normAutofit/>
          </a:bodyPr>
          <a:lstStyle/>
          <a:p>
            <a:r>
              <a:rPr lang="en-US" sz="2000" b="1" dirty="0"/>
              <a:t>A. </a:t>
            </a:r>
            <a:r>
              <a:rPr lang="ru-RU" sz="2000" b="1" dirty="0"/>
              <a:t>Карта пути пользователя (2/6)</a:t>
            </a:r>
            <a:br>
              <a:rPr lang="en-US" sz="4400" b="1" dirty="0"/>
            </a:br>
            <a:br>
              <a:rPr lang="ru-RU" sz="4000" dirty="0"/>
            </a:br>
            <a:r>
              <a:rPr lang="ru-RU" sz="4000" dirty="0">
                <a:solidFill>
                  <a:schemeClr val="tx1"/>
                </a:solidFill>
              </a:rPr>
              <a:t>Цель картографии путешествия пользователя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419" y="2187767"/>
            <a:ext cx="1127759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/>
              <a:t>• </a:t>
            </a:r>
            <a:r>
              <a:rPr lang="ru-RU" sz="2400" dirty="0"/>
              <a:t>Определить ключевые элементы услуги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/>
              <a:t>• </a:t>
            </a:r>
            <a:r>
              <a:rPr lang="ru-RU" sz="2400" dirty="0"/>
              <a:t>Понять связи между всеми различными элементами с течением времени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/>
              <a:t>• </a:t>
            </a:r>
            <a:r>
              <a:rPr lang="ru-RU" sz="2400" dirty="0"/>
              <a:t>Определить проблемные области в услуге или области, в которые можно добавить что-то новое.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/>
              <a:t>• </a:t>
            </a:r>
            <a:r>
              <a:rPr lang="ru-RU" sz="2400" dirty="0"/>
              <a:t>Создать </a:t>
            </a:r>
            <a:r>
              <a:rPr lang="ru-RU" sz="2400" dirty="0" err="1"/>
              <a:t>эмпатию</a:t>
            </a:r>
            <a:r>
              <a:rPr lang="ru-RU" sz="2400" dirty="0"/>
              <a:t> (сопереживание) к разным типам пользователей</a:t>
            </a:r>
            <a:endParaRPr lang="sv-FI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2279" y="5819931"/>
            <a:ext cx="9774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400" i="1" dirty="0"/>
              <a:t>https://www.designcouncil.org.uk/sites/default/files/asset/document/Design%20methods%20for%20developing%20services.pdf</a:t>
            </a:r>
            <a:endParaRPr lang="sv-FI" sz="2400" i="1" dirty="0"/>
          </a:p>
        </p:txBody>
      </p:sp>
    </p:spTree>
    <p:extLst>
      <p:ext uri="{BB962C8B-B14F-4D97-AF65-F5344CB8AC3E}">
        <p14:creationId xmlns:p14="http://schemas.microsoft.com/office/powerpoint/2010/main" val="418556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7E2C-DA79-4B2E-8019-D514CC4D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 A. </a:t>
            </a:r>
            <a:r>
              <a:rPr lang="ru-RU" sz="1800" b="1" dirty="0"/>
              <a:t>Карта пути пользователя (3/6)</a:t>
            </a:r>
            <a:br>
              <a:rPr lang="en-US" sz="3600" dirty="0"/>
            </a:br>
            <a:br>
              <a:rPr lang="ru-RU" sz="3600" dirty="0"/>
            </a:br>
            <a:r>
              <a:rPr lang="ru-RU" sz="3600" dirty="0">
                <a:solidFill>
                  <a:sysClr val="windowText" lastClr="000000"/>
                </a:solidFill>
              </a:rPr>
              <a:t>Методы сбора реального пользовательского опыта</a:t>
            </a:r>
            <a:endParaRPr lang="sv-FI" sz="3600" dirty="0">
              <a:solidFill>
                <a:sysClr val="windowText" lastClr="0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2F2376-C1D2-415A-88D1-B180FEB7B2E0}"/>
              </a:ext>
            </a:extLst>
          </p:cNvPr>
          <p:cNvSpPr txBox="1">
            <a:spLocks/>
          </p:cNvSpPr>
          <p:nvPr/>
        </p:nvSpPr>
        <p:spPr>
          <a:xfrm>
            <a:off x="841830" y="1820977"/>
            <a:ext cx="10813142" cy="4139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</a:rPr>
              <a:t>Наблюдение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fi-FI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Отобразите на карте прогресс пользователя через услугу, начиная с момента, когда он впервые узнает об услуге, и до момента, когда он уходит.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Каковы различные действия на пути пользователя?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Понять, как пациент проходит через все этапы ухода и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185226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7E2C-DA79-4B2E-8019-D514CC4D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A A. </a:t>
            </a:r>
            <a:r>
              <a:rPr lang="ru-RU" sz="1800" b="1" dirty="0"/>
              <a:t>Карта пути пользователя (4/6)</a:t>
            </a:r>
            <a:br>
              <a:rPr lang="en-US" sz="3600" dirty="0"/>
            </a:br>
            <a:br>
              <a:rPr lang="ru-RU" sz="3600" dirty="0"/>
            </a:br>
            <a:r>
              <a:rPr lang="ru-RU" sz="3600" dirty="0">
                <a:solidFill>
                  <a:sysClr val="windowText" lastClr="000000"/>
                </a:solidFill>
              </a:rPr>
              <a:t>Методы сбора реального пользовательского опыта</a:t>
            </a:r>
            <a:endParaRPr lang="sv-FI" sz="3600" dirty="0">
              <a:solidFill>
                <a:sysClr val="windowText" lastClr="0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2F2376-C1D2-415A-88D1-B180FEB7B2E0}"/>
              </a:ext>
            </a:extLst>
          </p:cNvPr>
          <p:cNvSpPr txBox="1">
            <a:spLocks/>
          </p:cNvSpPr>
          <p:nvPr/>
        </p:nvSpPr>
        <p:spPr>
          <a:xfrm>
            <a:off x="650789" y="1758673"/>
            <a:ext cx="11116397" cy="4128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Определите индивидуальные точки соприкосновения на каждом этапе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Каковы связи или пробелы между точками соприкосновения? </a:t>
            </a:r>
            <a:endParaRPr lang="fi-FI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k-KZ" dirty="0">
                <a:solidFill>
                  <a:schemeClr val="tx1"/>
                </a:solidFill>
              </a:rPr>
              <a:t>П</a:t>
            </a:r>
            <a:r>
              <a:rPr lang="ru-RU" dirty="0" err="1">
                <a:solidFill>
                  <a:schemeClr val="tx1"/>
                </a:solidFill>
              </a:rPr>
              <a:t>роявятся</a:t>
            </a:r>
            <a:r>
              <a:rPr lang="ru-RU" dirty="0">
                <a:solidFill>
                  <a:schemeClr val="tx1"/>
                </a:solidFill>
              </a:rPr>
              <a:t> ли по мере разработки карты?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Чтобы получить целостное представление о пользовательском опыте, может быть полезно работать в кросс-функциональных командах.</a:t>
            </a:r>
            <a:endParaRPr lang="fi-FI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У некоторых сервисов могут быть разные типы пользователей, с разным опытом и требовать многократных путешествий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sv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6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D8E3-406D-4C7A-A026-A7C743FD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36" y="706357"/>
            <a:ext cx="11277600" cy="1139377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A. </a:t>
            </a:r>
            <a:r>
              <a:rPr lang="ru-RU" sz="2000" b="1" dirty="0"/>
              <a:t>Карта пути пользователя (5/6)</a:t>
            </a:r>
            <a:br>
              <a:rPr lang="ru-RU" sz="2000" b="1" dirty="0"/>
            </a:b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Вывод карты путешествия пользователя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5CA165-141B-489C-802E-DEC1AB13DD1A}"/>
              </a:ext>
            </a:extLst>
          </p:cNvPr>
          <p:cNvSpPr txBox="1">
            <a:spLocks/>
          </p:cNvSpPr>
          <p:nvPr/>
        </p:nvSpPr>
        <p:spPr>
          <a:xfrm>
            <a:off x="684237" y="1820505"/>
            <a:ext cx="11091752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chemeClr val="tx1"/>
                </a:solidFill>
              </a:rPr>
              <a:t>Карта путешествия пользователя - это визуальная карта или диаграмма.</a:t>
            </a:r>
          </a:p>
          <a:p>
            <a:r>
              <a:rPr lang="ru-RU" sz="2200" dirty="0">
                <a:solidFill>
                  <a:schemeClr val="tx1"/>
                </a:solidFill>
              </a:rPr>
              <a:t>Четко определите ключевые этапы, точки соприкосновения и другие компоненты, которые составляют опыт пользователя услуги.</a:t>
            </a:r>
          </a:p>
          <a:p>
            <a:r>
              <a:rPr lang="ru-RU" sz="2200" dirty="0">
                <a:solidFill>
                  <a:schemeClr val="tx1"/>
                </a:solidFill>
              </a:rPr>
              <a:t>Карта путешествия может содержать фотографии, иллюстрации и цитаты, чтобы оживить ее.</a:t>
            </a:r>
          </a:p>
          <a:p>
            <a:r>
              <a:rPr lang="ru-RU" sz="2200" dirty="0">
                <a:solidFill>
                  <a:schemeClr val="tx1"/>
                </a:solidFill>
              </a:rPr>
              <a:t>Он также может содержать дополнительный уровень объяснения, который определяет проблемные области или возможности.</a:t>
            </a:r>
            <a:endParaRPr lang="sv-FI" sz="2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3794" y="5947602"/>
            <a:ext cx="97499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4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593426495"/>
      </p:ext>
    </p:extLst>
  </p:cSld>
  <p:clrMapOvr>
    <a:masterClrMapping/>
  </p:clrMapOvr>
</p:sld>
</file>

<file path=ppt/theme/theme1.xml><?xml version="1.0" encoding="utf-8"?>
<a:theme xmlns:a="http://schemas.openxmlformats.org/drawingml/2006/main" name="AccelEd">
  <a:themeElements>
    <a:clrScheme name="Retrospektyvinė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yvinė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nė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lEd" id="{556A3C26-81EF-4621-AE23-BF8B00ACE921}" vid="{A5946A00-03D2-40BE-9D67-79BC6B86CA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AccelEd</Template>
  <TotalTime>4484</TotalTime>
  <Words>1915</Words>
  <Application>Microsoft Macintosh PowerPoint</Application>
  <PresentationFormat>Широкоэкранный</PresentationFormat>
  <Paragraphs>161</Paragraphs>
  <Slides>31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AccelEd</vt:lpstr>
      <vt:lpstr>“Сервис-дизайн подход в развитии сестринских услуг”  Лекция 02  Фаза ОБНАРУЖЕНИЯ</vt:lpstr>
      <vt:lpstr>Процесс проектирования Double Diamond</vt:lpstr>
      <vt:lpstr>Фаза ОБНАРУЖЕНИЯ</vt:lpstr>
      <vt:lpstr>Инструменты и методы</vt:lpstr>
      <vt:lpstr>A. Карта пути пользователя (1/6)  Что такое Картография путешествия пользователя</vt:lpstr>
      <vt:lpstr>A. Карта пути пользователя (2/6)  Цель картографии путешествия пользователя</vt:lpstr>
      <vt:lpstr> A. Карта пути пользователя (3/6)  Методы сбора реального пользовательского опыта</vt:lpstr>
      <vt:lpstr>A A. Карта пути пользователя (4/6)  Методы сбора реального пользовательского опыта</vt:lpstr>
      <vt:lpstr>A. Карта пути пользователя (5/6)  Вывод карты путешествия пользователя</vt:lpstr>
      <vt:lpstr>Презентация PowerPoint</vt:lpstr>
      <vt:lpstr>B. Дневник пользователя (1/6)  Что такое дневники пользователей?</vt:lpstr>
      <vt:lpstr>B. Дневник пользователя (2/6)    Что такое дневники пользователей?</vt:lpstr>
      <vt:lpstr>B. Дневник пользователя (3/6)  Цель Дневника пользователя</vt:lpstr>
      <vt:lpstr>B. Дневник пользователя (4/6)  Как вести Дневники пользователей?</vt:lpstr>
      <vt:lpstr>B. Дневник пользователя (5/6)   Основные разделы в дневниках пользователей</vt:lpstr>
      <vt:lpstr>B. Дневник пользователя (6/6)  Основные разделы в дневниках пользователей</vt:lpstr>
      <vt:lpstr>C. Сервис Сафари  Сервис Сафари</vt:lpstr>
      <vt:lpstr> D. Слежка (1/3)  Цель Слежки Пользователя</vt:lpstr>
      <vt:lpstr>D. Слежка (2/3)  Слежка Пользователя на практике</vt:lpstr>
      <vt:lpstr>D. Слежка (3/3)  Слежка Пользователя на практике</vt:lpstr>
      <vt:lpstr>Различные типы интервью</vt:lpstr>
      <vt:lpstr>Различные типы наблюдений</vt:lpstr>
      <vt:lpstr>Ссылки </vt:lpstr>
      <vt:lpstr>Инструменты для фазы Обнаружения</vt:lpstr>
      <vt:lpstr>1А Определите задачу развития</vt:lpstr>
      <vt:lpstr>1B Путь обслуживания пользователей</vt:lpstr>
      <vt:lpstr>1C Выберите свои инструменты и создайте свой проект разработки (необязательно)</vt:lpstr>
      <vt:lpstr>1D Посмотрите на свой сервис глазами клиента</vt:lpstr>
      <vt:lpstr>1E Формулировка вопросов исследования</vt:lpstr>
      <vt:lpstr>1F Наблюдение за планом путешествия пользователя: документирование пути пользователя во время слежки и опроса</vt:lpstr>
      <vt:lpstr>1G Информированное согласие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</dc:title>
  <dc:creator>lisbeth.fagerstrom@abo.fi</dc:creator>
  <cp:lastModifiedBy>Қуаныш Жұлдыз</cp:lastModifiedBy>
  <cp:revision>84</cp:revision>
  <dcterms:created xsi:type="dcterms:W3CDTF">2021-11-10T13:49:24Z</dcterms:created>
  <dcterms:modified xsi:type="dcterms:W3CDTF">2023-01-10T17:32:43Z</dcterms:modified>
</cp:coreProperties>
</file>