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56" r:id="rId5"/>
    <p:sldId id="276" r:id="rId6"/>
    <p:sldId id="332" r:id="rId7"/>
    <p:sldId id="331" r:id="rId8"/>
    <p:sldId id="333" r:id="rId9"/>
    <p:sldId id="334" r:id="rId10"/>
    <p:sldId id="345" r:id="rId11"/>
    <p:sldId id="337" r:id="rId12"/>
    <p:sldId id="346" r:id="rId13"/>
    <p:sldId id="336" r:id="rId14"/>
    <p:sldId id="347" r:id="rId15"/>
    <p:sldId id="348" r:id="rId16"/>
    <p:sldId id="351" r:id="rId17"/>
    <p:sldId id="349" r:id="rId18"/>
    <p:sldId id="350" r:id="rId19"/>
    <p:sldId id="352" r:id="rId20"/>
    <p:sldId id="353" r:id="rId21"/>
    <p:sldId id="354" r:id="rId22"/>
    <p:sldId id="355" r:id="rId23"/>
    <p:sldId id="35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855" autoAdjust="0"/>
    <p:restoredTop sz="93568" autoAdjust="0"/>
  </p:normalViewPr>
  <p:slideViewPr>
    <p:cSldViewPr snapToGrid="0">
      <p:cViewPr varScale="1">
        <p:scale>
          <a:sx n="48" d="100"/>
          <a:sy n="48" d="100"/>
        </p:scale>
        <p:origin x="192" y="784"/>
      </p:cViewPr>
      <p:guideLst>
        <p:guide orient="horz" pos="624"/>
        <p:guide pos="384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21E7FF-48A5-4B6C-8DF3-9CB6F8B419CC}" type="doc">
      <dgm:prSet loTypeId="urn:microsoft.com/office/officeart/2005/8/layout/hChevron3" loCatId="process" qsTypeId="urn:microsoft.com/office/officeart/2005/8/quickstyle/simple1" qsCatId="simple" csTypeId="urn:microsoft.com/office/officeart/2005/8/colors/accent1_2" csCatId="accent1" phldr="1"/>
      <dgm:spPr/>
    </dgm:pt>
    <dgm:pt modelId="{A2879FB6-EC24-4D80-A676-2674D49A5D3C}">
      <dgm:prSet phldrT="[Teksti]"/>
      <dgm:spPr/>
      <dgm:t>
        <a:bodyPr/>
        <a:lstStyle/>
        <a:p>
          <a:r>
            <a:rPr lang="fi-FI" dirty="0"/>
            <a:t>1. </a:t>
          </a:r>
          <a:r>
            <a:rPr lang="fi-FI" dirty="0" err="1"/>
            <a:t>Discover</a:t>
          </a:r>
          <a:endParaRPr lang="fi-FI" dirty="0"/>
        </a:p>
      </dgm:t>
    </dgm:pt>
    <dgm:pt modelId="{FBD84D3A-9586-4797-9B55-BCE480D56A2A}" type="parTrans" cxnId="{9701837A-3132-4FEF-AE20-A21EDA757102}">
      <dgm:prSet/>
      <dgm:spPr/>
      <dgm:t>
        <a:bodyPr/>
        <a:lstStyle/>
        <a:p>
          <a:endParaRPr lang="fi-FI"/>
        </a:p>
      </dgm:t>
    </dgm:pt>
    <dgm:pt modelId="{CE816442-CCC7-4AF2-A909-C3DAADD9D3FA}" type="sibTrans" cxnId="{9701837A-3132-4FEF-AE20-A21EDA757102}">
      <dgm:prSet/>
      <dgm:spPr/>
      <dgm:t>
        <a:bodyPr/>
        <a:lstStyle/>
        <a:p>
          <a:endParaRPr lang="fi-FI"/>
        </a:p>
      </dgm:t>
    </dgm:pt>
    <dgm:pt modelId="{A73E2F05-F500-4661-AB02-2526360F01B7}">
      <dgm:prSet phldrT="[Teksti]"/>
      <dgm:spPr/>
      <dgm:t>
        <a:bodyPr/>
        <a:lstStyle/>
        <a:p>
          <a:r>
            <a:rPr lang="fi-FI" dirty="0"/>
            <a:t>2.Define</a:t>
          </a:r>
        </a:p>
      </dgm:t>
    </dgm:pt>
    <dgm:pt modelId="{3DFBB476-2C1F-4983-85D5-FC9D403B931C}" type="parTrans" cxnId="{32BD6FE9-AFE2-484B-95C0-5FC061D989F0}">
      <dgm:prSet/>
      <dgm:spPr/>
      <dgm:t>
        <a:bodyPr/>
        <a:lstStyle/>
        <a:p>
          <a:endParaRPr lang="fi-FI"/>
        </a:p>
      </dgm:t>
    </dgm:pt>
    <dgm:pt modelId="{06E16918-76CF-4098-B0BF-A2A4CDE55A83}" type="sibTrans" cxnId="{32BD6FE9-AFE2-484B-95C0-5FC061D989F0}">
      <dgm:prSet/>
      <dgm:spPr/>
      <dgm:t>
        <a:bodyPr/>
        <a:lstStyle/>
        <a:p>
          <a:endParaRPr lang="fi-FI"/>
        </a:p>
      </dgm:t>
    </dgm:pt>
    <dgm:pt modelId="{D5BE7CEA-7AE6-4F0C-860D-15C78F9B9C86}">
      <dgm:prSet phldrT="[Teksti]"/>
      <dgm:spPr/>
      <dgm:t>
        <a:bodyPr/>
        <a:lstStyle/>
        <a:p>
          <a:r>
            <a:rPr lang="fi-FI" dirty="0"/>
            <a:t>3.Develop</a:t>
          </a:r>
        </a:p>
      </dgm:t>
    </dgm:pt>
    <dgm:pt modelId="{A01DC3E3-683F-4485-8E60-9B517B1E504C}" type="parTrans" cxnId="{8D53A884-17E1-4FCC-A19A-2D67E5E6B8E4}">
      <dgm:prSet/>
      <dgm:spPr/>
      <dgm:t>
        <a:bodyPr/>
        <a:lstStyle/>
        <a:p>
          <a:endParaRPr lang="fi-FI"/>
        </a:p>
      </dgm:t>
    </dgm:pt>
    <dgm:pt modelId="{8FD0A3F4-9433-4A21-823C-D41D2D0C6111}" type="sibTrans" cxnId="{8D53A884-17E1-4FCC-A19A-2D67E5E6B8E4}">
      <dgm:prSet/>
      <dgm:spPr/>
      <dgm:t>
        <a:bodyPr/>
        <a:lstStyle/>
        <a:p>
          <a:endParaRPr lang="fi-FI"/>
        </a:p>
      </dgm:t>
    </dgm:pt>
    <dgm:pt modelId="{30B633AA-26F8-4BAC-A206-90F3A6169256}">
      <dgm:prSet phldrT="[Teksti]"/>
      <dgm:spPr/>
      <dgm:t>
        <a:bodyPr/>
        <a:lstStyle/>
        <a:p>
          <a:r>
            <a:rPr lang="fi-FI" dirty="0"/>
            <a:t>4.Deliver</a:t>
          </a:r>
        </a:p>
      </dgm:t>
    </dgm:pt>
    <dgm:pt modelId="{C4735D43-54EA-43AA-9C87-323D8FFE4335}" type="parTrans" cxnId="{D0CF69B1-571E-45D7-B67F-B88C5E925143}">
      <dgm:prSet/>
      <dgm:spPr/>
      <dgm:t>
        <a:bodyPr/>
        <a:lstStyle/>
        <a:p>
          <a:endParaRPr lang="fi-FI"/>
        </a:p>
      </dgm:t>
    </dgm:pt>
    <dgm:pt modelId="{9AA1BE7D-31BB-4275-96E2-4ED507CF7398}" type="sibTrans" cxnId="{D0CF69B1-571E-45D7-B67F-B88C5E925143}">
      <dgm:prSet/>
      <dgm:spPr/>
      <dgm:t>
        <a:bodyPr/>
        <a:lstStyle/>
        <a:p>
          <a:endParaRPr lang="fi-FI"/>
        </a:p>
      </dgm:t>
    </dgm:pt>
    <dgm:pt modelId="{F02FA974-3746-41F0-946A-3DD2185111B6}" type="pres">
      <dgm:prSet presAssocID="{EE21E7FF-48A5-4B6C-8DF3-9CB6F8B419CC}" presName="Name0" presStyleCnt="0">
        <dgm:presLayoutVars>
          <dgm:dir/>
          <dgm:resizeHandles val="exact"/>
        </dgm:presLayoutVars>
      </dgm:prSet>
      <dgm:spPr/>
    </dgm:pt>
    <dgm:pt modelId="{E9BB67A5-0C00-4081-BEC9-5E0D2176DA32}" type="pres">
      <dgm:prSet presAssocID="{A2879FB6-EC24-4D80-A676-2674D49A5D3C}" presName="parTxOnly" presStyleLbl="node1" presStyleIdx="0" presStyleCnt="4">
        <dgm:presLayoutVars>
          <dgm:bulletEnabled val="1"/>
        </dgm:presLayoutVars>
      </dgm:prSet>
      <dgm:spPr/>
    </dgm:pt>
    <dgm:pt modelId="{D5D4B1F9-ADEC-4759-9854-C6851B6D98A9}" type="pres">
      <dgm:prSet presAssocID="{CE816442-CCC7-4AF2-A909-C3DAADD9D3FA}" presName="parSpace" presStyleCnt="0"/>
      <dgm:spPr/>
    </dgm:pt>
    <dgm:pt modelId="{955E6096-3289-40B9-9BE6-8972A61DA5E9}" type="pres">
      <dgm:prSet presAssocID="{A73E2F05-F500-4661-AB02-2526360F01B7}" presName="parTxOnly" presStyleLbl="node1" presStyleIdx="1" presStyleCnt="4">
        <dgm:presLayoutVars>
          <dgm:bulletEnabled val="1"/>
        </dgm:presLayoutVars>
      </dgm:prSet>
      <dgm:spPr/>
    </dgm:pt>
    <dgm:pt modelId="{34665BCC-4BC1-402D-86AA-6EDDE9D46D0E}" type="pres">
      <dgm:prSet presAssocID="{06E16918-76CF-4098-B0BF-A2A4CDE55A83}" presName="parSpace" presStyleCnt="0"/>
      <dgm:spPr/>
    </dgm:pt>
    <dgm:pt modelId="{45F65B02-AF09-4A1F-A75B-FA344974C3B7}" type="pres">
      <dgm:prSet presAssocID="{D5BE7CEA-7AE6-4F0C-860D-15C78F9B9C86}" presName="parTxOnly" presStyleLbl="node1" presStyleIdx="2" presStyleCnt="4">
        <dgm:presLayoutVars>
          <dgm:bulletEnabled val="1"/>
        </dgm:presLayoutVars>
      </dgm:prSet>
      <dgm:spPr/>
    </dgm:pt>
    <dgm:pt modelId="{C97B7373-89BF-4379-AD24-EA5A16B70EBC}" type="pres">
      <dgm:prSet presAssocID="{8FD0A3F4-9433-4A21-823C-D41D2D0C6111}" presName="parSpace" presStyleCnt="0"/>
      <dgm:spPr/>
    </dgm:pt>
    <dgm:pt modelId="{3B8077B8-F6EF-43AF-A5BC-0CDB74AF7C46}" type="pres">
      <dgm:prSet presAssocID="{30B633AA-26F8-4BAC-A206-90F3A6169256}" presName="parTxOnly" presStyleLbl="node1" presStyleIdx="3" presStyleCnt="4">
        <dgm:presLayoutVars>
          <dgm:bulletEnabled val="1"/>
        </dgm:presLayoutVars>
      </dgm:prSet>
      <dgm:spPr/>
    </dgm:pt>
  </dgm:ptLst>
  <dgm:cxnLst>
    <dgm:cxn modelId="{75E2CC25-1594-4BE8-BA97-8A72EF746C25}" type="presOf" srcId="{A73E2F05-F500-4661-AB02-2526360F01B7}" destId="{955E6096-3289-40B9-9BE6-8972A61DA5E9}" srcOrd="0" destOrd="0" presId="urn:microsoft.com/office/officeart/2005/8/layout/hChevron3"/>
    <dgm:cxn modelId="{A65D4668-E8A4-4282-B00F-ECA44502C8FA}" type="presOf" srcId="{EE21E7FF-48A5-4B6C-8DF3-9CB6F8B419CC}" destId="{F02FA974-3746-41F0-946A-3DD2185111B6}" srcOrd="0" destOrd="0" presId="urn:microsoft.com/office/officeart/2005/8/layout/hChevron3"/>
    <dgm:cxn modelId="{9701837A-3132-4FEF-AE20-A21EDA757102}" srcId="{EE21E7FF-48A5-4B6C-8DF3-9CB6F8B419CC}" destId="{A2879FB6-EC24-4D80-A676-2674D49A5D3C}" srcOrd="0" destOrd="0" parTransId="{FBD84D3A-9586-4797-9B55-BCE480D56A2A}" sibTransId="{CE816442-CCC7-4AF2-A909-C3DAADD9D3FA}"/>
    <dgm:cxn modelId="{8D53A884-17E1-4FCC-A19A-2D67E5E6B8E4}" srcId="{EE21E7FF-48A5-4B6C-8DF3-9CB6F8B419CC}" destId="{D5BE7CEA-7AE6-4F0C-860D-15C78F9B9C86}" srcOrd="2" destOrd="0" parTransId="{A01DC3E3-683F-4485-8E60-9B517B1E504C}" sibTransId="{8FD0A3F4-9433-4A21-823C-D41D2D0C6111}"/>
    <dgm:cxn modelId="{99EA51AE-90A7-4630-80C4-45259DD24170}" type="presOf" srcId="{A2879FB6-EC24-4D80-A676-2674D49A5D3C}" destId="{E9BB67A5-0C00-4081-BEC9-5E0D2176DA32}" srcOrd="0" destOrd="0" presId="urn:microsoft.com/office/officeart/2005/8/layout/hChevron3"/>
    <dgm:cxn modelId="{DB332AB0-9685-4220-B53D-AA36F965E483}" type="presOf" srcId="{30B633AA-26F8-4BAC-A206-90F3A6169256}" destId="{3B8077B8-F6EF-43AF-A5BC-0CDB74AF7C46}" srcOrd="0" destOrd="0" presId="urn:microsoft.com/office/officeart/2005/8/layout/hChevron3"/>
    <dgm:cxn modelId="{D0CF69B1-571E-45D7-B67F-B88C5E925143}" srcId="{EE21E7FF-48A5-4B6C-8DF3-9CB6F8B419CC}" destId="{30B633AA-26F8-4BAC-A206-90F3A6169256}" srcOrd="3" destOrd="0" parTransId="{C4735D43-54EA-43AA-9C87-323D8FFE4335}" sibTransId="{9AA1BE7D-31BB-4275-96E2-4ED507CF7398}"/>
    <dgm:cxn modelId="{D237E6B2-070A-4DBC-A45D-E45CB4F75086}" type="presOf" srcId="{D5BE7CEA-7AE6-4F0C-860D-15C78F9B9C86}" destId="{45F65B02-AF09-4A1F-A75B-FA344974C3B7}" srcOrd="0" destOrd="0" presId="urn:microsoft.com/office/officeart/2005/8/layout/hChevron3"/>
    <dgm:cxn modelId="{32BD6FE9-AFE2-484B-95C0-5FC061D989F0}" srcId="{EE21E7FF-48A5-4B6C-8DF3-9CB6F8B419CC}" destId="{A73E2F05-F500-4661-AB02-2526360F01B7}" srcOrd="1" destOrd="0" parTransId="{3DFBB476-2C1F-4983-85D5-FC9D403B931C}" sibTransId="{06E16918-76CF-4098-B0BF-A2A4CDE55A83}"/>
    <dgm:cxn modelId="{7188F1B3-9677-427D-834A-2CFCFA18D7BE}" type="presParOf" srcId="{F02FA974-3746-41F0-946A-3DD2185111B6}" destId="{E9BB67A5-0C00-4081-BEC9-5E0D2176DA32}" srcOrd="0" destOrd="0" presId="urn:microsoft.com/office/officeart/2005/8/layout/hChevron3"/>
    <dgm:cxn modelId="{0A3C5E71-A3FD-44C4-8C6A-45B18FE08A5A}" type="presParOf" srcId="{F02FA974-3746-41F0-946A-3DD2185111B6}" destId="{D5D4B1F9-ADEC-4759-9854-C6851B6D98A9}" srcOrd="1" destOrd="0" presId="urn:microsoft.com/office/officeart/2005/8/layout/hChevron3"/>
    <dgm:cxn modelId="{111A5553-C9DC-4488-B148-09B448A84D60}" type="presParOf" srcId="{F02FA974-3746-41F0-946A-3DD2185111B6}" destId="{955E6096-3289-40B9-9BE6-8972A61DA5E9}" srcOrd="2" destOrd="0" presId="urn:microsoft.com/office/officeart/2005/8/layout/hChevron3"/>
    <dgm:cxn modelId="{2388A120-0603-42E3-A8C4-DBB8B6DEC895}" type="presParOf" srcId="{F02FA974-3746-41F0-946A-3DD2185111B6}" destId="{34665BCC-4BC1-402D-86AA-6EDDE9D46D0E}" srcOrd="3" destOrd="0" presId="urn:microsoft.com/office/officeart/2005/8/layout/hChevron3"/>
    <dgm:cxn modelId="{2194F9A6-7FE1-4DC8-A3A2-BC7020682C38}" type="presParOf" srcId="{F02FA974-3746-41F0-946A-3DD2185111B6}" destId="{45F65B02-AF09-4A1F-A75B-FA344974C3B7}" srcOrd="4" destOrd="0" presId="urn:microsoft.com/office/officeart/2005/8/layout/hChevron3"/>
    <dgm:cxn modelId="{B5EDF78C-214C-4D73-9BFD-4C4F39F79B06}" type="presParOf" srcId="{F02FA974-3746-41F0-946A-3DD2185111B6}" destId="{C97B7373-89BF-4379-AD24-EA5A16B70EBC}" srcOrd="5" destOrd="0" presId="urn:microsoft.com/office/officeart/2005/8/layout/hChevron3"/>
    <dgm:cxn modelId="{3CB137BD-FF5B-4C34-AAA3-B4627335EDD9}" type="presParOf" srcId="{F02FA974-3746-41F0-946A-3DD2185111B6}" destId="{3B8077B8-F6EF-43AF-A5BC-0CDB74AF7C46}"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55352C-A015-4443-AEFE-AFA582B9517E}" type="doc">
      <dgm:prSet loTypeId="urn:microsoft.com/office/officeart/2005/8/layout/hProcess9" loCatId="process" qsTypeId="urn:microsoft.com/office/officeart/2005/8/quickstyle/simple1" qsCatId="simple" csTypeId="urn:microsoft.com/office/officeart/2005/8/colors/accent1_2" csCatId="accent1" phldr="1"/>
      <dgm:spPr/>
    </dgm:pt>
    <dgm:pt modelId="{CB892A42-1A7D-4A32-9720-6AFB648AD8DC}">
      <dgm:prSet phldrT="[Text]" custT="1"/>
      <dgm:spPr/>
      <dgm:t>
        <a:bodyPr/>
        <a:lstStyle/>
        <a:p>
          <a:r>
            <a:rPr lang="en-US" sz="2400" b="1" dirty="0">
              <a:solidFill>
                <a:schemeClr val="tx1">
                  <a:lumMod val="50000"/>
                  <a:lumOff val="50000"/>
                </a:schemeClr>
              </a:solidFill>
            </a:rPr>
            <a:t>Analysis</a:t>
          </a:r>
          <a:r>
            <a:rPr lang="kk-KZ" sz="2400" b="1" dirty="0">
              <a:solidFill>
                <a:schemeClr val="bg1"/>
              </a:solidFill>
              <a:latin typeface="Calibri Light" panose="020F0302020204030204"/>
            </a:rPr>
            <a:t> </a:t>
          </a:r>
          <a:endParaRPr lang="lt-LT" sz="2400" b="1" dirty="0">
            <a:solidFill>
              <a:schemeClr val="bg1"/>
            </a:solidFill>
          </a:endParaRPr>
        </a:p>
      </dgm:t>
    </dgm:pt>
    <dgm:pt modelId="{FA5FC4FE-87BA-43A3-98F8-8C6E675160BE}" type="parTrans" cxnId="{956EC52F-1024-4168-80ED-3E10F1F03F29}">
      <dgm:prSet/>
      <dgm:spPr/>
      <dgm:t>
        <a:bodyPr/>
        <a:lstStyle/>
        <a:p>
          <a:endParaRPr lang="lt-LT"/>
        </a:p>
      </dgm:t>
    </dgm:pt>
    <dgm:pt modelId="{55928A8A-C264-4FFA-9C20-93E135D5D34A}" type="sibTrans" cxnId="{956EC52F-1024-4168-80ED-3E10F1F03F29}">
      <dgm:prSet/>
      <dgm:spPr/>
      <dgm:t>
        <a:bodyPr/>
        <a:lstStyle/>
        <a:p>
          <a:endParaRPr lang="lt-LT"/>
        </a:p>
      </dgm:t>
    </dgm:pt>
    <dgm:pt modelId="{83CBCC78-F58E-4F14-8CC4-CC3E3638D995}">
      <dgm:prSet phldrT="[Text]" custT="1"/>
      <dgm:spPr/>
      <dgm:t>
        <a:bodyPr/>
        <a:lstStyle/>
        <a:p>
          <a:r>
            <a:rPr lang="en-US" sz="2400" b="1" dirty="0">
              <a:solidFill>
                <a:schemeClr val="tx1">
                  <a:lumMod val="50000"/>
                  <a:lumOff val="50000"/>
                </a:schemeClr>
              </a:solidFill>
            </a:rPr>
            <a:t>Define</a:t>
          </a:r>
          <a:endParaRPr lang="kk-KZ" sz="2400" b="1" dirty="0">
            <a:solidFill>
              <a:schemeClr val="tx1">
                <a:lumMod val="50000"/>
                <a:lumOff val="50000"/>
              </a:schemeClr>
            </a:solidFill>
          </a:endParaRPr>
        </a:p>
      </dgm:t>
    </dgm:pt>
    <dgm:pt modelId="{A0B4AD4F-7573-41C1-813D-8C13134751A7}" type="parTrans" cxnId="{20935ECB-2849-4521-95EC-60BEC979AD52}">
      <dgm:prSet/>
      <dgm:spPr/>
      <dgm:t>
        <a:bodyPr/>
        <a:lstStyle/>
        <a:p>
          <a:endParaRPr lang="lt-LT"/>
        </a:p>
      </dgm:t>
    </dgm:pt>
    <dgm:pt modelId="{153591E3-E957-4672-8DDB-2E365FF2A9F4}" type="sibTrans" cxnId="{20935ECB-2849-4521-95EC-60BEC979AD52}">
      <dgm:prSet/>
      <dgm:spPr/>
      <dgm:t>
        <a:bodyPr/>
        <a:lstStyle/>
        <a:p>
          <a:endParaRPr lang="lt-LT"/>
        </a:p>
      </dgm:t>
    </dgm:pt>
    <dgm:pt modelId="{CCC88E65-D262-49FA-BB5A-3554E6568513}">
      <dgm:prSet custT="1"/>
      <dgm:spPr/>
      <dgm:t>
        <a:bodyPr/>
        <a:lstStyle/>
        <a:p>
          <a:r>
            <a:rPr lang="en-US" sz="2400" b="1" dirty="0">
              <a:solidFill>
                <a:schemeClr val="tx1">
                  <a:lumMod val="50000"/>
                  <a:lumOff val="50000"/>
                </a:schemeClr>
              </a:solidFill>
            </a:rPr>
            <a:t>Synthesis</a:t>
          </a:r>
          <a:endParaRPr lang="ru-RU" sz="2400" b="1" dirty="0">
            <a:solidFill>
              <a:schemeClr val="tx1">
                <a:lumMod val="50000"/>
                <a:lumOff val="50000"/>
              </a:schemeClr>
            </a:solidFill>
          </a:endParaRPr>
        </a:p>
      </dgm:t>
    </dgm:pt>
    <dgm:pt modelId="{CAC65E63-A723-4C50-878D-996516495571}" type="parTrans" cxnId="{5C799C46-9E7D-4BF6-A3B1-6361BDD45AB2}">
      <dgm:prSet/>
      <dgm:spPr/>
      <dgm:t>
        <a:bodyPr/>
        <a:lstStyle/>
        <a:p>
          <a:endParaRPr lang="lt-LT"/>
        </a:p>
      </dgm:t>
    </dgm:pt>
    <dgm:pt modelId="{73AEF1F9-67DA-431C-BA53-71C0B8877727}" type="sibTrans" cxnId="{5C799C46-9E7D-4BF6-A3B1-6361BDD45AB2}">
      <dgm:prSet/>
      <dgm:spPr/>
      <dgm:t>
        <a:bodyPr/>
        <a:lstStyle/>
        <a:p>
          <a:endParaRPr lang="lt-LT"/>
        </a:p>
      </dgm:t>
    </dgm:pt>
    <dgm:pt modelId="{6D7B913D-37A8-438D-BF4C-94A1BA5D999F}" type="pres">
      <dgm:prSet presAssocID="{8155352C-A015-4443-AEFE-AFA582B9517E}" presName="CompostProcess" presStyleCnt="0">
        <dgm:presLayoutVars>
          <dgm:dir/>
          <dgm:resizeHandles val="exact"/>
        </dgm:presLayoutVars>
      </dgm:prSet>
      <dgm:spPr/>
    </dgm:pt>
    <dgm:pt modelId="{50ACE80C-B851-4999-AEB7-1D973D6D25DD}" type="pres">
      <dgm:prSet presAssocID="{8155352C-A015-4443-AEFE-AFA582B9517E}" presName="arrow" presStyleLbl="bgShp" presStyleIdx="0" presStyleCnt="1"/>
      <dgm:spPr/>
    </dgm:pt>
    <dgm:pt modelId="{5329A6F0-BDB1-4B83-9711-113F981756F6}" type="pres">
      <dgm:prSet presAssocID="{8155352C-A015-4443-AEFE-AFA582B9517E}" presName="linearProcess" presStyleCnt="0"/>
      <dgm:spPr/>
    </dgm:pt>
    <dgm:pt modelId="{A6C70640-01F1-4331-8FEE-46E847102CED}" type="pres">
      <dgm:prSet presAssocID="{CB892A42-1A7D-4A32-9720-6AFB648AD8DC}" presName="textNode" presStyleLbl="node1" presStyleIdx="0" presStyleCnt="3">
        <dgm:presLayoutVars>
          <dgm:bulletEnabled val="1"/>
        </dgm:presLayoutVars>
      </dgm:prSet>
      <dgm:spPr/>
    </dgm:pt>
    <dgm:pt modelId="{2C373A31-ACCB-44DC-8124-5AB1737CDE2D}" type="pres">
      <dgm:prSet presAssocID="{55928A8A-C264-4FFA-9C20-93E135D5D34A}" presName="sibTrans" presStyleCnt="0"/>
      <dgm:spPr/>
    </dgm:pt>
    <dgm:pt modelId="{ECE926D8-3724-45DB-A3D0-E36983F5D30D}" type="pres">
      <dgm:prSet presAssocID="{CCC88E65-D262-49FA-BB5A-3554E6568513}" presName="textNode" presStyleLbl="node1" presStyleIdx="1" presStyleCnt="3">
        <dgm:presLayoutVars>
          <dgm:bulletEnabled val="1"/>
        </dgm:presLayoutVars>
      </dgm:prSet>
      <dgm:spPr/>
    </dgm:pt>
    <dgm:pt modelId="{89DB64E6-DAB9-4B67-9882-B6E42078BB9F}" type="pres">
      <dgm:prSet presAssocID="{73AEF1F9-67DA-431C-BA53-71C0B8877727}" presName="sibTrans" presStyleCnt="0"/>
      <dgm:spPr/>
    </dgm:pt>
    <dgm:pt modelId="{B03DEAE4-5FE3-44F1-8A72-2513A2E386B4}" type="pres">
      <dgm:prSet presAssocID="{83CBCC78-F58E-4F14-8CC4-CC3E3638D995}" presName="textNode" presStyleLbl="node1" presStyleIdx="2" presStyleCnt="3">
        <dgm:presLayoutVars>
          <dgm:bulletEnabled val="1"/>
        </dgm:presLayoutVars>
      </dgm:prSet>
      <dgm:spPr/>
    </dgm:pt>
  </dgm:ptLst>
  <dgm:cxnLst>
    <dgm:cxn modelId="{CAD4E515-5059-4F6A-9F53-B8DA4F4BFD08}" type="presOf" srcId="{CCC88E65-D262-49FA-BB5A-3554E6568513}" destId="{ECE926D8-3724-45DB-A3D0-E36983F5D30D}" srcOrd="0" destOrd="0" presId="urn:microsoft.com/office/officeart/2005/8/layout/hProcess9"/>
    <dgm:cxn modelId="{956EC52F-1024-4168-80ED-3E10F1F03F29}" srcId="{8155352C-A015-4443-AEFE-AFA582B9517E}" destId="{CB892A42-1A7D-4A32-9720-6AFB648AD8DC}" srcOrd="0" destOrd="0" parTransId="{FA5FC4FE-87BA-43A3-98F8-8C6E675160BE}" sibTransId="{55928A8A-C264-4FFA-9C20-93E135D5D34A}"/>
    <dgm:cxn modelId="{5C799C46-9E7D-4BF6-A3B1-6361BDD45AB2}" srcId="{8155352C-A015-4443-AEFE-AFA582B9517E}" destId="{CCC88E65-D262-49FA-BB5A-3554E6568513}" srcOrd="1" destOrd="0" parTransId="{CAC65E63-A723-4C50-878D-996516495571}" sibTransId="{73AEF1F9-67DA-431C-BA53-71C0B8877727}"/>
    <dgm:cxn modelId="{20B093B0-D538-4EC1-ABB1-9A29A16B5000}" type="presOf" srcId="{8155352C-A015-4443-AEFE-AFA582B9517E}" destId="{6D7B913D-37A8-438D-BF4C-94A1BA5D999F}" srcOrd="0" destOrd="0" presId="urn:microsoft.com/office/officeart/2005/8/layout/hProcess9"/>
    <dgm:cxn modelId="{20935ECB-2849-4521-95EC-60BEC979AD52}" srcId="{8155352C-A015-4443-AEFE-AFA582B9517E}" destId="{83CBCC78-F58E-4F14-8CC4-CC3E3638D995}" srcOrd="2" destOrd="0" parTransId="{A0B4AD4F-7573-41C1-813D-8C13134751A7}" sibTransId="{153591E3-E957-4672-8DDB-2E365FF2A9F4}"/>
    <dgm:cxn modelId="{31F36BE6-8967-4230-ABF7-BCB6BF89FEDF}" type="presOf" srcId="{83CBCC78-F58E-4F14-8CC4-CC3E3638D995}" destId="{B03DEAE4-5FE3-44F1-8A72-2513A2E386B4}" srcOrd="0" destOrd="0" presId="urn:microsoft.com/office/officeart/2005/8/layout/hProcess9"/>
    <dgm:cxn modelId="{FE21C4F9-9C2A-44B1-8A39-469A5CA9C042}" type="presOf" srcId="{CB892A42-1A7D-4A32-9720-6AFB648AD8DC}" destId="{A6C70640-01F1-4331-8FEE-46E847102CED}" srcOrd="0" destOrd="0" presId="urn:microsoft.com/office/officeart/2005/8/layout/hProcess9"/>
    <dgm:cxn modelId="{EB156480-33F6-4F2C-BC38-F498387793CD}" type="presParOf" srcId="{6D7B913D-37A8-438D-BF4C-94A1BA5D999F}" destId="{50ACE80C-B851-4999-AEB7-1D973D6D25DD}" srcOrd="0" destOrd="0" presId="urn:microsoft.com/office/officeart/2005/8/layout/hProcess9"/>
    <dgm:cxn modelId="{97D41DEA-D4FB-46BD-8E05-350A245FA5B4}" type="presParOf" srcId="{6D7B913D-37A8-438D-BF4C-94A1BA5D999F}" destId="{5329A6F0-BDB1-4B83-9711-113F981756F6}" srcOrd="1" destOrd="0" presId="urn:microsoft.com/office/officeart/2005/8/layout/hProcess9"/>
    <dgm:cxn modelId="{740BDA87-A696-4496-A41F-05E5A29A62A5}" type="presParOf" srcId="{5329A6F0-BDB1-4B83-9711-113F981756F6}" destId="{A6C70640-01F1-4331-8FEE-46E847102CED}" srcOrd="0" destOrd="0" presId="urn:microsoft.com/office/officeart/2005/8/layout/hProcess9"/>
    <dgm:cxn modelId="{3FA99E55-3235-4AA7-BE74-AA36D2952C7D}" type="presParOf" srcId="{5329A6F0-BDB1-4B83-9711-113F981756F6}" destId="{2C373A31-ACCB-44DC-8124-5AB1737CDE2D}" srcOrd="1" destOrd="0" presId="urn:microsoft.com/office/officeart/2005/8/layout/hProcess9"/>
    <dgm:cxn modelId="{99CA6AAF-0527-4038-8746-3B72F8D34068}" type="presParOf" srcId="{5329A6F0-BDB1-4B83-9711-113F981756F6}" destId="{ECE926D8-3724-45DB-A3D0-E36983F5D30D}" srcOrd="2" destOrd="0" presId="urn:microsoft.com/office/officeart/2005/8/layout/hProcess9"/>
    <dgm:cxn modelId="{B39F64E9-90BE-4CDC-AFA4-0E9E68152961}" type="presParOf" srcId="{5329A6F0-BDB1-4B83-9711-113F981756F6}" destId="{89DB64E6-DAB9-4B67-9882-B6E42078BB9F}" srcOrd="3" destOrd="0" presId="urn:microsoft.com/office/officeart/2005/8/layout/hProcess9"/>
    <dgm:cxn modelId="{98F769B4-A1AB-4592-A721-99C8BC4796FB}" type="presParOf" srcId="{5329A6F0-BDB1-4B83-9711-113F981756F6}" destId="{B03DEAE4-5FE3-44F1-8A72-2513A2E386B4}"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EE1D50-82E6-4585-AAAF-7A9AF18CDBA5}"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lt-LT"/>
        </a:p>
      </dgm:t>
    </dgm:pt>
    <dgm:pt modelId="{7E4AA732-ACBC-4A51-88F8-49D46C6F9B1D}">
      <dgm:prSet phldrT="[Text]" custT="1"/>
      <dgm:spPr/>
      <dgm:t>
        <a:bodyPr/>
        <a:lstStyle/>
        <a:p>
          <a:endParaRPr lang="ru-RU" sz="1600" b="1" dirty="0"/>
        </a:p>
      </dgm:t>
    </dgm:pt>
    <dgm:pt modelId="{88E13467-E371-417D-928E-2DB0B63681AC}" type="parTrans" cxnId="{910FE2C8-9F31-451A-9004-0442EFE5B250}">
      <dgm:prSet/>
      <dgm:spPr/>
      <dgm:t>
        <a:bodyPr/>
        <a:lstStyle/>
        <a:p>
          <a:endParaRPr lang="lt-LT"/>
        </a:p>
      </dgm:t>
    </dgm:pt>
    <dgm:pt modelId="{809ACC2B-7E7E-4CB1-BAC4-075D27CDBA02}" type="sibTrans" cxnId="{910FE2C8-9F31-451A-9004-0442EFE5B250}">
      <dgm:prSet/>
      <dgm:spPr/>
      <dgm:t>
        <a:bodyPr/>
        <a:lstStyle/>
        <a:p>
          <a:endParaRPr lang="lt-LT"/>
        </a:p>
      </dgm:t>
    </dgm:pt>
    <dgm:pt modelId="{5107A1A7-D995-4C18-9479-58C97865301B}">
      <dgm:prSet phldrT="[Text]" custT="1"/>
      <dgm:spPr/>
      <dgm:t>
        <a:bodyPr/>
        <a:lstStyle/>
        <a:p>
          <a:pPr marL="0" lvl="0" indent="0" algn="ctr" defTabSz="1422400">
            <a:lnSpc>
              <a:spcPct val="90000"/>
            </a:lnSpc>
            <a:spcBef>
              <a:spcPct val="0"/>
            </a:spcBef>
            <a:spcAft>
              <a:spcPct val="35000"/>
            </a:spcAft>
            <a:buNone/>
          </a:pPr>
          <a:endParaRPr lang="ru-RU" sz="1600" b="1" kern="1200" dirty="0">
            <a:solidFill>
              <a:srgbClr val="0070C0"/>
            </a:solidFill>
            <a:latin typeface="Calibri"/>
            <a:ea typeface="+mn-ea"/>
            <a:cs typeface="+mn-cs"/>
          </a:endParaRPr>
        </a:p>
      </dgm:t>
    </dgm:pt>
    <dgm:pt modelId="{63B201B5-71B9-4675-8CB4-D32FDEC7FEC2}" type="parTrans" cxnId="{EF3E442B-04F3-4C59-AC80-DAD1D9C546B8}">
      <dgm:prSet/>
      <dgm:spPr/>
      <dgm:t>
        <a:bodyPr/>
        <a:lstStyle/>
        <a:p>
          <a:endParaRPr lang="lt-LT"/>
        </a:p>
      </dgm:t>
    </dgm:pt>
    <dgm:pt modelId="{52BA45A6-5066-420E-88EC-549151AC2400}" type="sibTrans" cxnId="{EF3E442B-04F3-4C59-AC80-DAD1D9C546B8}">
      <dgm:prSet/>
      <dgm:spPr/>
      <dgm:t>
        <a:bodyPr/>
        <a:lstStyle/>
        <a:p>
          <a:endParaRPr lang="lt-LT"/>
        </a:p>
      </dgm:t>
    </dgm:pt>
    <dgm:pt modelId="{CD7C0467-B353-4023-80B9-B41F709E2821}" type="pres">
      <dgm:prSet presAssocID="{65EE1D50-82E6-4585-AAAF-7A9AF18CDBA5}" presName="diagram" presStyleCnt="0">
        <dgm:presLayoutVars>
          <dgm:dir/>
          <dgm:resizeHandles val="exact"/>
        </dgm:presLayoutVars>
      </dgm:prSet>
      <dgm:spPr/>
    </dgm:pt>
    <dgm:pt modelId="{AAAE6D73-05D5-4019-9DFD-F675F46B7F18}" type="pres">
      <dgm:prSet presAssocID="{7E4AA732-ACBC-4A51-88F8-49D46C6F9B1D}" presName="arrow" presStyleLbl="node1" presStyleIdx="0" presStyleCnt="2" custScaleX="113315" custScaleY="100703">
        <dgm:presLayoutVars>
          <dgm:bulletEnabled val="1"/>
        </dgm:presLayoutVars>
      </dgm:prSet>
      <dgm:spPr/>
    </dgm:pt>
    <dgm:pt modelId="{0A4E879E-7419-421F-AC70-9AF527A08D18}" type="pres">
      <dgm:prSet presAssocID="{5107A1A7-D995-4C18-9479-58C97865301B}" presName="arrow" presStyleLbl="node1" presStyleIdx="1" presStyleCnt="2" custScaleX="108780" custScaleY="100485">
        <dgm:presLayoutVars>
          <dgm:bulletEnabled val="1"/>
        </dgm:presLayoutVars>
      </dgm:prSet>
      <dgm:spPr/>
    </dgm:pt>
  </dgm:ptLst>
  <dgm:cxnLst>
    <dgm:cxn modelId="{E485A116-3C7F-4544-86DE-F3B876281324}" type="presOf" srcId="{7E4AA732-ACBC-4A51-88F8-49D46C6F9B1D}" destId="{AAAE6D73-05D5-4019-9DFD-F675F46B7F18}" srcOrd="0" destOrd="0" presId="urn:microsoft.com/office/officeart/2005/8/layout/arrow5"/>
    <dgm:cxn modelId="{EF3E442B-04F3-4C59-AC80-DAD1D9C546B8}" srcId="{65EE1D50-82E6-4585-AAAF-7A9AF18CDBA5}" destId="{5107A1A7-D995-4C18-9479-58C97865301B}" srcOrd="1" destOrd="0" parTransId="{63B201B5-71B9-4675-8CB4-D32FDEC7FEC2}" sibTransId="{52BA45A6-5066-420E-88EC-549151AC2400}"/>
    <dgm:cxn modelId="{1F4ED0B3-6FE3-4E88-B917-5282450366F5}" type="presOf" srcId="{65EE1D50-82E6-4585-AAAF-7A9AF18CDBA5}" destId="{CD7C0467-B353-4023-80B9-B41F709E2821}" srcOrd="0" destOrd="0" presId="urn:microsoft.com/office/officeart/2005/8/layout/arrow5"/>
    <dgm:cxn modelId="{910FE2C8-9F31-451A-9004-0442EFE5B250}" srcId="{65EE1D50-82E6-4585-AAAF-7A9AF18CDBA5}" destId="{7E4AA732-ACBC-4A51-88F8-49D46C6F9B1D}" srcOrd="0" destOrd="0" parTransId="{88E13467-E371-417D-928E-2DB0B63681AC}" sibTransId="{809ACC2B-7E7E-4CB1-BAC4-075D27CDBA02}"/>
    <dgm:cxn modelId="{FD5645D6-E1A3-4B2D-B677-9397A60D5990}" type="presOf" srcId="{5107A1A7-D995-4C18-9479-58C97865301B}" destId="{0A4E879E-7419-421F-AC70-9AF527A08D18}" srcOrd="0" destOrd="0" presId="urn:microsoft.com/office/officeart/2005/8/layout/arrow5"/>
    <dgm:cxn modelId="{357A1917-DC52-4191-84BB-B0562BC44D86}" type="presParOf" srcId="{CD7C0467-B353-4023-80B9-B41F709E2821}" destId="{AAAE6D73-05D5-4019-9DFD-F675F46B7F18}" srcOrd="0" destOrd="0" presId="urn:microsoft.com/office/officeart/2005/8/layout/arrow5"/>
    <dgm:cxn modelId="{5E88441D-179C-46DD-A9E8-7479F2399268}" type="presParOf" srcId="{CD7C0467-B353-4023-80B9-B41F709E2821}" destId="{0A4E879E-7419-421F-AC70-9AF527A08D18}"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B67A5-0C00-4081-BEC9-5E0D2176DA32}">
      <dsp:nvSpPr>
        <dsp:cNvPr id="0" name=""/>
        <dsp:cNvSpPr/>
      </dsp:nvSpPr>
      <dsp:spPr>
        <a:xfrm>
          <a:off x="1511" y="713426"/>
          <a:ext cx="1516163" cy="60646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1. </a:t>
          </a:r>
          <a:r>
            <a:rPr lang="fi-FI" sz="1500" kern="1200" dirty="0" err="1"/>
            <a:t>Discover</a:t>
          </a:r>
          <a:endParaRPr lang="fi-FI" sz="1500" kern="1200" dirty="0"/>
        </a:p>
      </dsp:txBody>
      <dsp:txXfrm>
        <a:off x="1511" y="713426"/>
        <a:ext cx="1364547" cy="606465"/>
      </dsp:txXfrm>
    </dsp:sp>
    <dsp:sp modelId="{955E6096-3289-40B9-9BE6-8972A61DA5E9}">
      <dsp:nvSpPr>
        <dsp:cNvPr id="0" name=""/>
        <dsp:cNvSpPr/>
      </dsp:nvSpPr>
      <dsp:spPr>
        <a:xfrm>
          <a:off x="1214441" y="713426"/>
          <a:ext cx="1516163" cy="60646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2.Define</a:t>
          </a:r>
        </a:p>
      </dsp:txBody>
      <dsp:txXfrm>
        <a:off x="1517674" y="713426"/>
        <a:ext cx="909698" cy="606465"/>
      </dsp:txXfrm>
    </dsp:sp>
    <dsp:sp modelId="{45F65B02-AF09-4A1F-A75B-FA344974C3B7}">
      <dsp:nvSpPr>
        <dsp:cNvPr id="0" name=""/>
        <dsp:cNvSpPr/>
      </dsp:nvSpPr>
      <dsp:spPr>
        <a:xfrm>
          <a:off x="2427372" y="713426"/>
          <a:ext cx="1516163" cy="60646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3.Develop</a:t>
          </a:r>
        </a:p>
      </dsp:txBody>
      <dsp:txXfrm>
        <a:off x="2730605" y="713426"/>
        <a:ext cx="909698" cy="606465"/>
      </dsp:txXfrm>
    </dsp:sp>
    <dsp:sp modelId="{3B8077B8-F6EF-43AF-A5BC-0CDB74AF7C46}">
      <dsp:nvSpPr>
        <dsp:cNvPr id="0" name=""/>
        <dsp:cNvSpPr/>
      </dsp:nvSpPr>
      <dsp:spPr>
        <a:xfrm>
          <a:off x="3640302" y="713426"/>
          <a:ext cx="1516163" cy="60646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4.Deliver</a:t>
          </a:r>
        </a:p>
      </dsp:txBody>
      <dsp:txXfrm>
        <a:off x="3943535" y="713426"/>
        <a:ext cx="909698" cy="6064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CE80C-B851-4999-AEB7-1D973D6D25DD}">
      <dsp:nvSpPr>
        <dsp:cNvPr id="0" name=""/>
        <dsp:cNvSpPr/>
      </dsp:nvSpPr>
      <dsp:spPr>
        <a:xfrm>
          <a:off x="845819" y="0"/>
          <a:ext cx="9585960" cy="402272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C70640-01F1-4331-8FEE-46E847102CED}">
      <dsp:nvSpPr>
        <dsp:cNvPr id="0" name=""/>
        <dsp:cNvSpPr/>
      </dsp:nvSpPr>
      <dsp:spPr>
        <a:xfrm>
          <a:off x="0" y="1206817"/>
          <a:ext cx="3383280" cy="16090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lumMod val="50000"/>
                  <a:lumOff val="50000"/>
                </a:schemeClr>
              </a:solidFill>
            </a:rPr>
            <a:t>Analysis</a:t>
          </a:r>
          <a:r>
            <a:rPr lang="kk-KZ" sz="2400" b="1" kern="1200" dirty="0">
              <a:solidFill>
                <a:schemeClr val="bg1"/>
              </a:solidFill>
              <a:latin typeface="Calibri Light" panose="020F0302020204030204"/>
            </a:rPr>
            <a:t> </a:t>
          </a:r>
          <a:endParaRPr lang="lt-LT" sz="2400" b="1" kern="1200" dirty="0">
            <a:solidFill>
              <a:schemeClr val="bg1"/>
            </a:solidFill>
          </a:endParaRPr>
        </a:p>
      </dsp:txBody>
      <dsp:txXfrm>
        <a:off x="78549" y="1285366"/>
        <a:ext cx="3226182" cy="1451992"/>
      </dsp:txXfrm>
    </dsp:sp>
    <dsp:sp modelId="{ECE926D8-3724-45DB-A3D0-E36983F5D30D}">
      <dsp:nvSpPr>
        <dsp:cNvPr id="0" name=""/>
        <dsp:cNvSpPr/>
      </dsp:nvSpPr>
      <dsp:spPr>
        <a:xfrm>
          <a:off x="3947160" y="1206817"/>
          <a:ext cx="3383280" cy="16090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lumMod val="50000"/>
                  <a:lumOff val="50000"/>
                </a:schemeClr>
              </a:solidFill>
            </a:rPr>
            <a:t>Synthesis</a:t>
          </a:r>
          <a:endParaRPr lang="ru-RU" sz="2400" b="1" kern="1200" dirty="0">
            <a:solidFill>
              <a:schemeClr val="tx1">
                <a:lumMod val="50000"/>
                <a:lumOff val="50000"/>
              </a:schemeClr>
            </a:solidFill>
          </a:endParaRPr>
        </a:p>
      </dsp:txBody>
      <dsp:txXfrm>
        <a:off x="4025709" y="1285366"/>
        <a:ext cx="3226182" cy="1451992"/>
      </dsp:txXfrm>
    </dsp:sp>
    <dsp:sp modelId="{B03DEAE4-5FE3-44F1-8A72-2513A2E386B4}">
      <dsp:nvSpPr>
        <dsp:cNvPr id="0" name=""/>
        <dsp:cNvSpPr/>
      </dsp:nvSpPr>
      <dsp:spPr>
        <a:xfrm>
          <a:off x="7894320" y="1206817"/>
          <a:ext cx="3383280" cy="16090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lumMod val="50000"/>
                  <a:lumOff val="50000"/>
                </a:schemeClr>
              </a:solidFill>
            </a:rPr>
            <a:t>Define</a:t>
          </a:r>
          <a:endParaRPr lang="kk-KZ" sz="2400" b="1" kern="1200" dirty="0">
            <a:solidFill>
              <a:schemeClr val="tx1">
                <a:lumMod val="50000"/>
                <a:lumOff val="50000"/>
              </a:schemeClr>
            </a:solidFill>
          </a:endParaRPr>
        </a:p>
      </dsp:txBody>
      <dsp:txXfrm>
        <a:off x="7972869" y="1285366"/>
        <a:ext cx="3226182" cy="14519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AE6D73-05D5-4019-9DFD-F675F46B7F18}">
      <dsp:nvSpPr>
        <dsp:cNvPr id="0" name=""/>
        <dsp:cNvSpPr/>
      </dsp:nvSpPr>
      <dsp:spPr>
        <a:xfrm rot="16200000">
          <a:off x="-197912" y="7"/>
          <a:ext cx="4114498" cy="3656553"/>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ru-RU" sz="1600" b="1" kern="1200" dirty="0"/>
        </a:p>
      </dsp:txBody>
      <dsp:txXfrm rot="5400000">
        <a:off x="31061" y="799658"/>
        <a:ext cx="3016656" cy="2057249"/>
      </dsp:txXfrm>
    </dsp:sp>
    <dsp:sp modelId="{0A4E879E-7419-421F-AC70-9AF527A08D18}">
      <dsp:nvSpPr>
        <dsp:cNvPr id="0" name=""/>
        <dsp:cNvSpPr/>
      </dsp:nvSpPr>
      <dsp:spPr>
        <a:xfrm rot="5400000">
          <a:off x="7248589" y="3965"/>
          <a:ext cx="3949831" cy="3648637"/>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1422400">
            <a:lnSpc>
              <a:spcPct val="90000"/>
            </a:lnSpc>
            <a:spcBef>
              <a:spcPct val="0"/>
            </a:spcBef>
            <a:spcAft>
              <a:spcPct val="35000"/>
            </a:spcAft>
            <a:buNone/>
          </a:pPr>
          <a:endParaRPr lang="ru-RU" sz="1600" b="1" kern="1200" dirty="0">
            <a:solidFill>
              <a:srgbClr val="0070C0"/>
            </a:solidFill>
            <a:latin typeface="Calibri"/>
            <a:ea typeface="+mn-ea"/>
            <a:cs typeface="+mn-cs"/>
          </a:endParaRPr>
        </a:p>
      </dsp:txBody>
      <dsp:txXfrm rot="-5400000">
        <a:off x="8037698" y="840826"/>
        <a:ext cx="3010126" cy="197491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6E4EA-A592-4B3C-84B8-EB43BD280C89}" type="datetimeFigureOut">
              <a:rPr lang="en-US" smtClean="0"/>
              <a:t>1/10/23</a:t>
            </a:fld>
            <a:endParaRPr lang="en-US"/>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B53B9C-3A07-45FE-922C-29F3E73C4F53}" type="slidenum">
              <a:rPr lang="en-US" smtClean="0"/>
              <a:t>‹#›</a:t>
            </a:fld>
            <a:endParaRPr lang="en-US"/>
          </a:p>
        </p:txBody>
      </p:sp>
    </p:spTree>
    <p:extLst>
      <p:ext uri="{BB962C8B-B14F-4D97-AF65-F5344CB8AC3E}">
        <p14:creationId xmlns:p14="http://schemas.microsoft.com/office/powerpoint/2010/main" val="1250366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1</a:t>
            </a:fld>
            <a:endParaRPr lang="en-US"/>
          </a:p>
        </p:txBody>
      </p:sp>
    </p:spTree>
    <p:extLst>
      <p:ext uri="{BB962C8B-B14F-4D97-AF65-F5344CB8AC3E}">
        <p14:creationId xmlns:p14="http://schemas.microsoft.com/office/powerpoint/2010/main" val="3705738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12</a:t>
            </a:fld>
            <a:endParaRPr lang="en-US"/>
          </a:p>
        </p:txBody>
      </p:sp>
    </p:spTree>
    <p:extLst>
      <p:ext uri="{BB962C8B-B14F-4D97-AF65-F5344CB8AC3E}">
        <p14:creationId xmlns:p14="http://schemas.microsoft.com/office/powerpoint/2010/main" val="2920824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13</a:t>
            </a:fld>
            <a:endParaRPr lang="en-US"/>
          </a:p>
        </p:txBody>
      </p:sp>
    </p:spTree>
    <p:extLst>
      <p:ext uri="{BB962C8B-B14F-4D97-AF65-F5344CB8AC3E}">
        <p14:creationId xmlns:p14="http://schemas.microsoft.com/office/powerpoint/2010/main" val="2592816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2</a:t>
            </a:fld>
            <a:endParaRPr lang="en-US"/>
          </a:p>
        </p:txBody>
      </p:sp>
    </p:spTree>
    <p:extLst>
      <p:ext uri="{BB962C8B-B14F-4D97-AF65-F5344CB8AC3E}">
        <p14:creationId xmlns:p14="http://schemas.microsoft.com/office/powerpoint/2010/main" val="3207579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GB" b="0" i="0" u="none" strike="noStrike" dirty="0">
                <a:solidFill>
                  <a:srgbClr val="1E1919"/>
                </a:solidFill>
                <a:effectLst/>
                <a:latin typeface="AtlasGrotesk"/>
              </a:rPr>
              <a:t>“Empathise</a:t>
            </a:r>
            <a:r>
              <a:rPr lang="ru-RU" b="0" i="0" u="none" strike="noStrike" dirty="0">
                <a:solidFill>
                  <a:srgbClr val="1E1919"/>
                </a:solidFill>
                <a:effectLst/>
                <a:latin typeface="AtlasGrotesk"/>
              </a:rPr>
              <a:t> </a:t>
            </a:r>
            <a:r>
              <a:rPr lang="lt-LT" b="0" i="0" u="none" strike="noStrike" dirty="0">
                <a:solidFill>
                  <a:srgbClr val="1E1919"/>
                </a:solidFill>
                <a:effectLst/>
                <a:latin typeface="AtlasGrotesk"/>
              </a:rPr>
              <a:t>- </a:t>
            </a:r>
            <a:endParaRPr lang="ru-RU" b="0" i="0" u="none" strike="noStrike" dirty="0">
              <a:solidFill>
                <a:srgbClr val="1E1919"/>
              </a:solidFill>
              <a:effectLst/>
              <a:latin typeface="AtlasGrotesk"/>
            </a:endParaRPr>
          </a:p>
          <a:p>
            <a:r>
              <a:rPr lang="en-GB" b="0" i="0" u="none" strike="noStrike" dirty="0">
                <a:solidFill>
                  <a:srgbClr val="1E1919"/>
                </a:solidFill>
                <a:effectLst/>
                <a:latin typeface="AtlasGrotesk"/>
              </a:rPr>
              <a:t>“Define - </a:t>
            </a:r>
            <a:endParaRPr lang="ru-RU" b="0" i="0" u="none" strike="noStrike" dirty="0">
              <a:solidFill>
                <a:srgbClr val="1E1919"/>
              </a:solidFill>
              <a:effectLst/>
              <a:latin typeface="AtlasGrotesk"/>
            </a:endParaRPr>
          </a:p>
          <a:p>
            <a:r>
              <a:rPr lang="en-GB" b="0" i="0" u="none" strike="noStrike" dirty="0">
                <a:solidFill>
                  <a:srgbClr val="1E1919"/>
                </a:solidFill>
                <a:effectLst/>
                <a:latin typeface="AtlasGrotesk"/>
              </a:rPr>
              <a:t>“Ideate - </a:t>
            </a:r>
            <a:endParaRPr lang="ru-RU" b="0" i="0" u="none" strike="noStrike" dirty="0">
              <a:solidFill>
                <a:srgbClr val="1E1919"/>
              </a:solidFill>
              <a:effectLst/>
              <a:latin typeface="AtlasGrotesk"/>
            </a:endParaRPr>
          </a:p>
          <a:p>
            <a:r>
              <a:rPr lang="en-GB" b="0" i="0" u="none" strike="noStrike" dirty="0">
                <a:solidFill>
                  <a:srgbClr val="1E1919"/>
                </a:solidFill>
                <a:effectLst/>
                <a:latin typeface="AtlasGrotesk"/>
              </a:rPr>
              <a:t>“Prototype - </a:t>
            </a:r>
            <a:endParaRPr lang="ru-RU" dirty="0"/>
          </a:p>
        </p:txBody>
      </p:sp>
      <p:sp>
        <p:nvSpPr>
          <p:cNvPr id="4" name="Номер слайда 3"/>
          <p:cNvSpPr>
            <a:spLocks noGrp="1"/>
          </p:cNvSpPr>
          <p:nvPr>
            <p:ph type="sldNum" sz="quarter" idx="5"/>
          </p:nvPr>
        </p:nvSpPr>
        <p:spPr/>
        <p:txBody>
          <a:bodyPr/>
          <a:lstStyle/>
          <a:p>
            <a:fld id="{01B53B9C-3A07-45FE-922C-29F3E73C4F53}" type="slidenum">
              <a:rPr lang="en-US" smtClean="0"/>
              <a:t>3</a:t>
            </a:fld>
            <a:endParaRPr lang="en-US"/>
          </a:p>
        </p:txBody>
      </p:sp>
    </p:spTree>
    <p:extLst>
      <p:ext uri="{BB962C8B-B14F-4D97-AF65-F5344CB8AC3E}">
        <p14:creationId xmlns:p14="http://schemas.microsoft.com/office/powerpoint/2010/main" val="1718276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4</a:t>
            </a:fld>
            <a:endParaRPr lang="en-US"/>
          </a:p>
        </p:txBody>
      </p:sp>
    </p:spTree>
    <p:extLst>
      <p:ext uri="{BB962C8B-B14F-4D97-AF65-F5344CB8AC3E}">
        <p14:creationId xmlns:p14="http://schemas.microsoft.com/office/powerpoint/2010/main" val="84911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5</a:t>
            </a:fld>
            <a:endParaRPr lang="en-US"/>
          </a:p>
        </p:txBody>
      </p:sp>
    </p:spTree>
    <p:extLst>
      <p:ext uri="{BB962C8B-B14F-4D97-AF65-F5344CB8AC3E}">
        <p14:creationId xmlns:p14="http://schemas.microsoft.com/office/powerpoint/2010/main" val="873817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endParaRPr lang="lt-LT" dirty="0"/>
          </a:p>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7</a:t>
            </a:fld>
            <a:endParaRPr lang="en-US"/>
          </a:p>
        </p:txBody>
      </p:sp>
    </p:spTree>
    <p:extLst>
      <p:ext uri="{BB962C8B-B14F-4D97-AF65-F5344CB8AC3E}">
        <p14:creationId xmlns:p14="http://schemas.microsoft.com/office/powerpoint/2010/main" val="103056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9</a:t>
            </a:fld>
            <a:endParaRPr lang="en-US"/>
          </a:p>
        </p:txBody>
      </p:sp>
    </p:spTree>
    <p:extLst>
      <p:ext uri="{BB962C8B-B14F-4D97-AF65-F5344CB8AC3E}">
        <p14:creationId xmlns:p14="http://schemas.microsoft.com/office/powerpoint/2010/main" val="1933711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10</a:t>
            </a:fld>
            <a:endParaRPr lang="en-US"/>
          </a:p>
        </p:txBody>
      </p:sp>
    </p:spTree>
    <p:extLst>
      <p:ext uri="{BB962C8B-B14F-4D97-AF65-F5344CB8AC3E}">
        <p14:creationId xmlns:p14="http://schemas.microsoft.com/office/powerpoint/2010/main" val="3126813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11</a:t>
            </a:fld>
            <a:endParaRPr lang="en-US"/>
          </a:p>
        </p:txBody>
      </p:sp>
    </p:spTree>
    <p:extLst>
      <p:ext uri="{BB962C8B-B14F-4D97-AF65-F5344CB8AC3E}">
        <p14:creationId xmlns:p14="http://schemas.microsoft.com/office/powerpoint/2010/main" val="40890012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79" y="1557225"/>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rgbClr val="0070C0"/>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t-LT"/>
              <a:t>Spustelėkite norėdami redaguoti šablono paantraštės stilių</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2"/>
          <a:stretch>
            <a:fillRect/>
          </a:stretch>
        </p:blipFill>
        <p:spPr>
          <a:xfrm>
            <a:off x="15" y="161322"/>
            <a:ext cx="3352799" cy="714978"/>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a16="http://schemas.microsoft.com/office/drawing/2014/main" id="{4B91A6DE-4906-4E8E-B059-08E1ACFD3DC2}"/>
              </a:ext>
            </a:extLst>
          </p:cNvPr>
          <p:cNvPicPr>
            <a:picLocks noChangeAspect="1"/>
          </p:cNvPicPr>
          <p:nvPr userDrawn="1"/>
        </p:nvPicPr>
        <p:blipFill>
          <a:blip r:embed="rId3"/>
          <a:stretch>
            <a:fillRect/>
          </a:stretch>
        </p:blipFill>
        <p:spPr>
          <a:xfrm>
            <a:off x="10492959" y="159116"/>
            <a:ext cx="1330982" cy="769881"/>
          </a:xfrm>
          <a:prstGeom prst="rect">
            <a:avLst/>
          </a:prstGeom>
        </p:spPr>
      </p:pic>
    </p:spTree>
    <p:extLst>
      <p:ext uri="{BB962C8B-B14F-4D97-AF65-F5344CB8AC3E}">
        <p14:creationId xmlns:p14="http://schemas.microsoft.com/office/powerpoint/2010/main" val="3392601653"/>
      </p:ext>
    </p:extLst>
  </p:cSld>
  <p:clrMapOvr>
    <a:masterClrMapping/>
  </p:clrMapOvr>
  <p:extLst>
    <p:ext uri="{DCECCB84-F9BA-43D5-87BE-67443E8EF086}">
      <p15:sldGuideLst xmlns:p15="http://schemas.microsoft.com/office/powerpoint/2012/main">
        <p15:guide id="1" orient="horz" pos="720" userDrawn="1">
          <p15:clr>
            <a:srgbClr val="FBAE40"/>
          </p15:clr>
        </p15:guide>
        <p15:guide id="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263611" y="970494"/>
            <a:ext cx="11277600" cy="808963"/>
          </a:xfrm>
        </p:spPr>
        <p:txBody>
          <a:bodyPr/>
          <a:lstStyle>
            <a:lvl1pPr marL="0" algn="ctr">
              <a:defRPr sz="4400"/>
            </a:lvl1pPr>
          </a:lstStyle>
          <a:p>
            <a:r>
              <a:rPr lang="lt-LT"/>
              <a:t>Spustelėję redag. ruoš. pavad. stilių</a:t>
            </a:r>
            <a:endParaRPr lang="en-US" dirty="0"/>
          </a:p>
        </p:txBody>
      </p:sp>
      <p:sp>
        <p:nvSpPr>
          <p:cNvPr id="3" name="Content Placeholder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383660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a:xfrm>
            <a:off x="304800" y="893766"/>
            <a:ext cx="11261124" cy="682917"/>
          </a:xfrm>
        </p:spPr>
        <p:txBody>
          <a:bodyPr/>
          <a:lstStyle>
            <a:lvl1pPr algn="ctr">
              <a:defRPr/>
            </a:lvl1pPr>
          </a:lstStyle>
          <a:p>
            <a:r>
              <a:rPr lang="lt-LT"/>
              <a:t>Spustelėję redag. ruoš. pavad. stilių</a:t>
            </a:r>
            <a:endParaRPr lang="en-US" dirty="0"/>
          </a:p>
        </p:txBody>
      </p:sp>
      <p:sp>
        <p:nvSpPr>
          <p:cNvPr id="3" name="Text Placeholder 2"/>
          <p:cNvSpPr>
            <a:spLocks noGrp="1"/>
          </p:cNvSpPr>
          <p:nvPr>
            <p:ph type="body" idx="1"/>
          </p:nvPr>
        </p:nvSpPr>
        <p:spPr>
          <a:xfrm>
            <a:off x="304800" y="1846052"/>
            <a:ext cx="5730240"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Content Placeholder 3"/>
          <p:cNvSpPr>
            <a:spLocks noGrp="1"/>
          </p:cNvSpPr>
          <p:nvPr>
            <p:ph sz="half" idx="2"/>
          </p:nvPr>
        </p:nvSpPr>
        <p:spPr>
          <a:xfrm>
            <a:off x="304800" y="2619388"/>
            <a:ext cx="5730240" cy="3341145"/>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217920" y="1846052"/>
            <a:ext cx="5348004"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Content Placeholder 5"/>
          <p:cNvSpPr>
            <a:spLocks noGrp="1"/>
          </p:cNvSpPr>
          <p:nvPr>
            <p:ph sz="quarter" idx="4"/>
          </p:nvPr>
        </p:nvSpPr>
        <p:spPr>
          <a:xfrm>
            <a:off x="6217920" y="2619388"/>
            <a:ext cx="5348004" cy="3341146"/>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843047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sirinktinis make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Tree>
    <p:extLst>
      <p:ext uri="{BB962C8B-B14F-4D97-AF65-F5344CB8AC3E}">
        <p14:creationId xmlns:p14="http://schemas.microsoft.com/office/powerpoint/2010/main" val="373354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88796" y="2142111"/>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pic>
        <p:nvPicPr>
          <p:cNvPr id="10"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2"/>
          <a:stretch>
            <a:fillRect/>
          </a:stretch>
        </p:blipFill>
        <p:spPr>
          <a:xfrm>
            <a:off x="15" y="127774"/>
            <a:ext cx="3519577" cy="750543"/>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3" name="Picture 2">
            <a:extLst>
              <a:ext uri="{FF2B5EF4-FFF2-40B4-BE49-F238E27FC236}">
                <a16:creationId xmlns:a16="http://schemas.microsoft.com/office/drawing/2014/main" id="{11F1D42B-C63A-4E8A-B953-0F567EEA1BE1}"/>
              </a:ext>
            </a:extLst>
          </p:cNvPr>
          <p:cNvPicPr>
            <a:picLocks noChangeAspect="1"/>
          </p:cNvPicPr>
          <p:nvPr userDrawn="1"/>
        </p:nvPicPr>
        <p:blipFill>
          <a:blip r:embed="rId3"/>
          <a:stretch>
            <a:fillRect/>
          </a:stretch>
        </p:blipFill>
        <p:spPr>
          <a:xfrm>
            <a:off x="10432871" y="127774"/>
            <a:ext cx="1297550" cy="750543"/>
          </a:xfrm>
          <a:prstGeom prst="rect">
            <a:avLst/>
          </a:prstGeom>
        </p:spPr>
      </p:pic>
    </p:spTree>
    <p:extLst>
      <p:ext uri="{BB962C8B-B14F-4D97-AF65-F5344CB8AC3E}">
        <p14:creationId xmlns:p14="http://schemas.microsoft.com/office/powerpoint/2010/main" val="162688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3611" y="970494"/>
            <a:ext cx="11170508" cy="808963"/>
          </a:xfrm>
          <a:prstGeom prst="rect">
            <a:avLst/>
          </a:prstGeom>
        </p:spPr>
        <p:txBody>
          <a:bodyPr vert="horz" lIns="91440" tIns="45720" rIns="91440" bIns="45720" rtlCol="0" anchor="b">
            <a:normAutofit/>
          </a:bodyPr>
          <a:lstStyle/>
          <a:p>
            <a:r>
              <a:rPr lang="lt-LT" dirty="0"/>
              <a:t>Spustelėję </a:t>
            </a:r>
            <a:r>
              <a:rPr lang="lt-LT" dirty="0" err="1"/>
              <a:t>redag</a:t>
            </a:r>
            <a:r>
              <a:rPr lang="lt-LT" dirty="0"/>
              <a:t>. ruoš. pavad. stilių</a:t>
            </a:r>
            <a:endParaRPr lang="en-US" dirty="0"/>
          </a:p>
        </p:txBody>
      </p:sp>
      <p:sp>
        <p:nvSpPr>
          <p:cNvPr id="3" name="Text Placeholder 2"/>
          <p:cNvSpPr>
            <a:spLocks noGrp="1"/>
          </p:cNvSpPr>
          <p:nvPr>
            <p:ph type="body" idx="1"/>
          </p:nvPr>
        </p:nvSpPr>
        <p:spPr>
          <a:xfrm>
            <a:off x="263611" y="1845734"/>
            <a:ext cx="11277600" cy="4023360"/>
          </a:xfrm>
          <a:prstGeom prst="rect">
            <a:avLst/>
          </a:prstGeom>
        </p:spPr>
        <p:txBody>
          <a:bodyPr vert="horz" lIns="0" tIns="45720" rIns="0" bIns="45720" rtlCol="0">
            <a:normAutofit/>
          </a:bodyPr>
          <a:lstStyle/>
          <a:p>
            <a:pPr lvl="0"/>
            <a:r>
              <a:rPr lang="lt-LT" dirty="0"/>
              <a:t>Redaguoti šablono teksto stilius</a:t>
            </a:r>
          </a:p>
          <a:p>
            <a:pPr lvl="1"/>
            <a:r>
              <a:rPr lang="lt-LT" dirty="0"/>
              <a:t>Antras lygis</a:t>
            </a:r>
          </a:p>
          <a:p>
            <a:pPr lvl="2"/>
            <a:r>
              <a:rPr lang="lt-LT" dirty="0"/>
              <a:t>Trečias lygis</a:t>
            </a:r>
          </a:p>
          <a:p>
            <a:pPr lvl="3"/>
            <a:r>
              <a:rPr lang="lt-LT" dirty="0"/>
              <a:t>Ketvirtas lygis</a:t>
            </a:r>
          </a:p>
          <a:p>
            <a:pPr lvl="4"/>
            <a:r>
              <a:rPr lang="lt-LT" dirty="0"/>
              <a:t>Penktas lygis</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7"/>
          <a:stretch>
            <a:fillRect/>
          </a:stretch>
        </p:blipFill>
        <p:spPr>
          <a:xfrm>
            <a:off x="0" y="125249"/>
            <a:ext cx="3519577" cy="750543"/>
          </a:xfrm>
          <a:prstGeom prst="rect">
            <a:avLst/>
          </a:prstGeom>
        </p:spPr>
      </p:pic>
      <p:sp>
        <p:nvSpPr>
          <p:cNvPr id="8" name="TextBox 7"/>
          <p:cNvSpPr txBox="1"/>
          <p:nvPr userDrawn="1"/>
        </p:nvSpPr>
        <p:spPr>
          <a:xfrm>
            <a:off x="263611" y="6305977"/>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a16="http://schemas.microsoft.com/office/drawing/2014/main" id="{ACDC2833-4B21-4E16-88A8-EE218A7DAEA7}"/>
              </a:ext>
            </a:extLst>
          </p:cNvPr>
          <p:cNvPicPr>
            <a:picLocks noChangeAspect="1"/>
          </p:cNvPicPr>
          <p:nvPr userDrawn="1"/>
        </p:nvPicPr>
        <p:blipFill>
          <a:blip r:embed="rId8"/>
          <a:stretch>
            <a:fillRect/>
          </a:stretch>
        </p:blipFill>
        <p:spPr>
          <a:xfrm>
            <a:off x="10607193" y="139107"/>
            <a:ext cx="1322733" cy="765110"/>
          </a:xfrm>
          <a:prstGeom prst="rect">
            <a:avLst/>
          </a:prstGeom>
        </p:spPr>
      </p:pic>
    </p:spTree>
    <p:extLst>
      <p:ext uri="{BB962C8B-B14F-4D97-AF65-F5344CB8AC3E}">
        <p14:creationId xmlns:p14="http://schemas.microsoft.com/office/powerpoint/2010/main" val="4292309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6" r:id="rId4"/>
    <p:sldLayoutId id="2147483667" r:id="rId5"/>
  </p:sldLayoutIdLst>
  <p:txStyles>
    <p:titleStyle>
      <a:lvl1pPr algn="l" defTabSz="914400" rtl="0" eaLnBrk="1" latinLnBrk="0" hangingPunct="1">
        <a:lnSpc>
          <a:spcPct val="85000"/>
        </a:lnSpc>
        <a:spcBef>
          <a:spcPct val="0"/>
        </a:spcBef>
        <a:buNone/>
        <a:defRPr sz="4800" kern="1200" spc="-50" baseline="0">
          <a:solidFill>
            <a:srgbClr val="0070C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2"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interaction-design.org/courses/design-thinking-the-beginner-s-guide?ep=ixdf-mediu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nteraction-design.org/" TargetMode="External"/><Relationship Id="rId2" Type="http://schemas.openxmlformats.org/officeDocument/2006/relationships/hyperlink" Target="https://www.interaction-design.org/courses/design-thinking-the-beginner-s-guide?ep=ixdf-medium" TargetMode="External"/><Relationship Id="rId1" Type="http://schemas.openxmlformats.org/officeDocument/2006/relationships/slideLayout" Target="../slideLayouts/slideLayout2.xml"/><Relationship Id="rId4" Type="http://schemas.openxmlformats.org/officeDocument/2006/relationships/hyperlink" Target="https://gbksoft.com/blog/design-thinkin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468630" y="1264024"/>
            <a:ext cx="11418570" cy="3211189"/>
          </a:xfrm>
        </p:spPr>
        <p:txBody>
          <a:bodyPr>
            <a:noAutofit/>
          </a:bodyPr>
          <a:lstStyle/>
          <a:p>
            <a:r>
              <a:rPr lang="en-US" sz="3200" b="1" dirty="0">
                <a:solidFill>
                  <a:srgbClr val="E36C0A"/>
                </a:solidFill>
                <a:effectLst/>
                <a:latin typeface="Calibri" panose="020F0502020204030204" pitchFamily="34" charset="0"/>
                <a:ea typeface="Calibri" panose="020F0502020204030204" pitchFamily="34" charset="0"/>
                <a:cs typeface="Times New Roman" panose="02020603050405020304" pitchFamily="18" charset="0"/>
              </a:rPr>
              <a:t>“Service design approach in the development of nursing services”</a:t>
            </a:r>
            <a:br>
              <a:rPr lang="fi-FI" sz="3200" dirty="0">
                <a:solidFill>
                  <a:srgbClr val="244061"/>
                </a:solidFill>
                <a:effectLst/>
                <a:latin typeface="Calibri" panose="020F0502020204030204" pitchFamily="34" charset="0"/>
                <a:ea typeface="Calibri" panose="020F0502020204030204" pitchFamily="34" charset="0"/>
                <a:cs typeface="Times New Roman" panose="02020603050405020304" pitchFamily="18" charset="0"/>
              </a:rPr>
            </a:br>
            <a:br>
              <a:rPr lang="fi-FI" sz="3200" b="1" dirty="0">
                <a:solidFill>
                  <a:schemeClr val="tx1"/>
                </a:solidFill>
              </a:rPr>
            </a:br>
            <a:r>
              <a:rPr lang="fi-FI" sz="3600" b="1" dirty="0" err="1">
                <a:solidFill>
                  <a:schemeClr val="tx1"/>
                </a:solidFill>
              </a:rPr>
              <a:t>Lecture</a:t>
            </a:r>
            <a:r>
              <a:rPr lang="fi-FI" sz="3600" b="1" dirty="0">
                <a:solidFill>
                  <a:schemeClr val="tx1"/>
                </a:solidFill>
              </a:rPr>
              <a:t> 03</a:t>
            </a:r>
            <a:br>
              <a:rPr lang="fi-FI" sz="3600" b="1" dirty="0">
                <a:solidFill>
                  <a:schemeClr val="tx1"/>
                </a:solidFill>
              </a:rPr>
            </a:br>
            <a:br>
              <a:rPr kumimoji="0" lang="en-US" sz="3200" b="1" i="0" u="none" strike="noStrike" kern="1200" cap="none" spc="0" normalizeH="0" baseline="0" noProof="0" dirty="0">
                <a:ln>
                  <a:noFill/>
                </a:ln>
                <a:solidFill>
                  <a:srgbClr val="000000"/>
                </a:solidFill>
                <a:effectLst/>
                <a:uLnTx/>
                <a:uFillTx/>
                <a:latin typeface="Calibri" panose="020F0502020204030204"/>
                <a:ea typeface="+mn-ea"/>
                <a:cs typeface="+mn-cs"/>
              </a:rPr>
            </a:br>
            <a:r>
              <a:rPr lang="en-US" sz="4400" dirty="0">
                <a:effectLst/>
                <a:latin typeface="Calibri" panose="020F0502020204030204" pitchFamily="34" charset="0"/>
                <a:ea typeface="Times New Roman" panose="02020603050405020304" pitchFamily="18" charset="0"/>
                <a:cs typeface="Times New Roman" panose="02020603050405020304" pitchFamily="18" charset="0"/>
              </a:rPr>
              <a:t>Defining phase </a:t>
            </a:r>
            <a:br>
              <a:rPr lang="en-US" sz="3200" b="1" dirty="0"/>
            </a:br>
            <a:endParaRPr lang="en-US" sz="3200" b="1" dirty="0">
              <a:solidFill>
                <a:schemeClr val="accent2"/>
              </a:solidFill>
            </a:endParaRPr>
          </a:p>
        </p:txBody>
      </p:sp>
      <p:sp>
        <p:nvSpPr>
          <p:cNvPr id="3" name="Antrinis pavadinimas 2"/>
          <p:cNvSpPr>
            <a:spLocks noGrp="1"/>
          </p:cNvSpPr>
          <p:nvPr>
            <p:ph type="subTitle" idx="1"/>
          </p:nvPr>
        </p:nvSpPr>
        <p:spPr>
          <a:xfrm>
            <a:off x="1193451" y="4285802"/>
            <a:ext cx="10058400" cy="2132467"/>
          </a:xfrm>
        </p:spPr>
        <p:txBody>
          <a:bodyPr>
            <a:normAutofit/>
          </a:bodyPr>
          <a:lstStyle/>
          <a:p>
            <a:pPr algn="ctr"/>
            <a:endParaRPr lang="en-US" sz="1800" b="1" dirty="0">
              <a:solidFill>
                <a:srgbClr val="0070C0"/>
              </a:solidFill>
              <a:latin typeface="+mn-lt"/>
              <a:cs typeface="Times New Roman" panose="02020603050405020304" pitchFamily="18" charset="0"/>
            </a:endParaRPr>
          </a:p>
          <a:p>
            <a:pPr algn="ctr"/>
            <a:r>
              <a:rPr lang="en-US" sz="1800" b="1" dirty="0">
                <a:solidFill>
                  <a:srgbClr val="0070C0"/>
                </a:solidFill>
                <a:latin typeface="+mn-lt"/>
                <a:cs typeface="Times New Roman" panose="02020603050405020304" pitchFamily="18" charset="0"/>
              </a:rPr>
              <a:t>Prof. Aurelija Blazeviciene, LSMU</a:t>
            </a:r>
            <a:endParaRPr lang="en-US" sz="1800" b="1" dirty="0">
              <a:latin typeface="+mn-lt"/>
              <a:cs typeface="Times New Roman" panose="02020603050405020304" pitchFamily="18" charset="0"/>
            </a:endParaRPr>
          </a:p>
          <a:p>
            <a:endParaRPr lang="en-US" b="1" dirty="0">
              <a:cs typeface="Times New Roman" panose="02020603050405020304" pitchFamily="18" charset="0"/>
            </a:endParaRPr>
          </a:p>
          <a:p>
            <a:endParaRPr lang="en-US" dirty="0">
              <a:cs typeface="Times New Roman" panose="02020603050405020304" pitchFamily="18" charset="0"/>
            </a:endParaRPr>
          </a:p>
          <a:p>
            <a:endParaRPr lang="en-US" dirty="0"/>
          </a:p>
        </p:txBody>
      </p:sp>
    </p:spTree>
    <p:extLst>
      <p:ext uri="{BB962C8B-B14F-4D97-AF65-F5344CB8AC3E}">
        <p14:creationId xmlns:p14="http://schemas.microsoft.com/office/powerpoint/2010/main" val="2090209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20724-3CD9-4F1F-9D9A-17FF7B404923}"/>
              </a:ext>
            </a:extLst>
          </p:cNvPr>
          <p:cNvSpPr>
            <a:spLocks noGrp="1"/>
          </p:cNvSpPr>
          <p:nvPr>
            <p:ph type="title"/>
          </p:nvPr>
        </p:nvSpPr>
        <p:spPr>
          <a:xfrm>
            <a:off x="263611" y="671726"/>
            <a:ext cx="11277600" cy="808963"/>
          </a:xfrm>
        </p:spPr>
        <p:txBody>
          <a:bodyPr>
            <a:normAutofit/>
          </a:bodyPr>
          <a:lstStyle/>
          <a:p>
            <a:r>
              <a:rPr lang="en-US" sz="2400" b="1" dirty="0"/>
              <a:t>A good problem statement should thus have the following traits</a:t>
            </a:r>
            <a:endParaRPr lang="lt-LT" sz="2400" b="1" dirty="0">
              <a:solidFill>
                <a:schemeClr val="tx1"/>
              </a:solidFill>
            </a:endParaRPr>
          </a:p>
        </p:txBody>
      </p:sp>
      <p:sp>
        <p:nvSpPr>
          <p:cNvPr id="3" name="Content Placeholder 2">
            <a:extLst>
              <a:ext uri="{FF2B5EF4-FFF2-40B4-BE49-F238E27FC236}">
                <a16:creationId xmlns:a16="http://schemas.microsoft.com/office/drawing/2014/main" id="{3138F15B-AB88-4007-AD96-73493E853A92}"/>
              </a:ext>
            </a:extLst>
          </p:cNvPr>
          <p:cNvSpPr>
            <a:spLocks noGrp="1"/>
          </p:cNvSpPr>
          <p:nvPr>
            <p:ph idx="1"/>
          </p:nvPr>
        </p:nvSpPr>
        <p:spPr>
          <a:xfrm>
            <a:off x="931817" y="1884727"/>
            <a:ext cx="10328366" cy="4457476"/>
          </a:xfrm>
        </p:spPr>
        <p:txBody>
          <a:bodyPr>
            <a:normAutofit/>
          </a:bodyPr>
          <a:lstStyle/>
          <a:p>
            <a:pPr algn="just"/>
            <a:r>
              <a:rPr lang="en-US" b="1" dirty="0"/>
              <a:t>Human-centered.</a:t>
            </a:r>
            <a:r>
              <a:rPr lang="en-US" dirty="0"/>
              <a:t> This requires you to frame your problem statement according to specific users, their needs and the insights that your team has gained in the </a:t>
            </a:r>
            <a:r>
              <a:rPr lang="en-US" dirty="0" err="1"/>
              <a:t>Empathise</a:t>
            </a:r>
            <a:r>
              <a:rPr lang="en-US" dirty="0"/>
              <a:t> phase. The problem statement should be about the people the team is trying to help, rather than focusing on technology, monetary returns or product specifications.</a:t>
            </a:r>
          </a:p>
          <a:p>
            <a:pPr algn="just"/>
            <a:r>
              <a:rPr lang="en-US" b="1" dirty="0"/>
              <a:t>Broad enough for creative freedom.</a:t>
            </a:r>
            <a:r>
              <a:rPr lang="en-US" dirty="0"/>
              <a:t> This means that the problem statement should not focus too narrowly on a specific method regarding the implementation of the solution. The problem statement should also not list technical requirements, as this would unnecessarily restrict the team and prevent them from exploring areas that might bring unexpected value and insight to the project.</a:t>
            </a:r>
          </a:p>
          <a:p>
            <a:pPr algn="just"/>
            <a:r>
              <a:rPr lang="en-US" b="1" dirty="0"/>
              <a:t>Narrow enough to make it manageable.</a:t>
            </a:r>
            <a:r>
              <a:rPr lang="en-US" dirty="0"/>
              <a:t> On the other hand, a problem statement such as , “Improve the human condition,” is too broad and will likely cause team members to easily feel daunted.</a:t>
            </a:r>
            <a:endParaRPr lang="lt-LT" dirty="0"/>
          </a:p>
        </p:txBody>
      </p:sp>
      <p:sp>
        <p:nvSpPr>
          <p:cNvPr id="4" name="TextBox 3">
            <a:extLst>
              <a:ext uri="{FF2B5EF4-FFF2-40B4-BE49-F238E27FC236}">
                <a16:creationId xmlns:a16="http://schemas.microsoft.com/office/drawing/2014/main" id="{73DDC80F-670F-43AB-BF2E-E555F7461B0E}"/>
              </a:ext>
            </a:extLst>
          </p:cNvPr>
          <p:cNvSpPr txBox="1"/>
          <p:nvPr/>
        </p:nvSpPr>
        <p:spPr>
          <a:xfrm>
            <a:off x="9526612" y="6034426"/>
            <a:ext cx="2887435" cy="307777"/>
          </a:xfrm>
          <a:prstGeom prst="rect">
            <a:avLst/>
          </a:prstGeom>
          <a:noFill/>
        </p:spPr>
        <p:txBody>
          <a:bodyPr wrap="square" rtlCol="0">
            <a:spAutoFit/>
          </a:bodyPr>
          <a:lstStyle/>
          <a:p>
            <a:r>
              <a:rPr lang="en-US" sz="1400" i="1" dirty="0"/>
              <a:t>(</a:t>
            </a:r>
            <a:r>
              <a:rPr lang="en-US" sz="1400" i="1" dirty="0" err="1"/>
              <a:t>Akama</a:t>
            </a:r>
            <a:r>
              <a:rPr lang="en-US" sz="1400" i="1" dirty="0"/>
              <a:t> 2015; </a:t>
            </a:r>
            <a:r>
              <a:rPr lang="en-US" sz="1400" i="1" dirty="0" err="1"/>
              <a:t>Vennik</a:t>
            </a:r>
            <a:r>
              <a:rPr lang="en-US" sz="1400" i="1" dirty="0"/>
              <a:t> et al 2015). </a:t>
            </a:r>
          </a:p>
        </p:txBody>
      </p:sp>
    </p:spTree>
    <p:extLst>
      <p:ext uri="{BB962C8B-B14F-4D97-AF65-F5344CB8AC3E}">
        <p14:creationId xmlns:p14="http://schemas.microsoft.com/office/powerpoint/2010/main" val="1460604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public-media.interaction-design.org/images/uploads/aeb1ba56039c0b57ba28343ca3d9ad72.jpg">
            <a:extLst>
              <a:ext uri="{FF2B5EF4-FFF2-40B4-BE49-F238E27FC236}">
                <a16:creationId xmlns:a16="http://schemas.microsoft.com/office/drawing/2014/main" id="{8B4BB859-8BFA-4F29-A69B-C4868038C8F9}"/>
              </a:ext>
            </a:extLst>
          </p:cNvPr>
          <p:cNvPicPr>
            <a:picLocks noGrp="1" noChangeAspect="1" noChangeArrowheads="1"/>
          </p:cNvPicPr>
          <p:nvPr>
            <p:ph idx="1"/>
          </p:nvPr>
        </p:nvPicPr>
        <p:blipFill rotWithShape="1">
          <a:blip r:embed="rId3" cstate="print">
            <a:extLst>
              <a:ext uri="{28A0092B-C50C-407E-A947-70E740481C1C}">
                <a14:useLocalDpi xmlns:a14="http://schemas.microsoft.com/office/drawing/2010/main" val="0"/>
              </a:ext>
            </a:extLst>
          </a:blip>
          <a:srcRect l="22481" r="21705" b="17553"/>
          <a:stretch/>
        </p:blipFill>
        <p:spPr bwMode="auto">
          <a:xfrm>
            <a:off x="9916052" y="2749016"/>
            <a:ext cx="2138628" cy="153251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5D6360D-3159-4050-BFF9-505BFB7FA9CC}"/>
              </a:ext>
            </a:extLst>
          </p:cNvPr>
          <p:cNvSpPr/>
          <p:nvPr/>
        </p:nvSpPr>
        <p:spPr>
          <a:xfrm>
            <a:off x="1456267" y="218001"/>
            <a:ext cx="9194800" cy="523220"/>
          </a:xfrm>
          <a:prstGeom prst="rect">
            <a:avLst/>
          </a:prstGeom>
        </p:spPr>
        <p:txBody>
          <a:bodyPr wrap="square">
            <a:spAutoFit/>
          </a:bodyPr>
          <a:lstStyle/>
          <a:p>
            <a:pPr algn="ctr"/>
            <a:r>
              <a:rPr lang="en-US" sz="2800" dirty="0">
                <a:solidFill>
                  <a:srgbClr val="0070C0"/>
                </a:solidFill>
              </a:rPr>
              <a:t>A good point of view is one that:</a:t>
            </a:r>
          </a:p>
        </p:txBody>
      </p:sp>
      <p:sp>
        <p:nvSpPr>
          <p:cNvPr id="6" name="TextBox 5">
            <a:extLst>
              <a:ext uri="{FF2B5EF4-FFF2-40B4-BE49-F238E27FC236}">
                <a16:creationId xmlns:a16="http://schemas.microsoft.com/office/drawing/2014/main" id="{93384E4D-2613-4CE5-94D6-EA04FAB59093}"/>
              </a:ext>
            </a:extLst>
          </p:cNvPr>
          <p:cNvSpPr txBox="1"/>
          <p:nvPr/>
        </p:nvSpPr>
        <p:spPr>
          <a:xfrm>
            <a:off x="1562801" y="5858440"/>
            <a:ext cx="10635295" cy="415498"/>
          </a:xfrm>
          <a:prstGeom prst="rect">
            <a:avLst/>
          </a:prstGeom>
          <a:noFill/>
        </p:spPr>
        <p:txBody>
          <a:bodyPr wrap="square" rtlCol="0">
            <a:spAutoFit/>
          </a:bodyPr>
          <a:lstStyle/>
          <a:p>
            <a:pPr algn="r"/>
            <a:r>
              <a:rPr lang="en-US" sz="1050" i="1" dirty="0" err="1"/>
              <a:t>Akama</a:t>
            </a:r>
            <a:r>
              <a:rPr lang="en-US" sz="1050" i="1" dirty="0"/>
              <a:t>, Y. (2015). Service Design: From Insight to Implementation. Design and Culture.</a:t>
            </a:r>
          </a:p>
          <a:p>
            <a:pPr algn="r"/>
            <a:r>
              <a:rPr lang="en-US" sz="1050" i="1" dirty="0"/>
              <a:t> </a:t>
            </a:r>
            <a:r>
              <a:rPr lang="en-US" sz="1050" i="1" dirty="0" err="1"/>
              <a:t>Vennik</a:t>
            </a:r>
            <a:r>
              <a:rPr lang="en-US" sz="1050" i="1" dirty="0"/>
              <a:t>, F. D., van de </a:t>
            </a:r>
            <a:r>
              <a:rPr lang="en-US" sz="1050" i="1" dirty="0" err="1"/>
              <a:t>Bovenkamp</a:t>
            </a:r>
            <a:r>
              <a:rPr lang="en-US" sz="1050" i="1" dirty="0"/>
              <a:t>, H. M., Putters, K., &amp; Grit, K. J. (2015).Co-production in healthcare: rhetoric and practice. International Review of Administrative Sciences, 0020852315570553</a:t>
            </a:r>
            <a:endParaRPr lang="lt-LT" sz="1050" i="1" dirty="0"/>
          </a:p>
        </p:txBody>
      </p:sp>
      <p:sp>
        <p:nvSpPr>
          <p:cNvPr id="7" name="TextBox 6">
            <a:extLst>
              <a:ext uri="{FF2B5EF4-FFF2-40B4-BE49-F238E27FC236}">
                <a16:creationId xmlns:a16="http://schemas.microsoft.com/office/drawing/2014/main" id="{A4F3CC51-7209-4CDD-BBF9-79F6A25C39AF}"/>
              </a:ext>
            </a:extLst>
          </p:cNvPr>
          <p:cNvSpPr txBox="1"/>
          <p:nvPr/>
        </p:nvSpPr>
        <p:spPr>
          <a:xfrm>
            <a:off x="704040" y="2447615"/>
            <a:ext cx="8275368" cy="3354765"/>
          </a:xfrm>
          <a:prstGeom prst="rect">
            <a:avLst/>
          </a:prstGeom>
          <a:solidFill>
            <a:schemeClr val="bg1"/>
          </a:solidFill>
        </p:spPr>
        <p:txBody>
          <a:bodyPr wrap="square" lIns="91440" tIns="45720" rIns="91440" bIns="45720" rtlCol="0" anchor="t">
            <a:spAutoFit/>
          </a:bodyPr>
          <a:lstStyle/>
          <a:p>
            <a:pPr marL="285750" indent="-285750">
              <a:buFont typeface="Arial"/>
              <a:buChar char="•"/>
            </a:pPr>
            <a:r>
              <a:rPr lang="en-US" dirty="0">
                <a:solidFill>
                  <a:srgbClr val="0070C0"/>
                </a:solidFill>
              </a:rPr>
              <a:t>Provides focus and frames the problem</a:t>
            </a:r>
            <a:r>
              <a:rPr lang="ru-RU" dirty="0">
                <a:solidFill>
                  <a:srgbClr val="0070C0"/>
                </a:solidFill>
              </a:rPr>
              <a:t> </a:t>
            </a:r>
            <a:endParaRPr lang="en-US" dirty="0">
              <a:solidFill>
                <a:srgbClr val="000000"/>
              </a:solidFill>
              <a:cs typeface="Calibri" panose="020F0502020204030204"/>
            </a:endParaRPr>
          </a:p>
          <a:p>
            <a:pPr marL="285750" indent="-285750">
              <a:buFont typeface="Arial"/>
              <a:buChar char="•"/>
            </a:pPr>
            <a:r>
              <a:rPr lang="en-US" dirty="0">
                <a:solidFill>
                  <a:srgbClr val="0070C0"/>
                </a:solidFill>
              </a:rPr>
              <a:t>Inspires your team</a:t>
            </a:r>
            <a:r>
              <a:rPr lang="ru-RU" dirty="0">
                <a:solidFill>
                  <a:srgbClr val="0070C0"/>
                </a:solidFill>
              </a:rPr>
              <a:t> </a:t>
            </a:r>
            <a:endParaRPr lang="ru-RU" dirty="0">
              <a:cs typeface="Calibri"/>
            </a:endParaRPr>
          </a:p>
          <a:p>
            <a:pPr marL="285750" indent="-285750">
              <a:buFont typeface="Arial"/>
              <a:buChar char="•"/>
            </a:pPr>
            <a:r>
              <a:rPr lang="en-US" dirty="0">
                <a:solidFill>
                  <a:srgbClr val="0070C0"/>
                </a:solidFill>
              </a:rPr>
              <a:t>Provides a reference for evaluating competing ideas </a:t>
            </a:r>
            <a:endParaRPr lang="en-US" dirty="0">
              <a:solidFill>
                <a:srgbClr val="000000"/>
              </a:solidFill>
              <a:cs typeface="Calibri" panose="020F0502020204030204"/>
            </a:endParaRPr>
          </a:p>
          <a:p>
            <a:pPr marL="285750" indent="-285750">
              <a:buFont typeface="Arial"/>
              <a:buChar char="•"/>
            </a:pPr>
            <a:r>
              <a:rPr lang="en-US" dirty="0">
                <a:solidFill>
                  <a:srgbClr val="0070C0"/>
                </a:solidFill>
              </a:rPr>
              <a:t>Empowers team members to make decisions in response to the high-level goals of the team</a:t>
            </a:r>
            <a:r>
              <a:rPr lang="ru-RU" dirty="0">
                <a:solidFill>
                  <a:srgbClr val="0070C0"/>
                </a:solidFill>
              </a:rPr>
              <a:t> </a:t>
            </a:r>
            <a:endParaRPr lang="ru-RU" dirty="0">
              <a:cs typeface="Calibri"/>
            </a:endParaRPr>
          </a:p>
          <a:p>
            <a:pPr marL="285750" indent="-285750">
              <a:buFont typeface="Arial"/>
              <a:buChar char="•"/>
            </a:pPr>
            <a:r>
              <a:rPr lang="en-US" dirty="0">
                <a:solidFill>
                  <a:srgbClr val="0070C0"/>
                </a:solidFill>
              </a:rPr>
              <a:t>Fuels brainstorms by suggesting “how might we” statements </a:t>
            </a:r>
            <a:endParaRPr lang="ru-RU" dirty="0">
              <a:cs typeface="Calibri"/>
            </a:endParaRPr>
          </a:p>
          <a:p>
            <a:pPr marL="285750" indent="-285750">
              <a:buFont typeface="Arial"/>
              <a:buChar char="•"/>
            </a:pPr>
            <a:r>
              <a:rPr lang="en-US" dirty="0">
                <a:solidFill>
                  <a:srgbClr val="0070C0"/>
                </a:solidFill>
              </a:rPr>
              <a:t>Captures the hearts and minds of people you meet</a:t>
            </a:r>
            <a:endParaRPr lang="ru-RU" dirty="0">
              <a:solidFill>
                <a:srgbClr val="0070C0"/>
              </a:solidFill>
              <a:cs typeface="Calibri" panose="020F0502020204030204"/>
            </a:endParaRPr>
          </a:p>
          <a:p>
            <a:pPr marL="285750" indent="-285750">
              <a:buFont typeface="Arial"/>
              <a:buChar char="•"/>
            </a:pPr>
            <a:r>
              <a:rPr lang="en-US" dirty="0">
                <a:solidFill>
                  <a:srgbClr val="0070C0"/>
                </a:solidFill>
              </a:rPr>
              <a:t>Saves you from the impossible task of developing solution concepts that are all things to all people </a:t>
            </a:r>
            <a:endParaRPr lang="ru-RU" dirty="0">
              <a:solidFill>
                <a:srgbClr val="0070C0"/>
              </a:solidFill>
              <a:cs typeface="Calibri"/>
            </a:endParaRPr>
          </a:p>
          <a:p>
            <a:pPr marL="285750" indent="-285750">
              <a:buFont typeface="Arial"/>
              <a:buChar char="•"/>
            </a:pPr>
            <a:r>
              <a:rPr lang="en-US" dirty="0">
                <a:solidFill>
                  <a:srgbClr val="0070C0"/>
                </a:solidFill>
              </a:rPr>
              <a:t>You revisit and reformulate as you learn by doing </a:t>
            </a:r>
            <a:endParaRPr lang="ru-RU" dirty="0">
              <a:cs typeface="Calibri"/>
            </a:endParaRPr>
          </a:p>
          <a:p>
            <a:pPr marL="285750" indent="-285750">
              <a:buFont typeface="Arial"/>
              <a:buChar char="•"/>
            </a:pPr>
            <a:r>
              <a:rPr lang="en-US" dirty="0">
                <a:solidFill>
                  <a:srgbClr val="0070C0"/>
                </a:solidFill>
              </a:rPr>
              <a:t>Guides your innovation efforts</a:t>
            </a:r>
            <a:endParaRPr lang="ru-RU" dirty="0">
              <a:cs typeface="Calibri"/>
            </a:endParaRPr>
          </a:p>
          <a:p>
            <a:endParaRPr lang="lt-LT" sz="1400" dirty="0"/>
          </a:p>
        </p:txBody>
      </p:sp>
    </p:spTree>
    <p:extLst>
      <p:ext uri="{BB962C8B-B14F-4D97-AF65-F5344CB8AC3E}">
        <p14:creationId xmlns:p14="http://schemas.microsoft.com/office/powerpoint/2010/main" val="1085579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82227ED-4D7D-4C9F-BB15-2068B5227943}"/>
              </a:ext>
            </a:extLst>
          </p:cNvPr>
          <p:cNvPicPr>
            <a:picLocks noGrp="1" noChangeAspect="1"/>
          </p:cNvPicPr>
          <p:nvPr>
            <p:ph idx="1"/>
          </p:nvPr>
        </p:nvPicPr>
        <p:blipFill rotWithShape="1">
          <a:blip r:embed="rId3"/>
          <a:srcRect r="5732" b="20477"/>
          <a:stretch/>
        </p:blipFill>
        <p:spPr>
          <a:xfrm>
            <a:off x="1425575" y="2138364"/>
            <a:ext cx="8440320" cy="2734426"/>
          </a:xfrm>
          <a:prstGeom prst="rect">
            <a:avLst/>
          </a:prstGeom>
        </p:spPr>
      </p:pic>
    </p:spTree>
    <p:extLst>
      <p:ext uri="{BB962C8B-B14F-4D97-AF65-F5344CB8AC3E}">
        <p14:creationId xmlns:p14="http://schemas.microsoft.com/office/powerpoint/2010/main" val="594492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01688" y="3560734"/>
            <a:ext cx="2853817" cy="446276"/>
          </a:xfrm>
          <a:prstGeom prst="rect">
            <a:avLst/>
          </a:prstGeom>
          <a:noFill/>
        </p:spPr>
        <p:txBody>
          <a:bodyPr wrap="square" lIns="91440" tIns="45720" rIns="91440" bIns="45720" rtlCol="0" anchor="t">
            <a:spAutoFit/>
          </a:bodyPr>
          <a:lstStyle/>
          <a:p>
            <a:r>
              <a:rPr lang="ru-RU" sz="2300" dirty="0">
                <a:solidFill>
                  <a:schemeClr val="bg1"/>
                </a:solidFill>
              </a:rPr>
              <a:t>Как бы мы могли… </a:t>
            </a:r>
            <a:endParaRPr lang="ru-RU" sz="2300" dirty="0">
              <a:solidFill>
                <a:schemeClr val="bg1"/>
              </a:solidFill>
              <a:cs typeface="Calibri"/>
            </a:endParaRPr>
          </a:p>
        </p:txBody>
      </p:sp>
      <p:sp>
        <p:nvSpPr>
          <p:cNvPr id="5" name="Объект 4">
            <a:extLst>
              <a:ext uri="{FF2B5EF4-FFF2-40B4-BE49-F238E27FC236}">
                <a16:creationId xmlns:a16="http://schemas.microsoft.com/office/drawing/2014/main" id="{CC94723E-4411-E66D-BE21-BCAF99413D36}"/>
              </a:ext>
            </a:extLst>
          </p:cNvPr>
          <p:cNvSpPr>
            <a:spLocks noGrp="1"/>
          </p:cNvSpPr>
          <p:nvPr>
            <p:ph idx="1"/>
          </p:nvPr>
        </p:nvSpPr>
        <p:spPr>
          <a:xfrm>
            <a:off x="1042501" y="2087739"/>
            <a:ext cx="10106998" cy="3838542"/>
          </a:xfrm>
        </p:spPr>
        <p:txBody>
          <a:bodyPr>
            <a:norm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a:t>When you’ve defined your design challenge in a POV, you can start to generate ideas to solve your design challenge. You can start using your POV by asking a specific question starting with: “How Might We” or “in what ways might we”. </a:t>
            </a:r>
            <a:endParaRPr lang="kk-KZ" sz="1800" dirty="0"/>
          </a:p>
          <a:p>
            <a:pPr marL="0" marR="0" lvl="0" indent="0" algn="just" defTabSz="914400" rtl="0" eaLnBrk="1" fontAlgn="auto" latinLnBrk="0" hangingPunct="1">
              <a:lnSpc>
                <a:spcPct val="100000"/>
              </a:lnSpc>
              <a:spcBef>
                <a:spcPts val="0"/>
              </a:spcBef>
              <a:spcAft>
                <a:spcPts val="0"/>
              </a:spcAft>
              <a:buClrTx/>
              <a:buSzTx/>
              <a:buFontTx/>
              <a:buNone/>
              <a:tabLst/>
              <a:defRPr/>
            </a:pPr>
            <a:endParaRPr lang="kk-KZ" sz="180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a:t>They should be broad enough for a wide range of solutions, but narrow enough that specific solutions can be created for them. How Might We (HMW) questions are questions that have the potential to spark ideation sessions such as brainstorms.. “How Might We” questions should be based on the observations you’ve gathered in the </a:t>
            </a:r>
            <a:r>
              <a:rPr lang="en-US" sz="1800" dirty="0" err="1"/>
              <a:t>Empathise</a:t>
            </a:r>
            <a:r>
              <a:rPr lang="en-US" sz="1800" dirty="0"/>
              <a:t> stage of the Design Thinking process</a:t>
            </a:r>
            <a:endParaRPr lang="lt-LT" sz="1800" dirty="0"/>
          </a:p>
        </p:txBody>
      </p:sp>
    </p:spTree>
    <p:extLst>
      <p:ext uri="{BB962C8B-B14F-4D97-AF65-F5344CB8AC3E}">
        <p14:creationId xmlns:p14="http://schemas.microsoft.com/office/powerpoint/2010/main" val="1632021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31D63-50DC-4AB8-8F8A-CE871EAB5FB4}"/>
              </a:ext>
            </a:extLst>
          </p:cNvPr>
          <p:cNvSpPr>
            <a:spLocks noGrp="1"/>
          </p:cNvSpPr>
          <p:nvPr>
            <p:ph type="title"/>
          </p:nvPr>
        </p:nvSpPr>
        <p:spPr>
          <a:xfrm>
            <a:off x="216568" y="850625"/>
            <a:ext cx="11741931" cy="831871"/>
          </a:xfrm>
        </p:spPr>
        <p:txBody>
          <a:bodyPr>
            <a:noAutofit/>
          </a:bodyPr>
          <a:lstStyle/>
          <a:p>
            <a:br>
              <a:rPr lang="en-US" sz="1800" b="1" dirty="0"/>
            </a:br>
            <a:br>
              <a:rPr lang="en-US" sz="1800" b="1" dirty="0"/>
            </a:br>
            <a:br>
              <a:rPr lang="en-US" sz="1800" b="1" dirty="0"/>
            </a:br>
            <a:br>
              <a:rPr lang="en-US" sz="1800" b="1" dirty="0"/>
            </a:br>
            <a:r>
              <a:rPr lang="en-US" sz="2400" b="1" dirty="0"/>
              <a:t>For example, you have observed that youths tend not to watch TV programs on the TV at home, some questions which can guide and spark your ideation session could be:</a:t>
            </a:r>
            <a:endParaRPr lang="lt-LT" sz="2400" b="1" dirty="0">
              <a:solidFill>
                <a:schemeClr val="tx1"/>
              </a:solidFill>
              <a:cs typeface="Calibri Light"/>
            </a:endParaRPr>
          </a:p>
        </p:txBody>
      </p:sp>
      <p:sp>
        <p:nvSpPr>
          <p:cNvPr id="3" name="Content Placeholder 2">
            <a:extLst>
              <a:ext uri="{FF2B5EF4-FFF2-40B4-BE49-F238E27FC236}">
                <a16:creationId xmlns:a16="http://schemas.microsoft.com/office/drawing/2014/main" id="{13578816-2EBA-4A5F-9224-C69960254973}"/>
              </a:ext>
            </a:extLst>
          </p:cNvPr>
          <p:cNvSpPr>
            <a:spLocks noGrp="1"/>
          </p:cNvSpPr>
          <p:nvPr>
            <p:ph idx="1"/>
          </p:nvPr>
        </p:nvSpPr>
        <p:spPr>
          <a:xfrm>
            <a:off x="378546" y="2029863"/>
            <a:ext cx="11234333" cy="3977511"/>
          </a:xfrm>
        </p:spPr>
        <p:txBody>
          <a:bodyPr vert="horz" lIns="0" tIns="45720" rIns="0" bIns="45720" rtlCol="0" anchor="t">
            <a:noAutofit/>
          </a:bodyPr>
          <a:lstStyle/>
          <a:p>
            <a:pPr>
              <a:lnSpc>
                <a:spcPct val="100000"/>
              </a:lnSpc>
              <a:spcBef>
                <a:spcPts val="0"/>
              </a:spcBef>
              <a:buFont typeface="Arial" panose="020B0604020202020204" pitchFamily="34" charset="0"/>
              <a:buChar char="•"/>
            </a:pPr>
            <a:r>
              <a:rPr lang="ru-RU" sz="1800" dirty="0"/>
              <a:t> </a:t>
            </a:r>
            <a:r>
              <a:rPr lang="en-US" sz="1800" dirty="0"/>
              <a:t>How might we make TV more social, so youths feel more engaged?</a:t>
            </a:r>
          </a:p>
          <a:p>
            <a:pPr>
              <a:lnSpc>
                <a:spcPct val="100000"/>
              </a:lnSpc>
              <a:spcBef>
                <a:spcPts val="0"/>
              </a:spcBef>
              <a:buFont typeface="Arial" panose="020B0604020202020204" pitchFamily="34" charset="0"/>
              <a:buChar char="•"/>
            </a:pPr>
            <a:r>
              <a:rPr lang="ru-RU" sz="1800" dirty="0"/>
              <a:t> </a:t>
            </a:r>
            <a:r>
              <a:rPr lang="en-US" sz="1800" dirty="0"/>
              <a:t>How might we enable TV programs to be watched anywhere, at anytime?</a:t>
            </a:r>
          </a:p>
          <a:p>
            <a:pPr>
              <a:lnSpc>
                <a:spcPct val="100000"/>
              </a:lnSpc>
              <a:spcBef>
                <a:spcPts val="0"/>
              </a:spcBef>
              <a:buFont typeface="Arial" panose="020B0604020202020204" pitchFamily="34" charset="0"/>
              <a:buChar char="•"/>
            </a:pPr>
            <a:r>
              <a:rPr lang="en-US" sz="1800" dirty="0"/>
              <a:t> How might we make watching TV at home more exciting?</a:t>
            </a:r>
          </a:p>
          <a:p>
            <a:pPr>
              <a:lnSpc>
                <a:spcPct val="100000"/>
              </a:lnSpc>
              <a:spcBef>
                <a:spcPts val="0"/>
              </a:spcBef>
            </a:pPr>
            <a:r>
              <a:rPr lang="en-US" sz="1800" dirty="0"/>
              <a:t>The HMW questions open up to Ideation sessions where you explore ideas, which can help you solve your design challenge in an innovative way. </a:t>
            </a:r>
            <a:endParaRPr lang="ru-RU" sz="1800" dirty="0"/>
          </a:p>
          <a:p>
            <a:pPr>
              <a:lnSpc>
                <a:spcPct val="100000"/>
              </a:lnSpc>
              <a:spcBef>
                <a:spcPts val="0"/>
              </a:spcBef>
            </a:pPr>
            <a:endParaRPr lang="ru-RU" sz="1800" dirty="0"/>
          </a:p>
          <a:p>
            <a:pPr>
              <a:lnSpc>
                <a:spcPct val="100000"/>
              </a:lnSpc>
              <a:spcBef>
                <a:spcPts val="0"/>
              </a:spcBef>
            </a:pPr>
            <a:endParaRPr lang="ru-RU" sz="1800" dirty="0"/>
          </a:p>
          <a:p>
            <a:pPr>
              <a:lnSpc>
                <a:spcPct val="100000"/>
              </a:lnSpc>
              <a:spcBef>
                <a:spcPts val="0"/>
              </a:spcBef>
            </a:pPr>
            <a:endParaRPr lang="en-US" sz="1800" dirty="0"/>
          </a:p>
          <a:p>
            <a:pPr algn="r">
              <a:lnSpc>
                <a:spcPct val="100000"/>
              </a:lnSpc>
              <a:spcBef>
                <a:spcPts val="0"/>
              </a:spcBef>
            </a:pPr>
            <a:r>
              <a:rPr lang="en-US" sz="1100" i="1" dirty="0"/>
              <a:t>Design Thinking — The Beginner’s Guide:</a:t>
            </a:r>
            <a:br>
              <a:rPr lang="en-US" sz="1100" i="1" dirty="0"/>
            </a:br>
            <a:r>
              <a:rPr lang="en-US" sz="1100" i="1" u="sng" dirty="0">
                <a:hlinkClick r:id="rId2"/>
              </a:rPr>
              <a:t>https://www.interaction-design.org/courses/design-thinking-the-beginner-s-guide</a:t>
            </a:r>
            <a:endParaRPr lang="kk-KZ" sz="1100" i="1" dirty="0"/>
          </a:p>
        </p:txBody>
      </p:sp>
    </p:spTree>
    <p:extLst>
      <p:ext uri="{BB962C8B-B14F-4D97-AF65-F5344CB8AC3E}">
        <p14:creationId xmlns:p14="http://schemas.microsoft.com/office/powerpoint/2010/main" val="2628401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9561AE1-8C1A-4C28-B1A5-76060067C03A}"/>
              </a:ext>
            </a:extLst>
          </p:cNvPr>
          <p:cNvSpPr>
            <a:spLocks noGrp="1"/>
          </p:cNvSpPr>
          <p:nvPr>
            <p:ph type="title"/>
          </p:nvPr>
        </p:nvSpPr>
        <p:spPr/>
        <p:txBody>
          <a:bodyPr>
            <a:normAutofit/>
          </a:bodyPr>
          <a:lstStyle/>
          <a:p>
            <a:r>
              <a:rPr lang="fi-FI" dirty="0" err="1"/>
              <a:t>References</a:t>
            </a:r>
            <a:endParaRPr lang="fi-FI" dirty="0">
              <a:solidFill>
                <a:schemeClr val="tx1"/>
              </a:solidFill>
            </a:endParaRPr>
          </a:p>
        </p:txBody>
      </p:sp>
      <p:sp>
        <p:nvSpPr>
          <p:cNvPr id="3" name="Sisällön paikkamerkki 2">
            <a:extLst>
              <a:ext uri="{FF2B5EF4-FFF2-40B4-BE49-F238E27FC236}">
                <a16:creationId xmlns:a16="http://schemas.microsoft.com/office/drawing/2014/main" id="{3EB81301-4747-4D73-B46B-9466F0BDEA17}"/>
              </a:ext>
            </a:extLst>
          </p:cNvPr>
          <p:cNvSpPr>
            <a:spLocks noGrp="1"/>
          </p:cNvSpPr>
          <p:nvPr>
            <p:ph idx="1"/>
          </p:nvPr>
        </p:nvSpPr>
        <p:spPr>
          <a:xfrm>
            <a:off x="457200" y="1994324"/>
            <a:ext cx="11277600" cy="4023360"/>
          </a:xfrm>
        </p:spPr>
        <p:txBody>
          <a:bodyPr vert="horz" lIns="0" tIns="45720" rIns="0" bIns="45720" rtlCol="0" anchor="t">
            <a:normAutofit/>
          </a:bodyPr>
          <a:lstStyle/>
          <a:p>
            <a:pPr>
              <a:buFont typeface="Arial" panose="020F0502020204030204" pitchFamily="34" charset="0"/>
              <a:buChar char="•"/>
            </a:pPr>
            <a:endParaRPr lang="ru-RU" sz="2000" dirty="0"/>
          </a:p>
          <a:p>
            <a:pPr>
              <a:buFont typeface="Arial" panose="020F0502020204030204" pitchFamily="34" charset="0"/>
              <a:buChar char="•"/>
            </a:pPr>
            <a:r>
              <a:rPr lang="en-US" sz="2000" dirty="0" err="1"/>
              <a:t>Akama</a:t>
            </a:r>
            <a:r>
              <a:rPr lang="en-US" sz="2000" dirty="0"/>
              <a:t>, Y. 2015. Service Design: From Insight to Implementation. Design and Culture. Book review. Design and Culture (7), 259-261. https://doi.org/10.1080/17547075.2015.1051837</a:t>
            </a:r>
            <a:endParaRPr lang="ru-RU" dirty="0"/>
          </a:p>
          <a:p>
            <a:pPr>
              <a:buFont typeface="Arial" panose="020F0502020204030204" pitchFamily="34" charset="0"/>
              <a:buChar char="•"/>
            </a:pPr>
            <a:r>
              <a:rPr lang="en-US" sz="2000" dirty="0" err="1"/>
              <a:t>Vennik</a:t>
            </a:r>
            <a:r>
              <a:rPr lang="en-US" sz="2000" dirty="0"/>
              <a:t>, F. D., van de Bovenkamp, H. M., Putters, K., &amp; Grit, K. J. 2016.</a:t>
            </a:r>
            <a:r>
              <a:rPr lang="en-US" dirty="0"/>
              <a:t> </a:t>
            </a:r>
            <a:r>
              <a:rPr lang="en-US" sz="2000" dirty="0"/>
              <a:t> Co-production in healthcare: rhetoric and practice. International Review of Administrative Sciences, </a:t>
            </a:r>
            <a:r>
              <a:rPr lang="fi-FI" sz="1800" b="0" i="0" u="none" strike="noStrike" baseline="0" dirty="0">
                <a:latin typeface="AdvP7D09"/>
              </a:rPr>
              <a:t>82(1) 150–168. DOI: 10.1177/0020852315570553</a:t>
            </a:r>
            <a:r>
              <a:rPr lang="en-US" sz="2000" dirty="0"/>
              <a:t>.</a:t>
            </a:r>
            <a:endParaRPr lang="lt-LT" sz="2000" dirty="0">
              <a:cs typeface="Calibri" panose="020F0502020204030204"/>
            </a:endParaRPr>
          </a:p>
          <a:p>
            <a:pPr>
              <a:lnSpc>
                <a:spcPct val="100000"/>
              </a:lnSpc>
              <a:spcBef>
                <a:spcPts val="0"/>
              </a:spcBef>
              <a:buFont typeface="Arial" panose="020F0502020204030204" pitchFamily="34" charset="0"/>
              <a:buChar char="•"/>
            </a:pPr>
            <a:r>
              <a:rPr lang="en-US" dirty="0">
                <a:ea typeface="+mn-lt"/>
                <a:cs typeface="+mn-lt"/>
              </a:rPr>
              <a:t>Design Thinking — The Beginner’s Guide: </a:t>
            </a:r>
            <a:r>
              <a:rPr lang="en-US" dirty="0">
                <a:ea typeface="+mn-lt"/>
                <a:cs typeface="+mn-lt"/>
                <a:hlinkClick r:id="rId2"/>
              </a:rPr>
              <a:t>https://www.interaction-design.org/courses/design-thinking-the-beginner-s-guide</a:t>
            </a:r>
            <a:endParaRPr lang="kk-KZ" dirty="0">
              <a:ea typeface="+mn-lt"/>
              <a:cs typeface="+mn-lt"/>
            </a:endParaRPr>
          </a:p>
          <a:p>
            <a:pPr>
              <a:lnSpc>
                <a:spcPct val="100000"/>
              </a:lnSpc>
              <a:spcBef>
                <a:spcPts val="0"/>
              </a:spcBef>
              <a:buFont typeface="Arial" panose="020F0502020204030204" pitchFamily="34" charset="0"/>
              <a:buChar char="•"/>
            </a:pPr>
            <a:r>
              <a:rPr lang="fi-FI" dirty="0">
                <a:ea typeface="+mn-lt"/>
                <a:cs typeface="+mn-lt"/>
                <a:hlinkClick r:id="rId3"/>
              </a:rPr>
              <a:t>https://www.interaction-design.org/</a:t>
            </a:r>
            <a:endParaRPr lang="en-US" dirty="0">
              <a:ea typeface="+mn-lt"/>
              <a:cs typeface="+mn-lt"/>
            </a:endParaRPr>
          </a:p>
          <a:p>
            <a:pPr>
              <a:lnSpc>
                <a:spcPct val="100000"/>
              </a:lnSpc>
              <a:spcBef>
                <a:spcPts val="0"/>
              </a:spcBef>
              <a:buFont typeface="Arial" panose="020F0502020204030204" pitchFamily="34" charset="0"/>
              <a:buChar char="•"/>
            </a:pPr>
            <a:r>
              <a:rPr lang="en-US" i="1" dirty="0">
                <a:ea typeface="+mn-lt"/>
                <a:cs typeface="+mn-lt"/>
                <a:hlinkClick r:id="rId4"/>
              </a:rPr>
              <a:t>https://gbksoft.com/blog/design-thinking/</a:t>
            </a:r>
            <a:endParaRPr lang="fi-FI" dirty="0">
              <a:ea typeface="+mn-lt"/>
              <a:cs typeface="+mn-lt"/>
            </a:endParaRPr>
          </a:p>
          <a:p>
            <a:pPr>
              <a:lnSpc>
                <a:spcPct val="100000"/>
              </a:lnSpc>
              <a:spcBef>
                <a:spcPts val="0"/>
              </a:spcBef>
              <a:buFont typeface="Arial" panose="020F0502020204030204" pitchFamily="34" charset="0"/>
              <a:buChar char="•"/>
            </a:pPr>
            <a:endParaRPr lang="en-US" i="1" dirty="0">
              <a:cs typeface="Calibri"/>
            </a:endParaRPr>
          </a:p>
          <a:p>
            <a:pPr>
              <a:lnSpc>
                <a:spcPct val="100000"/>
              </a:lnSpc>
              <a:spcBef>
                <a:spcPts val="0"/>
              </a:spcBef>
            </a:pPr>
            <a:endParaRPr lang="fi-FI" dirty="0">
              <a:cs typeface="Calibri"/>
            </a:endParaRPr>
          </a:p>
          <a:p>
            <a:pPr>
              <a:lnSpc>
                <a:spcPct val="100000"/>
              </a:lnSpc>
              <a:spcBef>
                <a:spcPts val="0"/>
              </a:spcBef>
            </a:pPr>
            <a:endParaRPr lang="en-US" dirty="0">
              <a:cs typeface="Calibri"/>
            </a:endParaRPr>
          </a:p>
          <a:p>
            <a:endParaRPr lang="fi-FI" dirty="0">
              <a:cs typeface="Calibri"/>
            </a:endParaRPr>
          </a:p>
        </p:txBody>
      </p:sp>
    </p:spTree>
    <p:extLst>
      <p:ext uri="{BB962C8B-B14F-4D97-AF65-F5344CB8AC3E}">
        <p14:creationId xmlns:p14="http://schemas.microsoft.com/office/powerpoint/2010/main" val="869713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07473A-7CC6-34D4-E344-BBA0EFDF459D}"/>
              </a:ext>
            </a:extLst>
          </p:cNvPr>
          <p:cNvSpPr>
            <a:spLocks noGrp="1"/>
          </p:cNvSpPr>
          <p:nvPr>
            <p:ph type="title"/>
          </p:nvPr>
        </p:nvSpPr>
        <p:spPr/>
        <p:txBody>
          <a:bodyPr/>
          <a:lstStyle/>
          <a:p>
            <a:r>
              <a:rPr lang="en-GB" dirty="0"/>
              <a:t>Tools for </a:t>
            </a:r>
            <a:r>
              <a:rPr lang="ru-RU" dirty="0" err="1"/>
              <a:t>t</a:t>
            </a:r>
            <a:r>
              <a:rPr lang="en-GB" dirty="0"/>
              <a:t>he Discovery phase</a:t>
            </a:r>
            <a:endParaRPr lang="ru-KZ" dirty="0"/>
          </a:p>
        </p:txBody>
      </p:sp>
      <p:sp>
        <p:nvSpPr>
          <p:cNvPr id="3" name="Объект 2">
            <a:extLst>
              <a:ext uri="{FF2B5EF4-FFF2-40B4-BE49-F238E27FC236}">
                <a16:creationId xmlns:a16="http://schemas.microsoft.com/office/drawing/2014/main" id="{62E0930C-C831-95BC-1509-4BF5B56869D6}"/>
              </a:ext>
            </a:extLst>
          </p:cNvPr>
          <p:cNvSpPr>
            <a:spLocks noGrp="1"/>
          </p:cNvSpPr>
          <p:nvPr>
            <p:ph idx="1"/>
          </p:nvPr>
        </p:nvSpPr>
        <p:spPr/>
        <p:txBody>
          <a:bodyPr>
            <a:normAutofit/>
          </a:bodyPr>
          <a:lstStyle/>
          <a:p>
            <a:pPr marL="457200" lvl="0" indent="-457200">
              <a:lnSpc>
                <a:spcPct val="110000"/>
              </a:lnSpc>
              <a:spcBef>
                <a:spcPts val="0"/>
              </a:spcBef>
              <a:spcAft>
                <a:spcPts val="0"/>
              </a:spcAft>
              <a:buFont typeface="+mj-lt"/>
              <a:buAutoNum type="arabicPeriod"/>
            </a:pPr>
            <a:r>
              <a:rPr lang="en-US" sz="2800" dirty="0"/>
              <a:t>2A Empathy map</a:t>
            </a:r>
            <a:endParaRPr lang="ru-RU" sz="2800" dirty="0"/>
          </a:p>
          <a:p>
            <a:pPr marL="457200" lvl="0" indent="-457200">
              <a:lnSpc>
                <a:spcPct val="110000"/>
              </a:lnSpc>
              <a:spcBef>
                <a:spcPts val="0"/>
              </a:spcBef>
              <a:spcAft>
                <a:spcPts val="0"/>
              </a:spcAft>
              <a:buFont typeface="+mj-lt"/>
              <a:buAutoNum type="arabicPeriod"/>
            </a:pPr>
            <a:r>
              <a:rPr lang="en-US" sz="2800" dirty="0"/>
              <a:t>2B The customer point of view</a:t>
            </a:r>
            <a:endParaRPr lang="ru-RU" sz="2800" dirty="0"/>
          </a:p>
          <a:p>
            <a:pPr marL="457200" lvl="0" indent="-457200">
              <a:lnSpc>
                <a:spcPct val="110000"/>
              </a:lnSpc>
              <a:spcBef>
                <a:spcPts val="0"/>
              </a:spcBef>
              <a:spcAft>
                <a:spcPts val="0"/>
              </a:spcAft>
              <a:buFont typeface="+mj-lt"/>
              <a:buAutoNum type="arabicPeriod"/>
            </a:pPr>
            <a:r>
              <a:rPr lang="fi-FI" sz="2800" dirty="0"/>
              <a:t>2C </a:t>
            </a:r>
            <a:r>
              <a:rPr lang="fi-FI" sz="2800" dirty="0" err="1"/>
              <a:t>Mind</a:t>
            </a:r>
            <a:r>
              <a:rPr lang="fi-FI" sz="2800" dirty="0"/>
              <a:t> </a:t>
            </a:r>
            <a:r>
              <a:rPr lang="fi-FI" sz="2800" dirty="0" err="1"/>
              <a:t>map</a:t>
            </a:r>
            <a:endParaRPr lang="ru-RU" sz="2800" dirty="0"/>
          </a:p>
          <a:p>
            <a:pPr marL="457200" lvl="0" indent="-457200">
              <a:lnSpc>
                <a:spcPct val="110000"/>
              </a:lnSpc>
              <a:spcBef>
                <a:spcPts val="0"/>
              </a:spcBef>
              <a:spcAft>
                <a:spcPts val="0"/>
              </a:spcAft>
              <a:buFont typeface="+mj-lt"/>
              <a:buAutoNum type="arabicPeriod"/>
            </a:pPr>
            <a:r>
              <a:rPr lang="en-US" sz="2800" dirty="0"/>
              <a:t>2D Forming solutions</a:t>
            </a:r>
          </a:p>
        </p:txBody>
      </p:sp>
    </p:spTree>
    <p:extLst>
      <p:ext uri="{BB962C8B-B14F-4D97-AF65-F5344CB8AC3E}">
        <p14:creationId xmlns:p14="http://schemas.microsoft.com/office/powerpoint/2010/main" val="1212618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70AB41-53CC-FA2C-6E62-E2D5BB952371}"/>
              </a:ext>
            </a:extLst>
          </p:cNvPr>
          <p:cNvSpPr>
            <a:spLocks noGrp="1"/>
          </p:cNvSpPr>
          <p:nvPr>
            <p:ph type="title"/>
          </p:nvPr>
        </p:nvSpPr>
        <p:spPr/>
        <p:txBody>
          <a:bodyPr>
            <a:normAutofit/>
          </a:bodyPr>
          <a:lstStyle/>
          <a:p>
            <a:r>
              <a:rPr lang="en-US" sz="4400" dirty="0"/>
              <a:t>2A Empathy map</a:t>
            </a:r>
            <a:endParaRPr lang="ru-KZ" dirty="0"/>
          </a:p>
        </p:txBody>
      </p:sp>
      <p:pic>
        <p:nvPicPr>
          <p:cNvPr id="5" name="Объект 4">
            <a:extLst>
              <a:ext uri="{FF2B5EF4-FFF2-40B4-BE49-F238E27FC236}">
                <a16:creationId xmlns:a16="http://schemas.microsoft.com/office/drawing/2014/main" id="{0A9DD574-6AC8-BCC9-A049-5D525952F27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2372" y="1846263"/>
            <a:ext cx="6510812" cy="4454358"/>
          </a:xfrm>
        </p:spPr>
      </p:pic>
    </p:spTree>
    <p:extLst>
      <p:ext uri="{BB962C8B-B14F-4D97-AF65-F5344CB8AC3E}">
        <p14:creationId xmlns:p14="http://schemas.microsoft.com/office/powerpoint/2010/main" val="826966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12598D-36B5-1537-D4EF-05BBEF63EFA7}"/>
              </a:ext>
            </a:extLst>
          </p:cNvPr>
          <p:cNvSpPr>
            <a:spLocks noGrp="1"/>
          </p:cNvSpPr>
          <p:nvPr>
            <p:ph type="title"/>
          </p:nvPr>
        </p:nvSpPr>
        <p:spPr/>
        <p:txBody>
          <a:bodyPr>
            <a:normAutofit/>
          </a:bodyPr>
          <a:lstStyle/>
          <a:p>
            <a:r>
              <a:rPr lang="en-US" sz="4400" dirty="0"/>
              <a:t>2B The customer point of view</a:t>
            </a:r>
            <a:endParaRPr lang="ru-KZ" dirty="0"/>
          </a:p>
        </p:txBody>
      </p:sp>
      <p:pic>
        <p:nvPicPr>
          <p:cNvPr id="5" name="Объект 4">
            <a:extLst>
              <a:ext uri="{FF2B5EF4-FFF2-40B4-BE49-F238E27FC236}">
                <a16:creationId xmlns:a16="http://schemas.microsoft.com/office/drawing/2014/main" id="{02F22414-372C-C6F2-1748-E126FF7B7A5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85239" y="1857605"/>
            <a:ext cx="6421522" cy="4417520"/>
          </a:xfrm>
        </p:spPr>
      </p:pic>
    </p:spTree>
    <p:extLst>
      <p:ext uri="{BB962C8B-B14F-4D97-AF65-F5344CB8AC3E}">
        <p14:creationId xmlns:p14="http://schemas.microsoft.com/office/powerpoint/2010/main" val="2823822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4EDD53-0C11-7492-26F0-4CBB1A5F1DBC}"/>
              </a:ext>
            </a:extLst>
          </p:cNvPr>
          <p:cNvSpPr>
            <a:spLocks noGrp="1"/>
          </p:cNvSpPr>
          <p:nvPr>
            <p:ph type="title"/>
          </p:nvPr>
        </p:nvSpPr>
        <p:spPr/>
        <p:txBody>
          <a:bodyPr>
            <a:normAutofit/>
          </a:bodyPr>
          <a:lstStyle/>
          <a:p>
            <a:r>
              <a:rPr lang="fi-FI" sz="4400" dirty="0"/>
              <a:t>2C </a:t>
            </a:r>
            <a:r>
              <a:rPr lang="fi-FI" sz="4400" dirty="0" err="1"/>
              <a:t>Mind</a:t>
            </a:r>
            <a:r>
              <a:rPr lang="fi-FI" sz="4400" dirty="0"/>
              <a:t> </a:t>
            </a:r>
            <a:r>
              <a:rPr lang="fi-FI" sz="4400" dirty="0" err="1"/>
              <a:t>map</a:t>
            </a:r>
            <a:endParaRPr lang="ru-KZ" dirty="0"/>
          </a:p>
        </p:txBody>
      </p:sp>
      <p:sp>
        <p:nvSpPr>
          <p:cNvPr id="3" name="Объект 2">
            <a:extLst>
              <a:ext uri="{FF2B5EF4-FFF2-40B4-BE49-F238E27FC236}">
                <a16:creationId xmlns:a16="http://schemas.microsoft.com/office/drawing/2014/main" id="{816A90DD-18DA-FFEA-600C-DAC3B9F25268}"/>
              </a:ext>
            </a:extLst>
          </p:cNvPr>
          <p:cNvSpPr>
            <a:spLocks noGrp="1"/>
          </p:cNvSpPr>
          <p:nvPr>
            <p:ph idx="1"/>
          </p:nvPr>
        </p:nvSpPr>
        <p:spPr/>
        <p:txBody>
          <a:bodyPr>
            <a:normAutofit/>
          </a:bodyPr>
          <a:lstStyle/>
          <a:p>
            <a:r>
              <a:rPr lang="en-US" sz="2800" dirty="0"/>
              <a:t>To do this, you can use a blank flipchart and markers for a more colorful</a:t>
            </a:r>
            <a:r>
              <a:rPr lang="ru-RU" sz="2800" dirty="0"/>
              <a:t> </a:t>
            </a:r>
            <a:r>
              <a:rPr lang="en-US" sz="2800" dirty="0"/>
              <a:t>and understandable description.</a:t>
            </a:r>
            <a:endParaRPr lang="ru-KZ" sz="2800" dirty="0"/>
          </a:p>
        </p:txBody>
      </p:sp>
    </p:spTree>
    <p:extLst>
      <p:ext uri="{BB962C8B-B14F-4D97-AF65-F5344CB8AC3E}">
        <p14:creationId xmlns:p14="http://schemas.microsoft.com/office/powerpoint/2010/main" val="358879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5A94188-6D21-4339-9660-9031B183B17D}"/>
              </a:ext>
            </a:extLst>
          </p:cNvPr>
          <p:cNvSpPr>
            <a:spLocks noGrp="1"/>
          </p:cNvSpPr>
          <p:nvPr>
            <p:ph type="title"/>
          </p:nvPr>
        </p:nvSpPr>
        <p:spPr>
          <a:xfrm>
            <a:off x="432442" y="910238"/>
            <a:ext cx="11170508" cy="808963"/>
          </a:xfrm>
          <a:solidFill>
            <a:schemeClr val="bg1">
              <a:lumMod val="65000"/>
            </a:schemeClr>
          </a:solidFill>
          <a:ln w="12700">
            <a:solidFill>
              <a:schemeClr val="tx1"/>
            </a:solidFill>
          </a:ln>
        </p:spPr>
        <p:txBody>
          <a:bodyPr vert="horz" lIns="91440" tIns="45720" rIns="91440" bIns="45720" rtlCol="0" anchor="b">
            <a:noAutofit/>
          </a:bodyPr>
          <a:lstStyle/>
          <a:p>
            <a:r>
              <a:rPr lang="fi-FI" sz="2800" dirty="0">
                <a:latin typeface="Calibri"/>
                <a:cs typeface="Calibri"/>
              </a:rPr>
              <a:t>Double Diamond Design </a:t>
            </a:r>
            <a:r>
              <a:rPr lang="fi-FI" sz="2800" dirty="0" err="1">
                <a:latin typeface="Calibri"/>
                <a:cs typeface="Calibri"/>
              </a:rPr>
              <a:t>Process</a:t>
            </a:r>
            <a:r>
              <a:rPr lang="ru-RU" sz="2800" b="1" dirty="0">
                <a:solidFill>
                  <a:schemeClr val="tx1"/>
                </a:solidFill>
                <a:latin typeface="Calibri"/>
                <a:cs typeface="Calibri"/>
              </a:rPr>
              <a:t> </a:t>
            </a:r>
            <a:endParaRPr lang="fi-FI" sz="2800" b="1" dirty="0">
              <a:solidFill>
                <a:schemeClr val="tx1"/>
              </a:solidFill>
              <a:latin typeface="Calibri"/>
              <a:cs typeface="Calibri"/>
            </a:endParaRPr>
          </a:p>
        </p:txBody>
      </p:sp>
      <p:graphicFrame>
        <p:nvGraphicFramePr>
          <p:cNvPr id="5" name="Kaaviokuva 4">
            <a:extLst>
              <a:ext uri="{FF2B5EF4-FFF2-40B4-BE49-F238E27FC236}">
                <a16:creationId xmlns:a16="http://schemas.microsoft.com/office/drawing/2014/main" id="{01A9A561-6FE0-42D8-BCDC-E8D6666B01F3}"/>
              </a:ext>
            </a:extLst>
          </p:cNvPr>
          <p:cNvGraphicFramePr/>
          <p:nvPr/>
        </p:nvGraphicFramePr>
        <p:xfrm>
          <a:off x="4019009" y="1203657"/>
          <a:ext cx="5157977" cy="20333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uorakulmio 5">
            <a:extLst>
              <a:ext uri="{FF2B5EF4-FFF2-40B4-BE49-F238E27FC236}">
                <a16:creationId xmlns:a16="http://schemas.microsoft.com/office/drawing/2014/main" id="{75C350D5-E344-4178-A179-1047D11D898B}"/>
              </a:ext>
            </a:extLst>
          </p:cNvPr>
          <p:cNvSpPr/>
          <p:nvPr/>
        </p:nvSpPr>
        <p:spPr>
          <a:xfrm>
            <a:off x="4057540" y="4968814"/>
            <a:ext cx="1291025" cy="13689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A </a:t>
            </a:r>
            <a:r>
              <a:rPr lang="fi-FI" sz="1200" dirty="0" err="1"/>
              <a:t>comprehensive</a:t>
            </a:r>
            <a:r>
              <a:rPr lang="fi-FI" sz="1200" dirty="0"/>
              <a:t> </a:t>
            </a:r>
            <a:r>
              <a:rPr lang="fi-FI" sz="1200" dirty="0" err="1"/>
              <a:t>understanding</a:t>
            </a:r>
            <a:r>
              <a:rPr lang="fi-FI" sz="1200" dirty="0"/>
              <a:t> of </a:t>
            </a:r>
            <a:r>
              <a:rPr lang="fi-FI" sz="1200" dirty="0" err="1"/>
              <a:t>the</a:t>
            </a:r>
            <a:r>
              <a:rPr lang="fi-FI" sz="1200" dirty="0"/>
              <a:t> </a:t>
            </a:r>
            <a:r>
              <a:rPr lang="fi-FI" sz="1200" dirty="0" err="1"/>
              <a:t>problem</a:t>
            </a:r>
            <a:r>
              <a:rPr lang="fi-FI" sz="1200" dirty="0"/>
              <a:t> to </a:t>
            </a:r>
            <a:r>
              <a:rPr lang="fi-FI" sz="1200" dirty="0" err="1"/>
              <a:t>be</a:t>
            </a:r>
            <a:r>
              <a:rPr lang="fi-FI" sz="1200" dirty="0"/>
              <a:t> </a:t>
            </a:r>
            <a:r>
              <a:rPr lang="fi-FI" sz="1200" dirty="0" err="1"/>
              <a:t>solved</a:t>
            </a:r>
            <a:endParaRPr lang="fi-FI" sz="1200" dirty="0"/>
          </a:p>
        </p:txBody>
      </p:sp>
      <p:sp>
        <p:nvSpPr>
          <p:cNvPr id="7" name="Suorakulmio 6">
            <a:extLst>
              <a:ext uri="{FF2B5EF4-FFF2-40B4-BE49-F238E27FC236}">
                <a16:creationId xmlns:a16="http://schemas.microsoft.com/office/drawing/2014/main" id="{B8612B6D-FC66-485F-9690-E00B6B1E42A5}"/>
              </a:ext>
            </a:extLst>
          </p:cNvPr>
          <p:cNvSpPr/>
          <p:nvPr/>
        </p:nvSpPr>
        <p:spPr>
          <a:xfrm>
            <a:off x="5324681" y="4968815"/>
            <a:ext cx="1185212" cy="13689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spc="-50" dirty="0">
                <a:solidFill>
                  <a:srgbClr val="0070C0"/>
                </a:solidFill>
                <a:latin typeface="Calibri"/>
                <a:ea typeface="+mj-ea"/>
                <a:cs typeface="Calibri"/>
              </a:rPr>
              <a:t>A </a:t>
            </a:r>
            <a:r>
              <a:rPr lang="fi-FI" sz="1400" b="1" spc="-50" dirty="0" err="1">
                <a:solidFill>
                  <a:srgbClr val="0070C0"/>
                </a:solidFill>
                <a:latin typeface="Calibri"/>
                <a:ea typeface="+mj-ea"/>
                <a:cs typeface="Calibri"/>
              </a:rPr>
              <a:t>clear</a:t>
            </a:r>
            <a:r>
              <a:rPr lang="fi-FI" sz="1400" b="1" spc="-50" dirty="0">
                <a:solidFill>
                  <a:srgbClr val="0070C0"/>
                </a:solidFill>
                <a:latin typeface="Calibri"/>
                <a:ea typeface="+mj-ea"/>
                <a:cs typeface="Calibri"/>
              </a:rPr>
              <a:t> definition of </a:t>
            </a:r>
            <a:r>
              <a:rPr lang="fi-FI" sz="1400" b="1" spc="-50" dirty="0" err="1">
                <a:solidFill>
                  <a:srgbClr val="0070C0"/>
                </a:solidFill>
                <a:latin typeface="Calibri"/>
                <a:ea typeface="+mj-ea"/>
                <a:cs typeface="Calibri"/>
              </a:rPr>
              <a:t>problem</a:t>
            </a:r>
            <a:r>
              <a:rPr lang="fi-FI" sz="1400" b="1" spc="-50" dirty="0">
                <a:solidFill>
                  <a:srgbClr val="0070C0"/>
                </a:solidFill>
                <a:latin typeface="Calibri"/>
                <a:ea typeface="+mj-ea"/>
                <a:cs typeface="Calibri"/>
              </a:rPr>
              <a:t> to </a:t>
            </a:r>
            <a:r>
              <a:rPr lang="fi-FI" sz="1400" b="1" spc="-50" dirty="0" err="1">
                <a:solidFill>
                  <a:srgbClr val="0070C0"/>
                </a:solidFill>
                <a:latin typeface="Calibri"/>
                <a:ea typeface="+mj-ea"/>
                <a:cs typeface="Calibri"/>
              </a:rPr>
              <a:t>be</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solved</a:t>
            </a:r>
            <a:r>
              <a:rPr lang="fi-FI" sz="1400" b="1" spc="-50" dirty="0">
                <a:solidFill>
                  <a:srgbClr val="0070C0"/>
                </a:solidFill>
                <a:latin typeface="Calibri"/>
                <a:ea typeface="+mj-ea"/>
                <a:cs typeface="Calibri"/>
              </a:rPr>
              <a:t> and </a:t>
            </a:r>
            <a:r>
              <a:rPr lang="fi-FI" sz="1400" b="1" spc="-50" dirty="0" err="1">
                <a:solidFill>
                  <a:srgbClr val="0070C0"/>
                </a:solidFill>
                <a:latin typeface="Calibri"/>
                <a:ea typeface="+mj-ea"/>
                <a:cs typeface="Calibri"/>
              </a:rPr>
              <a:t>key</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success</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factors</a:t>
            </a:r>
            <a:endParaRPr lang="fi-FI" sz="1400" b="1" spc="-50" dirty="0">
              <a:solidFill>
                <a:srgbClr val="0070C0"/>
              </a:solidFill>
              <a:latin typeface="Calibri"/>
              <a:ea typeface="+mj-ea"/>
              <a:cs typeface="Calibri"/>
            </a:endParaRPr>
          </a:p>
        </p:txBody>
      </p:sp>
      <p:sp>
        <p:nvSpPr>
          <p:cNvPr id="8" name="Suorakulmio 7">
            <a:extLst>
              <a:ext uri="{FF2B5EF4-FFF2-40B4-BE49-F238E27FC236}">
                <a16:creationId xmlns:a16="http://schemas.microsoft.com/office/drawing/2014/main" id="{E37E8E95-ED10-4BB0-8385-689E7D4BA4E3}"/>
              </a:ext>
            </a:extLst>
          </p:cNvPr>
          <p:cNvSpPr/>
          <p:nvPr/>
        </p:nvSpPr>
        <p:spPr>
          <a:xfrm>
            <a:off x="6486010" y="4987733"/>
            <a:ext cx="1238785" cy="13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A </a:t>
            </a:r>
            <a:r>
              <a:rPr lang="fi-FI" sz="1200" dirty="0" err="1"/>
              <a:t>comprehensive</a:t>
            </a:r>
            <a:r>
              <a:rPr lang="fi-FI" sz="1200" dirty="0"/>
              <a:t> </a:t>
            </a:r>
            <a:r>
              <a:rPr lang="fi-FI" sz="1200" dirty="0" err="1"/>
              <a:t>understanding</a:t>
            </a:r>
            <a:r>
              <a:rPr lang="fi-FI" sz="1200" dirty="0"/>
              <a:t> of </a:t>
            </a:r>
            <a:r>
              <a:rPr lang="fi-FI" sz="1200" dirty="0" err="1"/>
              <a:t>potential</a:t>
            </a:r>
            <a:r>
              <a:rPr lang="fi-FI" sz="1200" dirty="0"/>
              <a:t> </a:t>
            </a:r>
            <a:r>
              <a:rPr lang="fi-FI" sz="1200" dirty="0" err="1"/>
              <a:t>solutions</a:t>
            </a:r>
            <a:r>
              <a:rPr lang="fi-FI" sz="1200" dirty="0"/>
              <a:t> to </a:t>
            </a:r>
            <a:r>
              <a:rPr lang="fi-FI" sz="1200" dirty="0" err="1"/>
              <a:t>the</a:t>
            </a:r>
            <a:r>
              <a:rPr lang="fi-FI" sz="1200" dirty="0"/>
              <a:t> </a:t>
            </a:r>
            <a:r>
              <a:rPr lang="fi-FI" sz="1200" dirty="0" err="1"/>
              <a:t>problem</a:t>
            </a:r>
            <a:endParaRPr lang="fi-FI" sz="1200" dirty="0"/>
          </a:p>
        </p:txBody>
      </p:sp>
      <p:sp>
        <p:nvSpPr>
          <p:cNvPr id="9" name="Suorakulmio 8">
            <a:extLst>
              <a:ext uri="{FF2B5EF4-FFF2-40B4-BE49-F238E27FC236}">
                <a16:creationId xmlns:a16="http://schemas.microsoft.com/office/drawing/2014/main" id="{A96D48F8-A7D6-4B4F-991D-30EF51E8FFB5}"/>
              </a:ext>
            </a:extLst>
          </p:cNvPr>
          <p:cNvSpPr/>
          <p:nvPr/>
        </p:nvSpPr>
        <p:spPr>
          <a:xfrm>
            <a:off x="7747017" y="4949897"/>
            <a:ext cx="1197762" cy="13749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A </a:t>
            </a:r>
            <a:r>
              <a:rPr lang="fi-FI" sz="1200" dirty="0" err="1"/>
              <a:t>clear</a:t>
            </a:r>
            <a:r>
              <a:rPr lang="fi-FI" sz="1200" dirty="0"/>
              <a:t> </a:t>
            </a:r>
            <a:r>
              <a:rPr lang="fi-FI" sz="1200" dirty="0" err="1"/>
              <a:t>descrption</a:t>
            </a:r>
            <a:r>
              <a:rPr lang="fi-FI" sz="1200" dirty="0"/>
              <a:t> of </a:t>
            </a:r>
            <a:r>
              <a:rPr lang="fi-FI" sz="1200" dirty="0" err="1"/>
              <a:t>the</a:t>
            </a:r>
            <a:r>
              <a:rPr lang="fi-FI" sz="1200" dirty="0"/>
              <a:t> </a:t>
            </a:r>
            <a:r>
              <a:rPr lang="fi-FI" sz="1200" dirty="0" err="1"/>
              <a:t>solution</a:t>
            </a:r>
            <a:r>
              <a:rPr lang="fi-FI" sz="1200" dirty="0"/>
              <a:t> to </a:t>
            </a:r>
            <a:r>
              <a:rPr lang="fi-FI" sz="1200" dirty="0" err="1"/>
              <a:t>delivered</a:t>
            </a:r>
            <a:r>
              <a:rPr lang="fi-FI" sz="1200" dirty="0"/>
              <a:t> and </a:t>
            </a:r>
            <a:r>
              <a:rPr lang="fi-FI" sz="1200" dirty="0" err="1"/>
              <a:t>iterated</a:t>
            </a:r>
            <a:r>
              <a:rPr lang="fi-FI" sz="1200" dirty="0"/>
              <a:t> </a:t>
            </a:r>
            <a:r>
              <a:rPr lang="fi-FI" sz="1200" dirty="0" err="1"/>
              <a:t>upon</a:t>
            </a:r>
            <a:endParaRPr lang="fi-FI" sz="1200" dirty="0"/>
          </a:p>
        </p:txBody>
      </p:sp>
      <p:sp>
        <p:nvSpPr>
          <p:cNvPr id="10" name="Suorakulmio 9">
            <a:extLst>
              <a:ext uri="{FF2B5EF4-FFF2-40B4-BE49-F238E27FC236}">
                <a16:creationId xmlns:a16="http://schemas.microsoft.com/office/drawing/2014/main" id="{B58A003D-63B5-4542-A617-5D4E08B26A83}"/>
              </a:ext>
            </a:extLst>
          </p:cNvPr>
          <p:cNvSpPr/>
          <p:nvPr/>
        </p:nvSpPr>
        <p:spPr>
          <a:xfrm>
            <a:off x="4069650" y="2551025"/>
            <a:ext cx="1232809" cy="2417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lumMod val="65000"/>
                  </a:schemeClr>
                </a:solidFill>
              </a:rPr>
              <a:t>What will we do to fully understand the problem and not proceed with assumptions?</a:t>
            </a:r>
            <a:endParaRPr lang="fi-FI" sz="1400" dirty="0">
              <a:solidFill>
                <a:schemeClr val="bg1">
                  <a:lumMod val="65000"/>
                </a:schemeClr>
              </a:solidFill>
            </a:endParaRPr>
          </a:p>
        </p:txBody>
      </p:sp>
      <p:sp>
        <p:nvSpPr>
          <p:cNvPr id="11" name="Suorakulmio 10">
            <a:extLst>
              <a:ext uri="{FF2B5EF4-FFF2-40B4-BE49-F238E27FC236}">
                <a16:creationId xmlns:a16="http://schemas.microsoft.com/office/drawing/2014/main" id="{0A28EFD6-1D3C-411D-8170-6F0E2A836573}"/>
              </a:ext>
            </a:extLst>
          </p:cNvPr>
          <p:cNvSpPr/>
          <p:nvPr/>
        </p:nvSpPr>
        <p:spPr>
          <a:xfrm>
            <a:off x="5324680" y="2551025"/>
            <a:ext cx="1157909" cy="2417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spc="-50" dirty="0">
                <a:solidFill>
                  <a:srgbClr val="0070C0"/>
                </a:solidFill>
                <a:latin typeface="Calibri"/>
                <a:ea typeface="+mj-ea"/>
                <a:cs typeface="Calibri"/>
              </a:rPr>
              <a:t>How </a:t>
            </a:r>
            <a:r>
              <a:rPr lang="fi-FI" sz="1400" b="1" spc="-50" dirty="0" err="1">
                <a:solidFill>
                  <a:srgbClr val="0070C0"/>
                </a:solidFill>
                <a:latin typeface="Calibri"/>
                <a:ea typeface="+mj-ea"/>
                <a:cs typeface="Calibri"/>
              </a:rPr>
              <a:t>will</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we</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synthesize</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our</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findings</a:t>
            </a:r>
            <a:r>
              <a:rPr lang="fi-FI" sz="1400" b="1" spc="-50" dirty="0">
                <a:solidFill>
                  <a:srgbClr val="0070C0"/>
                </a:solidFill>
                <a:latin typeface="Calibri"/>
                <a:ea typeface="+mj-ea"/>
                <a:cs typeface="Calibri"/>
              </a:rPr>
              <a:t> to </a:t>
            </a:r>
            <a:r>
              <a:rPr lang="fi-FI" sz="1400" b="1" spc="-50" dirty="0" err="1">
                <a:solidFill>
                  <a:srgbClr val="0070C0"/>
                </a:solidFill>
                <a:latin typeface="Calibri"/>
                <a:ea typeface="+mj-ea"/>
                <a:cs typeface="Calibri"/>
              </a:rPr>
              <a:t>define</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our</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problem</a:t>
            </a:r>
            <a:r>
              <a:rPr lang="fi-FI" sz="1400" b="1" spc="-50" dirty="0">
                <a:solidFill>
                  <a:srgbClr val="0070C0"/>
                </a:solidFill>
                <a:latin typeface="Calibri"/>
                <a:ea typeface="+mj-ea"/>
                <a:cs typeface="Calibri"/>
              </a:rPr>
              <a:t>?</a:t>
            </a:r>
            <a:r>
              <a:rPr lang="fi-FI" sz="1400" b="1" dirty="0">
                <a:solidFill>
                  <a:schemeClr val="tx1"/>
                </a:solidFill>
              </a:rPr>
              <a:t> </a:t>
            </a:r>
            <a:endParaRPr lang="fi-FI" sz="1400" b="1">
              <a:solidFill>
                <a:schemeClr val="tx1"/>
              </a:solidFill>
              <a:cs typeface="Calibri"/>
            </a:endParaRPr>
          </a:p>
        </p:txBody>
      </p:sp>
      <p:sp>
        <p:nvSpPr>
          <p:cNvPr id="12" name="Suorakulmio 11">
            <a:extLst>
              <a:ext uri="{FF2B5EF4-FFF2-40B4-BE49-F238E27FC236}">
                <a16:creationId xmlns:a16="http://schemas.microsoft.com/office/drawing/2014/main" id="{23A88855-A052-4356-B17D-291BFB6A1D41}"/>
              </a:ext>
            </a:extLst>
          </p:cNvPr>
          <p:cNvSpPr/>
          <p:nvPr/>
        </p:nvSpPr>
        <p:spPr>
          <a:xfrm>
            <a:off x="6504811" y="2569943"/>
            <a:ext cx="1219984" cy="23988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b="1" dirty="0">
                <a:solidFill>
                  <a:schemeClr val="bg1">
                    <a:lumMod val="75000"/>
                  </a:schemeClr>
                </a:solidFill>
              </a:rPr>
              <a:t>How </a:t>
            </a:r>
            <a:r>
              <a:rPr lang="fi-FI" sz="1400" b="1" dirty="0" err="1">
                <a:solidFill>
                  <a:schemeClr val="bg1">
                    <a:lumMod val="75000"/>
                  </a:schemeClr>
                </a:solidFill>
              </a:rPr>
              <a:t>will</a:t>
            </a:r>
            <a:r>
              <a:rPr lang="fi-FI" sz="1400" b="1" dirty="0">
                <a:solidFill>
                  <a:schemeClr val="bg1">
                    <a:lumMod val="75000"/>
                  </a:schemeClr>
                </a:solidFill>
              </a:rPr>
              <a:t> </a:t>
            </a:r>
            <a:r>
              <a:rPr lang="fi-FI" sz="1400" b="1" dirty="0" err="1">
                <a:solidFill>
                  <a:schemeClr val="bg1">
                    <a:lumMod val="75000"/>
                  </a:schemeClr>
                </a:solidFill>
              </a:rPr>
              <a:t>we</a:t>
            </a:r>
            <a:r>
              <a:rPr lang="fi-FI" sz="1400" b="1" dirty="0">
                <a:solidFill>
                  <a:schemeClr val="bg1">
                    <a:lumMod val="75000"/>
                  </a:schemeClr>
                </a:solidFill>
              </a:rPr>
              <a:t> </a:t>
            </a:r>
            <a:r>
              <a:rPr lang="fi-FI" sz="1400" b="1" dirty="0" err="1">
                <a:solidFill>
                  <a:schemeClr val="bg1">
                    <a:lumMod val="75000"/>
                  </a:schemeClr>
                </a:solidFill>
              </a:rPr>
              <a:t>generate</a:t>
            </a:r>
            <a:r>
              <a:rPr lang="fi-FI" sz="1400" b="1" dirty="0">
                <a:solidFill>
                  <a:schemeClr val="bg1">
                    <a:lumMod val="75000"/>
                  </a:schemeClr>
                </a:solidFill>
              </a:rPr>
              <a:t> </a:t>
            </a:r>
            <a:r>
              <a:rPr lang="fi-FI" sz="1400" b="1" dirty="0" err="1">
                <a:solidFill>
                  <a:schemeClr val="bg1">
                    <a:lumMod val="75000"/>
                  </a:schemeClr>
                </a:solidFill>
              </a:rPr>
              <a:t>many</a:t>
            </a:r>
            <a:r>
              <a:rPr lang="fi-FI" sz="1400" b="1" dirty="0">
                <a:solidFill>
                  <a:schemeClr val="bg1">
                    <a:lumMod val="75000"/>
                  </a:schemeClr>
                </a:solidFill>
              </a:rPr>
              <a:t> </a:t>
            </a:r>
            <a:r>
              <a:rPr lang="fi-FI" sz="1400" b="1" dirty="0" err="1">
                <a:solidFill>
                  <a:schemeClr val="bg1">
                    <a:lumMod val="75000"/>
                  </a:schemeClr>
                </a:solidFill>
              </a:rPr>
              <a:t>viabel</a:t>
            </a:r>
            <a:r>
              <a:rPr lang="fi-FI" sz="1400" b="1" dirty="0">
                <a:solidFill>
                  <a:schemeClr val="bg1">
                    <a:lumMod val="75000"/>
                  </a:schemeClr>
                </a:solidFill>
              </a:rPr>
              <a:t> </a:t>
            </a:r>
            <a:r>
              <a:rPr lang="fi-FI" sz="1400" b="1" dirty="0" err="1">
                <a:solidFill>
                  <a:schemeClr val="bg1">
                    <a:lumMod val="75000"/>
                  </a:schemeClr>
                </a:solidFill>
              </a:rPr>
              <a:t>ideas</a:t>
            </a:r>
            <a:r>
              <a:rPr lang="fi-FI" sz="1400" b="1" dirty="0">
                <a:solidFill>
                  <a:schemeClr val="bg1">
                    <a:lumMod val="75000"/>
                  </a:schemeClr>
                </a:solidFill>
              </a:rPr>
              <a:t> to </a:t>
            </a:r>
            <a:r>
              <a:rPr lang="fi-FI" sz="1400" b="1" dirty="0" err="1">
                <a:solidFill>
                  <a:schemeClr val="bg1">
                    <a:lumMod val="75000"/>
                  </a:schemeClr>
                </a:solidFill>
              </a:rPr>
              <a:t>solve</a:t>
            </a:r>
            <a:r>
              <a:rPr lang="fi-FI" sz="1400" b="1" dirty="0">
                <a:solidFill>
                  <a:schemeClr val="bg1">
                    <a:lumMod val="75000"/>
                  </a:schemeClr>
                </a:solidFill>
              </a:rPr>
              <a:t> </a:t>
            </a:r>
            <a:r>
              <a:rPr lang="fi-FI" sz="1400" b="1" dirty="0" err="1">
                <a:solidFill>
                  <a:schemeClr val="bg1">
                    <a:lumMod val="75000"/>
                  </a:schemeClr>
                </a:solidFill>
              </a:rPr>
              <a:t>the</a:t>
            </a:r>
            <a:r>
              <a:rPr lang="fi-FI" sz="1400" b="1" dirty="0">
                <a:solidFill>
                  <a:schemeClr val="bg1">
                    <a:lumMod val="75000"/>
                  </a:schemeClr>
                </a:solidFill>
              </a:rPr>
              <a:t> </a:t>
            </a:r>
            <a:r>
              <a:rPr lang="fi-FI" sz="1400" b="1" dirty="0" err="1">
                <a:solidFill>
                  <a:schemeClr val="bg1">
                    <a:lumMod val="75000"/>
                  </a:schemeClr>
                </a:solidFill>
              </a:rPr>
              <a:t>problem</a:t>
            </a:r>
            <a:r>
              <a:rPr lang="fi-FI" sz="1400" b="1" dirty="0">
                <a:solidFill>
                  <a:schemeClr val="bg1">
                    <a:lumMod val="75000"/>
                  </a:schemeClr>
                </a:solidFill>
              </a:rPr>
              <a:t>? </a:t>
            </a:r>
          </a:p>
        </p:txBody>
      </p:sp>
      <p:sp>
        <p:nvSpPr>
          <p:cNvPr id="13" name="Suorakulmio 12">
            <a:extLst>
              <a:ext uri="{FF2B5EF4-FFF2-40B4-BE49-F238E27FC236}">
                <a16:creationId xmlns:a16="http://schemas.microsoft.com/office/drawing/2014/main" id="{365ECAAC-1ADF-492F-ACCA-891114EA09EC}"/>
              </a:ext>
            </a:extLst>
          </p:cNvPr>
          <p:cNvSpPr/>
          <p:nvPr/>
        </p:nvSpPr>
        <p:spPr>
          <a:xfrm>
            <a:off x="7724795" y="2551025"/>
            <a:ext cx="1219985" cy="23988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bg1">
                    <a:lumMod val="65000"/>
                  </a:schemeClr>
                </a:solidFill>
              </a:rPr>
              <a:t>How </a:t>
            </a:r>
            <a:r>
              <a:rPr lang="fi-FI" sz="1400" dirty="0" err="1">
                <a:solidFill>
                  <a:schemeClr val="bg1">
                    <a:lumMod val="65000"/>
                  </a:schemeClr>
                </a:solidFill>
              </a:rPr>
              <a:t>will</a:t>
            </a:r>
            <a:r>
              <a:rPr lang="fi-FI" sz="1400" dirty="0">
                <a:solidFill>
                  <a:schemeClr val="bg1">
                    <a:lumMod val="65000"/>
                  </a:schemeClr>
                </a:solidFill>
              </a:rPr>
              <a:t> </a:t>
            </a:r>
            <a:r>
              <a:rPr lang="fi-FI" sz="1400" dirty="0" err="1">
                <a:solidFill>
                  <a:schemeClr val="bg1">
                    <a:lumMod val="65000"/>
                  </a:schemeClr>
                </a:solidFill>
              </a:rPr>
              <a:t>we</a:t>
            </a:r>
            <a:r>
              <a:rPr lang="fi-FI" sz="1400" dirty="0">
                <a:solidFill>
                  <a:schemeClr val="bg1">
                    <a:lumMod val="65000"/>
                  </a:schemeClr>
                </a:solidFill>
              </a:rPr>
              <a:t> </a:t>
            </a:r>
            <a:r>
              <a:rPr lang="fi-FI" sz="1400" dirty="0" err="1">
                <a:solidFill>
                  <a:schemeClr val="bg1">
                    <a:lumMod val="65000"/>
                  </a:schemeClr>
                </a:solidFill>
              </a:rPr>
              <a:t>build</a:t>
            </a:r>
            <a:r>
              <a:rPr lang="fi-FI" sz="1400" dirty="0">
                <a:solidFill>
                  <a:schemeClr val="bg1">
                    <a:lumMod val="65000"/>
                  </a:schemeClr>
                </a:solidFill>
              </a:rPr>
              <a:t>, </a:t>
            </a:r>
            <a:r>
              <a:rPr lang="fi-FI" sz="1400" dirty="0" err="1">
                <a:solidFill>
                  <a:schemeClr val="bg1">
                    <a:lumMod val="65000"/>
                  </a:schemeClr>
                </a:solidFill>
              </a:rPr>
              <a:t>launch</a:t>
            </a:r>
            <a:r>
              <a:rPr lang="fi-FI" sz="1400" dirty="0">
                <a:solidFill>
                  <a:schemeClr val="bg1">
                    <a:lumMod val="65000"/>
                  </a:schemeClr>
                </a:solidFill>
              </a:rPr>
              <a:t>, and </a:t>
            </a:r>
            <a:r>
              <a:rPr lang="fi-FI" sz="1400" dirty="0" err="1">
                <a:solidFill>
                  <a:schemeClr val="bg1">
                    <a:lumMod val="65000"/>
                  </a:schemeClr>
                </a:solidFill>
              </a:rPr>
              <a:t>test</a:t>
            </a:r>
            <a:r>
              <a:rPr lang="fi-FI" sz="1400" dirty="0">
                <a:solidFill>
                  <a:schemeClr val="bg1">
                    <a:lumMod val="65000"/>
                  </a:schemeClr>
                </a:solidFill>
              </a:rPr>
              <a:t> </a:t>
            </a:r>
            <a:r>
              <a:rPr lang="fi-FI" sz="1400" dirty="0" err="1">
                <a:solidFill>
                  <a:schemeClr val="bg1">
                    <a:lumMod val="65000"/>
                  </a:schemeClr>
                </a:solidFill>
              </a:rPr>
              <a:t>our</a:t>
            </a:r>
            <a:r>
              <a:rPr lang="fi-FI" sz="1400" dirty="0">
                <a:solidFill>
                  <a:schemeClr val="bg1">
                    <a:lumMod val="65000"/>
                  </a:schemeClr>
                </a:solidFill>
              </a:rPr>
              <a:t> </a:t>
            </a:r>
            <a:r>
              <a:rPr lang="fi-FI" sz="1400" dirty="0" err="1">
                <a:solidFill>
                  <a:schemeClr val="bg1">
                    <a:lumMod val="65000"/>
                  </a:schemeClr>
                </a:solidFill>
              </a:rPr>
              <a:t>chosen</a:t>
            </a:r>
            <a:r>
              <a:rPr lang="fi-FI" sz="1400" dirty="0">
                <a:solidFill>
                  <a:schemeClr val="bg1">
                    <a:lumMod val="65000"/>
                  </a:schemeClr>
                </a:solidFill>
              </a:rPr>
              <a:t> </a:t>
            </a:r>
            <a:r>
              <a:rPr lang="fi-FI" sz="1400" dirty="0" err="1">
                <a:solidFill>
                  <a:schemeClr val="bg1">
                    <a:lumMod val="65000"/>
                  </a:schemeClr>
                </a:solidFill>
              </a:rPr>
              <a:t>solution</a:t>
            </a:r>
            <a:r>
              <a:rPr lang="fi-FI" sz="1400" dirty="0">
                <a:solidFill>
                  <a:schemeClr val="bg1">
                    <a:lumMod val="65000"/>
                  </a:schemeClr>
                </a:solidFill>
              </a:rPr>
              <a:t>? </a:t>
            </a:r>
          </a:p>
        </p:txBody>
      </p:sp>
      <p:sp>
        <p:nvSpPr>
          <p:cNvPr id="15" name="Tekstiruutu 14">
            <a:extLst>
              <a:ext uri="{FF2B5EF4-FFF2-40B4-BE49-F238E27FC236}">
                <a16:creationId xmlns:a16="http://schemas.microsoft.com/office/drawing/2014/main" id="{469BE006-858F-47DF-9273-FBC244E19214}"/>
              </a:ext>
            </a:extLst>
          </p:cNvPr>
          <p:cNvSpPr txBox="1"/>
          <p:nvPr/>
        </p:nvSpPr>
        <p:spPr>
          <a:xfrm>
            <a:off x="9745778" y="1355459"/>
            <a:ext cx="6094562" cy="369332"/>
          </a:xfrm>
          <a:prstGeom prst="rect">
            <a:avLst/>
          </a:prstGeom>
          <a:noFill/>
        </p:spPr>
        <p:txBody>
          <a:bodyPr wrap="square">
            <a:spAutoFit/>
          </a:bodyPr>
          <a:lstStyle/>
          <a:p>
            <a:r>
              <a:rPr lang="fi-FI" i="1" dirty="0"/>
              <a:t>(</a:t>
            </a:r>
            <a:r>
              <a:rPr lang="fi-FI" i="1" dirty="0" err="1"/>
              <a:t>Dolan</a:t>
            </a:r>
            <a:r>
              <a:rPr lang="fi-FI" i="1" dirty="0"/>
              <a:t> 2021)</a:t>
            </a:r>
          </a:p>
        </p:txBody>
      </p:sp>
    </p:spTree>
    <p:extLst>
      <p:ext uri="{BB962C8B-B14F-4D97-AF65-F5344CB8AC3E}">
        <p14:creationId xmlns:p14="http://schemas.microsoft.com/office/powerpoint/2010/main" val="1129636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849DD6-BDDE-CE28-A170-7101828FF1BF}"/>
              </a:ext>
            </a:extLst>
          </p:cNvPr>
          <p:cNvSpPr>
            <a:spLocks noGrp="1"/>
          </p:cNvSpPr>
          <p:nvPr>
            <p:ph type="title"/>
          </p:nvPr>
        </p:nvSpPr>
        <p:spPr/>
        <p:txBody>
          <a:bodyPr>
            <a:normAutofit/>
          </a:bodyPr>
          <a:lstStyle/>
          <a:p>
            <a:r>
              <a:rPr lang="en-US" sz="4400" dirty="0"/>
              <a:t>2D Forming solutions</a:t>
            </a:r>
            <a:endParaRPr lang="ru-KZ" dirty="0"/>
          </a:p>
        </p:txBody>
      </p:sp>
      <p:pic>
        <p:nvPicPr>
          <p:cNvPr id="5" name="Объект 4">
            <a:extLst>
              <a:ext uri="{FF2B5EF4-FFF2-40B4-BE49-F238E27FC236}">
                <a16:creationId xmlns:a16="http://schemas.microsoft.com/office/drawing/2014/main" id="{F0D76189-EB57-8FE1-3746-BBA942FDE86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7221" y="1779457"/>
            <a:ext cx="6477557" cy="4510688"/>
          </a:xfrm>
        </p:spPr>
      </p:pic>
    </p:spTree>
    <p:extLst>
      <p:ext uri="{BB962C8B-B14F-4D97-AF65-F5344CB8AC3E}">
        <p14:creationId xmlns:p14="http://schemas.microsoft.com/office/powerpoint/2010/main" val="302083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79F2D-F001-4119-B1B7-CBA162C6CF27}"/>
              </a:ext>
            </a:extLst>
          </p:cNvPr>
          <p:cNvSpPr>
            <a:spLocks noGrp="1"/>
          </p:cNvSpPr>
          <p:nvPr>
            <p:ph type="title"/>
          </p:nvPr>
        </p:nvSpPr>
        <p:spPr/>
        <p:txBody>
          <a:bodyPr>
            <a:normAutofit/>
          </a:bodyPr>
          <a:lstStyle/>
          <a:p>
            <a:r>
              <a:rPr lang="en-US" dirty="0"/>
              <a:t>Design Thinking: A Non-Linear Process</a:t>
            </a:r>
            <a:r>
              <a:rPr lang="ru-RU" dirty="0"/>
              <a:t> </a:t>
            </a:r>
            <a:endParaRPr lang="lt-LT" dirty="0">
              <a:solidFill>
                <a:schemeClr val="tx1"/>
              </a:solidFill>
            </a:endParaRPr>
          </a:p>
        </p:txBody>
      </p:sp>
      <p:pic>
        <p:nvPicPr>
          <p:cNvPr id="1026" name="Picture 2" descr="https://public-media.interaction-design.org/images/uploads/9a1209679f546ddaba8970e9511ce028.jpg">
            <a:extLst>
              <a:ext uri="{FF2B5EF4-FFF2-40B4-BE49-F238E27FC236}">
                <a16:creationId xmlns:a16="http://schemas.microsoft.com/office/drawing/2014/main" id="{E71738FB-9902-45F3-B7C4-24CC8F68CE6A}"/>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1675" t="13789" r="2681" b="10841"/>
          <a:stretch/>
        </p:blipFill>
        <p:spPr bwMode="auto">
          <a:xfrm>
            <a:off x="2529207" y="1779457"/>
            <a:ext cx="6858000" cy="437523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E5BA1CA-58DE-4CAE-8043-02FCDFD47F42}"/>
              </a:ext>
            </a:extLst>
          </p:cNvPr>
          <p:cNvSpPr txBox="1"/>
          <p:nvPr/>
        </p:nvSpPr>
        <p:spPr>
          <a:xfrm>
            <a:off x="263611" y="5231357"/>
            <a:ext cx="479888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understand and share the feelings of another</a:t>
            </a:r>
            <a:endParaRPr lang="ru-RU" dirty="0"/>
          </a:p>
        </p:txBody>
      </p:sp>
      <p:sp>
        <p:nvSpPr>
          <p:cNvPr id="5" name="Arrow: Down 4">
            <a:extLst>
              <a:ext uri="{FF2B5EF4-FFF2-40B4-BE49-F238E27FC236}">
                <a16:creationId xmlns:a16="http://schemas.microsoft.com/office/drawing/2014/main" id="{C6771242-017C-4571-B3BE-1FB069AF5DFB}"/>
              </a:ext>
            </a:extLst>
          </p:cNvPr>
          <p:cNvSpPr/>
          <p:nvPr/>
        </p:nvSpPr>
        <p:spPr>
          <a:xfrm>
            <a:off x="3118586" y="4632158"/>
            <a:ext cx="418698" cy="5991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 name="Tekstiruutu 2">
            <a:extLst>
              <a:ext uri="{FF2B5EF4-FFF2-40B4-BE49-F238E27FC236}">
                <a16:creationId xmlns:a16="http://schemas.microsoft.com/office/drawing/2014/main" id="{B31310C1-EFDE-499A-8E44-A4FE94FC27D2}"/>
              </a:ext>
            </a:extLst>
          </p:cNvPr>
          <p:cNvSpPr txBox="1"/>
          <p:nvPr/>
        </p:nvSpPr>
        <p:spPr>
          <a:xfrm>
            <a:off x="8658138" y="5877688"/>
            <a:ext cx="3612143" cy="369332"/>
          </a:xfrm>
          <a:prstGeom prst="rect">
            <a:avLst/>
          </a:prstGeom>
          <a:noFill/>
        </p:spPr>
        <p:txBody>
          <a:bodyPr wrap="none" rtlCol="0">
            <a:spAutoFit/>
          </a:bodyPr>
          <a:lstStyle/>
          <a:p>
            <a:r>
              <a:rPr lang="fi-FI" i="1" dirty="0"/>
              <a:t>https://www.interaction-design.org/</a:t>
            </a:r>
            <a:endParaRPr lang="fi-FI" i="1" dirty="0">
              <a:highlight>
                <a:srgbClr val="FFFF00"/>
              </a:highlight>
            </a:endParaRPr>
          </a:p>
        </p:txBody>
      </p:sp>
    </p:spTree>
    <p:extLst>
      <p:ext uri="{BB962C8B-B14F-4D97-AF65-F5344CB8AC3E}">
        <p14:creationId xmlns:p14="http://schemas.microsoft.com/office/powerpoint/2010/main" val="1497785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0CFD6C-58F2-406B-B7C1-D53DA4059D68}"/>
              </a:ext>
            </a:extLst>
          </p:cNvPr>
          <p:cNvSpPr>
            <a:spLocks noGrp="1"/>
          </p:cNvSpPr>
          <p:nvPr>
            <p:ph idx="1"/>
          </p:nvPr>
        </p:nvSpPr>
        <p:spPr>
          <a:xfrm>
            <a:off x="659109" y="1829095"/>
            <a:ext cx="10873782" cy="4412585"/>
          </a:xfrm>
        </p:spPr>
        <p:txBody>
          <a:bodyPr vert="horz" lIns="0" tIns="45720" rIns="0" bIns="45720" rtlCol="0" anchor="t">
            <a:normAutofit/>
          </a:bodyPr>
          <a:lstStyle/>
          <a:p>
            <a:pPr algn="ctr"/>
            <a:r>
              <a:rPr lang="en-US" sz="3100" i="1" dirty="0"/>
              <a:t>The most challenging part of the Design Thinking process, as the definition of a problem will require you to synthesize your observations about your users from the first stage in the Design Thinking process, which is called the </a:t>
            </a:r>
            <a:r>
              <a:rPr lang="en-US" sz="3100" i="1" dirty="0" err="1"/>
              <a:t>Empathise</a:t>
            </a:r>
            <a:r>
              <a:rPr lang="en-US" sz="3100" i="1" dirty="0"/>
              <a:t> stage.</a:t>
            </a:r>
          </a:p>
          <a:p>
            <a:pPr algn="ctr"/>
            <a:endParaRPr lang="en-US" sz="4400" i="1" dirty="0">
              <a:cs typeface="Calibri"/>
            </a:endParaRPr>
          </a:p>
        </p:txBody>
      </p:sp>
      <p:sp>
        <p:nvSpPr>
          <p:cNvPr id="5" name="TextBox 4">
            <a:extLst>
              <a:ext uri="{FF2B5EF4-FFF2-40B4-BE49-F238E27FC236}">
                <a16:creationId xmlns:a16="http://schemas.microsoft.com/office/drawing/2014/main" id="{74175B94-75A0-4116-908F-E2ECF813FB51}"/>
              </a:ext>
            </a:extLst>
          </p:cNvPr>
          <p:cNvSpPr txBox="1"/>
          <p:nvPr/>
        </p:nvSpPr>
        <p:spPr>
          <a:xfrm>
            <a:off x="5219205" y="5872348"/>
            <a:ext cx="678081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a:solidFill>
                  <a:srgbClr val="0070C0"/>
                </a:solidFill>
              </a:rPr>
              <a:t>(https://experience.sap.com/skillup/introduction-to-design-thinking/)</a:t>
            </a:r>
            <a:endParaRPr lang="ru-RU"/>
          </a:p>
        </p:txBody>
      </p:sp>
    </p:spTree>
    <p:extLst>
      <p:ext uri="{BB962C8B-B14F-4D97-AF65-F5344CB8AC3E}">
        <p14:creationId xmlns:p14="http://schemas.microsoft.com/office/powerpoint/2010/main" val="252815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0E179B-8185-4914-9979-59612FD7ACF4}"/>
              </a:ext>
            </a:extLst>
          </p:cNvPr>
          <p:cNvSpPr>
            <a:spLocks noGrp="1"/>
          </p:cNvSpPr>
          <p:nvPr>
            <p:ph idx="1"/>
          </p:nvPr>
        </p:nvSpPr>
        <p:spPr>
          <a:xfrm>
            <a:off x="1695300" y="1868724"/>
            <a:ext cx="8856876" cy="4247666"/>
          </a:xfrm>
        </p:spPr>
        <p:txBody>
          <a:bodyPr vert="horz" lIns="0" tIns="45720" rIns="0" bIns="45720" rtlCol="0" anchor="t">
            <a:noAutofit/>
          </a:bodyPr>
          <a:lstStyle/>
          <a:p>
            <a:pPr algn="ctr"/>
            <a:r>
              <a:rPr lang="en-US" sz="2800" i="1" dirty="0"/>
              <a:t>In the </a:t>
            </a:r>
            <a:r>
              <a:rPr lang="en-US" sz="2800" b="1" i="1" dirty="0"/>
              <a:t>Define </a:t>
            </a:r>
            <a:r>
              <a:rPr lang="en-US" sz="2800" i="1" dirty="0"/>
              <a:t>stage you </a:t>
            </a:r>
            <a:r>
              <a:rPr lang="en-US" sz="2800" i="1" dirty="0" err="1"/>
              <a:t>synthesise</a:t>
            </a:r>
            <a:r>
              <a:rPr lang="en-US" sz="2800" i="1" dirty="0"/>
              <a:t> your observations about your users from the first stage, the </a:t>
            </a:r>
            <a:r>
              <a:rPr lang="en-US" sz="2800" i="1" dirty="0" err="1"/>
              <a:t>Empathise</a:t>
            </a:r>
            <a:r>
              <a:rPr lang="en-US" sz="2800" i="1" dirty="0"/>
              <a:t> stage. </a:t>
            </a:r>
            <a:endParaRPr lang="en-US" sz="2800" i="1" dirty="0">
              <a:cs typeface="Calibri"/>
            </a:endParaRPr>
          </a:p>
          <a:p>
            <a:pPr algn="ctr"/>
            <a:r>
              <a:rPr lang="en-US" sz="2800" i="1" dirty="0"/>
              <a:t>A great definition of your problem statement will guide you and your team’s work and kick start the ideation process (third stage) in the right direction.</a:t>
            </a:r>
            <a:endParaRPr lang="lt-LT" sz="2800" dirty="0">
              <a:cs typeface="Calibri"/>
            </a:endParaRPr>
          </a:p>
        </p:txBody>
      </p:sp>
      <p:sp>
        <p:nvSpPr>
          <p:cNvPr id="5" name="TextBox 4">
            <a:extLst>
              <a:ext uri="{FF2B5EF4-FFF2-40B4-BE49-F238E27FC236}">
                <a16:creationId xmlns:a16="http://schemas.microsoft.com/office/drawing/2014/main" id="{5A521C3A-FEDC-482C-A898-F21D1A65F148}"/>
              </a:ext>
            </a:extLst>
          </p:cNvPr>
          <p:cNvSpPr txBox="1"/>
          <p:nvPr/>
        </p:nvSpPr>
        <p:spPr>
          <a:xfrm>
            <a:off x="5120245" y="5931724"/>
            <a:ext cx="706779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i="1" dirty="0">
                <a:solidFill>
                  <a:srgbClr val="0070C0"/>
                </a:solidFill>
                <a:cs typeface="Arial"/>
              </a:rPr>
              <a:t>(https://experience.sap.com/skillup/introduction-to-design-thinking/)</a:t>
            </a:r>
            <a:r>
              <a:rPr lang="lt-LT" dirty="0">
                <a:cs typeface="Arial"/>
              </a:rPr>
              <a:t>​</a:t>
            </a:r>
            <a:endParaRPr lang="ru-RU" dirty="0"/>
          </a:p>
        </p:txBody>
      </p:sp>
    </p:spTree>
    <p:extLst>
      <p:ext uri="{BB962C8B-B14F-4D97-AF65-F5344CB8AC3E}">
        <p14:creationId xmlns:p14="http://schemas.microsoft.com/office/powerpoint/2010/main" val="2466232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public-media.interaction-design.org/images/uploads/4f5d7d26a4aa5b6b79fa19a8c7baf792.jpg">
            <a:extLst>
              <a:ext uri="{FF2B5EF4-FFF2-40B4-BE49-F238E27FC236}">
                <a16:creationId xmlns:a16="http://schemas.microsoft.com/office/drawing/2014/main" id="{89A4D4B0-294C-45D9-B47E-EEF79C2E773E}"/>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3335" b="13399"/>
          <a:stretch/>
        </p:blipFill>
        <p:spPr bwMode="auto">
          <a:xfrm>
            <a:off x="1792705" y="2418346"/>
            <a:ext cx="7146759" cy="3385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3652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02AC86-8FC7-490F-86B7-4AF2476A08A3}"/>
              </a:ext>
            </a:extLst>
          </p:cNvPr>
          <p:cNvGraphicFramePr>
            <a:graphicFrameLocks noGrp="1"/>
          </p:cNvGraphicFramePr>
          <p:nvPr>
            <p:ph idx="1"/>
            <p:extLst>
              <p:ext uri="{D42A27DB-BD31-4B8C-83A1-F6EECF244321}">
                <p14:modId xmlns:p14="http://schemas.microsoft.com/office/powerpoint/2010/main" val="2180477033"/>
              </p:ext>
            </p:extLst>
          </p:nvPr>
        </p:nvGraphicFramePr>
        <p:xfrm>
          <a:off x="457200" y="1999548"/>
          <a:ext cx="112776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kstiruutu 4">
            <a:extLst>
              <a:ext uri="{FF2B5EF4-FFF2-40B4-BE49-F238E27FC236}">
                <a16:creationId xmlns:a16="http://schemas.microsoft.com/office/drawing/2014/main" id="{B4F1469F-B23D-4FFA-B9D4-5774464E2DCD}"/>
              </a:ext>
            </a:extLst>
          </p:cNvPr>
          <p:cNvSpPr txBox="1"/>
          <p:nvPr/>
        </p:nvSpPr>
        <p:spPr>
          <a:xfrm>
            <a:off x="7587135" y="5908651"/>
            <a:ext cx="4300354" cy="369332"/>
          </a:xfrm>
          <a:prstGeom prst="rect">
            <a:avLst/>
          </a:prstGeom>
          <a:noFill/>
        </p:spPr>
        <p:txBody>
          <a:bodyPr wrap="square">
            <a:spAutoFit/>
          </a:bodyPr>
          <a:lstStyle/>
          <a:p>
            <a:r>
              <a:rPr lang="en-US" i="1" dirty="0"/>
              <a:t>https://gbksoft.com/blog/design-thinking/</a:t>
            </a:r>
            <a:endParaRPr lang="fi-FI" dirty="0"/>
          </a:p>
        </p:txBody>
      </p:sp>
      <p:sp>
        <p:nvSpPr>
          <p:cNvPr id="3" name="TextBox 2">
            <a:extLst>
              <a:ext uri="{FF2B5EF4-FFF2-40B4-BE49-F238E27FC236}">
                <a16:creationId xmlns:a16="http://schemas.microsoft.com/office/drawing/2014/main" id="{7583C80F-C5A1-7036-5CB2-BDFC4C46B979}"/>
              </a:ext>
            </a:extLst>
          </p:cNvPr>
          <p:cNvSpPr txBox="1"/>
          <p:nvPr/>
        </p:nvSpPr>
        <p:spPr>
          <a:xfrm>
            <a:off x="457200" y="1307050"/>
            <a:ext cx="3392557" cy="1600438"/>
          </a:xfrm>
          <a:prstGeom prst="rect">
            <a:avLst/>
          </a:prstGeom>
          <a:noFill/>
        </p:spPr>
        <p:txBody>
          <a:bodyPr wrap="square">
            <a:spAutoFit/>
          </a:bodyPr>
          <a:lstStyle/>
          <a:p>
            <a:pPr algn="just"/>
            <a:r>
              <a:rPr lang="en-US" sz="1400" b="1" dirty="0"/>
              <a:t>Analysis</a:t>
            </a:r>
            <a:r>
              <a:rPr lang="en-US" sz="1400" dirty="0"/>
              <a:t> is about breaking down complex concepts and problems into smaller, easier-to-understand constituents. We do that, for instance, during the first stage of the Design Thinking process, the </a:t>
            </a:r>
            <a:r>
              <a:rPr lang="en-US" sz="1400" dirty="0" err="1"/>
              <a:t>Empathise</a:t>
            </a:r>
            <a:r>
              <a:rPr lang="en-US" sz="1400" dirty="0"/>
              <a:t> stage, when we observe and document details that relate to our users.</a:t>
            </a:r>
            <a:endParaRPr lang="ru-RU" sz="1400" dirty="0"/>
          </a:p>
        </p:txBody>
      </p:sp>
      <p:sp>
        <p:nvSpPr>
          <p:cNvPr id="9" name="TextBox 8">
            <a:extLst>
              <a:ext uri="{FF2B5EF4-FFF2-40B4-BE49-F238E27FC236}">
                <a16:creationId xmlns:a16="http://schemas.microsoft.com/office/drawing/2014/main" id="{02D813CD-4E79-896D-567B-09D51A75B4F7}"/>
              </a:ext>
            </a:extLst>
          </p:cNvPr>
          <p:cNvSpPr txBox="1"/>
          <p:nvPr/>
        </p:nvSpPr>
        <p:spPr>
          <a:xfrm>
            <a:off x="4404432" y="1307050"/>
            <a:ext cx="3690730" cy="1384995"/>
          </a:xfrm>
          <a:prstGeom prst="rect">
            <a:avLst/>
          </a:prstGeom>
          <a:noFill/>
        </p:spPr>
        <p:txBody>
          <a:bodyPr wrap="square">
            <a:spAutoFit/>
          </a:bodyPr>
          <a:lstStyle/>
          <a:p>
            <a:pPr algn="just"/>
            <a:r>
              <a:rPr lang="en-US" sz="1400" b="1" dirty="0"/>
              <a:t>Synthesis</a:t>
            </a:r>
            <a:r>
              <a:rPr lang="en-US" sz="1400" dirty="0"/>
              <a:t>, on the other hand, involves creatively piecing the puzzle together to form whole ideas. This happens during the Define stage when we </a:t>
            </a:r>
            <a:r>
              <a:rPr lang="en-US" sz="1400" dirty="0" err="1"/>
              <a:t>organise</a:t>
            </a:r>
            <a:r>
              <a:rPr lang="en-US" sz="1400" dirty="0"/>
              <a:t>, interpret, and make sense of the data we have gathered to create a problem statement</a:t>
            </a:r>
            <a:endParaRPr lang="ru-RU" sz="1400" dirty="0"/>
          </a:p>
        </p:txBody>
      </p:sp>
    </p:spTree>
    <p:extLst>
      <p:ext uri="{BB962C8B-B14F-4D97-AF65-F5344CB8AC3E}">
        <p14:creationId xmlns:p14="http://schemas.microsoft.com/office/powerpoint/2010/main" val="2726093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16E7E-AA69-453C-A4A7-2D71BA93351F}"/>
              </a:ext>
            </a:extLst>
          </p:cNvPr>
          <p:cNvSpPr>
            <a:spLocks noGrp="1"/>
          </p:cNvSpPr>
          <p:nvPr>
            <p:ph type="ctrTitle"/>
          </p:nvPr>
        </p:nvSpPr>
        <p:spPr>
          <a:xfrm>
            <a:off x="758284" y="1737361"/>
            <a:ext cx="10794380" cy="2901546"/>
          </a:xfrm>
        </p:spPr>
        <p:txBody>
          <a:bodyPr>
            <a:normAutofit/>
          </a:bodyPr>
          <a:lstStyle/>
          <a:p>
            <a:r>
              <a:rPr lang="en-US" sz="5400" b="1" dirty="0"/>
              <a:t>How to Define a Problem Statement</a:t>
            </a:r>
            <a:br>
              <a:rPr lang="ru-RU" sz="5400" b="1" dirty="0"/>
            </a:br>
            <a:endParaRPr lang="lt-LT" sz="5400" dirty="0">
              <a:solidFill>
                <a:schemeClr val="tx1"/>
              </a:solidFill>
            </a:endParaRPr>
          </a:p>
        </p:txBody>
      </p:sp>
    </p:spTree>
    <p:extLst>
      <p:ext uri="{BB962C8B-B14F-4D97-AF65-F5344CB8AC3E}">
        <p14:creationId xmlns:p14="http://schemas.microsoft.com/office/powerpoint/2010/main" val="258720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DCF4A-354D-4F32-B465-B2CC7F2E2107}"/>
              </a:ext>
            </a:extLst>
          </p:cNvPr>
          <p:cNvSpPr>
            <a:spLocks noGrp="1"/>
          </p:cNvSpPr>
          <p:nvPr>
            <p:ph type="title"/>
          </p:nvPr>
        </p:nvSpPr>
        <p:spPr>
          <a:xfrm>
            <a:off x="372468" y="-38909"/>
            <a:ext cx="11277600" cy="808963"/>
          </a:xfrm>
        </p:spPr>
        <p:txBody>
          <a:bodyPr/>
          <a:lstStyle/>
          <a:p>
            <a:r>
              <a:rPr lang="en-US" b="1" dirty="0"/>
              <a:t>DEFINE</a:t>
            </a:r>
            <a:endParaRPr lang="lt-LT" b="1" dirty="0">
              <a:solidFill>
                <a:schemeClr val="tx1"/>
              </a:solidFill>
            </a:endParaRPr>
          </a:p>
        </p:txBody>
      </p:sp>
      <p:graphicFrame>
        <p:nvGraphicFramePr>
          <p:cNvPr id="4" name="Content Placeholder 3">
            <a:extLst>
              <a:ext uri="{FF2B5EF4-FFF2-40B4-BE49-F238E27FC236}">
                <a16:creationId xmlns:a16="http://schemas.microsoft.com/office/drawing/2014/main" id="{3CECEFDB-BCA7-4440-A45F-9161F5D2C12C}"/>
              </a:ext>
            </a:extLst>
          </p:cNvPr>
          <p:cNvGraphicFramePr>
            <a:graphicFrameLocks noGrp="1"/>
          </p:cNvGraphicFramePr>
          <p:nvPr>
            <p:ph idx="1"/>
            <p:extLst>
              <p:ext uri="{D42A27DB-BD31-4B8C-83A1-F6EECF244321}">
                <p14:modId xmlns:p14="http://schemas.microsoft.com/office/powerpoint/2010/main" val="1649650582"/>
              </p:ext>
            </p:extLst>
          </p:nvPr>
        </p:nvGraphicFramePr>
        <p:xfrm>
          <a:off x="713099" y="1600715"/>
          <a:ext cx="11000508" cy="36565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5" name="TextBox 44">
            <a:extLst>
              <a:ext uri="{FF2B5EF4-FFF2-40B4-BE49-F238E27FC236}">
                <a16:creationId xmlns:a16="http://schemas.microsoft.com/office/drawing/2014/main" id="{1F69E6B3-4DB5-4DC0-BDDF-DDE73BBDCAA0}"/>
              </a:ext>
            </a:extLst>
          </p:cNvPr>
          <p:cNvSpPr txBox="1"/>
          <p:nvPr/>
        </p:nvSpPr>
        <p:spPr>
          <a:xfrm>
            <a:off x="713099" y="2520188"/>
            <a:ext cx="3645231" cy="14080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ct val="0"/>
              </a:spcBef>
              <a:spcAft>
                <a:spcPct val="35000"/>
              </a:spcAft>
            </a:pPr>
            <a:r>
              <a:rPr lang="en-US" b="1" dirty="0">
                <a:solidFill>
                  <a:srgbClr val="0070C0"/>
                </a:solidFill>
                <a:ea typeface="+mn-lt"/>
                <a:cs typeface="+mn-lt"/>
              </a:rPr>
              <a:t>               </a:t>
            </a:r>
            <a:r>
              <a:rPr lang="en-US" b="1" dirty="0">
                <a:solidFill>
                  <a:schemeClr val="bg1"/>
                </a:solidFill>
                <a:ea typeface="+mn-lt"/>
                <a:cs typeface="+mn-lt"/>
              </a:rPr>
              <a:t>What?</a:t>
            </a:r>
            <a:endParaRPr lang="ru-RU" dirty="0">
              <a:solidFill>
                <a:schemeClr val="bg1"/>
              </a:solidFill>
              <a:cs typeface="Calibri"/>
            </a:endParaRPr>
          </a:p>
          <a:p>
            <a:pPr marL="228600">
              <a:lnSpc>
                <a:spcPct val="90000"/>
              </a:lnSpc>
              <a:spcBef>
                <a:spcPct val="0"/>
              </a:spcBef>
              <a:spcAft>
                <a:spcPct val="35000"/>
              </a:spcAft>
            </a:pPr>
            <a:r>
              <a:rPr lang="en-US" sz="1400" dirty="0">
                <a:solidFill>
                  <a:schemeClr val="bg1"/>
                </a:solidFill>
                <a:ea typeface="+mn-lt"/>
                <a:cs typeface="+mn-lt"/>
              </a:rPr>
              <a:t>to develop a deep understanding of your users and the design space and, based on that understanding, to come up with an actionable problem statement: your point of view. </a:t>
            </a:r>
            <a:endParaRPr lang="ru-RU" sz="1400" dirty="0">
              <a:solidFill>
                <a:schemeClr val="bg1"/>
              </a:solidFill>
              <a:ea typeface="+mn-lt"/>
              <a:cs typeface="+mn-lt"/>
            </a:endParaRPr>
          </a:p>
        </p:txBody>
      </p:sp>
      <p:sp>
        <p:nvSpPr>
          <p:cNvPr id="67" name="TextBox 66">
            <a:extLst>
              <a:ext uri="{FF2B5EF4-FFF2-40B4-BE49-F238E27FC236}">
                <a16:creationId xmlns:a16="http://schemas.microsoft.com/office/drawing/2014/main" id="{5B0D1CF4-3C36-43F5-9CC1-2A1A8BAE1A1B}"/>
              </a:ext>
            </a:extLst>
          </p:cNvPr>
          <p:cNvSpPr txBox="1"/>
          <p:nvPr/>
        </p:nvSpPr>
        <p:spPr>
          <a:xfrm>
            <a:off x="8841757" y="2694852"/>
            <a:ext cx="2871850" cy="10587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ct val="0"/>
              </a:spcBef>
              <a:spcAft>
                <a:spcPct val="35000"/>
              </a:spcAft>
            </a:pPr>
            <a:r>
              <a:rPr lang="en-US" sz="2000" b="1" dirty="0">
                <a:solidFill>
                  <a:srgbClr val="0070C0"/>
                </a:solidFill>
                <a:ea typeface="+mn-lt"/>
                <a:cs typeface="+mn-lt"/>
              </a:rPr>
              <a:t>           </a:t>
            </a:r>
            <a:r>
              <a:rPr lang="en-US" sz="2000" b="1" dirty="0">
                <a:solidFill>
                  <a:schemeClr val="bg1"/>
                </a:solidFill>
                <a:ea typeface="+mn-lt"/>
                <a:cs typeface="+mn-lt"/>
              </a:rPr>
              <a:t> Why? </a:t>
            </a:r>
            <a:endParaRPr lang="ru-RU" dirty="0">
              <a:solidFill>
                <a:schemeClr val="bg1"/>
              </a:solidFill>
              <a:cs typeface="Calibri"/>
            </a:endParaRPr>
          </a:p>
          <a:p>
            <a:pPr>
              <a:lnSpc>
                <a:spcPct val="90000"/>
              </a:lnSpc>
              <a:spcBef>
                <a:spcPct val="0"/>
              </a:spcBef>
              <a:spcAft>
                <a:spcPct val="35000"/>
              </a:spcAft>
            </a:pPr>
            <a:r>
              <a:rPr lang="en-US" sz="1400" dirty="0">
                <a:solidFill>
                  <a:schemeClr val="bg1"/>
                </a:solidFill>
                <a:ea typeface="+mn-lt"/>
                <a:cs typeface="+mn-lt"/>
              </a:rPr>
              <a:t>This reframed problem statement can then be used as a solution-generating springboard.</a:t>
            </a:r>
          </a:p>
        </p:txBody>
      </p:sp>
    </p:spTree>
    <p:extLst>
      <p:ext uri="{BB962C8B-B14F-4D97-AF65-F5344CB8AC3E}">
        <p14:creationId xmlns:p14="http://schemas.microsoft.com/office/powerpoint/2010/main" val="23326358"/>
      </p:ext>
    </p:extLst>
  </p:cSld>
  <p:clrMapOvr>
    <a:masterClrMapping/>
  </p:clrMapOvr>
</p:sld>
</file>

<file path=ppt/theme/theme1.xml><?xml version="1.0" encoding="utf-8"?>
<a:theme xmlns:a="http://schemas.openxmlformats.org/drawingml/2006/main" name="Retrospektyvinė">
  <a:themeElements>
    <a:clrScheme name="Retrospektyvinė">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yvinė">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yvinė">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PT_Template" id="{F52BAE4A-3757-4BB5-BC6D-16B0C296CE13}" vid="{3F6DFB22-61F0-4797-B00A-C0AFD3CE9603}"/>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99C86511A18EC4A95F12566BD21D95B" ma:contentTypeVersion="14" ma:contentTypeDescription="Create a new document." ma:contentTypeScope="" ma:versionID="524ebb3554a35b4ff401e5735c27bff3">
  <xsd:schema xmlns:xsd="http://www.w3.org/2001/XMLSchema" xmlns:xs="http://www.w3.org/2001/XMLSchema" xmlns:p="http://schemas.microsoft.com/office/2006/metadata/properties" xmlns:ns3="aa47b9a8-fd4e-47e5-8d6c-6c39d9acd0f9" xmlns:ns4="04ff1122-fd99-48cb-a909-3a2a0f378c2d" targetNamespace="http://schemas.microsoft.com/office/2006/metadata/properties" ma:root="true" ma:fieldsID="47c2077367a6daa50ede9278d1baf3f2" ns3:_="" ns4:_="">
    <xsd:import namespace="aa47b9a8-fd4e-47e5-8d6c-6c39d9acd0f9"/>
    <xsd:import namespace="04ff1122-fd99-48cb-a909-3a2a0f378c2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47b9a8-fd4e-47e5-8d6c-6c39d9acd0f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ff1122-fd99-48cb-a909-3a2a0f378c2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A89777-2C2F-40D8-BEC8-AED8716EB478}">
  <ds:schemaRefs>
    <ds:schemaRef ds:uri="http://www.w3.org/XML/1998/namespace"/>
    <ds:schemaRef ds:uri="http://purl.org/dc/dcmitype/"/>
    <ds:schemaRef ds:uri="http://purl.org/dc/elements/1.1/"/>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04ff1122-fd99-48cb-a909-3a2a0f378c2d"/>
    <ds:schemaRef ds:uri="aa47b9a8-fd4e-47e5-8d6c-6c39d9acd0f9"/>
    <ds:schemaRef ds:uri="http://schemas.microsoft.com/office/2006/metadata/properties"/>
  </ds:schemaRefs>
</ds:datastoreItem>
</file>

<file path=customXml/itemProps2.xml><?xml version="1.0" encoding="utf-8"?>
<ds:datastoreItem xmlns:ds="http://schemas.openxmlformats.org/officeDocument/2006/customXml" ds:itemID="{916B98AE-3AA4-451C-8EE4-DC8C37EF0D9A}">
  <ds:schemaRefs>
    <ds:schemaRef ds:uri="http://schemas.microsoft.com/sharepoint/v3/contenttype/forms"/>
  </ds:schemaRefs>
</ds:datastoreItem>
</file>

<file path=customXml/itemProps3.xml><?xml version="1.0" encoding="utf-8"?>
<ds:datastoreItem xmlns:ds="http://schemas.openxmlformats.org/officeDocument/2006/customXml" ds:itemID="{34515680-ABC5-41EE-B849-ADC6F13572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47b9a8-fd4e-47e5-8d6c-6c39d9acd0f9"/>
    <ds:schemaRef ds:uri="04ff1122-fd99-48cb-a909-3a2a0f378c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PPT_Template</Template>
  <TotalTime>4200</TotalTime>
  <Words>1218</Words>
  <Application>Microsoft Macintosh PowerPoint</Application>
  <PresentationFormat>Широкоэкранный</PresentationFormat>
  <Paragraphs>105</Paragraphs>
  <Slides>20</Slides>
  <Notes>11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20</vt:i4>
      </vt:variant>
    </vt:vector>
  </HeadingPairs>
  <TitlesOfParts>
    <vt:vector size="26" baseType="lpstr">
      <vt:lpstr>AdvP7D09</vt:lpstr>
      <vt:lpstr>Arial</vt:lpstr>
      <vt:lpstr>AtlasGrotesk</vt:lpstr>
      <vt:lpstr>Calibri</vt:lpstr>
      <vt:lpstr>Calibri Light</vt:lpstr>
      <vt:lpstr>Retrospektyvinė</vt:lpstr>
      <vt:lpstr>“Service design approach in the development of nursing services”  Lecture 03  Defining phase  </vt:lpstr>
      <vt:lpstr>Double Diamond Design Process </vt:lpstr>
      <vt:lpstr>Design Thinking: A Non-Linear Process </vt:lpstr>
      <vt:lpstr>Презентация PowerPoint</vt:lpstr>
      <vt:lpstr>Презентация PowerPoint</vt:lpstr>
      <vt:lpstr>Презентация PowerPoint</vt:lpstr>
      <vt:lpstr>Презентация PowerPoint</vt:lpstr>
      <vt:lpstr>How to Define a Problem Statement </vt:lpstr>
      <vt:lpstr>DEFINE</vt:lpstr>
      <vt:lpstr>A good problem statement should thus have the following traits</vt:lpstr>
      <vt:lpstr>Презентация PowerPoint</vt:lpstr>
      <vt:lpstr>Презентация PowerPoint</vt:lpstr>
      <vt:lpstr>Презентация PowerPoint</vt:lpstr>
      <vt:lpstr>    For example, you have observed that youths tend not to watch TV programs on the TV at home, some questions which can guide and spark your ideation session could be:</vt:lpstr>
      <vt:lpstr>References</vt:lpstr>
      <vt:lpstr>Tools for the Discovery phase</vt:lpstr>
      <vt:lpstr>2A Empathy map</vt:lpstr>
      <vt:lpstr>2B The customer point of view</vt:lpstr>
      <vt:lpstr>2C Mind map</vt:lpstr>
      <vt:lpstr>2D Forming solutions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Enrika Morkienė</dc:creator>
  <cp:lastModifiedBy>Қуаныш Жұлдыз</cp:lastModifiedBy>
  <cp:revision>347</cp:revision>
  <dcterms:created xsi:type="dcterms:W3CDTF">2021-02-03T14:20:44Z</dcterms:created>
  <dcterms:modified xsi:type="dcterms:W3CDTF">2023-01-10T15:07:29Z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0x010100999C86511A18EC4A95F12566BD21D95B</vt:lpwstr>
  </property>
</Properties>
</file>