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6" r:id="rId5"/>
    <p:sldId id="276" r:id="rId6"/>
    <p:sldId id="332" r:id="rId7"/>
    <p:sldId id="331" r:id="rId8"/>
    <p:sldId id="333" r:id="rId9"/>
    <p:sldId id="334" r:id="rId10"/>
    <p:sldId id="345" r:id="rId11"/>
    <p:sldId id="337" r:id="rId12"/>
    <p:sldId id="346" r:id="rId13"/>
    <p:sldId id="336" r:id="rId14"/>
    <p:sldId id="347" r:id="rId15"/>
    <p:sldId id="348" r:id="rId16"/>
    <p:sldId id="351" r:id="rId17"/>
    <p:sldId id="349" r:id="rId18"/>
    <p:sldId id="35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294" autoAdjust="0"/>
    <p:restoredTop sz="64208" autoAdjust="0"/>
  </p:normalViewPr>
  <p:slideViewPr>
    <p:cSldViewPr snapToGrid="0">
      <p:cViewPr varScale="1">
        <p:scale>
          <a:sx n="55" d="100"/>
          <a:sy n="55" d="100"/>
        </p:scale>
        <p:origin x="192" y="240"/>
      </p:cViewPr>
      <p:guideLst>
        <p:guide orient="horz" pos="624"/>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21E7FF-48A5-4B6C-8DF3-9CB6F8B419CC}" type="doc">
      <dgm:prSet loTypeId="urn:microsoft.com/office/officeart/2005/8/layout/hChevron3" loCatId="process" qsTypeId="urn:microsoft.com/office/officeart/2005/8/quickstyle/simple1" qsCatId="simple" csTypeId="urn:microsoft.com/office/officeart/2005/8/colors/accent1_2" csCatId="accent1" phldr="1"/>
      <dgm:spPr/>
    </dgm:pt>
    <dgm:pt modelId="{A2879FB6-EC24-4D80-A676-2674D49A5D3C}">
      <dgm:prSet phldrT="[Teksti]"/>
      <dgm:spPr/>
      <dgm:t>
        <a:bodyPr/>
        <a:lstStyle/>
        <a:p>
          <a:r>
            <a:rPr lang="fi-FI" dirty="0"/>
            <a:t>1. </a:t>
          </a:r>
          <a:r>
            <a:rPr lang="fi-FI" dirty="0" err="1"/>
            <a:t>Discover</a:t>
          </a:r>
          <a:endParaRPr lang="fi-FI" dirty="0"/>
        </a:p>
      </dgm:t>
    </dgm:pt>
    <dgm:pt modelId="{FBD84D3A-9586-4797-9B55-BCE480D56A2A}" type="parTrans" cxnId="{9701837A-3132-4FEF-AE20-A21EDA757102}">
      <dgm:prSet/>
      <dgm:spPr/>
      <dgm:t>
        <a:bodyPr/>
        <a:lstStyle/>
        <a:p>
          <a:endParaRPr lang="fi-FI"/>
        </a:p>
      </dgm:t>
    </dgm:pt>
    <dgm:pt modelId="{CE816442-CCC7-4AF2-A909-C3DAADD9D3FA}" type="sibTrans" cxnId="{9701837A-3132-4FEF-AE20-A21EDA757102}">
      <dgm:prSet/>
      <dgm:spPr/>
      <dgm:t>
        <a:bodyPr/>
        <a:lstStyle/>
        <a:p>
          <a:endParaRPr lang="fi-FI"/>
        </a:p>
      </dgm:t>
    </dgm:pt>
    <dgm:pt modelId="{A73E2F05-F500-4661-AB02-2526360F01B7}">
      <dgm:prSet phldrT="[Teksti]"/>
      <dgm:spPr/>
      <dgm:t>
        <a:bodyPr/>
        <a:lstStyle/>
        <a:p>
          <a:r>
            <a:rPr lang="fi-FI" dirty="0"/>
            <a:t>2.Define</a:t>
          </a:r>
        </a:p>
      </dgm:t>
    </dgm:pt>
    <dgm:pt modelId="{3DFBB476-2C1F-4983-85D5-FC9D403B931C}" type="parTrans" cxnId="{32BD6FE9-AFE2-484B-95C0-5FC061D989F0}">
      <dgm:prSet/>
      <dgm:spPr/>
      <dgm:t>
        <a:bodyPr/>
        <a:lstStyle/>
        <a:p>
          <a:endParaRPr lang="fi-FI"/>
        </a:p>
      </dgm:t>
    </dgm:pt>
    <dgm:pt modelId="{06E16918-76CF-4098-B0BF-A2A4CDE55A83}" type="sibTrans" cxnId="{32BD6FE9-AFE2-484B-95C0-5FC061D989F0}">
      <dgm:prSet/>
      <dgm:spPr/>
      <dgm:t>
        <a:bodyPr/>
        <a:lstStyle/>
        <a:p>
          <a:endParaRPr lang="fi-FI"/>
        </a:p>
      </dgm:t>
    </dgm:pt>
    <dgm:pt modelId="{D5BE7CEA-7AE6-4F0C-860D-15C78F9B9C86}">
      <dgm:prSet phldrT="[Teksti]"/>
      <dgm:spPr/>
      <dgm:t>
        <a:bodyPr/>
        <a:lstStyle/>
        <a:p>
          <a:r>
            <a:rPr lang="fi-FI" dirty="0"/>
            <a:t>3.Develop</a:t>
          </a:r>
        </a:p>
      </dgm:t>
    </dgm:pt>
    <dgm:pt modelId="{A01DC3E3-683F-4485-8E60-9B517B1E504C}" type="parTrans" cxnId="{8D53A884-17E1-4FCC-A19A-2D67E5E6B8E4}">
      <dgm:prSet/>
      <dgm:spPr/>
      <dgm:t>
        <a:bodyPr/>
        <a:lstStyle/>
        <a:p>
          <a:endParaRPr lang="fi-FI"/>
        </a:p>
      </dgm:t>
    </dgm:pt>
    <dgm:pt modelId="{8FD0A3F4-9433-4A21-823C-D41D2D0C6111}" type="sibTrans" cxnId="{8D53A884-17E1-4FCC-A19A-2D67E5E6B8E4}">
      <dgm:prSet/>
      <dgm:spPr/>
      <dgm:t>
        <a:bodyPr/>
        <a:lstStyle/>
        <a:p>
          <a:endParaRPr lang="fi-FI"/>
        </a:p>
      </dgm:t>
    </dgm:pt>
    <dgm:pt modelId="{30B633AA-26F8-4BAC-A206-90F3A6169256}">
      <dgm:prSet phldrT="[Teksti]"/>
      <dgm:spPr/>
      <dgm:t>
        <a:bodyPr/>
        <a:lstStyle/>
        <a:p>
          <a:r>
            <a:rPr lang="fi-FI" dirty="0"/>
            <a:t>4.Deliver</a:t>
          </a:r>
        </a:p>
      </dgm:t>
    </dgm:pt>
    <dgm:pt modelId="{C4735D43-54EA-43AA-9C87-323D8FFE4335}" type="parTrans" cxnId="{D0CF69B1-571E-45D7-B67F-B88C5E925143}">
      <dgm:prSet/>
      <dgm:spPr/>
      <dgm:t>
        <a:bodyPr/>
        <a:lstStyle/>
        <a:p>
          <a:endParaRPr lang="fi-FI"/>
        </a:p>
      </dgm:t>
    </dgm:pt>
    <dgm:pt modelId="{9AA1BE7D-31BB-4275-96E2-4ED507CF7398}" type="sibTrans" cxnId="{D0CF69B1-571E-45D7-B67F-B88C5E925143}">
      <dgm:prSet/>
      <dgm:spPr/>
      <dgm:t>
        <a:bodyPr/>
        <a:lstStyle/>
        <a:p>
          <a:endParaRPr lang="fi-FI"/>
        </a:p>
      </dgm:t>
    </dgm:pt>
    <dgm:pt modelId="{F02FA974-3746-41F0-946A-3DD2185111B6}" type="pres">
      <dgm:prSet presAssocID="{EE21E7FF-48A5-4B6C-8DF3-9CB6F8B419CC}" presName="Name0" presStyleCnt="0">
        <dgm:presLayoutVars>
          <dgm:dir/>
          <dgm:resizeHandles val="exact"/>
        </dgm:presLayoutVars>
      </dgm:prSet>
      <dgm:spPr/>
    </dgm:pt>
    <dgm:pt modelId="{E9BB67A5-0C00-4081-BEC9-5E0D2176DA32}" type="pres">
      <dgm:prSet presAssocID="{A2879FB6-EC24-4D80-A676-2674D49A5D3C}" presName="parTxOnly" presStyleLbl="node1" presStyleIdx="0" presStyleCnt="4">
        <dgm:presLayoutVars>
          <dgm:bulletEnabled val="1"/>
        </dgm:presLayoutVars>
      </dgm:prSet>
      <dgm:spPr/>
    </dgm:pt>
    <dgm:pt modelId="{D5D4B1F9-ADEC-4759-9854-C6851B6D98A9}" type="pres">
      <dgm:prSet presAssocID="{CE816442-CCC7-4AF2-A909-C3DAADD9D3FA}" presName="parSpace" presStyleCnt="0"/>
      <dgm:spPr/>
    </dgm:pt>
    <dgm:pt modelId="{955E6096-3289-40B9-9BE6-8972A61DA5E9}" type="pres">
      <dgm:prSet presAssocID="{A73E2F05-F500-4661-AB02-2526360F01B7}" presName="parTxOnly" presStyleLbl="node1" presStyleIdx="1" presStyleCnt="4">
        <dgm:presLayoutVars>
          <dgm:bulletEnabled val="1"/>
        </dgm:presLayoutVars>
      </dgm:prSet>
      <dgm:spPr/>
    </dgm:pt>
    <dgm:pt modelId="{34665BCC-4BC1-402D-86AA-6EDDE9D46D0E}" type="pres">
      <dgm:prSet presAssocID="{06E16918-76CF-4098-B0BF-A2A4CDE55A83}" presName="parSpace" presStyleCnt="0"/>
      <dgm:spPr/>
    </dgm:pt>
    <dgm:pt modelId="{45F65B02-AF09-4A1F-A75B-FA344974C3B7}" type="pres">
      <dgm:prSet presAssocID="{D5BE7CEA-7AE6-4F0C-860D-15C78F9B9C86}" presName="parTxOnly" presStyleLbl="node1" presStyleIdx="2" presStyleCnt="4">
        <dgm:presLayoutVars>
          <dgm:bulletEnabled val="1"/>
        </dgm:presLayoutVars>
      </dgm:prSet>
      <dgm:spPr/>
    </dgm:pt>
    <dgm:pt modelId="{C97B7373-89BF-4379-AD24-EA5A16B70EBC}" type="pres">
      <dgm:prSet presAssocID="{8FD0A3F4-9433-4A21-823C-D41D2D0C6111}" presName="parSpace" presStyleCnt="0"/>
      <dgm:spPr/>
    </dgm:pt>
    <dgm:pt modelId="{3B8077B8-F6EF-43AF-A5BC-0CDB74AF7C46}" type="pres">
      <dgm:prSet presAssocID="{30B633AA-26F8-4BAC-A206-90F3A6169256}" presName="parTxOnly" presStyleLbl="node1" presStyleIdx="3" presStyleCnt="4">
        <dgm:presLayoutVars>
          <dgm:bulletEnabled val="1"/>
        </dgm:presLayoutVars>
      </dgm:prSet>
      <dgm:spPr/>
    </dgm:pt>
  </dgm:ptLst>
  <dgm:cxnLst>
    <dgm:cxn modelId="{75E2CC25-1594-4BE8-BA97-8A72EF746C25}" type="presOf" srcId="{A73E2F05-F500-4661-AB02-2526360F01B7}" destId="{955E6096-3289-40B9-9BE6-8972A61DA5E9}" srcOrd="0" destOrd="0" presId="urn:microsoft.com/office/officeart/2005/8/layout/hChevron3"/>
    <dgm:cxn modelId="{A65D4668-E8A4-4282-B00F-ECA44502C8FA}" type="presOf" srcId="{EE21E7FF-48A5-4B6C-8DF3-9CB6F8B419CC}" destId="{F02FA974-3746-41F0-946A-3DD2185111B6}" srcOrd="0" destOrd="0" presId="urn:microsoft.com/office/officeart/2005/8/layout/hChevron3"/>
    <dgm:cxn modelId="{9701837A-3132-4FEF-AE20-A21EDA757102}" srcId="{EE21E7FF-48A5-4B6C-8DF3-9CB6F8B419CC}" destId="{A2879FB6-EC24-4D80-A676-2674D49A5D3C}" srcOrd="0" destOrd="0" parTransId="{FBD84D3A-9586-4797-9B55-BCE480D56A2A}" sibTransId="{CE816442-CCC7-4AF2-A909-C3DAADD9D3FA}"/>
    <dgm:cxn modelId="{8D53A884-17E1-4FCC-A19A-2D67E5E6B8E4}" srcId="{EE21E7FF-48A5-4B6C-8DF3-9CB6F8B419CC}" destId="{D5BE7CEA-7AE6-4F0C-860D-15C78F9B9C86}" srcOrd="2" destOrd="0" parTransId="{A01DC3E3-683F-4485-8E60-9B517B1E504C}" sibTransId="{8FD0A3F4-9433-4A21-823C-D41D2D0C6111}"/>
    <dgm:cxn modelId="{99EA51AE-90A7-4630-80C4-45259DD24170}" type="presOf" srcId="{A2879FB6-EC24-4D80-A676-2674D49A5D3C}" destId="{E9BB67A5-0C00-4081-BEC9-5E0D2176DA32}" srcOrd="0" destOrd="0" presId="urn:microsoft.com/office/officeart/2005/8/layout/hChevron3"/>
    <dgm:cxn modelId="{DB332AB0-9685-4220-B53D-AA36F965E483}" type="presOf" srcId="{30B633AA-26F8-4BAC-A206-90F3A6169256}" destId="{3B8077B8-F6EF-43AF-A5BC-0CDB74AF7C46}" srcOrd="0" destOrd="0" presId="urn:microsoft.com/office/officeart/2005/8/layout/hChevron3"/>
    <dgm:cxn modelId="{D0CF69B1-571E-45D7-B67F-B88C5E925143}" srcId="{EE21E7FF-48A5-4B6C-8DF3-9CB6F8B419CC}" destId="{30B633AA-26F8-4BAC-A206-90F3A6169256}" srcOrd="3" destOrd="0" parTransId="{C4735D43-54EA-43AA-9C87-323D8FFE4335}" sibTransId="{9AA1BE7D-31BB-4275-96E2-4ED507CF7398}"/>
    <dgm:cxn modelId="{D237E6B2-070A-4DBC-A45D-E45CB4F75086}" type="presOf" srcId="{D5BE7CEA-7AE6-4F0C-860D-15C78F9B9C86}" destId="{45F65B02-AF09-4A1F-A75B-FA344974C3B7}" srcOrd="0" destOrd="0" presId="urn:microsoft.com/office/officeart/2005/8/layout/hChevron3"/>
    <dgm:cxn modelId="{32BD6FE9-AFE2-484B-95C0-5FC061D989F0}" srcId="{EE21E7FF-48A5-4B6C-8DF3-9CB6F8B419CC}" destId="{A73E2F05-F500-4661-AB02-2526360F01B7}" srcOrd="1" destOrd="0" parTransId="{3DFBB476-2C1F-4983-85D5-FC9D403B931C}" sibTransId="{06E16918-76CF-4098-B0BF-A2A4CDE55A83}"/>
    <dgm:cxn modelId="{7188F1B3-9677-427D-834A-2CFCFA18D7BE}" type="presParOf" srcId="{F02FA974-3746-41F0-946A-3DD2185111B6}" destId="{E9BB67A5-0C00-4081-BEC9-5E0D2176DA32}" srcOrd="0" destOrd="0" presId="urn:microsoft.com/office/officeart/2005/8/layout/hChevron3"/>
    <dgm:cxn modelId="{0A3C5E71-A3FD-44C4-8C6A-45B18FE08A5A}" type="presParOf" srcId="{F02FA974-3746-41F0-946A-3DD2185111B6}" destId="{D5D4B1F9-ADEC-4759-9854-C6851B6D98A9}" srcOrd="1" destOrd="0" presId="urn:microsoft.com/office/officeart/2005/8/layout/hChevron3"/>
    <dgm:cxn modelId="{111A5553-C9DC-4488-B148-09B448A84D60}" type="presParOf" srcId="{F02FA974-3746-41F0-946A-3DD2185111B6}" destId="{955E6096-3289-40B9-9BE6-8972A61DA5E9}" srcOrd="2" destOrd="0" presId="urn:microsoft.com/office/officeart/2005/8/layout/hChevron3"/>
    <dgm:cxn modelId="{2388A120-0603-42E3-A8C4-DBB8B6DEC895}" type="presParOf" srcId="{F02FA974-3746-41F0-946A-3DD2185111B6}" destId="{34665BCC-4BC1-402D-86AA-6EDDE9D46D0E}" srcOrd="3" destOrd="0" presId="urn:microsoft.com/office/officeart/2005/8/layout/hChevron3"/>
    <dgm:cxn modelId="{2194F9A6-7FE1-4DC8-A3A2-BC7020682C38}" type="presParOf" srcId="{F02FA974-3746-41F0-946A-3DD2185111B6}" destId="{45F65B02-AF09-4A1F-A75B-FA344974C3B7}" srcOrd="4" destOrd="0" presId="urn:microsoft.com/office/officeart/2005/8/layout/hChevron3"/>
    <dgm:cxn modelId="{B5EDF78C-214C-4D73-9BFD-4C4F39F79B06}" type="presParOf" srcId="{F02FA974-3746-41F0-946A-3DD2185111B6}" destId="{C97B7373-89BF-4379-AD24-EA5A16B70EBC}" srcOrd="5" destOrd="0" presId="urn:microsoft.com/office/officeart/2005/8/layout/hChevron3"/>
    <dgm:cxn modelId="{3CB137BD-FF5B-4C34-AAA3-B4627335EDD9}" type="presParOf" srcId="{F02FA974-3746-41F0-946A-3DD2185111B6}" destId="{3B8077B8-F6EF-43AF-A5BC-0CDB74AF7C4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21E7FF-48A5-4B6C-8DF3-9CB6F8B419CC}" type="doc">
      <dgm:prSet loTypeId="urn:microsoft.com/office/officeart/2005/8/layout/hChevron3" loCatId="process" qsTypeId="urn:microsoft.com/office/officeart/2005/8/quickstyle/simple1" qsCatId="simple" csTypeId="urn:microsoft.com/office/officeart/2005/8/colors/accent1_2" csCatId="accent1" phldr="1"/>
      <dgm:spPr/>
    </dgm:pt>
    <dgm:pt modelId="{A2879FB6-EC24-4D80-A676-2674D49A5D3C}">
      <dgm:prSet phldrT="[Teksti]" custT="1"/>
      <dgm:spPr/>
      <dgm:t>
        <a:bodyPr/>
        <a:lstStyle/>
        <a:p>
          <a:r>
            <a:rPr lang="fi-FI" sz="1400" dirty="0"/>
            <a:t>1.</a:t>
          </a:r>
          <a:r>
            <a:rPr lang="ru-RU" sz="1400" dirty="0"/>
            <a:t>Обнаружить</a:t>
          </a:r>
          <a:endParaRPr lang="fi-FI" sz="1400" dirty="0"/>
        </a:p>
      </dgm:t>
    </dgm:pt>
    <dgm:pt modelId="{FBD84D3A-9586-4797-9B55-BCE480D56A2A}" type="parTrans" cxnId="{9701837A-3132-4FEF-AE20-A21EDA757102}">
      <dgm:prSet/>
      <dgm:spPr/>
      <dgm:t>
        <a:bodyPr/>
        <a:lstStyle/>
        <a:p>
          <a:endParaRPr lang="fi-FI"/>
        </a:p>
      </dgm:t>
    </dgm:pt>
    <dgm:pt modelId="{CE816442-CCC7-4AF2-A909-C3DAADD9D3FA}" type="sibTrans" cxnId="{9701837A-3132-4FEF-AE20-A21EDA757102}">
      <dgm:prSet/>
      <dgm:spPr/>
      <dgm:t>
        <a:bodyPr/>
        <a:lstStyle/>
        <a:p>
          <a:endParaRPr lang="fi-FI"/>
        </a:p>
      </dgm:t>
    </dgm:pt>
    <dgm:pt modelId="{A73E2F05-F500-4661-AB02-2526360F01B7}">
      <dgm:prSet phldrT="[Teksti]" custT="1"/>
      <dgm:spPr/>
      <dgm:t>
        <a:bodyPr/>
        <a:lstStyle/>
        <a:p>
          <a:r>
            <a:rPr lang="fi-FI" sz="1350" dirty="0"/>
            <a:t>2.</a:t>
          </a:r>
          <a:r>
            <a:rPr lang="ru-RU" sz="1350" dirty="0"/>
            <a:t>Определять</a:t>
          </a:r>
          <a:endParaRPr lang="fi-FI" sz="1350" dirty="0"/>
        </a:p>
      </dgm:t>
    </dgm:pt>
    <dgm:pt modelId="{3DFBB476-2C1F-4983-85D5-FC9D403B931C}" type="parTrans" cxnId="{32BD6FE9-AFE2-484B-95C0-5FC061D989F0}">
      <dgm:prSet/>
      <dgm:spPr/>
      <dgm:t>
        <a:bodyPr/>
        <a:lstStyle/>
        <a:p>
          <a:endParaRPr lang="fi-FI"/>
        </a:p>
      </dgm:t>
    </dgm:pt>
    <dgm:pt modelId="{06E16918-76CF-4098-B0BF-A2A4CDE55A83}" type="sibTrans" cxnId="{32BD6FE9-AFE2-484B-95C0-5FC061D989F0}">
      <dgm:prSet/>
      <dgm:spPr/>
      <dgm:t>
        <a:bodyPr/>
        <a:lstStyle/>
        <a:p>
          <a:endParaRPr lang="fi-FI"/>
        </a:p>
      </dgm:t>
    </dgm:pt>
    <dgm:pt modelId="{D5BE7CEA-7AE6-4F0C-860D-15C78F9B9C86}">
      <dgm:prSet phldrT="[Teksti]" custT="1"/>
      <dgm:spPr/>
      <dgm:t>
        <a:bodyPr/>
        <a:lstStyle/>
        <a:p>
          <a:r>
            <a:rPr lang="fi-FI" sz="1400" dirty="0"/>
            <a:t>3.</a:t>
          </a:r>
          <a:r>
            <a:rPr lang="ru-RU" sz="1400" dirty="0"/>
            <a:t>Развивать</a:t>
          </a:r>
          <a:endParaRPr lang="fi-FI" sz="1400" dirty="0"/>
        </a:p>
      </dgm:t>
    </dgm:pt>
    <dgm:pt modelId="{A01DC3E3-683F-4485-8E60-9B517B1E504C}" type="parTrans" cxnId="{8D53A884-17E1-4FCC-A19A-2D67E5E6B8E4}">
      <dgm:prSet/>
      <dgm:spPr/>
      <dgm:t>
        <a:bodyPr/>
        <a:lstStyle/>
        <a:p>
          <a:endParaRPr lang="fi-FI"/>
        </a:p>
      </dgm:t>
    </dgm:pt>
    <dgm:pt modelId="{8FD0A3F4-9433-4A21-823C-D41D2D0C6111}" type="sibTrans" cxnId="{8D53A884-17E1-4FCC-A19A-2D67E5E6B8E4}">
      <dgm:prSet/>
      <dgm:spPr/>
      <dgm:t>
        <a:bodyPr/>
        <a:lstStyle/>
        <a:p>
          <a:endParaRPr lang="fi-FI"/>
        </a:p>
      </dgm:t>
    </dgm:pt>
    <dgm:pt modelId="{30B633AA-26F8-4BAC-A206-90F3A6169256}">
      <dgm:prSet phldrT="[Teksti]" custT="1"/>
      <dgm:spPr/>
      <dgm:t>
        <a:bodyPr/>
        <a:lstStyle/>
        <a:p>
          <a:r>
            <a:rPr lang="fi-FI" sz="1400" dirty="0"/>
            <a:t>4.</a:t>
          </a:r>
          <a:r>
            <a:rPr lang="ru-RU" sz="1400" dirty="0"/>
            <a:t>Доставить</a:t>
          </a:r>
          <a:endParaRPr lang="fi-FI" sz="1400" dirty="0"/>
        </a:p>
      </dgm:t>
    </dgm:pt>
    <dgm:pt modelId="{C4735D43-54EA-43AA-9C87-323D8FFE4335}" type="parTrans" cxnId="{D0CF69B1-571E-45D7-B67F-B88C5E925143}">
      <dgm:prSet/>
      <dgm:spPr/>
      <dgm:t>
        <a:bodyPr/>
        <a:lstStyle/>
        <a:p>
          <a:endParaRPr lang="fi-FI"/>
        </a:p>
      </dgm:t>
    </dgm:pt>
    <dgm:pt modelId="{9AA1BE7D-31BB-4275-96E2-4ED507CF7398}" type="sibTrans" cxnId="{D0CF69B1-571E-45D7-B67F-B88C5E925143}">
      <dgm:prSet/>
      <dgm:spPr/>
      <dgm:t>
        <a:bodyPr/>
        <a:lstStyle/>
        <a:p>
          <a:endParaRPr lang="fi-FI"/>
        </a:p>
      </dgm:t>
    </dgm:pt>
    <dgm:pt modelId="{F02FA974-3746-41F0-946A-3DD2185111B6}" type="pres">
      <dgm:prSet presAssocID="{EE21E7FF-48A5-4B6C-8DF3-9CB6F8B419CC}" presName="Name0" presStyleCnt="0">
        <dgm:presLayoutVars>
          <dgm:dir/>
          <dgm:resizeHandles val="exact"/>
        </dgm:presLayoutVars>
      </dgm:prSet>
      <dgm:spPr/>
    </dgm:pt>
    <dgm:pt modelId="{E9BB67A5-0C00-4081-BEC9-5E0D2176DA32}" type="pres">
      <dgm:prSet presAssocID="{A2879FB6-EC24-4D80-A676-2674D49A5D3C}" presName="parTxOnly" presStyleLbl="node1" presStyleIdx="0" presStyleCnt="4" custScaleX="65768" custScaleY="89917">
        <dgm:presLayoutVars>
          <dgm:bulletEnabled val="1"/>
        </dgm:presLayoutVars>
      </dgm:prSet>
      <dgm:spPr/>
    </dgm:pt>
    <dgm:pt modelId="{D5D4B1F9-ADEC-4759-9854-C6851B6D98A9}" type="pres">
      <dgm:prSet presAssocID="{CE816442-CCC7-4AF2-A909-C3DAADD9D3FA}" presName="parSpace" presStyleCnt="0"/>
      <dgm:spPr/>
    </dgm:pt>
    <dgm:pt modelId="{955E6096-3289-40B9-9BE6-8972A61DA5E9}" type="pres">
      <dgm:prSet presAssocID="{A73E2F05-F500-4661-AB02-2526360F01B7}" presName="parTxOnly" presStyleLbl="node1" presStyleIdx="1" presStyleCnt="4" custScaleX="91180" custScaleY="87687">
        <dgm:presLayoutVars>
          <dgm:bulletEnabled val="1"/>
        </dgm:presLayoutVars>
      </dgm:prSet>
      <dgm:spPr/>
    </dgm:pt>
    <dgm:pt modelId="{34665BCC-4BC1-402D-86AA-6EDDE9D46D0E}" type="pres">
      <dgm:prSet presAssocID="{06E16918-76CF-4098-B0BF-A2A4CDE55A83}" presName="parSpace" presStyleCnt="0"/>
      <dgm:spPr/>
    </dgm:pt>
    <dgm:pt modelId="{45F65B02-AF09-4A1F-A75B-FA344974C3B7}" type="pres">
      <dgm:prSet presAssocID="{D5BE7CEA-7AE6-4F0C-860D-15C78F9B9C86}" presName="parTxOnly" presStyleLbl="node1" presStyleIdx="2" presStyleCnt="4" custScaleX="95893" custScaleY="89917">
        <dgm:presLayoutVars>
          <dgm:bulletEnabled val="1"/>
        </dgm:presLayoutVars>
      </dgm:prSet>
      <dgm:spPr/>
    </dgm:pt>
    <dgm:pt modelId="{C97B7373-89BF-4379-AD24-EA5A16B70EBC}" type="pres">
      <dgm:prSet presAssocID="{8FD0A3F4-9433-4A21-823C-D41D2D0C6111}" presName="parSpace" presStyleCnt="0"/>
      <dgm:spPr/>
    </dgm:pt>
    <dgm:pt modelId="{3B8077B8-F6EF-43AF-A5BC-0CDB74AF7C46}" type="pres">
      <dgm:prSet presAssocID="{30B633AA-26F8-4BAC-A206-90F3A6169256}" presName="parTxOnly" presStyleLbl="node1" presStyleIdx="3" presStyleCnt="4" custScaleX="86375" custScaleY="83965" custLinFactNeighborX="-2229">
        <dgm:presLayoutVars>
          <dgm:bulletEnabled val="1"/>
        </dgm:presLayoutVars>
      </dgm:prSet>
      <dgm:spPr/>
    </dgm:pt>
  </dgm:ptLst>
  <dgm:cxnLst>
    <dgm:cxn modelId="{75E2CC25-1594-4BE8-BA97-8A72EF746C25}" type="presOf" srcId="{A73E2F05-F500-4661-AB02-2526360F01B7}" destId="{955E6096-3289-40B9-9BE6-8972A61DA5E9}" srcOrd="0" destOrd="0" presId="urn:microsoft.com/office/officeart/2005/8/layout/hChevron3"/>
    <dgm:cxn modelId="{A65D4668-E8A4-4282-B00F-ECA44502C8FA}" type="presOf" srcId="{EE21E7FF-48A5-4B6C-8DF3-9CB6F8B419CC}" destId="{F02FA974-3746-41F0-946A-3DD2185111B6}" srcOrd="0" destOrd="0" presId="urn:microsoft.com/office/officeart/2005/8/layout/hChevron3"/>
    <dgm:cxn modelId="{9701837A-3132-4FEF-AE20-A21EDA757102}" srcId="{EE21E7FF-48A5-4B6C-8DF3-9CB6F8B419CC}" destId="{A2879FB6-EC24-4D80-A676-2674D49A5D3C}" srcOrd="0" destOrd="0" parTransId="{FBD84D3A-9586-4797-9B55-BCE480D56A2A}" sibTransId="{CE816442-CCC7-4AF2-A909-C3DAADD9D3FA}"/>
    <dgm:cxn modelId="{8D53A884-17E1-4FCC-A19A-2D67E5E6B8E4}" srcId="{EE21E7FF-48A5-4B6C-8DF3-9CB6F8B419CC}" destId="{D5BE7CEA-7AE6-4F0C-860D-15C78F9B9C86}" srcOrd="2" destOrd="0" parTransId="{A01DC3E3-683F-4485-8E60-9B517B1E504C}" sibTransId="{8FD0A3F4-9433-4A21-823C-D41D2D0C6111}"/>
    <dgm:cxn modelId="{99EA51AE-90A7-4630-80C4-45259DD24170}" type="presOf" srcId="{A2879FB6-EC24-4D80-A676-2674D49A5D3C}" destId="{E9BB67A5-0C00-4081-BEC9-5E0D2176DA32}" srcOrd="0" destOrd="0" presId="urn:microsoft.com/office/officeart/2005/8/layout/hChevron3"/>
    <dgm:cxn modelId="{DB332AB0-9685-4220-B53D-AA36F965E483}" type="presOf" srcId="{30B633AA-26F8-4BAC-A206-90F3A6169256}" destId="{3B8077B8-F6EF-43AF-A5BC-0CDB74AF7C46}" srcOrd="0" destOrd="0" presId="urn:microsoft.com/office/officeart/2005/8/layout/hChevron3"/>
    <dgm:cxn modelId="{D0CF69B1-571E-45D7-B67F-B88C5E925143}" srcId="{EE21E7FF-48A5-4B6C-8DF3-9CB6F8B419CC}" destId="{30B633AA-26F8-4BAC-A206-90F3A6169256}" srcOrd="3" destOrd="0" parTransId="{C4735D43-54EA-43AA-9C87-323D8FFE4335}" sibTransId="{9AA1BE7D-31BB-4275-96E2-4ED507CF7398}"/>
    <dgm:cxn modelId="{D237E6B2-070A-4DBC-A45D-E45CB4F75086}" type="presOf" srcId="{D5BE7CEA-7AE6-4F0C-860D-15C78F9B9C86}" destId="{45F65B02-AF09-4A1F-A75B-FA344974C3B7}" srcOrd="0" destOrd="0" presId="urn:microsoft.com/office/officeart/2005/8/layout/hChevron3"/>
    <dgm:cxn modelId="{32BD6FE9-AFE2-484B-95C0-5FC061D989F0}" srcId="{EE21E7FF-48A5-4B6C-8DF3-9CB6F8B419CC}" destId="{A73E2F05-F500-4661-AB02-2526360F01B7}" srcOrd="1" destOrd="0" parTransId="{3DFBB476-2C1F-4983-85D5-FC9D403B931C}" sibTransId="{06E16918-76CF-4098-B0BF-A2A4CDE55A83}"/>
    <dgm:cxn modelId="{7188F1B3-9677-427D-834A-2CFCFA18D7BE}" type="presParOf" srcId="{F02FA974-3746-41F0-946A-3DD2185111B6}" destId="{E9BB67A5-0C00-4081-BEC9-5E0D2176DA32}" srcOrd="0" destOrd="0" presId="urn:microsoft.com/office/officeart/2005/8/layout/hChevron3"/>
    <dgm:cxn modelId="{0A3C5E71-A3FD-44C4-8C6A-45B18FE08A5A}" type="presParOf" srcId="{F02FA974-3746-41F0-946A-3DD2185111B6}" destId="{D5D4B1F9-ADEC-4759-9854-C6851B6D98A9}" srcOrd="1" destOrd="0" presId="urn:microsoft.com/office/officeart/2005/8/layout/hChevron3"/>
    <dgm:cxn modelId="{111A5553-C9DC-4488-B148-09B448A84D60}" type="presParOf" srcId="{F02FA974-3746-41F0-946A-3DD2185111B6}" destId="{955E6096-3289-40B9-9BE6-8972A61DA5E9}" srcOrd="2" destOrd="0" presId="urn:microsoft.com/office/officeart/2005/8/layout/hChevron3"/>
    <dgm:cxn modelId="{2388A120-0603-42E3-A8C4-DBB8B6DEC895}" type="presParOf" srcId="{F02FA974-3746-41F0-946A-3DD2185111B6}" destId="{34665BCC-4BC1-402D-86AA-6EDDE9D46D0E}" srcOrd="3" destOrd="0" presId="urn:microsoft.com/office/officeart/2005/8/layout/hChevron3"/>
    <dgm:cxn modelId="{2194F9A6-7FE1-4DC8-A3A2-BC7020682C38}" type="presParOf" srcId="{F02FA974-3746-41F0-946A-3DD2185111B6}" destId="{45F65B02-AF09-4A1F-A75B-FA344974C3B7}" srcOrd="4" destOrd="0" presId="urn:microsoft.com/office/officeart/2005/8/layout/hChevron3"/>
    <dgm:cxn modelId="{B5EDF78C-214C-4D73-9BFD-4C4F39F79B06}" type="presParOf" srcId="{F02FA974-3746-41F0-946A-3DD2185111B6}" destId="{C97B7373-89BF-4379-AD24-EA5A16B70EBC}" srcOrd="5" destOrd="0" presId="urn:microsoft.com/office/officeart/2005/8/layout/hChevron3"/>
    <dgm:cxn modelId="{3CB137BD-FF5B-4C34-AAA3-B4627335EDD9}" type="presParOf" srcId="{F02FA974-3746-41F0-946A-3DD2185111B6}" destId="{3B8077B8-F6EF-43AF-A5BC-0CDB74AF7C46}" srcOrd="6"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55352C-A015-4443-AEFE-AFA582B9517E}" type="doc">
      <dgm:prSet loTypeId="urn:microsoft.com/office/officeart/2005/8/layout/hProcess9" loCatId="process" qsTypeId="urn:microsoft.com/office/officeart/2005/8/quickstyle/simple1" qsCatId="simple" csTypeId="urn:microsoft.com/office/officeart/2005/8/colors/accent1_2" csCatId="accent1" phldr="1"/>
      <dgm:spPr/>
    </dgm:pt>
    <dgm:pt modelId="{CB892A42-1A7D-4A32-9720-6AFB648AD8DC}">
      <dgm:prSet phldrT="[Text]" custT="1"/>
      <dgm:spPr/>
      <dgm:t>
        <a:bodyPr/>
        <a:lstStyle/>
        <a:p>
          <a:r>
            <a:rPr lang="en-US" sz="2400" b="1" dirty="0">
              <a:solidFill>
                <a:schemeClr val="tx1">
                  <a:lumMod val="50000"/>
                  <a:lumOff val="50000"/>
                </a:schemeClr>
              </a:solidFill>
            </a:rPr>
            <a:t>Analysis</a:t>
          </a:r>
          <a:endParaRPr lang="kk-KZ" sz="2400" b="1" dirty="0">
            <a:solidFill>
              <a:schemeClr val="tx1">
                <a:lumMod val="50000"/>
                <a:lumOff val="50000"/>
              </a:schemeClr>
            </a:solidFill>
            <a:latin typeface="Calibri Light" panose="020F0302020204030204"/>
          </a:endParaRPr>
        </a:p>
        <a:p>
          <a:r>
            <a:rPr lang="kk-KZ" sz="2400" b="1" dirty="0">
              <a:solidFill>
                <a:schemeClr val="bg1"/>
              </a:solidFill>
              <a:latin typeface="+mn-lt"/>
            </a:rPr>
            <a:t>Анализ</a:t>
          </a:r>
          <a:r>
            <a:rPr lang="kk-KZ" sz="2400" b="1" dirty="0">
              <a:solidFill>
                <a:schemeClr val="bg1"/>
              </a:solidFill>
              <a:latin typeface="Calibri Light" panose="020F0302020204030204"/>
            </a:rPr>
            <a:t> </a:t>
          </a:r>
          <a:endParaRPr lang="lt-LT" sz="2400" b="1" dirty="0">
            <a:solidFill>
              <a:schemeClr val="bg1"/>
            </a:solidFill>
          </a:endParaRPr>
        </a:p>
      </dgm:t>
    </dgm:pt>
    <dgm:pt modelId="{FA5FC4FE-87BA-43A3-98F8-8C6E675160BE}" type="parTrans" cxnId="{956EC52F-1024-4168-80ED-3E10F1F03F29}">
      <dgm:prSet/>
      <dgm:spPr/>
      <dgm:t>
        <a:bodyPr/>
        <a:lstStyle/>
        <a:p>
          <a:endParaRPr lang="lt-LT"/>
        </a:p>
      </dgm:t>
    </dgm:pt>
    <dgm:pt modelId="{55928A8A-C264-4FFA-9C20-93E135D5D34A}" type="sibTrans" cxnId="{956EC52F-1024-4168-80ED-3E10F1F03F29}">
      <dgm:prSet/>
      <dgm:spPr/>
      <dgm:t>
        <a:bodyPr/>
        <a:lstStyle/>
        <a:p>
          <a:endParaRPr lang="lt-LT"/>
        </a:p>
      </dgm:t>
    </dgm:pt>
    <dgm:pt modelId="{83CBCC78-F58E-4F14-8CC4-CC3E3638D995}">
      <dgm:prSet phldrT="[Text]" custT="1"/>
      <dgm:spPr/>
      <dgm:t>
        <a:bodyPr/>
        <a:lstStyle/>
        <a:p>
          <a:r>
            <a:rPr lang="en-US" sz="2400" b="1" dirty="0">
              <a:solidFill>
                <a:schemeClr val="tx1">
                  <a:lumMod val="50000"/>
                  <a:lumOff val="50000"/>
                </a:schemeClr>
              </a:solidFill>
            </a:rPr>
            <a:t>Define</a:t>
          </a:r>
          <a:endParaRPr lang="kk-KZ" sz="2400" b="1" dirty="0">
            <a:solidFill>
              <a:schemeClr val="tx1">
                <a:lumMod val="50000"/>
                <a:lumOff val="50000"/>
              </a:schemeClr>
            </a:solidFill>
          </a:endParaRPr>
        </a:p>
        <a:p>
          <a:pPr rtl="0"/>
          <a:r>
            <a:rPr lang="kk-KZ" sz="2400" b="1" dirty="0">
              <a:solidFill>
                <a:schemeClr val="bg1"/>
              </a:solidFill>
            </a:rPr>
            <a:t>Определение</a:t>
          </a:r>
          <a:r>
            <a:rPr lang="en-US" sz="2400" b="1" dirty="0">
              <a:solidFill>
                <a:schemeClr val="bg1"/>
              </a:solidFill>
              <a:latin typeface="Calibri Light" panose="020F0302020204030204"/>
            </a:rPr>
            <a:t> </a:t>
          </a:r>
          <a:endParaRPr lang="lt-LT" sz="2400" b="1" dirty="0">
            <a:solidFill>
              <a:schemeClr val="bg1"/>
            </a:solidFill>
          </a:endParaRPr>
        </a:p>
      </dgm:t>
    </dgm:pt>
    <dgm:pt modelId="{A0B4AD4F-7573-41C1-813D-8C13134751A7}" type="parTrans" cxnId="{20935ECB-2849-4521-95EC-60BEC979AD52}">
      <dgm:prSet/>
      <dgm:spPr/>
      <dgm:t>
        <a:bodyPr/>
        <a:lstStyle/>
        <a:p>
          <a:endParaRPr lang="lt-LT"/>
        </a:p>
      </dgm:t>
    </dgm:pt>
    <dgm:pt modelId="{153591E3-E957-4672-8DDB-2E365FF2A9F4}" type="sibTrans" cxnId="{20935ECB-2849-4521-95EC-60BEC979AD52}">
      <dgm:prSet/>
      <dgm:spPr/>
      <dgm:t>
        <a:bodyPr/>
        <a:lstStyle/>
        <a:p>
          <a:endParaRPr lang="lt-LT"/>
        </a:p>
      </dgm:t>
    </dgm:pt>
    <dgm:pt modelId="{CCC88E65-D262-49FA-BB5A-3554E6568513}">
      <dgm:prSet custT="1"/>
      <dgm:spPr/>
      <dgm:t>
        <a:bodyPr/>
        <a:lstStyle/>
        <a:p>
          <a:endParaRPr lang="en-US" sz="2400" b="1" dirty="0">
            <a:solidFill>
              <a:schemeClr val="bg1"/>
            </a:solidFill>
          </a:endParaRPr>
        </a:p>
        <a:p>
          <a:r>
            <a:rPr lang="en-US" sz="2400" b="1" dirty="0">
              <a:solidFill>
                <a:schemeClr val="tx1">
                  <a:lumMod val="50000"/>
                  <a:lumOff val="50000"/>
                </a:schemeClr>
              </a:solidFill>
            </a:rPr>
            <a:t>Synthesis</a:t>
          </a:r>
          <a:endParaRPr lang="ru-RU" sz="2400" b="1" dirty="0">
            <a:solidFill>
              <a:schemeClr val="tx1">
                <a:lumMod val="50000"/>
                <a:lumOff val="50000"/>
              </a:schemeClr>
            </a:solidFill>
          </a:endParaRPr>
        </a:p>
        <a:p>
          <a:r>
            <a:rPr lang="kk-KZ" sz="2400" b="1" dirty="0">
              <a:solidFill>
                <a:schemeClr val="bg1"/>
              </a:solidFill>
              <a:latin typeface="+mn-lt"/>
            </a:rPr>
            <a:t>Синтез</a:t>
          </a:r>
          <a:endParaRPr lang="en-US" sz="2400" b="1" dirty="0">
            <a:solidFill>
              <a:schemeClr val="bg1"/>
            </a:solidFill>
            <a:latin typeface="+mn-lt"/>
          </a:endParaRPr>
        </a:p>
        <a:p>
          <a:endParaRPr lang="lt-LT" sz="2400" b="1" dirty="0">
            <a:solidFill>
              <a:schemeClr val="bg1"/>
            </a:solidFill>
          </a:endParaRPr>
        </a:p>
      </dgm:t>
    </dgm:pt>
    <dgm:pt modelId="{CAC65E63-A723-4C50-878D-996516495571}" type="parTrans" cxnId="{5C799C46-9E7D-4BF6-A3B1-6361BDD45AB2}">
      <dgm:prSet/>
      <dgm:spPr/>
      <dgm:t>
        <a:bodyPr/>
        <a:lstStyle/>
        <a:p>
          <a:endParaRPr lang="lt-LT"/>
        </a:p>
      </dgm:t>
    </dgm:pt>
    <dgm:pt modelId="{73AEF1F9-67DA-431C-BA53-71C0B8877727}" type="sibTrans" cxnId="{5C799C46-9E7D-4BF6-A3B1-6361BDD45AB2}">
      <dgm:prSet/>
      <dgm:spPr/>
      <dgm:t>
        <a:bodyPr/>
        <a:lstStyle/>
        <a:p>
          <a:endParaRPr lang="lt-LT"/>
        </a:p>
      </dgm:t>
    </dgm:pt>
    <dgm:pt modelId="{6D7B913D-37A8-438D-BF4C-94A1BA5D999F}" type="pres">
      <dgm:prSet presAssocID="{8155352C-A015-4443-AEFE-AFA582B9517E}" presName="CompostProcess" presStyleCnt="0">
        <dgm:presLayoutVars>
          <dgm:dir/>
          <dgm:resizeHandles val="exact"/>
        </dgm:presLayoutVars>
      </dgm:prSet>
      <dgm:spPr/>
    </dgm:pt>
    <dgm:pt modelId="{50ACE80C-B851-4999-AEB7-1D973D6D25DD}" type="pres">
      <dgm:prSet presAssocID="{8155352C-A015-4443-AEFE-AFA582B9517E}" presName="arrow" presStyleLbl="bgShp" presStyleIdx="0" presStyleCnt="1"/>
      <dgm:spPr/>
    </dgm:pt>
    <dgm:pt modelId="{5329A6F0-BDB1-4B83-9711-113F981756F6}" type="pres">
      <dgm:prSet presAssocID="{8155352C-A015-4443-AEFE-AFA582B9517E}" presName="linearProcess" presStyleCnt="0"/>
      <dgm:spPr/>
    </dgm:pt>
    <dgm:pt modelId="{A6C70640-01F1-4331-8FEE-46E847102CED}" type="pres">
      <dgm:prSet presAssocID="{CB892A42-1A7D-4A32-9720-6AFB648AD8DC}" presName="textNode" presStyleLbl="node1" presStyleIdx="0" presStyleCnt="3">
        <dgm:presLayoutVars>
          <dgm:bulletEnabled val="1"/>
        </dgm:presLayoutVars>
      </dgm:prSet>
      <dgm:spPr/>
    </dgm:pt>
    <dgm:pt modelId="{2C373A31-ACCB-44DC-8124-5AB1737CDE2D}" type="pres">
      <dgm:prSet presAssocID="{55928A8A-C264-4FFA-9C20-93E135D5D34A}" presName="sibTrans" presStyleCnt="0"/>
      <dgm:spPr/>
    </dgm:pt>
    <dgm:pt modelId="{ECE926D8-3724-45DB-A3D0-E36983F5D30D}" type="pres">
      <dgm:prSet presAssocID="{CCC88E65-D262-49FA-BB5A-3554E6568513}" presName="textNode" presStyleLbl="node1" presStyleIdx="1" presStyleCnt="3">
        <dgm:presLayoutVars>
          <dgm:bulletEnabled val="1"/>
        </dgm:presLayoutVars>
      </dgm:prSet>
      <dgm:spPr/>
    </dgm:pt>
    <dgm:pt modelId="{89DB64E6-DAB9-4B67-9882-B6E42078BB9F}" type="pres">
      <dgm:prSet presAssocID="{73AEF1F9-67DA-431C-BA53-71C0B8877727}" presName="sibTrans" presStyleCnt="0"/>
      <dgm:spPr/>
    </dgm:pt>
    <dgm:pt modelId="{B03DEAE4-5FE3-44F1-8A72-2513A2E386B4}" type="pres">
      <dgm:prSet presAssocID="{83CBCC78-F58E-4F14-8CC4-CC3E3638D995}" presName="textNode" presStyleLbl="node1" presStyleIdx="2" presStyleCnt="3">
        <dgm:presLayoutVars>
          <dgm:bulletEnabled val="1"/>
        </dgm:presLayoutVars>
      </dgm:prSet>
      <dgm:spPr/>
    </dgm:pt>
  </dgm:ptLst>
  <dgm:cxnLst>
    <dgm:cxn modelId="{CAD4E515-5059-4F6A-9F53-B8DA4F4BFD08}" type="presOf" srcId="{CCC88E65-D262-49FA-BB5A-3554E6568513}" destId="{ECE926D8-3724-45DB-A3D0-E36983F5D30D}" srcOrd="0" destOrd="0" presId="urn:microsoft.com/office/officeart/2005/8/layout/hProcess9"/>
    <dgm:cxn modelId="{956EC52F-1024-4168-80ED-3E10F1F03F29}" srcId="{8155352C-A015-4443-AEFE-AFA582B9517E}" destId="{CB892A42-1A7D-4A32-9720-6AFB648AD8DC}" srcOrd="0" destOrd="0" parTransId="{FA5FC4FE-87BA-43A3-98F8-8C6E675160BE}" sibTransId="{55928A8A-C264-4FFA-9C20-93E135D5D34A}"/>
    <dgm:cxn modelId="{5C799C46-9E7D-4BF6-A3B1-6361BDD45AB2}" srcId="{8155352C-A015-4443-AEFE-AFA582B9517E}" destId="{CCC88E65-D262-49FA-BB5A-3554E6568513}" srcOrd="1" destOrd="0" parTransId="{CAC65E63-A723-4C50-878D-996516495571}" sibTransId="{73AEF1F9-67DA-431C-BA53-71C0B8877727}"/>
    <dgm:cxn modelId="{20B093B0-D538-4EC1-ABB1-9A29A16B5000}" type="presOf" srcId="{8155352C-A015-4443-AEFE-AFA582B9517E}" destId="{6D7B913D-37A8-438D-BF4C-94A1BA5D999F}" srcOrd="0" destOrd="0" presId="urn:microsoft.com/office/officeart/2005/8/layout/hProcess9"/>
    <dgm:cxn modelId="{20935ECB-2849-4521-95EC-60BEC979AD52}" srcId="{8155352C-A015-4443-AEFE-AFA582B9517E}" destId="{83CBCC78-F58E-4F14-8CC4-CC3E3638D995}" srcOrd="2" destOrd="0" parTransId="{A0B4AD4F-7573-41C1-813D-8C13134751A7}" sibTransId="{153591E3-E957-4672-8DDB-2E365FF2A9F4}"/>
    <dgm:cxn modelId="{31F36BE6-8967-4230-ABF7-BCB6BF89FEDF}" type="presOf" srcId="{83CBCC78-F58E-4F14-8CC4-CC3E3638D995}" destId="{B03DEAE4-5FE3-44F1-8A72-2513A2E386B4}" srcOrd="0" destOrd="0" presId="urn:microsoft.com/office/officeart/2005/8/layout/hProcess9"/>
    <dgm:cxn modelId="{FE21C4F9-9C2A-44B1-8A39-469A5CA9C042}" type="presOf" srcId="{CB892A42-1A7D-4A32-9720-6AFB648AD8DC}" destId="{A6C70640-01F1-4331-8FEE-46E847102CED}" srcOrd="0" destOrd="0" presId="urn:microsoft.com/office/officeart/2005/8/layout/hProcess9"/>
    <dgm:cxn modelId="{EB156480-33F6-4F2C-BC38-F498387793CD}" type="presParOf" srcId="{6D7B913D-37A8-438D-BF4C-94A1BA5D999F}" destId="{50ACE80C-B851-4999-AEB7-1D973D6D25DD}" srcOrd="0" destOrd="0" presId="urn:microsoft.com/office/officeart/2005/8/layout/hProcess9"/>
    <dgm:cxn modelId="{97D41DEA-D4FB-46BD-8E05-350A245FA5B4}" type="presParOf" srcId="{6D7B913D-37A8-438D-BF4C-94A1BA5D999F}" destId="{5329A6F0-BDB1-4B83-9711-113F981756F6}" srcOrd="1" destOrd="0" presId="urn:microsoft.com/office/officeart/2005/8/layout/hProcess9"/>
    <dgm:cxn modelId="{740BDA87-A696-4496-A41F-05E5A29A62A5}" type="presParOf" srcId="{5329A6F0-BDB1-4B83-9711-113F981756F6}" destId="{A6C70640-01F1-4331-8FEE-46E847102CED}" srcOrd="0" destOrd="0" presId="urn:microsoft.com/office/officeart/2005/8/layout/hProcess9"/>
    <dgm:cxn modelId="{3FA99E55-3235-4AA7-BE74-AA36D2952C7D}" type="presParOf" srcId="{5329A6F0-BDB1-4B83-9711-113F981756F6}" destId="{2C373A31-ACCB-44DC-8124-5AB1737CDE2D}" srcOrd="1" destOrd="0" presId="urn:microsoft.com/office/officeart/2005/8/layout/hProcess9"/>
    <dgm:cxn modelId="{99CA6AAF-0527-4038-8746-3B72F8D34068}" type="presParOf" srcId="{5329A6F0-BDB1-4B83-9711-113F981756F6}" destId="{ECE926D8-3724-45DB-A3D0-E36983F5D30D}" srcOrd="2" destOrd="0" presId="urn:microsoft.com/office/officeart/2005/8/layout/hProcess9"/>
    <dgm:cxn modelId="{B39F64E9-90BE-4CDC-AFA4-0E9E68152961}" type="presParOf" srcId="{5329A6F0-BDB1-4B83-9711-113F981756F6}" destId="{89DB64E6-DAB9-4B67-9882-B6E42078BB9F}" srcOrd="3" destOrd="0" presId="urn:microsoft.com/office/officeart/2005/8/layout/hProcess9"/>
    <dgm:cxn modelId="{98F769B4-A1AB-4592-A721-99C8BC4796FB}" type="presParOf" srcId="{5329A6F0-BDB1-4B83-9711-113F981756F6}" destId="{B03DEAE4-5FE3-44F1-8A72-2513A2E386B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EE1D50-82E6-4585-AAAF-7A9AF18CDBA5}"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lt-LT"/>
        </a:p>
      </dgm:t>
    </dgm:pt>
    <dgm:pt modelId="{7E4AA732-ACBC-4A51-88F8-49D46C6F9B1D}">
      <dgm:prSet phldrT="[Text]" custT="1"/>
      <dgm:spPr/>
      <dgm:t>
        <a:bodyPr/>
        <a:lstStyle/>
        <a:p>
          <a:endParaRPr lang="ru-RU" sz="1600" b="1" dirty="0"/>
        </a:p>
      </dgm:t>
    </dgm:pt>
    <dgm:pt modelId="{88E13467-E371-417D-928E-2DB0B63681AC}" type="parTrans" cxnId="{910FE2C8-9F31-451A-9004-0442EFE5B250}">
      <dgm:prSet/>
      <dgm:spPr/>
      <dgm:t>
        <a:bodyPr/>
        <a:lstStyle/>
        <a:p>
          <a:endParaRPr lang="lt-LT"/>
        </a:p>
      </dgm:t>
    </dgm:pt>
    <dgm:pt modelId="{809ACC2B-7E7E-4CB1-BAC4-075D27CDBA02}" type="sibTrans" cxnId="{910FE2C8-9F31-451A-9004-0442EFE5B250}">
      <dgm:prSet/>
      <dgm:spPr/>
      <dgm:t>
        <a:bodyPr/>
        <a:lstStyle/>
        <a:p>
          <a:endParaRPr lang="lt-LT"/>
        </a:p>
      </dgm:t>
    </dgm:pt>
    <dgm:pt modelId="{5107A1A7-D995-4C18-9479-58C97865301B}">
      <dgm:prSet phldrT="[Text]" custT="1"/>
      <dgm:spPr/>
      <dgm:t>
        <a:bodyPr/>
        <a:lstStyle/>
        <a:p>
          <a:pPr marL="0" lvl="0" indent="0" algn="ctr" defTabSz="1422400">
            <a:lnSpc>
              <a:spcPct val="90000"/>
            </a:lnSpc>
            <a:spcBef>
              <a:spcPct val="0"/>
            </a:spcBef>
            <a:spcAft>
              <a:spcPct val="35000"/>
            </a:spcAft>
            <a:buNone/>
          </a:pPr>
          <a:endParaRPr lang="ru-RU" sz="1600" b="1" kern="1200" dirty="0">
            <a:solidFill>
              <a:srgbClr val="0070C0"/>
            </a:solidFill>
            <a:latin typeface="Calibri"/>
            <a:ea typeface="+mn-ea"/>
            <a:cs typeface="+mn-cs"/>
          </a:endParaRPr>
        </a:p>
      </dgm:t>
    </dgm:pt>
    <dgm:pt modelId="{63B201B5-71B9-4675-8CB4-D32FDEC7FEC2}" type="parTrans" cxnId="{EF3E442B-04F3-4C59-AC80-DAD1D9C546B8}">
      <dgm:prSet/>
      <dgm:spPr/>
      <dgm:t>
        <a:bodyPr/>
        <a:lstStyle/>
        <a:p>
          <a:endParaRPr lang="lt-LT"/>
        </a:p>
      </dgm:t>
    </dgm:pt>
    <dgm:pt modelId="{52BA45A6-5066-420E-88EC-549151AC2400}" type="sibTrans" cxnId="{EF3E442B-04F3-4C59-AC80-DAD1D9C546B8}">
      <dgm:prSet/>
      <dgm:spPr/>
      <dgm:t>
        <a:bodyPr/>
        <a:lstStyle/>
        <a:p>
          <a:endParaRPr lang="lt-LT"/>
        </a:p>
      </dgm:t>
    </dgm:pt>
    <dgm:pt modelId="{CD7C0467-B353-4023-80B9-B41F709E2821}" type="pres">
      <dgm:prSet presAssocID="{65EE1D50-82E6-4585-AAAF-7A9AF18CDBA5}" presName="diagram" presStyleCnt="0">
        <dgm:presLayoutVars>
          <dgm:dir/>
          <dgm:resizeHandles val="exact"/>
        </dgm:presLayoutVars>
      </dgm:prSet>
      <dgm:spPr/>
    </dgm:pt>
    <dgm:pt modelId="{AAAE6D73-05D5-4019-9DFD-F675F46B7F18}" type="pres">
      <dgm:prSet presAssocID="{7E4AA732-ACBC-4A51-88F8-49D46C6F9B1D}" presName="arrow" presStyleLbl="node1" presStyleIdx="0" presStyleCnt="2" custScaleX="113844" custScaleY="100347">
        <dgm:presLayoutVars>
          <dgm:bulletEnabled val="1"/>
        </dgm:presLayoutVars>
      </dgm:prSet>
      <dgm:spPr/>
    </dgm:pt>
    <dgm:pt modelId="{0A4E879E-7419-421F-AC70-9AF527A08D18}" type="pres">
      <dgm:prSet presAssocID="{5107A1A7-D995-4C18-9479-58C97865301B}" presName="arrow" presStyleLbl="node1" presStyleIdx="1" presStyleCnt="2" custScaleX="108780" custScaleY="100485">
        <dgm:presLayoutVars>
          <dgm:bulletEnabled val="1"/>
        </dgm:presLayoutVars>
      </dgm:prSet>
      <dgm:spPr/>
    </dgm:pt>
  </dgm:ptLst>
  <dgm:cxnLst>
    <dgm:cxn modelId="{E485A116-3C7F-4544-86DE-F3B876281324}" type="presOf" srcId="{7E4AA732-ACBC-4A51-88F8-49D46C6F9B1D}" destId="{AAAE6D73-05D5-4019-9DFD-F675F46B7F18}" srcOrd="0" destOrd="0" presId="urn:microsoft.com/office/officeart/2005/8/layout/arrow5"/>
    <dgm:cxn modelId="{EF3E442B-04F3-4C59-AC80-DAD1D9C546B8}" srcId="{65EE1D50-82E6-4585-AAAF-7A9AF18CDBA5}" destId="{5107A1A7-D995-4C18-9479-58C97865301B}" srcOrd="1" destOrd="0" parTransId="{63B201B5-71B9-4675-8CB4-D32FDEC7FEC2}" sibTransId="{52BA45A6-5066-420E-88EC-549151AC2400}"/>
    <dgm:cxn modelId="{1F4ED0B3-6FE3-4E88-B917-5282450366F5}" type="presOf" srcId="{65EE1D50-82E6-4585-AAAF-7A9AF18CDBA5}" destId="{CD7C0467-B353-4023-80B9-B41F709E2821}" srcOrd="0" destOrd="0" presId="urn:microsoft.com/office/officeart/2005/8/layout/arrow5"/>
    <dgm:cxn modelId="{910FE2C8-9F31-451A-9004-0442EFE5B250}" srcId="{65EE1D50-82E6-4585-AAAF-7A9AF18CDBA5}" destId="{7E4AA732-ACBC-4A51-88F8-49D46C6F9B1D}" srcOrd="0" destOrd="0" parTransId="{88E13467-E371-417D-928E-2DB0B63681AC}" sibTransId="{809ACC2B-7E7E-4CB1-BAC4-075D27CDBA02}"/>
    <dgm:cxn modelId="{FD5645D6-E1A3-4B2D-B677-9397A60D5990}" type="presOf" srcId="{5107A1A7-D995-4C18-9479-58C97865301B}" destId="{0A4E879E-7419-421F-AC70-9AF527A08D18}" srcOrd="0" destOrd="0" presId="urn:microsoft.com/office/officeart/2005/8/layout/arrow5"/>
    <dgm:cxn modelId="{357A1917-DC52-4191-84BB-B0562BC44D86}" type="presParOf" srcId="{CD7C0467-B353-4023-80B9-B41F709E2821}" destId="{AAAE6D73-05D5-4019-9DFD-F675F46B7F18}" srcOrd="0" destOrd="0" presId="urn:microsoft.com/office/officeart/2005/8/layout/arrow5"/>
    <dgm:cxn modelId="{5E88441D-179C-46DD-A9E8-7479F2399268}" type="presParOf" srcId="{CD7C0467-B353-4023-80B9-B41F709E2821}" destId="{0A4E879E-7419-421F-AC70-9AF527A08D1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EE1D50-82E6-4585-AAAF-7A9AF18CDBA5}"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lt-LT"/>
        </a:p>
      </dgm:t>
    </dgm:pt>
    <dgm:pt modelId="{7E4AA732-ACBC-4A51-88F8-49D46C6F9B1D}">
      <dgm:prSet phldrT="[Text]" custT="1"/>
      <dgm:spPr/>
      <dgm:t>
        <a:bodyPr/>
        <a:lstStyle/>
        <a:p>
          <a:endParaRPr lang="ru-RU" sz="1600" b="1" dirty="0"/>
        </a:p>
      </dgm:t>
    </dgm:pt>
    <dgm:pt modelId="{88E13467-E371-417D-928E-2DB0B63681AC}" type="parTrans" cxnId="{910FE2C8-9F31-451A-9004-0442EFE5B250}">
      <dgm:prSet/>
      <dgm:spPr/>
      <dgm:t>
        <a:bodyPr/>
        <a:lstStyle/>
        <a:p>
          <a:endParaRPr lang="lt-LT"/>
        </a:p>
      </dgm:t>
    </dgm:pt>
    <dgm:pt modelId="{809ACC2B-7E7E-4CB1-BAC4-075D27CDBA02}" type="sibTrans" cxnId="{910FE2C8-9F31-451A-9004-0442EFE5B250}">
      <dgm:prSet/>
      <dgm:spPr/>
      <dgm:t>
        <a:bodyPr/>
        <a:lstStyle/>
        <a:p>
          <a:endParaRPr lang="lt-LT"/>
        </a:p>
      </dgm:t>
    </dgm:pt>
    <dgm:pt modelId="{5107A1A7-D995-4C18-9479-58C97865301B}">
      <dgm:prSet phldrT="[Text]" custT="1"/>
      <dgm:spPr/>
      <dgm:t>
        <a:bodyPr/>
        <a:lstStyle/>
        <a:p>
          <a:pPr marL="0" lvl="0" indent="0" algn="ctr" defTabSz="1422400">
            <a:lnSpc>
              <a:spcPct val="90000"/>
            </a:lnSpc>
            <a:spcBef>
              <a:spcPct val="0"/>
            </a:spcBef>
            <a:spcAft>
              <a:spcPct val="35000"/>
            </a:spcAft>
            <a:buNone/>
          </a:pPr>
          <a:endParaRPr lang="ru-RU" sz="1600" b="1" kern="1200" dirty="0">
            <a:solidFill>
              <a:srgbClr val="0070C0"/>
            </a:solidFill>
            <a:latin typeface="Calibri"/>
            <a:ea typeface="+mn-ea"/>
            <a:cs typeface="+mn-cs"/>
          </a:endParaRPr>
        </a:p>
      </dgm:t>
    </dgm:pt>
    <dgm:pt modelId="{63B201B5-71B9-4675-8CB4-D32FDEC7FEC2}" type="parTrans" cxnId="{EF3E442B-04F3-4C59-AC80-DAD1D9C546B8}">
      <dgm:prSet/>
      <dgm:spPr/>
      <dgm:t>
        <a:bodyPr/>
        <a:lstStyle/>
        <a:p>
          <a:endParaRPr lang="lt-LT"/>
        </a:p>
      </dgm:t>
    </dgm:pt>
    <dgm:pt modelId="{52BA45A6-5066-420E-88EC-549151AC2400}" type="sibTrans" cxnId="{EF3E442B-04F3-4C59-AC80-DAD1D9C546B8}">
      <dgm:prSet/>
      <dgm:spPr/>
      <dgm:t>
        <a:bodyPr/>
        <a:lstStyle/>
        <a:p>
          <a:endParaRPr lang="lt-LT"/>
        </a:p>
      </dgm:t>
    </dgm:pt>
    <dgm:pt modelId="{CD7C0467-B353-4023-80B9-B41F709E2821}" type="pres">
      <dgm:prSet presAssocID="{65EE1D50-82E6-4585-AAAF-7A9AF18CDBA5}" presName="diagram" presStyleCnt="0">
        <dgm:presLayoutVars>
          <dgm:dir/>
          <dgm:resizeHandles val="exact"/>
        </dgm:presLayoutVars>
      </dgm:prSet>
      <dgm:spPr/>
    </dgm:pt>
    <dgm:pt modelId="{AAAE6D73-05D5-4019-9DFD-F675F46B7F18}" type="pres">
      <dgm:prSet presAssocID="{7E4AA732-ACBC-4A51-88F8-49D46C6F9B1D}" presName="arrow" presStyleLbl="node1" presStyleIdx="0" presStyleCnt="2" custScaleX="113315" custScaleY="100703">
        <dgm:presLayoutVars>
          <dgm:bulletEnabled val="1"/>
        </dgm:presLayoutVars>
      </dgm:prSet>
      <dgm:spPr/>
    </dgm:pt>
    <dgm:pt modelId="{0A4E879E-7419-421F-AC70-9AF527A08D18}" type="pres">
      <dgm:prSet presAssocID="{5107A1A7-D995-4C18-9479-58C97865301B}" presName="arrow" presStyleLbl="node1" presStyleIdx="1" presStyleCnt="2" custScaleX="108780" custScaleY="100485">
        <dgm:presLayoutVars>
          <dgm:bulletEnabled val="1"/>
        </dgm:presLayoutVars>
      </dgm:prSet>
      <dgm:spPr/>
    </dgm:pt>
  </dgm:ptLst>
  <dgm:cxnLst>
    <dgm:cxn modelId="{E485A116-3C7F-4544-86DE-F3B876281324}" type="presOf" srcId="{7E4AA732-ACBC-4A51-88F8-49D46C6F9B1D}" destId="{AAAE6D73-05D5-4019-9DFD-F675F46B7F18}" srcOrd="0" destOrd="0" presId="urn:microsoft.com/office/officeart/2005/8/layout/arrow5"/>
    <dgm:cxn modelId="{EF3E442B-04F3-4C59-AC80-DAD1D9C546B8}" srcId="{65EE1D50-82E6-4585-AAAF-7A9AF18CDBA5}" destId="{5107A1A7-D995-4C18-9479-58C97865301B}" srcOrd="1" destOrd="0" parTransId="{63B201B5-71B9-4675-8CB4-D32FDEC7FEC2}" sibTransId="{52BA45A6-5066-420E-88EC-549151AC2400}"/>
    <dgm:cxn modelId="{1F4ED0B3-6FE3-4E88-B917-5282450366F5}" type="presOf" srcId="{65EE1D50-82E6-4585-AAAF-7A9AF18CDBA5}" destId="{CD7C0467-B353-4023-80B9-B41F709E2821}" srcOrd="0" destOrd="0" presId="urn:microsoft.com/office/officeart/2005/8/layout/arrow5"/>
    <dgm:cxn modelId="{910FE2C8-9F31-451A-9004-0442EFE5B250}" srcId="{65EE1D50-82E6-4585-AAAF-7A9AF18CDBA5}" destId="{7E4AA732-ACBC-4A51-88F8-49D46C6F9B1D}" srcOrd="0" destOrd="0" parTransId="{88E13467-E371-417D-928E-2DB0B63681AC}" sibTransId="{809ACC2B-7E7E-4CB1-BAC4-075D27CDBA02}"/>
    <dgm:cxn modelId="{FD5645D6-E1A3-4B2D-B677-9397A60D5990}" type="presOf" srcId="{5107A1A7-D995-4C18-9479-58C97865301B}" destId="{0A4E879E-7419-421F-AC70-9AF527A08D18}" srcOrd="0" destOrd="0" presId="urn:microsoft.com/office/officeart/2005/8/layout/arrow5"/>
    <dgm:cxn modelId="{357A1917-DC52-4191-84BB-B0562BC44D86}" type="presParOf" srcId="{CD7C0467-B353-4023-80B9-B41F709E2821}" destId="{AAAE6D73-05D5-4019-9DFD-F675F46B7F18}" srcOrd="0" destOrd="0" presId="urn:microsoft.com/office/officeart/2005/8/layout/arrow5"/>
    <dgm:cxn modelId="{5E88441D-179C-46DD-A9E8-7479F2399268}" type="presParOf" srcId="{CD7C0467-B353-4023-80B9-B41F709E2821}" destId="{0A4E879E-7419-421F-AC70-9AF527A08D18}" srcOrd="1" destOrd="0" presId="urn:microsoft.com/office/officeart/2005/8/layout/arrow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B67A5-0C00-4081-BEC9-5E0D2176DA32}">
      <dsp:nvSpPr>
        <dsp:cNvPr id="0" name=""/>
        <dsp:cNvSpPr/>
      </dsp:nvSpPr>
      <dsp:spPr>
        <a:xfrm>
          <a:off x="1511" y="713426"/>
          <a:ext cx="1516163" cy="60646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1. </a:t>
          </a:r>
          <a:r>
            <a:rPr lang="fi-FI" sz="1500" kern="1200" dirty="0" err="1"/>
            <a:t>Discover</a:t>
          </a:r>
          <a:endParaRPr lang="fi-FI" sz="1500" kern="1200" dirty="0"/>
        </a:p>
      </dsp:txBody>
      <dsp:txXfrm>
        <a:off x="1511" y="713426"/>
        <a:ext cx="1364547" cy="606465"/>
      </dsp:txXfrm>
    </dsp:sp>
    <dsp:sp modelId="{955E6096-3289-40B9-9BE6-8972A61DA5E9}">
      <dsp:nvSpPr>
        <dsp:cNvPr id="0" name=""/>
        <dsp:cNvSpPr/>
      </dsp:nvSpPr>
      <dsp:spPr>
        <a:xfrm>
          <a:off x="1214441"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2.Define</a:t>
          </a:r>
        </a:p>
      </dsp:txBody>
      <dsp:txXfrm>
        <a:off x="1517674" y="713426"/>
        <a:ext cx="909698" cy="606465"/>
      </dsp:txXfrm>
    </dsp:sp>
    <dsp:sp modelId="{45F65B02-AF09-4A1F-A75B-FA344974C3B7}">
      <dsp:nvSpPr>
        <dsp:cNvPr id="0" name=""/>
        <dsp:cNvSpPr/>
      </dsp:nvSpPr>
      <dsp:spPr>
        <a:xfrm>
          <a:off x="2427372"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3.Develop</a:t>
          </a:r>
        </a:p>
      </dsp:txBody>
      <dsp:txXfrm>
        <a:off x="2730605" y="713426"/>
        <a:ext cx="909698" cy="606465"/>
      </dsp:txXfrm>
    </dsp:sp>
    <dsp:sp modelId="{3B8077B8-F6EF-43AF-A5BC-0CDB74AF7C46}">
      <dsp:nvSpPr>
        <dsp:cNvPr id="0" name=""/>
        <dsp:cNvSpPr/>
      </dsp:nvSpPr>
      <dsp:spPr>
        <a:xfrm>
          <a:off x="3640302"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4.Deliver</a:t>
          </a:r>
        </a:p>
      </dsp:txBody>
      <dsp:txXfrm>
        <a:off x="3943535" y="713426"/>
        <a:ext cx="909698" cy="606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B67A5-0C00-4081-BEC9-5E0D2176DA32}">
      <dsp:nvSpPr>
        <dsp:cNvPr id="0" name=""/>
        <dsp:cNvSpPr/>
      </dsp:nvSpPr>
      <dsp:spPr>
        <a:xfrm>
          <a:off x="1983" y="244353"/>
          <a:ext cx="1419835" cy="776470"/>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ct val="35000"/>
            </a:spcAft>
            <a:buNone/>
          </a:pPr>
          <a:r>
            <a:rPr lang="fi-FI" sz="1400" kern="1200" dirty="0"/>
            <a:t>1.</a:t>
          </a:r>
          <a:r>
            <a:rPr lang="ru-RU" sz="1400" kern="1200" dirty="0"/>
            <a:t>Обнаружить</a:t>
          </a:r>
          <a:endParaRPr lang="fi-FI" sz="1400" kern="1200" dirty="0"/>
        </a:p>
      </dsp:txBody>
      <dsp:txXfrm>
        <a:off x="1983" y="244353"/>
        <a:ext cx="1225718" cy="776470"/>
      </dsp:txXfrm>
    </dsp:sp>
    <dsp:sp modelId="{955E6096-3289-40B9-9BE6-8972A61DA5E9}">
      <dsp:nvSpPr>
        <dsp:cNvPr id="0" name=""/>
        <dsp:cNvSpPr/>
      </dsp:nvSpPr>
      <dsp:spPr>
        <a:xfrm>
          <a:off x="990047" y="253981"/>
          <a:ext cx="1968443" cy="757213"/>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00075">
            <a:lnSpc>
              <a:spcPct val="90000"/>
            </a:lnSpc>
            <a:spcBef>
              <a:spcPct val="0"/>
            </a:spcBef>
            <a:spcAft>
              <a:spcPct val="35000"/>
            </a:spcAft>
            <a:buNone/>
          </a:pPr>
          <a:r>
            <a:rPr lang="fi-FI" sz="1350" kern="1200" dirty="0"/>
            <a:t>2.</a:t>
          </a:r>
          <a:r>
            <a:rPr lang="ru-RU" sz="1350" kern="1200" dirty="0"/>
            <a:t>Определять</a:t>
          </a:r>
          <a:endParaRPr lang="fi-FI" sz="1350" kern="1200" dirty="0"/>
        </a:p>
      </dsp:txBody>
      <dsp:txXfrm>
        <a:off x="1368654" y="253981"/>
        <a:ext cx="1211230" cy="757213"/>
      </dsp:txXfrm>
    </dsp:sp>
    <dsp:sp modelId="{45F65B02-AF09-4A1F-A75B-FA344974C3B7}">
      <dsp:nvSpPr>
        <dsp:cNvPr id="0" name=""/>
        <dsp:cNvSpPr/>
      </dsp:nvSpPr>
      <dsp:spPr>
        <a:xfrm>
          <a:off x="2526719" y="244353"/>
          <a:ext cx="2070189" cy="776470"/>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fi-FI" sz="1400" kern="1200" dirty="0"/>
            <a:t>3.</a:t>
          </a:r>
          <a:r>
            <a:rPr lang="ru-RU" sz="1400" kern="1200" dirty="0"/>
            <a:t>Развивать</a:t>
          </a:r>
          <a:endParaRPr lang="fi-FI" sz="1400" kern="1200" dirty="0"/>
        </a:p>
      </dsp:txBody>
      <dsp:txXfrm>
        <a:off x="2914954" y="244353"/>
        <a:ext cx="1293719" cy="776470"/>
      </dsp:txXfrm>
    </dsp:sp>
    <dsp:sp modelId="{3B8077B8-F6EF-43AF-A5BC-0CDB74AF7C46}">
      <dsp:nvSpPr>
        <dsp:cNvPr id="0" name=""/>
        <dsp:cNvSpPr/>
      </dsp:nvSpPr>
      <dsp:spPr>
        <a:xfrm>
          <a:off x="4155514" y="270052"/>
          <a:ext cx="1864710" cy="72507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fi-FI" sz="1400" kern="1200" dirty="0"/>
            <a:t>4.</a:t>
          </a:r>
          <a:r>
            <a:rPr lang="ru-RU" sz="1400" kern="1200" dirty="0"/>
            <a:t>Доставить</a:t>
          </a:r>
          <a:endParaRPr lang="fi-FI" sz="1400" kern="1200" dirty="0"/>
        </a:p>
      </dsp:txBody>
      <dsp:txXfrm>
        <a:off x="4518050" y="270052"/>
        <a:ext cx="1139638" cy="725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CE80C-B851-4999-AEB7-1D973D6D25DD}">
      <dsp:nvSpPr>
        <dsp:cNvPr id="0" name=""/>
        <dsp:cNvSpPr/>
      </dsp:nvSpPr>
      <dsp:spPr>
        <a:xfrm>
          <a:off x="845819" y="0"/>
          <a:ext cx="9585960" cy="40227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C70640-01F1-4331-8FEE-46E847102CED}">
      <dsp:nvSpPr>
        <dsp:cNvPr id="0" name=""/>
        <dsp:cNvSpPr/>
      </dsp:nvSpPr>
      <dsp:spPr>
        <a:xfrm>
          <a:off x="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lumMod val="50000"/>
                  <a:lumOff val="50000"/>
                </a:schemeClr>
              </a:solidFill>
            </a:rPr>
            <a:t>Analysis</a:t>
          </a:r>
          <a:endParaRPr lang="kk-KZ" sz="2400" b="1" kern="1200" dirty="0">
            <a:solidFill>
              <a:schemeClr val="tx1">
                <a:lumMod val="50000"/>
                <a:lumOff val="50000"/>
              </a:schemeClr>
            </a:solidFill>
            <a:latin typeface="Calibri Light" panose="020F0302020204030204"/>
          </a:endParaRPr>
        </a:p>
        <a:p>
          <a:pPr marL="0" lvl="0" indent="0" algn="ctr" defTabSz="1066800">
            <a:lnSpc>
              <a:spcPct val="90000"/>
            </a:lnSpc>
            <a:spcBef>
              <a:spcPct val="0"/>
            </a:spcBef>
            <a:spcAft>
              <a:spcPct val="35000"/>
            </a:spcAft>
            <a:buNone/>
          </a:pPr>
          <a:r>
            <a:rPr lang="kk-KZ" sz="2400" b="1" kern="1200" dirty="0">
              <a:solidFill>
                <a:schemeClr val="bg1"/>
              </a:solidFill>
              <a:latin typeface="+mn-lt"/>
            </a:rPr>
            <a:t>Анализ</a:t>
          </a:r>
          <a:r>
            <a:rPr lang="kk-KZ" sz="2400" b="1" kern="1200" dirty="0">
              <a:solidFill>
                <a:schemeClr val="bg1"/>
              </a:solidFill>
              <a:latin typeface="Calibri Light" panose="020F0302020204030204"/>
            </a:rPr>
            <a:t> </a:t>
          </a:r>
          <a:endParaRPr lang="lt-LT" sz="2400" b="1" kern="1200" dirty="0">
            <a:solidFill>
              <a:schemeClr val="bg1"/>
            </a:solidFill>
          </a:endParaRPr>
        </a:p>
      </dsp:txBody>
      <dsp:txXfrm>
        <a:off x="78549" y="1285366"/>
        <a:ext cx="3226182" cy="1451992"/>
      </dsp:txXfrm>
    </dsp:sp>
    <dsp:sp modelId="{ECE926D8-3724-45DB-A3D0-E36983F5D30D}">
      <dsp:nvSpPr>
        <dsp:cNvPr id="0" name=""/>
        <dsp:cNvSpPr/>
      </dsp:nvSpPr>
      <dsp:spPr>
        <a:xfrm>
          <a:off x="394716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solidFill>
          </a:endParaRPr>
        </a:p>
        <a:p>
          <a:pPr marL="0" lvl="0" indent="0" algn="ctr" defTabSz="1066800">
            <a:lnSpc>
              <a:spcPct val="90000"/>
            </a:lnSpc>
            <a:spcBef>
              <a:spcPct val="0"/>
            </a:spcBef>
            <a:spcAft>
              <a:spcPct val="35000"/>
            </a:spcAft>
            <a:buNone/>
          </a:pPr>
          <a:r>
            <a:rPr lang="en-US" sz="2400" b="1" kern="1200" dirty="0">
              <a:solidFill>
                <a:schemeClr val="tx1">
                  <a:lumMod val="50000"/>
                  <a:lumOff val="50000"/>
                </a:schemeClr>
              </a:solidFill>
            </a:rPr>
            <a:t>Synthesis</a:t>
          </a:r>
          <a:endParaRPr lang="ru-RU" sz="2400" b="1" kern="1200" dirty="0">
            <a:solidFill>
              <a:schemeClr val="tx1">
                <a:lumMod val="50000"/>
                <a:lumOff val="50000"/>
              </a:schemeClr>
            </a:solidFill>
          </a:endParaRPr>
        </a:p>
        <a:p>
          <a:pPr marL="0" lvl="0" indent="0" algn="ctr" defTabSz="1066800">
            <a:lnSpc>
              <a:spcPct val="90000"/>
            </a:lnSpc>
            <a:spcBef>
              <a:spcPct val="0"/>
            </a:spcBef>
            <a:spcAft>
              <a:spcPct val="35000"/>
            </a:spcAft>
            <a:buNone/>
          </a:pPr>
          <a:r>
            <a:rPr lang="kk-KZ" sz="2400" b="1" kern="1200" dirty="0">
              <a:solidFill>
                <a:schemeClr val="bg1"/>
              </a:solidFill>
              <a:latin typeface="+mn-lt"/>
            </a:rPr>
            <a:t>Синтез</a:t>
          </a:r>
          <a:endParaRPr lang="en-US" sz="2400" b="1" kern="1200" dirty="0">
            <a:solidFill>
              <a:schemeClr val="bg1"/>
            </a:solidFill>
            <a:latin typeface="+mn-lt"/>
          </a:endParaRPr>
        </a:p>
        <a:p>
          <a:pPr marL="0" lvl="0" indent="0" algn="ctr" defTabSz="1066800">
            <a:lnSpc>
              <a:spcPct val="90000"/>
            </a:lnSpc>
            <a:spcBef>
              <a:spcPct val="0"/>
            </a:spcBef>
            <a:spcAft>
              <a:spcPct val="35000"/>
            </a:spcAft>
            <a:buNone/>
          </a:pPr>
          <a:endParaRPr lang="lt-LT" sz="2400" b="1" kern="1200" dirty="0">
            <a:solidFill>
              <a:schemeClr val="bg1"/>
            </a:solidFill>
          </a:endParaRPr>
        </a:p>
      </dsp:txBody>
      <dsp:txXfrm>
        <a:off x="4025709" y="1285366"/>
        <a:ext cx="3226182" cy="1451992"/>
      </dsp:txXfrm>
    </dsp:sp>
    <dsp:sp modelId="{B03DEAE4-5FE3-44F1-8A72-2513A2E386B4}">
      <dsp:nvSpPr>
        <dsp:cNvPr id="0" name=""/>
        <dsp:cNvSpPr/>
      </dsp:nvSpPr>
      <dsp:spPr>
        <a:xfrm>
          <a:off x="789432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lumMod val="50000"/>
                  <a:lumOff val="50000"/>
                </a:schemeClr>
              </a:solidFill>
            </a:rPr>
            <a:t>Define</a:t>
          </a:r>
          <a:endParaRPr lang="kk-KZ" sz="2400" b="1" kern="1200" dirty="0">
            <a:solidFill>
              <a:schemeClr val="tx1">
                <a:lumMod val="50000"/>
                <a:lumOff val="50000"/>
              </a:schemeClr>
            </a:solidFill>
          </a:endParaRPr>
        </a:p>
        <a:p>
          <a:pPr marL="0" lvl="0" indent="0" algn="ctr" defTabSz="1066800" rtl="0">
            <a:lnSpc>
              <a:spcPct val="90000"/>
            </a:lnSpc>
            <a:spcBef>
              <a:spcPct val="0"/>
            </a:spcBef>
            <a:spcAft>
              <a:spcPct val="35000"/>
            </a:spcAft>
            <a:buNone/>
          </a:pPr>
          <a:r>
            <a:rPr lang="kk-KZ" sz="2400" b="1" kern="1200" dirty="0">
              <a:solidFill>
                <a:schemeClr val="bg1"/>
              </a:solidFill>
            </a:rPr>
            <a:t>Определение</a:t>
          </a:r>
          <a:r>
            <a:rPr lang="en-US" sz="2400" b="1" kern="1200" dirty="0">
              <a:solidFill>
                <a:schemeClr val="bg1"/>
              </a:solidFill>
              <a:latin typeface="Calibri Light" panose="020F0302020204030204"/>
            </a:rPr>
            <a:t> </a:t>
          </a:r>
          <a:endParaRPr lang="lt-LT" sz="2400" b="1" kern="1200" dirty="0">
            <a:solidFill>
              <a:schemeClr val="bg1"/>
            </a:solidFill>
          </a:endParaRPr>
        </a:p>
      </dsp:txBody>
      <dsp:txXfrm>
        <a:off x="7972869" y="1285366"/>
        <a:ext cx="3226182" cy="14519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E6D73-05D5-4019-9DFD-F675F46B7F18}">
      <dsp:nvSpPr>
        <dsp:cNvPr id="0" name=""/>
        <dsp:cNvSpPr/>
      </dsp:nvSpPr>
      <dsp:spPr>
        <a:xfrm rot="16200000">
          <a:off x="-204913" y="2724"/>
          <a:ext cx="4142206" cy="3651119"/>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ru-RU" sz="1600" b="1" kern="1200" dirty="0"/>
        </a:p>
      </dsp:txBody>
      <dsp:txXfrm rot="5400000">
        <a:off x="40631" y="792731"/>
        <a:ext cx="3012173" cy="2071103"/>
      </dsp:txXfrm>
    </dsp:sp>
    <dsp:sp modelId="{0A4E879E-7419-421F-AC70-9AF527A08D18}">
      <dsp:nvSpPr>
        <dsp:cNvPr id="0" name=""/>
        <dsp:cNvSpPr/>
      </dsp:nvSpPr>
      <dsp:spPr>
        <a:xfrm rot="5400000">
          <a:off x="7237571" y="214"/>
          <a:ext cx="3957953" cy="3656140"/>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1422400">
            <a:lnSpc>
              <a:spcPct val="90000"/>
            </a:lnSpc>
            <a:spcBef>
              <a:spcPct val="0"/>
            </a:spcBef>
            <a:spcAft>
              <a:spcPct val="35000"/>
            </a:spcAft>
            <a:buNone/>
          </a:pPr>
          <a:endParaRPr lang="ru-RU" sz="1600" b="1" kern="1200" dirty="0">
            <a:solidFill>
              <a:srgbClr val="0070C0"/>
            </a:solidFill>
            <a:latin typeface="Calibri"/>
            <a:ea typeface="+mn-ea"/>
            <a:cs typeface="+mn-cs"/>
          </a:endParaRPr>
        </a:p>
      </dsp:txBody>
      <dsp:txXfrm rot="-5400000">
        <a:off x="8028302" y="838795"/>
        <a:ext cx="3016316" cy="19789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E6D73-05D5-4019-9DFD-F675F46B7F18}">
      <dsp:nvSpPr>
        <dsp:cNvPr id="0" name=""/>
        <dsp:cNvSpPr/>
      </dsp:nvSpPr>
      <dsp:spPr>
        <a:xfrm rot="16200000">
          <a:off x="-197912" y="7"/>
          <a:ext cx="4114498" cy="3656553"/>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ru-RU" sz="1600" b="1" kern="1200" dirty="0"/>
        </a:p>
      </dsp:txBody>
      <dsp:txXfrm rot="5400000">
        <a:off x="31061" y="799658"/>
        <a:ext cx="3016656" cy="2057249"/>
      </dsp:txXfrm>
    </dsp:sp>
    <dsp:sp modelId="{0A4E879E-7419-421F-AC70-9AF527A08D18}">
      <dsp:nvSpPr>
        <dsp:cNvPr id="0" name=""/>
        <dsp:cNvSpPr/>
      </dsp:nvSpPr>
      <dsp:spPr>
        <a:xfrm rot="5400000">
          <a:off x="7248589" y="3965"/>
          <a:ext cx="3949831" cy="3648637"/>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1422400">
            <a:lnSpc>
              <a:spcPct val="90000"/>
            </a:lnSpc>
            <a:spcBef>
              <a:spcPct val="0"/>
            </a:spcBef>
            <a:spcAft>
              <a:spcPct val="35000"/>
            </a:spcAft>
            <a:buNone/>
          </a:pPr>
          <a:endParaRPr lang="ru-RU" sz="1600" b="1" kern="1200" dirty="0">
            <a:solidFill>
              <a:srgbClr val="0070C0"/>
            </a:solidFill>
            <a:latin typeface="Calibri"/>
            <a:ea typeface="+mn-ea"/>
            <a:cs typeface="+mn-cs"/>
          </a:endParaRPr>
        </a:p>
      </dsp:txBody>
      <dsp:txXfrm rot="-5400000">
        <a:off x="8037698" y="840826"/>
        <a:ext cx="3010126" cy="197491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1/10/23</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a:t>
            </a:fld>
            <a:endParaRPr lang="en-US"/>
          </a:p>
        </p:txBody>
      </p:sp>
    </p:spTree>
    <p:extLst>
      <p:ext uri="{BB962C8B-B14F-4D97-AF65-F5344CB8AC3E}">
        <p14:creationId xmlns:p14="http://schemas.microsoft.com/office/powerpoint/2010/main" val="3705738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12</a:t>
            </a:fld>
            <a:endParaRPr lang="en-US"/>
          </a:p>
        </p:txBody>
      </p:sp>
    </p:spTree>
    <p:extLst>
      <p:ext uri="{BB962C8B-B14F-4D97-AF65-F5344CB8AC3E}">
        <p14:creationId xmlns:p14="http://schemas.microsoft.com/office/powerpoint/2010/main" val="292082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13</a:t>
            </a:fld>
            <a:endParaRPr lang="en-US"/>
          </a:p>
        </p:txBody>
      </p:sp>
    </p:spTree>
    <p:extLst>
      <p:ext uri="{BB962C8B-B14F-4D97-AF65-F5344CB8AC3E}">
        <p14:creationId xmlns:p14="http://schemas.microsoft.com/office/powerpoint/2010/main" val="259281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2</a:t>
            </a:fld>
            <a:endParaRPr lang="en-US"/>
          </a:p>
        </p:txBody>
      </p:sp>
    </p:spTree>
    <p:extLst>
      <p:ext uri="{BB962C8B-B14F-4D97-AF65-F5344CB8AC3E}">
        <p14:creationId xmlns:p14="http://schemas.microsoft.com/office/powerpoint/2010/main" val="320757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1B53B9C-3A07-45FE-922C-29F3E73C4F53}" type="slidenum">
              <a:rPr lang="en-US" smtClean="0"/>
              <a:t>3</a:t>
            </a:fld>
            <a:endParaRPr lang="en-US"/>
          </a:p>
        </p:txBody>
      </p:sp>
    </p:spTree>
    <p:extLst>
      <p:ext uri="{BB962C8B-B14F-4D97-AF65-F5344CB8AC3E}">
        <p14:creationId xmlns:p14="http://schemas.microsoft.com/office/powerpoint/2010/main" val="1718276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4</a:t>
            </a:fld>
            <a:endParaRPr lang="en-US"/>
          </a:p>
        </p:txBody>
      </p:sp>
    </p:spTree>
    <p:extLst>
      <p:ext uri="{BB962C8B-B14F-4D97-AF65-F5344CB8AC3E}">
        <p14:creationId xmlns:p14="http://schemas.microsoft.com/office/powerpoint/2010/main" val="84911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5</a:t>
            </a:fld>
            <a:endParaRPr lang="en-US"/>
          </a:p>
        </p:txBody>
      </p:sp>
    </p:spTree>
    <p:extLst>
      <p:ext uri="{BB962C8B-B14F-4D97-AF65-F5344CB8AC3E}">
        <p14:creationId xmlns:p14="http://schemas.microsoft.com/office/powerpoint/2010/main" val="873817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endParaRPr lang="lt-LT" dirty="0"/>
          </a:p>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7</a:t>
            </a:fld>
            <a:endParaRPr lang="en-US"/>
          </a:p>
        </p:txBody>
      </p:sp>
    </p:spTree>
    <p:extLst>
      <p:ext uri="{BB962C8B-B14F-4D97-AF65-F5344CB8AC3E}">
        <p14:creationId xmlns:p14="http://schemas.microsoft.com/office/powerpoint/2010/main" val="103056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9</a:t>
            </a:fld>
            <a:endParaRPr lang="en-US"/>
          </a:p>
        </p:txBody>
      </p:sp>
    </p:spTree>
    <p:extLst>
      <p:ext uri="{BB962C8B-B14F-4D97-AF65-F5344CB8AC3E}">
        <p14:creationId xmlns:p14="http://schemas.microsoft.com/office/powerpoint/2010/main" val="1933711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10</a:t>
            </a:fld>
            <a:endParaRPr lang="en-US"/>
          </a:p>
        </p:txBody>
      </p:sp>
    </p:spTree>
    <p:extLst>
      <p:ext uri="{BB962C8B-B14F-4D97-AF65-F5344CB8AC3E}">
        <p14:creationId xmlns:p14="http://schemas.microsoft.com/office/powerpoint/2010/main" val="3126813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11</a:t>
            </a:fld>
            <a:endParaRPr lang="en-US"/>
          </a:p>
        </p:txBody>
      </p:sp>
    </p:spTree>
    <p:extLst>
      <p:ext uri="{BB962C8B-B14F-4D97-AF65-F5344CB8AC3E}">
        <p14:creationId xmlns:p14="http://schemas.microsoft.com/office/powerpoint/2010/main" val="40890012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p15="http://schemas.microsoft.com/office/powerpoint/2012/main">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a16="http://schemas.microsoft.com/office/drawing/2014/main"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7"/>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ACDC2833-4B21-4E16-88A8-EE218A7DAEA7}"/>
              </a:ext>
            </a:extLst>
          </p:cNvPr>
          <p:cNvPicPr>
            <a:picLocks noChangeAspect="1"/>
          </p:cNvPicPr>
          <p:nvPr userDrawn="1"/>
        </p:nvPicPr>
        <p:blipFill>
          <a:blip r:embed="rId8"/>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teraction-design.org/courses/design-thinking-the-beginner-s-guide" TargetMode="External"/><Relationship Id="rId2" Type="http://schemas.openxmlformats.org/officeDocument/2006/relationships/hyperlink" Target="https://www.interaction-design.org/courses/design-thinking-the-beginner-s-guide?ep=ixdf-mediu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teraction-design.org/" TargetMode="External"/><Relationship Id="rId2" Type="http://schemas.openxmlformats.org/officeDocument/2006/relationships/hyperlink" Target="https://www.interaction-design.org/courses/design-thinking-the-beginner-s-guide?ep=ixdf-medium" TargetMode="External"/><Relationship Id="rId1" Type="http://schemas.openxmlformats.org/officeDocument/2006/relationships/slideLayout" Target="../slideLayouts/slideLayout2.xml"/><Relationship Id="rId4" Type="http://schemas.openxmlformats.org/officeDocument/2006/relationships/hyperlink" Target="https://gbksoft.com/blog/design-thinking/" TargetMode="Externa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468630" y="2004933"/>
            <a:ext cx="11418570" cy="2470280"/>
          </a:xfrm>
        </p:spPr>
        <p:txBody>
          <a:bodyPr>
            <a:noAutofit/>
          </a:bodyPr>
          <a:lstStyle/>
          <a:p>
            <a:r>
              <a:rPr lang="en-US" sz="3200" b="1" dirty="0">
                <a:solidFill>
                  <a:srgbClr val="E36C0A"/>
                </a:solidFill>
                <a:effectLst/>
                <a:latin typeface="Calibri" panose="020F0502020204030204" pitchFamily="34" charset="0"/>
                <a:ea typeface="Calibri" panose="020F0502020204030204" pitchFamily="34" charset="0"/>
                <a:cs typeface="Times New Roman" panose="02020603050405020304" pitchFamily="18" charset="0"/>
              </a:rPr>
              <a:t>“Service design approach in the development of nursing services”</a:t>
            </a:r>
            <a:br>
              <a:rPr lang="fi-FI" sz="3200" dirty="0">
                <a:solidFill>
                  <a:srgbClr val="244061"/>
                </a:solidFill>
                <a:effectLst/>
                <a:latin typeface="Calibri" panose="020F0502020204030204" pitchFamily="34" charset="0"/>
                <a:ea typeface="Calibri" panose="020F0502020204030204" pitchFamily="34" charset="0"/>
                <a:cs typeface="Times New Roman" panose="02020603050405020304" pitchFamily="18" charset="0"/>
              </a:rPr>
            </a:br>
            <a:r>
              <a:rPr lang="ru-RU" sz="3200" b="1" dirty="0">
                <a:solidFill>
                  <a:srgbClr val="E36C0A"/>
                </a:solidFill>
                <a:effectLst/>
                <a:latin typeface="Calibri" panose="020F0502020204030204" pitchFamily="34" charset="0"/>
                <a:ea typeface="Calibri" panose="020F0502020204030204" pitchFamily="34" charset="0"/>
                <a:cs typeface="Times New Roman" panose="02020603050405020304" pitchFamily="18" charset="0"/>
              </a:rPr>
              <a:t>“Сервис-дизайн подход в развитии сестринских услуг”</a:t>
            </a:r>
            <a:br>
              <a:rPr lang="fi-FI" sz="3200" dirty="0">
                <a:solidFill>
                  <a:srgbClr val="244061"/>
                </a:solidFill>
                <a:effectLst/>
                <a:latin typeface="Calibri" panose="020F0502020204030204" pitchFamily="34" charset="0"/>
                <a:ea typeface="Calibri" panose="020F0502020204030204" pitchFamily="34" charset="0"/>
                <a:cs typeface="Times New Roman" panose="02020603050405020304" pitchFamily="18" charset="0"/>
              </a:rPr>
            </a:br>
            <a:br>
              <a:rPr lang="fi-FI" sz="3200" b="1" dirty="0">
                <a:solidFill>
                  <a:schemeClr val="tx1"/>
                </a:solidFill>
              </a:rPr>
            </a:br>
            <a:r>
              <a:rPr lang="fi-FI" sz="3200" b="1" dirty="0" err="1">
                <a:solidFill>
                  <a:schemeClr val="tx1"/>
                </a:solidFill>
              </a:rPr>
              <a:t>Lecture</a:t>
            </a:r>
            <a:r>
              <a:rPr lang="fi-FI" sz="3200" b="1" dirty="0">
                <a:solidFill>
                  <a:schemeClr val="tx1"/>
                </a:solidFill>
              </a:rPr>
              <a:t> 03</a:t>
            </a:r>
            <a:br>
              <a:rPr kumimoji="0" lang="en-US" sz="3200" b="1" i="0" u="none" strike="noStrike" kern="1200" cap="none" spc="0" normalizeH="0" baseline="0" noProof="0" dirty="0">
                <a:ln>
                  <a:noFill/>
                </a:ln>
                <a:solidFill>
                  <a:srgbClr val="000000"/>
                </a:solidFill>
                <a:effectLst/>
                <a:uLnTx/>
                <a:uFillTx/>
                <a:latin typeface="Calibri" panose="020F0502020204030204"/>
                <a:ea typeface="+mn-ea"/>
                <a:cs typeface="+mn-cs"/>
              </a:rPr>
            </a:br>
            <a:r>
              <a:rPr lang="en-US" sz="3200" b="1" dirty="0"/>
              <a:t>Define the Problem</a:t>
            </a:r>
            <a:br>
              <a:rPr lang="en-US" sz="3200" b="1" dirty="0"/>
            </a:br>
            <a:r>
              <a:rPr lang="ru-RU" sz="3200" b="1" dirty="0">
                <a:solidFill>
                  <a:schemeClr val="tx1"/>
                </a:solidFill>
              </a:rPr>
              <a:t>Определение проблемы</a:t>
            </a:r>
            <a:br>
              <a:rPr lang="en-US" sz="3200" b="1" dirty="0"/>
            </a:br>
            <a:endParaRPr lang="en-US" sz="3200" b="1" dirty="0">
              <a:solidFill>
                <a:schemeClr val="accent2"/>
              </a:solidFill>
            </a:endParaRPr>
          </a:p>
        </p:txBody>
      </p:sp>
      <p:sp>
        <p:nvSpPr>
          <p:cNvPr id="3" name="Antrinis pavadinimas 2"/>
          <p:cNvSpPr>
            <a:spLocks noGrp="1"/>
          </p:cNvSpPr>
          <p:nvPr>
            <p:ph type="subTitle" idx="1"/>
          </p:nvPr>
        </p:nvSpPr>
        <p:spPr>
          <a:xfrm>
            <a:off x="1193451" y="4285802"/>
            <a:ext cx="10058400" cy="2132467"/>
          </a:xfrm>
        </p:spPr>
        <p:txBody>
          <a:bodyPr>
            <a:normAutofit/>
          </a:bodyPr>
          <a:lstStyle/>
          <a:p>
            <a:pPr algn="ctr"/>
            <a:endParaRPr lang="en-US" sz="1800" b="1" dirty="0">
              <a:solidFill>
                <a:srgbClr val="0070C0"/>
              </a:solidFill>
              <a:latin typeface="+mn-lt"/>
              <a:cs typeface="Times New Roman" panose="02020603050405020304" pitchFamily="18" charset="0"/>
            </a:endParaRPr>
          </a:p>
          <a:p>
            <a:pPr algn="ctr"/>
            <a:r>
              <a:rPr lang="en-US" sz="1800" b="1" dirty="0">
                <a:solidFill>
                  <a:srgbClr val="0070C0"/>
                </a:solidFill>
                <a:latin typeface="+mn-lt"/>
                <a:cs typeface="Times New Roman" panose="02020603050405020304" pitchFamily="18" charset="0"/>
              </a:rPr>
              <a:t>Prof. Aurelija Blazeviciene, LSMU</a:t>
            </a:r>
            <a:endParaRPr lang="en-US" sz="1800" b="1" dirty="0">
              <a:latin typeface="+mn-lt"/>
              <a:cs typeface="Times New Roman" panose="02020603050405020304" pitchFamily="18" charset="0"/>
            </a:endParaRPr>
          </a:p>
          <a:p>
            <a:pPr algn="ctr">
              <a:lnSpc>
                <a:spcPct val="100000"/>
              </a:lnSpc>
            </a:pPr>
            <a:r>
              <a:rPr lang="ru-RU" sz="1800" b="1" dirty="0">
                <a:latin typeface="+mn-lt"/>
                <a:cs typeface="Times New Roman" panose="02020603050405020304" pitchFamily="18" charset="0"/>
              </a:rPr>
              <a:t>Проф. </a:t>
            </a:r>
            <a:r>
              <a:rPr lang="ru-RU" sz="1800" b="1" dirty="0" err="1">
                <a:latin typeface="+mn-lt"/>
                <a:cs typeface="Times New Roman" panose="02020603050405020304" pitchFamily="18" charset="0"/>
              </a:rPr>
              <a:t>Аурелия</a:t>
            </a:r>
            <a:r>
              <a:rPr lang="ru-RU" sz="1800" b="1" dirty="0">
                <a:latin typeface="+mn-lt"/>
                <a:cs typeface="Times New Roman" panose="02020603050405020304" pitchFamily="18" charset="0"/>
              </a:rPr>
              <a:t> </a:t>
            </a:r>
            <a:r>
              <a:rPr lang="ru-RU" sz="1800" b="1" dirty="0" err="1">
                <a:latin typeface="+mn-lt"/>
                <a:cs typeface="Times New Roman" panose="02020603050405020304" pitchFamily="18" charset="0"/>
              </a:rPr>
              <a:t>Блажевичене</a:t>
            </a:r>
            <a:r>
              <a:rPr lang="ru-RU" sz="1800" b="1" dirty="0">
                <a:latin typeface="+mn-lt"/>
                <a:cs typeface="Times New Roman" panose="02020603050405020304" pitchFamily="18" charset="0"/>
              </a:rPr>
              <a:t>, </a:t>
            </a:r>
            <a:r>
              <a:rPr lang="en-US" sz="1800" b="1" dirty="0">
                <a:solidFill>
                  <a:srgbClr val="0070C0"/>
                </a:solidFill>
                <a:latin typeface="+mn-lt"/>
                <a:cs typeface="Times New Roman" panose="02020603050405020304" pitchFamily="18" charset="0"/>
              </a:rPr>
              <a:t>LSMU</a:t>
            </a:r>
            <a:endParaRPr lang="ru-RU" sz="1800" b="1" dirty="0">
              <a:latin typeface="+mn-lt"/>
              <a:cs typeface="Times New Roman" panose="02020603050405020304" pitchFamily="18" charset="0"/>
            </a:endParaRPr>
          </a:p>
          <a:p>
            <a:endParaRPr lang="en-US" b="1" dirty="0">
              <a:cs typeface="Times New Roman" panose="02020603050405020304" pitchFamily="18" charset="0"/>
            </a:endParaRPr>
          </a:p>
          <a:p>
            <a:endParaRPr lang="en-US" dirty="0">
              <a:cs typeface="Times New Roman" panose="02020603050405020304" pitchFamily="18" charset="0"/>
            </a:endParaRPr>
          </a:p>
          <a:p>
            <a:endParaRPr lang="en-US" dirty="0"/>
          </a:p>
        </p:txBody>
      </p:sp>
    </p:spTree>
    <p:extLst>
      <p:ext uri="{BB962C8B-B14F-4D97-AF65-F5344CB8AC3E}">
        <p14:creationId xmlns:p14="http://schemas.microsoft.com/office/powerpoint/2010/main" val="20902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0724-3CD9-4F1F-9D9A-17FF7B404923}"/>
              </a:ext>
            </a:extLst>
          </p:cNvPr>
          <p:cNvSpPr>
            <a:spLocks noGrp="1"/>
          </p:cNvSpPr>
          <p:nvPr>
            <p:ph type="title"/>
          </p:nvPr>
        </p:nvSpPr>
        <p:spPr>
          <a:xfrm>
            <a:off x="263611" y="671726"/>
            <a:ext cx="11277600" cy="808963"/>
          </a:xfrm>
        </p:spPr>
        <p:txBody>
          <a:bodyPr>
            <a:normAutofit/>
          </a:bodyPr>
          <a:lstStyle/>
          <a:p>
            <a:r>
              <a:rPr lang="en-US" sz="2400" b="1" dirty="0"/>
              <a:t>A good problem statement should thus have the following traits</a:t>
            </a:r>
            <a:br>
              <a:rPr lang="ru-RU" sz="2400" b="1" dirty="0"/>
            </a:br>
            <a:r>
              <a:rPr lang="ru-RU" sz="2400" b="1" dirty="0">
                <a:solidFill>
                  <a:schemeClr val="tx1"/>
                </a:solidFill>
              </a:rPr>
              <a:t>Хорошая постановка проблемы должна иметь следующие черты:</a:t>
            </a:r>
            <a:endParaRPr lang="lt-LT" sz="2400" b="1" dirty="0">
              <a:solidFill>
                <a:schemeClr val="tx1"/>
              </a:solidFill>
            </a:endParaRPr>
          </a:p>
        </p:txBody>
      </p:sp>
      <p:sp>
        <p:nvSpPr>
          <p:cNvPr id="3" name="Content Placeholder 2">
            <a:extLst>
              <a:ext uri="{FF2B5EF4-FFF2-40B4-BE49-F238E27FC236}">
                <a16:creationId xmlns:a16="http://schemas.microsoft.com/office/drawing/2014/main" id="{3138F15B-AB88-4007-AD96-73493E853A92}"/>
              </a:ext>
            </a:extLst>
          </p:cNvPr>
          <p:cNvSpPr>
            <a:spLocks noGrp="1"/>
          </p:cNvSpPr>
          <p:nvPr>
            <p:ph idx="1"/>
          </p:nvPr>
        </p:nvSpPr>
        <p:spPr>
          <a:xfrm>
            <a:off x="95794" y="1851884"/>
            <a:ext cx="5679990" cy="4457476"/>
          </a:xfrm>
        </p:spPr>
        <p:txBody>
          <a:bodyPr>
            <a:normAutofit fontScale="92500" lnSpcReduction="20000"/>
          </a:bodyPr>
          <a:lstStyle/>
          <a:p>
            <a:pPr algn="just"/>
            <a:r>
              <a:rPr lang="en-US" b="1" dirty="0"/>
              <a:t>Human-centered.</a:t>
            </a:r>
            <a:r>
              <a:rPr lang="en-US" dirty="0"/>
              <a:t> This requires you to frame your problem statement according to specific users, their needs and the insights that your team has gained in the </a:t>
            </a:r>
            <a:r>
              <a:rPr lang="en-US" dirty="0" err="1"/>
              <a:t>Empathise</a:t>
            </a:r>
            <a:r>
              <a:rPr lang="en-US" dirty="0"/>
              <a:t> phase. The problem statement should be about the people the team is trying to help, rather than focusing on technology, monetary returns or product specifications.</a:t>
            </a:r>
          </a:p>
          <a:p>
            <a:pPr algn="just"/>
            <a:r>
              <a:rPr lang="en-US" b="1" dirty="0"/>
              <a:t>Broad enough for creative freedom.</a:t>
            </a:r>
            <a:r>
              <a:rPr lang="en-US" dirty="0"/>
              <a:t> This means that the problem statement should not focus too narrowly on a specific method regarding the implementation of the solution. The problem statement should also not list technical requirements, as this would unnecessarily restrict the team and prevent them from exploring areas that might bring unexpected value and insight to the project.</a:t>
            </a:r>
          </a:p>
          <a:p>
            <a:pPr algn="just"/>
            <a:r>
              <a:rPr lang="en-US" b="1" dirty="0"/>
              <a:t>Narrow enough to make it manageable.</a:t>
            </a:r>
            <a:r>
              <a:rPr lang="en-US" dirty="0"/>
              <a:t> On the other hand, a problem statement such as , “Improve the human condition,” is too broad and will likely cause team members to easily feel daunted.</a:t>
            </a:r>
            <a:endParaRPr lang="lt-LT" dirty="0"/>
          </a:p>
        </p:txBody>
      </p:sp>
      <p:sp>
        <p:nvSpPr>
          <p:cNvPr id="4" name="TextBox 3">
            <a:extLst>
              <a:ext uri="{FF2B5EF4-FFF2-40B4-BE49-F238E27FC236}">
                <a16:creationId xmlns:a16="http://schemas.microsoft.com/office/drawing/2014/main" id="{73DDC80F-670F-43AB-BF2E-E555F7461B0E}"/>
              </a:ext>
            </a:extLst>
          </p:cNvPr>
          <p:cNvSpPr txBox="1"/>
          <p:nvPr/>
        </p:nvSpPr>
        <p:spPr>
          <a:xfrm>
            <a:off x="9526612" y="6034426"/>
            <a:ext cx="2887435" cy="307777"/>
          </a:xfrm>
          <a:prstGeom prst="rect">
            <a:avLst/>
          </a:prstGeom>
          <a:noFill/>
        </p:spPr>
        <p:txBody>
          <a:bodyPr wrap="square" rtlCol="0">
            <a:spAutoFit/>
          </a:bodyPr>
          <a:lstStyle/>
          <a:p>
            <a:r>
              <a:rPr lang="en-US" sz="1400" dirty="0"/>
              <a:t>(</a:t>
            </a:r>
            <a:r>
              <a:rPr lang="en-US" sz="1400" dirty="0" err="1"/>
              <a:t>Akama</a:t>
            </a:r>
            <a:r>
              <a:rPr lang="en-US" sz="1400" dirty="0"/>
              <a:t> 2015; </a:t>
            </a:r>
            <a:r>
              <a:rPr lang="en-US" sz="1400" dirty="0" err="1"/>
              <a:t>Vennik</a:t>
            </a:r>
            <a:r>
              <a:rPr lang="en-US" sz="1400" dirty="0"/>
              <a:t> et al 2015). </a:t>
            </a:r>
          </a:p>
        </p:txBody>
      </p:sp>
      <p:sp>
        <p:nvSpPr>
          <p:cNvPr id="5" name="Content Placeholder 2">
            <a:extLst>
              <a:ext uri="{FF2B5EF4-FFF2-40B4-BE49-F238E27FC236}">
                <a16:creationId xmlns:a16="http://schemas.microsoft.com/office/drawing/2014/main" id="{84E27B96-3E2E-43B6-AB4A-C1F447C83A5A}"/>
              </a:ext>
            </a:extLst>
          </p:cNvPr>
          <p:cNvSpPr txBox="1">
            <a:spLocks/>
          </p:cNvSpPr>
          <p:nvPr/>
        </p:nvSpPr>
        <p:spPr>
          <a:xfrm>
            <a:off x="5902411" y="1779457"/>
            <a:ext cx="5964580" cy="4406817"/>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Ориентирована на человека. </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Это требует, чтобы вы сформулировали постановку проблемы в соответствии с конкретными пользователями, их потребностями и знаниями, полученными вашей командой на этапе Эмпатии. Постановка проблемы должна касаться людей, которым команда пытается помочь, а не сосредоточиваться на технологиях, денежной прибыли или </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спецификациях </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продукта.</a:t>
            </a:r>
            <a:endPar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Достаточно широкой для творческой свободы. </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Это означает, что постановка проблемы не должна слишком ограничиваться конкретным методом реализации решения. В постановке проблемы также не следует перечислять технические требования, поскольку это излишне ограничит команду и помешает им исследовать области, которые могут принести неожиданную </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пользу </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и понимание проекту.</a:t>
            </a:r>
            <a:endPar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Достаточно узкой, чтобы сделать его управляемым. </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С другой стороны, постановка проблемы, так</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ой</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как «Улучш</a:t>
            </a:r>
            <a:r>
              <a:rPr lang="ru-RU"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ение</a:t>
            </a:r>
            <a:r>
              <a:rPr lang="ru-RU"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услови</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й</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жизни человека», слишком широка и, вероятно, заставит членов команды легко испугаться.</a:t>
            </a:r>
          </a:p>
          <a:p>
            <a:pPr algn="just"/>
            <a:endParaRPr lang="fi-FI" sz="1600" dirty="0">
              <a:solidFill>
                <a:schemeClr val="tx1"/>
              </a:solidFill>
              <a:cs typeface="Calibri"/>
            </a:endParaRPr>
          </a:p>
        </p:txBody>
      </p:sp>
    </p:spTree>
    <p:extLst>
      <p:ext uri="{BB962C8B-B14F-4D97-AF65-F5344CB8AC3E}">
        <p14:creationId xmlns:p14="http://schemas.microsoft.com/office/powerpoint/2010/main" val="1460604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CEC77E-DE1E-43B7-9A04-3268E9D5BACF}"/>
              </a:ext>
            </a:extLst>
          </p:cNvPr>
          <p:cNvSpPr txBox="1"/>
          <p:nvPr/>
        </p:nvSpPr>
        <p:spPr>
          <a:xfrm>
            <a:off x="4941235" y="1221588"/>
            <a:ext cx="5596199" cy="4739759"/>
          </a:xfrm>
          <a:prstGeom prst="rect">
            <a:avLst/>
          </a:prstGeom>
          <a:solidFill>
            <a:schemeClr val="bg1"/>
          </a:solidFill>
        </p:spPr>
        <p:txBody>
          <a:bodyPr wrap="square" lIns="91440" tIns="45720" rIns="91440" bIns="45720" rtlCol="0" anchor="t">
            <a:spAutoFit/>
          </a:bodyPr>
          <a:lstStyle/>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Обеспечивает фокус и формулирует проблему</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Вдохновляет вашу команду</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Предоставляет ссылки для оцен</a:t>
            </a:r>
            <a:r>
              <a:rPr lang="ru-RU" dirty="0">
                <a:latin typeface="Calibri" panose="020F0502020204030204" pitchFamily="34" charset="0"/>
                <a:ea typeface="Calibri" panose="020F0502020204030204" pitchFamily="34" charset="0"/>
                <a:cs typeface="Times New Roman" panose="02020603050405020304" pitchFamily="18" charset="0"/>
              </a:rPr>
              <a:t>ки</a:t>
            </a:r>
            <a:r>
              <a:rPr lang="ru-RU" sz="1800" dirty="0">
                <a:effectLst/>
                <a:latin typeface="Calibri" panose="020F0502020204030204" pitchFamily="34" charset="0"/>
                <a:ea typeface="Calibri" panose="020F0502020204030204" pitchFamily="34" charset="0"/>
                <a:cs typeface="Times New Roman" panose="02020603050405020304" pitchFamily="18" charset="0"/>
              </a:rPr>
              <a:t> конкурирующих идей</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Дает возможность членам команды принимать решения в соответствии с высокоуровневыми целями команды.</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Стимулирует мозговые штурмы, предлагая утверждения типа «как бы мы могли?»</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Захватывает сердца и умы людей, которых вы встречаете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Спасает вас от невыполнимой задачи, разработки концепций решений, которые подходят всем</a:t>
            </a:r>
          </a:p>
          <a:p>
            <a:pPr marL="342900" lvl="0" indent="-342900">
              <a:buFont typeface="Arial" panose="020B0604020202020204" pitchFamily="34" charset="0"/>
              <a:buChar char="•"/>
              <a:tabLst>
                <a:tab pos="228600" algn="l"/>
              </a:tabLst>
            </a:pPr>
            <a:r>
              <a:rPr lang="en-LT" sz="1800" dirty="0">
                <a:effectLst/>
                <a:latin typeface="Calibri" panose="020F0502020204030204" pitchFamily="34" charset="0"/>
                <a:ea typeface="Calibri" panose="020F0502020204030204" pitchFamily="34" charset="0"/>
                <a:cs typeface="Times New Roman" panose="02020603050405020304" pitchFamily="18" charset="0"/>
              </a:rPr>
              <a:t>Вы пересматриваете и переформулируете, когда учитесь, делая</a:t>
            </a: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Направляет ваши инновационные идеи</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t-LT" sz="1400" dirty="0"/>
          </a:p>
        </p:txBody>
      </p:sp>
      <p:pic>
        <p:nvPicPr>
          <p:cNvPr id="3074" name="Picture 2" descr="https://public-media.interaction-design.org/images/uploads/aeb1ba56039c0b57ba28343ca3d9ad72.jpg">
            <a:extLst>
              <a:ext uri="{FF2B5EF4-FFF2-40B4-BE49-F238E27FC236}">
                <a16:creationId xmlns:a16="http://schemas.microsoft.com/office/drawing/2014/main" id="{8B4BB859-8BFA-4F29-A69B-C4868038C8F9}"/>
              </a:ext>
            </a:extLst>
          </p:cNvPr>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22481" r="21705" b="17553"/>
          <a:stretch/>
        </p:blipFill>
        <p:spPr bwMode="auto">
          <a:xfrm>
            <a:off x="9916052" y="2749016"/>
            <a:ext cx="2138628" cy="15325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5D6360D-3159-4050-BFF9-505BFB7FA9CC}"/>
              </a:ext>
            </a:extLst>
          </p:cNvPr>
          <p:cNvSpPr/>
          <p:nvPr/>
        </p:nvSpPr>
        <p:spPr>
          <a:xfrm>
            <a:off x="1456267" y="218001"/>
            <a:ext cx="9194800" cy="954107"/>
          </a:xfrm>
          <a:prstGeom prst="rect">
            <a:avLst/>
          </a:prstGeom>
        </p:spPr>
        <p:txBody>
          <a:bodyPr wrap="square">
            <a:spAutoFit/>
          </a:bodyPr>
          <a:lstStyle/>
          <a:p>
            <a:pPr algn="ctr"/>
            <a:r>
              <a:rPr lang="en-US" sz="2800" dirty="0">
                <a:solidFill>
                  <a:srgbClr val="0070C0"/>
                </a:solidFill>
              </a:rPr>
              <a:t>A good point of view is one that:</a:t>
            </a:r>
            <a:endParaRPr lang="ru-RU" sz="2800" dirty="0">
              <a:solidFill>
                <a:srgbClr val="0070C0"/>
              </a:solidFill>
            </a:endParaRPr>
          </a:p>
          <a:p>
            <a:pPr algn="ctr"/>
            <a:r>
              <a:rPr lang="ru-RU" sz="2800" dirty="0"/>
              <a:t>Хорошая точка зрения - это такая, которая:</a:t>
            </a:r>
            <a:r>
              <a:rPr lang="en-US" sz="2800" dirty="0"/>
              <a:t> </a:t>
            </a:r>
            <a:endParaRPr lang="lt-LT" sz="2800" dirty="0"/>
          </a:p>
        </p:txBody>
      </p:sp>
      <p:sp>
        <p:nvSpPr>
          <p:cNvPr id="6" name="TextBox 5">
            <a:extLst>
              <a:ext uri="{FF2B5EF4-FFF2-40B4-BE49-F238E27FC236}">
                <a16:creationId xmlns:a16="http://schemas.microsoft.com/office/drawing/2014/main" id="{93384E4D-2613-4CE5-94D6-EA04FAB59093}"/>
              </a:ext>
            </a:extLst>
          </p:cNvPr>
          <p:cNvSpPr txBox="1"/>
          <p:nvPr/>
        </p:nvSpPr>
        <p:spPr>
          <a:xfrm>
            <a:off x="243601" y="5802380"/>
            <a:ext cx="10635295" cy="415498"/>
          </a:xfrm>
          <a:prstGeom prst="rect">
            <a:avLst/>
          </a:prstGeom>
          <a:noFill/>
        </p:spPr>
        <p:txBody>
          <a:bodyPr wrap="square" rtlCol="0">
            <a:spAutoFit/>
          </a:bodyPr>
          <a:lstStyle/>
          <a:p>
            <a:r>
              <a:rPr lang="en-US" sz="1050" dirty="0" err="1"/>
              <a:t>Akama</a:t>
            </a:r>
            <a:r>
              <a:rPr lang="en-US" sz="1050" dirty="0"/>
              <a:t>, Y. (2015). Service Design: From Insight to Implementation. Design and Culture.</a:t>
            </a:r>
          </a:p>
          <a:p>
            <a:r>
              <a:rPr lang="en-US" sz="1050" dirty="0"/>
              <a:t> </a:t>
            </a:r>
            <a:r>
              <a:rPr lang="en-US" sz="1050" dirty="0" err="1"/>
              <a:t>Vennik</a:t>
            </a:r>
            <a:r>
              <a:rPr lang="en-US" sz="1050" dirty="0"/>
              <a:t>, F. D., van de </a:t>
            </a:r>
            <a:r>
              <a:rPr lang="en-US" sz="1050" dirty="0" err="1"/>
              <a:t>Bovenkamp</a:t>
            </a:r>
            <a:r>
              <a:rPr lang="en-US" sz="1050" dirty="0"/>
              <a:t>, H. M., Putters, K., &amp; Grit, K. J. (2015).Co-production in healthcare: rhetoric and practice. International Review of Administrative Sciences, 0020852315570553</a:t>
            </a:r>
            <a:endParaRPr lang="lt-LT" sz="1050" dirty="0"/>
          </a:p>
        </p:txBody>
      </p:sp>
      <p:sp>
        <p:nvSpPr>
          <p:cNvPr id="7" name="TextBox 6">
            <a:extLst>
              <a:ext uri="{FF2B5EF4-FFF2-40B4-BE49-F238E27FC236}">
                <a16:creationId xmlns:a16="http://schemas.microsoft.com/office/drawing/2014/main" id="{A4F3CC51-7209-4CDD-BBF9-79F6A25C39AF}"/>
              </a:ext>
            </a:extLst>
          </p:cNvPr>
          <p:cNvSpPr txBox="1"/>
          <p:nvPr/>
        </p:nvSpPr>
        <p:spPr>
          <a:xfrm>
            <a:off x="82248" y="1271068"/>
            <a:ext cx="4943058" cy="4739759"/>
          </a:xfrm>
          <a:prstGeom prst="rect">
            <a:avLst/>
          </a:prstGeom>
          <a:solidFill>
            <a:schemeClr val="bg1"/>
          </a:solidFill>
        </p:spPr>
        <p:txBody>
          <a:bodyPr wrap="square" lIns="91440" tIns="45720" rIns="91440" bIns="45720" rtlCol="0" anchor="t">
            <a:spAutoFit/>
          </a:bodyPr>
          <a:lstStyle/>
          <a:p>
            <a:pPr marL="285750" indent="-285750">
              <a:buFont typeface="Arial"/>
              <a:buChar char="•"/>
            </a:pPr>
            <a:r>
              <a:rPr lang="en-US" dirty="0">
                <a:solidFill>
                  <a:srgbClr val="0070C0"/>
                </a:solidFill>
              </a:rPr>
              <a:t>Provides focus and frames the problem</a:t>
            </a:r>
            <a:r>
              <a:rPr lang="ru-RU" dirty="0">
                <a:solidFill>
                  <a:srgbClr val="0070C0"/>
                </a:solidFill>
              </a:rPr>
              <a:t> </a:t>
            </a:r>
            <a:endParaRPr lang="en-US" dirty="0">
              <a:solidFill>
                <a:srgbClr val="000000"/>
              </a:solidFill>
              <a:cs typeface="Calibri" panose="020F0502020204030204"/>
            </a:endParaRPr>
          </a:p>
          <a:p>
            <a:pPr marL="285750" indent="-285750">
              <a:buFont typeface="Arial"/>
              <a:buChar char="•"/>
            </a:pPr>
            <a:r>
              <a:rPr lang="en-US" dirty="0">
                <a:solidFill>
                  <a:srgbClr val="0070C0"/>
                </a:solidFill>
              </a:rPr>
              <a:t>Inspires your team</a:t>
            </a:r>
            <a:r>
              <a:rPr lang="ru-RU" dirty="0">
                <a:solidFill>
                  <a:srgbClr val="0070C0"/>
                </a:solidFill>
              </a:rPr>
              <a:t> </a:t>
            </a:r>
            <a:endParaRPr lang="ru-RU" dirty="0">
              <a:cs typeface="Calibri"/>
            </a:endParaRPr>
          </a:p>
          <a:p>
            <a:pPr marL="285750" indent="-285750">
              <a:buFont typeface="Arial"/>
              <a:buChar char="•"/>
            </a:pPr>
            <a:r>
              <a:rPr lang="en-US" dirty="0">
                <a:solidFill>
                  <a:srgbClr val="0070C0"/>
                </a:solidFill>
              </a:rPr>
              <a:t>Provides a reference for evaluating competing ideas </a:t>
            </a:r>
            <a:endParaRPr lang="en-US" dirty="0">
              <a:solidFill>
                <a:srgbClr val="000000"/>
              </a:solidFill>
              <a:cs typeface="Calibri" panose="020F0502020204030204"/>
            </a:endParaRPr>
          </a:p>
          <a:p>
            <a:pPr marL="285750" indent="-285750">
              <a:buFont typeface="Arial"/>
              <a:buChar char="•"/>
            </a:pPr>
            <a:r>
              <a:rPr lang="en-US" dirty="0">
                <a:solidFill>
                  <a:srgbClr val="0070C0"/>
                </a:solidFill>
              </a:rPr>
              <a:t>Empowers team members to make decisions in response to the high-level goals of the team</a:t>
            </a:r>
            <a:r>
              <a:rPr lang="ru-RU" dirty="0">
                <a:solidFill>
                  <a:srgbClr val="0070C0"/>
                </a:solidFill>
              </a:rPr>
              <a:t> </a:t>
            </a:r>
            <a:endParaRPr lang="ru-RU" dirty="0">
              <a:cs typeface="Calibri"/>
            </a:endParaRPr>
          </a:p>
          <a:p>
            <a:pPr marL="285750" indent="-285750">
              <a:buFont typeface="Arial"/>
              <a:buChar char="•"/>
            </a:pPr>
            <a:r>
              <a:rPr lang="en-US" dirty="0">
                <a:solidFill>
                  <a:srgbClr val="0070C0"/>
                </a:solidFill>
              </a:rPr>
              <a:t>Fuels brainstorms by suggesting “how might we” statements </a:t>
            </a:r>
            <a:endParaRPr lang="ru-RU" dirty="0">
              <a:cs typeface="Calibri"/>
            </a:endParaRPr>
          </a:p>
          <a:p>
            <a:pPr marL="285750" indent="-285750">
              <a:buFont typeface="Arial"/>
              <a:buChar char="•"/>
            </a:pPr>
            <a:r>
              <a:rPr lang="en-US" dirty="0">
                <a:solidFill>
                  <a:srgbClr val="0070C0"/>
                </a:solidFill>
              </a:rPr>
              <a:t>Captures the hearts and minds of people you meet</a:t>
            </a:r>
            <a:endParaRPr lang="ru-RU" dirty="0">
              <a:solidFill>
                <a:srgbClr val="0070C0"/>
              </a:solidFill>
              <a:cs typeface="Calibri" panose="020F0502020204030204"/>
            </a:endParaRPr>
          </a:p>
          <a:p>
            <a:pPr marL="285750" indent="-285750">
              <a:buFont typeface="Arial"/>
              <a:buChar char="•"/>
            </a:pPr>
            <a:r>
              <a:rPr lang="en-US" dirty="0">
                <a:solidFill>
                  <a:srgbClr val="0070C0"/>
                </a:solidFill>
              </a:rPr>
              <a:t>Saves you from the impossible task of developing solution concepts that are all things to all people </a:t>
            </a:r>
            <a:endParaRPr lang="ru-RU" dirty="0">
              <a:solidFill>
                <a:srgbClr val="0070C0"/>
              </a:solidFill>
              <a:cs typeface="Calibri"/>
            </a:endParaRPr>
          </a:p>
          <a:p>
            <a:pPr marL="285750" indent="-285750">
              <a:buFont typeface="Arial"/>
              <a:buChar char="•"/>
            </a:pPr>
            <a:r>
              <a:rPr lang="en-US" dirty="0">
                <a:solidFill>
                  <a:srgbClr val="0070C0"/>
                </a:solidFill>
              </a:rPr>
              <a:t>You revisit and reformulate as you learn by doing </a:t>
            </a:r>
            <a:endParaRPr lang="ru-RU" dirty="0">
              <a:cs typeface="Calibri"/>
            </a:endParaRPr>
          </a:p>
          <a:p>
            <a:pPr marL="285750" indent="-285750">
              <a:buFont typeface="Arial"/>
              <a:buChar char="•"/>
            </a:pPr>
            <a:r>
              <a:rPr lang="en-US" dirty="0">
                <a:solidFill>
                  <a:srgbClr val="0070C0"/>
                </a:solidFill>
              </a:rPr>
              <a:t>Guides your innovation efforts</a:t>
            </a:r>
            <a:endParaRPr lang="ru-RU" dirty="0">
              <a:cs typeface="Calibri"/>
            </a:endParaRPr>
          </a:p>
          <a:p>
            <a:endParaRPr lang="lt-LT" sz="1400" dirty="0"/>
          </a:p>
        </p:txBody>
      </p:sp>
    </p:spTree>
    <p:extLst>
      <p:ext uri="{BB962C8B-B14F-4D97-AF65-F5344CB8AC3E}">
        <p14:creationId xmlns:p14="http://schemas.microsoft.com/office/powerpoint/2010/main" val="108557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82227ED-4D7D-4C9F-BB15-2068B5227943}"/>
              </a:ext>
            </a:extLst>
          </p:cNvPr>
          <p:cNvPicPr>
            <a:picLocks noGrp="1" noChangeAspect="1"/>
          </p:cNvPicPr>
          <p:nvPr>
            <p:ph idx="1"/>
          </p:nvPr>
        </p:nvPicPr>
        <p:blipFill rotWithShape="1">
          <a:blip r:embed="rId3"/>
          <a:srcRect r="5732" b="20477"/>
          <a:stretch/>
        </p:blipFill>
        <p:spPr>
          <a:xfrm>
            <a:off x="1425575" y="2138364"/>
            <a:ext cx="8440320" cy="2734426"/>
          </a:xfrm>
          <a:prstGeom prst="rect">
            <a:avLst/>
          </a:prstGeom>
        </p:spPr>
      </p:pic>
      <p:sp>
        <p:nvSpPr>
          <p:cNvPr id="2" name="TextBox 1"/>
          <p:cNvSpPr txBox="1"/>
          <p:nvPr/>
        </p:nvSpPr>
        <p:spPr>
          <a:xfrm>
            <a:off x="4601688" y="3560734"/>
            <a:ext cx="2853817" cy="446276"/>
          </a:xfrm>
          <a:prstGeom prst="rect">
            <a:avLst/>
          </a:prstGeom>
          <a:noFill/>
        </p:spPr>
        <p:txBody>
          <a:bodyPr wrap="square" lIns="91440" tIns="45720" rIns="91440" bIns="45720" rtlCol="0" anchor="t">
            <a:spAutoFit/>
          </a:bodyPr>
          <a:lstStyle/>
          <a:p>
            <a:r>
              <a:rPr lang="ru-RU" sz="2300" dirty="0">
                <a:solidFill>
                  <a:schemeClr val="bg1"/>
                </a:solidFill>
              </a:rPr>
              <a:t>Как бы мы могли… </a:t>
            </a:r>
            <a:endParaRPr lang="ru-RU" sz="2300" dirty="0">
              <a:solidFill>
                <a:schemeClr val="bg1"/>
              </a:solidFill>
              <a:cs typeface="Calibri"/>
            </a:endParaRPr>
          </a:p>
        </p:txBody>
      </p:sp>
    </p:spTree>
    <p:extLst>
      <p:ext uri="{BB962C8B-B14F-4D97-AF65-F5344CB8AC3E}">
        <p14:creationId xmlns:p14="http://schemas.microsoft.com/office/powerpoint/2010/main" val="594492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01688" y="3560734"/>
            <a:ext cx="2853817" cy="446276"/>
          </a:xfrm>
          <a:prstGeom prst="rect">
            <a:avLst/>
          </a:prstGeom>
          <a:noFill/>
        </p:spPr>
        <p:txBody>
          <a:bodyPr wrap="square" lIns="91440" tIns="45720" rIns="91440" bIns="45720" rtlCol="0" anchor="t">
            <a:spAutoFit/>
          </a:bodyPr>
          <a:lstStyle/>
          <a:p>
            <a:r>
              <a:rPr lang="ru-RU" sz="2300" dirty="0">
                <a:solidFill>
                  <a:schemeClr val="bg1"/>
                </a:solidFill>
              </a:rPr>
              <a:t>Как бы мы могли… </a:t>
            </a:r>
            <a:endParaRPr lang="ru-RU" sz="2300" dirty="0">
              <a:solidFill>
                <a:schemeClr val="bg1"/>
              </a:solidFill>
              <a:cs typeface="Calibri"/>
            </a:endParaRPr>
          </a:p>
        </p:txBody>
      </p:sp>
      <p:sp>
        <p:nvSpPr>
          <p:cNvPr id="5" name="Объект 4">
            <a:extLst>
              <a:ext uri="{FF2B5EF4-FFF2-40B4-BE49-F238E27FC236}">
                <a16:creationId xmlns:a16="http://schemas.microsoft.com/office/drawing/2014/main" id="{CC94723E-4411-E66D-BE21-BCAF99413D36}"/>
              </a:ext>
            </a:extLst>
          </p:cNvPr>
          <p:cNvSpPr>
            <a:spLocks noGrp="1"/>
          </p:cNvSpPr>
          <p:nvPr>
            <p:ph idx="1"/>
          </p:nvPr>
        </p:nvSpPr>
        <p:spPr>
          <a:xfrm>
            <a:off x="567269" y="1995330"/>
            <a:ext cx="4891485" cy="4023360"/>
          </a:xfrm>
        </p:spPr>
        <p:txBody>
          <a:bodyPr>
            <a:norm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t>When you’ve defined your design challenge in a POV, you can start to generate ideas to solve your design challenge. You can start using your POV by asking a specific question starting with: “How Might We” or “in what ways might we”. </a:t>
            </a:r>
            <a:endParaRPr lang="kk-KZ" sz="180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kk-KZ" sz="18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t>They should be broad enough for a wide range of solutions, but narrow enough that specific solutions can be created for them. How Might We (HMW) questions are questions that have the potential to spark ideation sessions such as brainstorms.. “How Might We” questions should be based on the observations you’ve gathered in the </a:t>
            </a:r>
            <a:r>
              <a:rPr lang="en-US" sz="1800" dirty="0" err="1"/>
              <a:t>Empathise</a:t>
            </a:r>
            <a:r>
              <a:rPr lang="en-US" sz="1800" dirty="0"/>
              <a:t> stage of the Design Thinking process</a:t>
            </a:r>
            <a:endParaRPr lang="lt-LT" sz="1800" dirty="0"/>
          </a:p>
        </p:txBody>
      </p:sp>
      <p:sp>
        <p:nvSpPr>
          <p:cNvPr id="7" name="TextBox 6">
            <a:extLst>
              <a:ext uri="{FF2B5EF4-FFF2-40B4-BE49-F238E27FC236}">
                <a16:creationId xmlns:a16="http://schemas.microsoft.com/office/drawing/2014/main" id="{C5D5348F-CF94-4D96-8EE8-EDF4FC43ACB0}"/>
              </a:ext>
            </a:extLst>
          </p:cNvPr>
          <p:cNvSpPr txBox="1"/>
          <p:nvPr/>
        </p:nvSpPr>
        <p:spPr>
          <a:xfrm>
            <a:off x="5658678" y="1845734"/>
            <a:ext cx="5831246" cy="4247317"/>
          </a:xfrm>
          <a:prstGeom prst="rect">
            <a:avLst/>
          </a:prstGeom>
          <a:noFill/>
        </p:spPr>
        <p:txBody>
          <a:bodyPr wrap="square">
            <a:spAutoFit/>
          </a:bodyPr>
          <a:lstStyle/>
          <a:p>
            <a:pPr algn="just">
              <a:defRPr/>
            </a:pPr>
            <a:r>
              <a:rPr lang="en-LT" dirty="0"/>
              <a:t>Когда вы определили свою </a:t>
            </a:r>
            <a:r>
              <a:rPr lang="ru-RU" dirty="0"/>
              <a:t>проблему </a:t>
            </a:r>
            <a:r>
              <a:rPr lang="en-LT" dirty="0"/>
              <a:t>дизайна в POV, вы можете начать генерировать идеи для решения вашей </a:t>
            </a:r>
            <a:r>
              <a:rPr lang="ru-RU" dirty="0"/>
              <a:t>проблемы </a:t>
            </a:r>
            <a:r>
              <a:rPr lang="en-LT" dirty="0"/>
              <a:t>дизайна. Вы можете начать использовать свой POV, задав конкретный вопрос, начинающийся со слов «Как мы можем» или «Каким образом мы могли бы». </a:t>
            </a:r>
            <a:endParaRPr lang="kk-KZ" dirty="0"/>
          </a:p>
          <a:p>
            <a:pPr algn="just">
              <a:defRPr/>
            </a:pPr>
            <a:endParaRPr lang="en-LT" dirty="0"/>
          </a:p>
          <a:p>
            <a:pPr algn="just">
              <a:defRPr/>
            </a:pPr>
            <a:r>
              <a:rPr lang="en-LT" dirty="0"/>
              <a:t>Вопросы «Как мы можем?» —</a:t>
            </a:r>
            <a:r>
              <a:rPr lang="ru-RU" dirty="0"/>
              <a:t> </a:t>
            </a:r>
            <a:r>
              <a:rPr lang="en-LT" dirty="0"/>
              <a:t>это вопросы, которые потенциально могут вызвать сеансы выработки идей, такие как мозговой штурм. Они должны быть достаточно широкими для широкого круга решений, но достаточно узкими, чтобы для них можно было создавать конкретные решения. Вопросы «Как мы можем?» должны быть основаны на наблюдениях, которые вы собрали на этапе «</a:t>
            </a:r>
            <a:r>
              <a:rPr lang="ru-RU" dirty="0"/>
              <a:t>Эмпатии</a:t>
            </a:r>
            <a:r>
              <a:rPr lang="en-LT" dirty="0"/>
              <a:t>» в процессе Дизайн-Мышления.</a:t>
            </a:r>
          </a:p>
        </p:txBody>
      </p:sp>
    </p:spTree>
    <p:extLst>
      <p:ext uri="{BB962C8B-B14F-4D97-AF65-F5344CB8AC3E}">
        <p14:creationId xmlns:p14="http://schemas.microsoft.com/office/powerpoint/2010/main" val="1632021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31D63-50DC-4AB8-8F8A-CE871EAB5FB4}"/>
              </a:ext>
            </a:extLst>
          </p:cNvPr>
          <p:cNvSpPr>
            <a:spLocks noGrp="1"/>
          </p:cNvSpPr>
          <p:nvPr>
            <p:ph type="title"/>
          </p:nvPr>
        </p:nvSpPr>
        <p:spPr>
          <a:xfrm>
            <a:off x="216568" y="850625"/>
            <a:ext cx="11741931" cy="1862668"/>
          </a:xfrm>
        </p:spPr>
        <p:txBody>
          <a:bodyPr>
            <a:noAutofit/>
          </a:bodyPr>
          <a:lstStyle/>
          <a:p>
            <a:br>
              <a:rPr lang="en-US" sz="1800" b="1" dirty="0"/>
            </a:br>
            <a:br>
              <a:rPr lang="en-US" sz="1800" b="1" dirty="0"/>
            </a:br>
            <a:br>
              <a:rPr lang="en-US" sz="1800" b="1" dirty="0"/>
            </a:br>
            <a:br>
              <a:rPr lang="en-US" sz="1800" b="1" dirty="0"/>
            </a:br>
            <a:r>
              <a:rPr lang="en-US" sz="2400" b="1" dirty="0"/>
              <a:t>For example, you have observed that youths tend not to watch TV programs on the TV at home, some questions which can guide and spark your ideation session could be:</a:t>
            </a:r>
            <a:br>
              <a:rPr lang="en-US" sz="2400" b="1" dirty="0"/>
            </a:br>
            <a:r>
              <a:rPr lang="ru-RU" sz="2400" b="1" dirty="0">
                <a:solidFill>
                  <a:schemeClr val="tx1"/>
                </a:solidFill>
              </a:rPr>
              <a:t>Например, вы наблюдали, что молодые люди, как правило, не смотрят телепрограммы по телевизору дома, поэтому некоторые вопросы, которые могут направить и спровоцировать вашу сессию идей, могут быть следующими:</a:t>
            </a:r>
            <a:endParaRPr lang="lt-LT" sz="2400" b="1">
              <a:solidFill>
                <a:schemeClr val="tx1"/>
              </a:solidFill>
              <a:cs typeface="Calibri Light"/>
            </a:endParaRPr>
          </a:p>
        </p:txBody>
      </p:sp>
      <p:sp>
        <p:nvSpPr>
          <p:cNvPr id="3" name="Content Placeholder 2">
            <a:extLst>
              <a:ext uri="{FF2B5EF4-FFF2-40B4-BE49-F238E27FC236}">
                <a16:creationId xmlns:a16="http://schemas.microsoft.com/office/drawing/2014/main" id="{13578816-2EBA-4A5F-9224-C69960254973}"/>
              </a:ext>
            </a:extLst>
          </p:cNvPr>
          <p:cNvSpPr>
            <a:spLocks noGrp="1"/>
          </p:cNvSpPr>
          <p:nvPr>
            <p:ph idx="1"/>
          </p:nvPr>
        </p:nvSpPr>
        <p:spPr>
          <a:xfrm>
            <a:off x="543139" y="2861735"/>
            <a:ext cx="4960194" cy="3352798"/>
          </a:xfrm>
        </p:spPr>
        <p:txBody>
          <a:bodyPr vert="horz" lIns="0" tIns="45720" rIns="0" bIns="45720" rtlCol="0" anchor="t">
            <a:noAutofit/>
          </a:bodyPr>
          <a:lstStyle/>
          <a:p>
            <a:pPr>
              <a:lnSpc>
                <a:spcPct val="100000"/>
              </a:lnSpc>
              <a:spcBef>
                <a:spcPts val="0"/>
              </a:spcBef>
              <a:buFont typeface="Arial" panose="020B0604020202020204" pitchFamily="34" charset="0"/>
              <a:buChar char="•"/>
            </a:pPr>
            <a:r>
              <a:rPr lang="ru-RU" sz="1800" dirty="0"/>
              <a:t> </a:t>
            </a:r>
            <a:r>
              <a:rPr lang="en-US" sz="1800" dirty="0"/>
              <a:t>How might we make TV more social, so youths feel more engaged?</a:t>
            </a:r>
          </a:p>
          <a:p>
            <a:pPr>
              <a:lnSpc>
                <a:spcPct val="100000"/>
              </a:lnSpc>
              <a:spcBef>
                <a:spcPts val="0"/>
              </a:spcBef>
              <a:buFont typeface="Arial" panose="020B0604020202020204" pitchFamily="34" charset="0"/>
              <a:buChar char="•"/>
            </a:pPr>
            <a:r>
              <a:rPr lang="ru-RU" sz="1800" dirty="0"/>
              <a:t> </a:t>
            </a:r>
            <a:r>
              <a:rPr lang="en-US" sz="1800" dirty="0"/>
              <a:t>How might we enable TV programs to be watched anywhere, at anytime?</a:t>
            </a:r>
          </a:p>
          <a:p>
            <a:pPr>
              <a:lnSpc>
                <a:spcPct val="100000"/>
              </a:lnSpc>
              <a:spcBef>
                <a:spcPts val="0"/>
              </a:spcBef>
              <a:buFont typeface="Arial" panose="020B0604020202020204" pitchFamily="34" charset="0"/>
              <a:buChar char="•"/>
            </a:pPr>
            <a:r>
              <a:rPr lang="en-US" sz="1800" dirty="0"/>
              <a:t> How might we make watching TV at home more exciting?</a:t>
            </a:r>
          </a:p>
          <a:p>
            <a:pPr>
              <a:lnSpc>
                <a:spcPct val="100000"/>
              </a:lnSpc>
              <a:spcBef>
                <a:spcPts val="0"/>
              </a:spcBef>
            </a:pPr>
            <a:r>
              <a:rPr lang="en-US" sz="1800" dirty="0"/>
              <a:t>The HMW questions open up to Ideation sessions where you explore ideas, which can help you solve your design challenge in an innovative way. </a:t>
            </a:r>
            <a:endParaRPr lang="ru-RU" sz="1800" dirty="0"/>
          </a:p>
          <a:p>
            <a:pPr>
              <a:lnSpc>
                <a:spcPct val="100000"/>
              </a:lnSpc>
              <a:spcBef>
                <a:spcPts val="0"/>
              </a:spcBef>
            </a:pPr>
            <a:endParaRPr lang="en-US" sz="1800" dirty="0"/>
          </a:p>
          <a:p>
            <a:pPr>
              <a:lnSpc>
                <a:spcPct val="100000"/>
              </a:lnSpc>
              <a:spcBef>
                <a:spcPts val="0"/>
              </a:spcBef>
            </a:pPr>
            <a:r>
              <a:rPr lang="en-US" sz="1100" dirty="0"/>
              <a:t>Design Thinking — The Beginner’s Guide:</a:t>
            </a:r>
            <a:br>
              <a:rPr lang="en-US" sz="1100" dirty="0"/>
            </a:br>
            <a:r>
              <a:rPr lang="en-US" sz="1100" u="sng" dirty="0">
                <a:hlinkClick r:id="rId2"/>
              </a:rPr>
              <a:t>https://www.interaction-design.org/courses/design-thinking-the-beginner-s-guide</a:t>
            </a:r>
            <a:endParaRPr lang="kk-KZ" sz="1100" dirty="0"/>
          </a:p>
        </p:txBody>
      </p:sp>
      <p:sp>
        <p:nvSpPr>
          <p:cNvPr id="4" name="Прямоугольник 3"/>
          <p:cNvSpPr/>
          <p:nvPr/>
        </p:nvSpPr>
        <p:spPr>
          <a:xfrm>
            <a:off x="5663123" y="2861735"/>
            <a:ext cx="6115793" cy="3477875"/>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ru-RU" dirty="0"/>
              <a:t> Как бы мы могли сделать телевидение более социальным, чтобы молодежь чувствовала себя более вовлеченной?</a:t>
            </a:r>
          </a:p>
          <a:p>
            <a:pPr marL="285750" indent="-285750">
              <a:buFont typeface="Arial" panose="020B0604020202020204" pitchFamily="34" charset="0"/>
              <a:buChar char="•"/>
            </a:pPr>
            <a:r>
              <a:rPr lang="ru-RU" dirty="0"/>
              <a:t>Как </a:t>
            </a:r>
            <a:r>
              <a:rPr lang="ru-RU" dirty="0">
                <a:ea typeface="+mn-lt"/>
                <a:cs typeface="+mn-lt"/>
              </a:rPr>
              <a:t>бы мы могли </a:t>
            </a:r>
            <a:r>
              <a:rPr lang="ru-RU" dirty="0"/>
              <a:t>сделать так, чтобы телевидение можно было смотреть где угодно и когда угодно?</a:t>
            </a:r>
          </a:p>
          <a:p>
            <a:pPr marL="285750" indent="-285750">
              <a:buFont typeface="Arial" panose="020B0604020202020204" pitchFamily="34" charset="0"/>
              <a:buChar char="•"/>
            </a:pPr>
            <a:r>
              <a:rPr lang="ru-RU" dirty="0"/>
              <a:t>Как </a:t>
            </a:r>
            <a:r>
              <a:rPr lang="ru-RU" dirty="0">
                <a:ea typeface="+mn-lt"/>
                <a:cs typeface="+mn-lt"/>
              </a:rPr>
              <a:t>бы мы могли</a:t>
            </a:r>
            <a:r>
              <a:rPr lang="ru-RU" dirty="0"/>
              <a:t> сделать просмотр телевизора дома более увлекательным?</a:t>
            </a:r>
          </a:p>
          <a:p>
            <a:pPr algn="just"/>
            <a:r>
              <a:rPr lang="ru-RU" dirty="0"/>
              <a:t>Вопросы </a:t>
            </a:r>
            <a:r>
              <a:rPr lang="en-LT" sz="1800" dirty="0">
                <a:effectLst/>
                <a:latin typeface="Calibri" panose="020F0502020204030204" pitchFamily="34" charset="0"/>
                <a:ea typeface="Calibri" panose="020F0502020204030204" pitchFamily="34" charset="0"/>
                <a:cs typeface="Times New Roman" panose="02020603050405020304" pitchFamily="18" charset="0"/>
              </a:rPr>
              <a:t>«Как </a:t>
            </a:r>
            <a:r>
              <a:rPr lang="ru-RU" dirty="0">
                <a:ea typeface="+mn-lt"/>
                <a:cs typeface="+mn-lt"/>
              </a:rPr>
              <a:t>бы мы могли</a:t>
            </a:r>
            <a:r>
              <a:rPr lang="en-LT" sz="1800" dirty="0">
                <a:effectLst/>
                <a:latin typeface="Calibri" panose="020F0502020204030204" pitchFamily="34" charset="0"/>
                <a:ea typeface="Calibri" panose="020F0502020204030204" pitchFamily="34" charset="0"/>
                <a:cs typeface="Times New Roman" panose="02020603050405020304" pitchFamily="18" charset="0"/>
              </a:rPr>
              <a:t>?» </a:t>
            </a:r>
            <a:r>
              <a:rPr lang="ru-RU" dirty="0"/>
              <a:t>открываются на сеансах формирования идей, где вы изучаете идеи, которые могут помочь вам решить вашу проблему инновационным способом. </a:t>
            </a:r>
          </a:p>
          <a:p>
            <a:r>
              <a:rPr lang="ru-RU" sz="1100" dirty="0">
                <a:ea typeface="+mn-lt"/>
                <a:cs typeface="+mn-lt"/>
              </a:rPr>
              <a:t>Дизайн-мышление — руководство для начинающих: </a:t>
            </a:r>
          </a:p>
          <a:p>
            <a:r>
              <a:rPr lang="ru-RU" sz="1100" dirty="0">
                <a:ea typeface="+mn-lt"/>
                <a:cs typeface="+mn-lt"/>
                <a:hlinkClick r:id="rId3"/>
              </a:rPr>
              <a:t>https://www.interaction-design.org/courses/design-thinking-the-beginner-s-guide</a:t>
            </a:r>
            <a:r>
              <a:rPr lang="ru-RU" sz="1100" dirty="0">
                <a:ea typeface="+mn-lt"/>
                <a:cs typeface="+mn-lt"/>
              </a:rPr>
              <a:t> </a:t>
            </a:r>
            <a:endParaRPr lang="ru-RU" sz="1100" dirty="0"/>
          </a:p>
        </p:txBody>
      </p:sp>
    </p:spTree>
    <p:extLst>
      <p:ext uri="{BB962C8B-B14F-4D97-AF65-F5344CB8AC3E}">
        <p14:creationId xmlns:p14="http://schemas.microsoft.com/office/powerpoint/2010/main" val="2628401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561AE1-8C1A-4C28-B1A5-76060067C03A}"/>
              </a:ext>
            </a:extLst>
          </p:cNvPr>
          <p:cNvSpPr>
            <a:spLocks noGrp="1"/>
          </p:cNvSpPr>
          <p:nvPr>
            <p:ph type="title"/>
          </p:nvPr>
        </p:nvSpPr>
        <p:spPr/>
        <p:txBody>
          <a:bodyPr>
            <a:normAutofit fontScale="90000"/>
          </a:bodyPr>
          <a:lstStyle/>
          <a:p>
            <a:r>
              <a:rPr lang="fi-FI" dirty="0" err="1"/>
              <a:t>References</a:t>
            </a:r>
            <a:r>
              <a:rPr lang="ru-RU" dirty="0"/>
              <a:t> / </a:t>
            </a:r>
            <a:r>
              <a:rPr lang="ru-RU" dirty="0">
                <a:solidFill>
                  <a:schemeClr val="tx1"/>
                </a:solidFill>
              </a:rPr>
              <a:t>Список использованной литературы</a:t>
            </a:r>
            <a:endParaRPr lang="fi-FI" dirty="0">
              <a:solidFill>
                <a:schemeClr val="tx1"/>
              </a:solidFill>
            </a:endParaRPr>
          </a:p>
        </p:txBody>
      </p:sp>
      <p:sp>
        <p:nvSpPr>
          <p:cNvPr id="3" name="Sisällön paikkamerkki 2">
            <a:extLst>
              <a:ext uri="{FF2B5EF4-FFF2-40B4-BE49-F238E27FC236}">
                <a16:creationId xmlns:a16="http://schemas.microsoft.com/office/drawing/2014/main" id="{3EB81301-4747-4D73-B46B-9466F0BDEA17}"/>
              </a:ext>
            </a:extLst>
          </p:cNvPr>
          <p:cNvSpPr>
            <a:spLocks noGrp="1"/>
          </p:cNvSpPr>
          <p:nvPr>
            <p:ph idx="1"/>
          </p:nvPr>
        </p:nvSpPr>
        <p:spPr>
          <a:xfrm>
            <a:off x="457200" y="1994324"/>
            <a:ext cx="11277600" cy="4023360"/>
          </a:xfrm>
        </p:spPr>
        <p:txBody>
          <a:bodyPr vert="horz" lIns="0" tIns="45720" rIns="0" bIns="45720" rtlCol="0" anchor="t">
            <a:normAutofit/>
          </a:bodyPr>
          <a:lstStyle/>
          <a:p>
            <a:pPr>
              <a:buFont typeface="Arial" panose="020F0502020204030204" pitchFamily="34" charset="0"/>
              <a:buChar char="•"/>
            </a:pPr>
            <a:endParaRPr lang="ru-RU" sz="2000" dirty="0"/>
          </a:p>
          <a:p>
            <a:pPr>
              <a:buFont typeface="Arial" panose="020F0502020204030204" pitchFamily="34" charset="0"/>
              <a:buChar char="•"/>
            </a:pPr>
            <a:r>
              <a:rPr lang="en-US" sz="2000" dirty="0" err="1"/>
              <a:t>Akama</a:t>
            </a:r>
            <a:r>
              <a:rPr lang="en-US" sz="2000" dirty="0"/>
              <a:t>, Y. 2015. Service Design: From Insight to Implementation. Design and Culture. Book review. Design and Culture (7), 259-261. https://doi.org/10.1080/17547075.2015.1051837</a:t>
            </a:r>
            <a:endParaRPr lang="ru-RU" dirty="0"/>
          </a:p>
          <a:p>
            <a:pPr>
              <a:buFont typeface="Arial" panose="020F0502020204030204" pitchFamily="34" charset="0"/>
              <a:buChar char="•"/>
            </a:pPr>
            <a:r>
              <a:rPr lang="en-US" sz="2000" dirty="0" err="1"/>
              <a:t>Vennik</a:t>
            </a:r>
            <a:r>
              <a:rPr lang="en-US" sz="2000" dirty="0"/>
              <a:t>, F. D., van de Bovenkamp, H. M., Putters, K., &amp; Grit, K. J. 2016.</a:t>
            </a:r>
            <a:r>
              <a:rPr lang="en-US" dirty="0"/>
              <a:t> </a:t>
            </a:r>
            <a:r>
              <a:rPr lang="en-US" sz="2000" dirty="0"/>
              <a:t> Co-production in healthcare: rhetoric and practice. International Review of Administrative Sciences, </a:t>
            </a:r>
            <a:r>
              <a:rPr lang="fi-FI" sz="1800" b="0" i="0" u="none" strike="noStrike" baseline="0" dirty="0">
                <a:latin typeface="AdvP7D09"/>
              </a:rPr>
              <a:t>82(1) 150–168. DOI: 10.1177/0020852315570553</a:t>
            </a:r>
            <a:r>
              <a:rPr lang="en-US" sz="2000" dirty="0"/>
              <a:t>.</a:t>
            </a:r>
            <a:endParaRPr lang="lt-LT" sz="2000" dirty="0">
              <a:cs typeface="Calibri" panose="020F0502020204030204"/>
            </a:endParaRPr>
          </a:p>
          <a:p>
            <a:pPr>
              <a:lnSpc>
                <a:spcPct val="100000"/>
              </a:lnSpc>
              <a:spcBef>
                <a:spcPts val="0"/>
              </a:spcBef>
              <a:buFont typeface="Arial" panose="020F0502020204030204" pitchFamily="34" charset="0"/>
              <a:buChar char="•"/>
            </a:pPr>
            <a:r>
              <a:rPr lang="en-US" dirty="0">
                <a:ea typeface="+mn-lt"/>
                <a:cs typeface="+mn-lt"/>
              </a:rPr>
              <a:t>Design Thinking — The Beginner’s Guide: </a:t>
            </a:r>
            <a:r>
              <a:rPr lang="en-US" dirty="0">
                <a:ea typeface="+mn-lt"/>
                <a:cs typeface="+mn-lt"/>
                <a:hlinkClick r:id="rId2"/>
              </a:rPr>
              <a:t>https://www.interaction-design.org/courses/design-thinking-the-beginner-s-guide</a:t>
            </a:r>
            <a:endParaRPr lang="kk-KZ" dirty="0">
              <a:ea typeface="+mn-lt"/>
              <a:cs typeface="+mn-lt"/>
            </a:endParaRPr>
          </a:p>
          <a:p>
            <a:pPr>
              <a:lnSpc>
                <a:spcPct val="100000"/>
              </a:lnSpc>
              <a:spcBef>
                <a:spcPts val="0"/>
              </a:spcBef>
              <a:buFont typeface="Arial" panose="020F0502020204030204" pitchFamily="34" charset="0"/>
              <a:buChar char="•"/>
            </a:pPr>
            <a:r>
              <a:rPr lang="fi-FI" dirty="0">
                <a:ea typeface="+mn-lt"/>
                <a:cs typeface="+mn-lt"/>
                <a:hlinkClick r:id="rId3"/>
              </a:rPr>
              <a:t>https://www.interaction-design.org/</a:t>
            </a:r>
            <a:endParaRPr lang="en-US" dirty="0">
              <a:ea typeface="+mn-lt"/>
              <a:cs typeface="+mn-lt"/>
            </a:endParaRPr>
          </a:p>
          <a:p>
            <a:pPr>
              <a:lnSpc>
                <a:spcPct val="100000"/>
              </a:lnSpc>
              <a:spcBef>
                <a:spcPts val="0"/>
              </a:spcBef>
              <a:buFont typeface="Arial" panose="020F0502020204030204" pitchFamily="34" charset="0"/>
              <a:buChar char="•"/>
            </a:pPr>
            <a:r>
              <a:rPr lang="en-US" i="1" dirty="0">
                <a:ea typeface="+mn-lt"/>
                <a:cs typeface="+mn-lt"/>
                <a:hlinkClick r:id="rId4"/>
              </a:rPr>
              <a:t>https://gbksoft.com/blog/design-thinking/</a:t>
            </a:r>
            <a:endParaRPr lang="fi-FI" dirty="0">
              <a:ea typeface="+mn-lt"/>
              <a:cs typeface="+mn-lt"/>
            </a:endParaRPr>
          </a:p>
          <a:p>
            <a:pPr>
              <a:lnSpc>
                <a:spcPct val="100000"/>
              </a:lnSpc>
              <a:spcBef>
                <a:spcPts val="0"/>
              </a:spcBef>
              <a:buFont typeface="Arial" panose="020F0502020204030204" pitchFamily="34" charset="0"/>
              <a:buChar char="•"/>
            </a:pPr>
            <a:endParaRPr lang="en-US" i="1" dirty="0">
              <a:cs typeface="Calibri"/>
            </a:endParaRPr>
          </a:p>
          <a:p>
            <a:pPr>
              <a:lnSpc>
                <a:spcPct val="100000"/>
              </a:lnSpc>
              <a:spcBef>
                <a:spcPts val="0"/>
              </a:spcBef>
            </a:pPr>
            <a:endParaRPr lang="fi-FI" dirty="0">
              <a:cs typeface="Calibri"/>
            </a:endParaRPr>
          </a:p>
          <a:p>
            <a:pPr>
              <a:lnSpc>
                <a:spcPct val="100000"/>
              </a:lnSpc>
              <a:spcBef>
                <a:spcPts val="0"/>
              </a:spcBef>
            </a:pPr>
            <a:endParaRPr lang="en-US" dirty="0">
              <a:cs typeface="Calibri"/>
            </a:endParaRPr>
          </a:p>
          <a:p>
            <a:endParaRPr lang="fi-FI" dirty="0">
              <a:cs typeface="Calibri"/>
            </a:endParaRPr>
          </a:p>
        </p:txBody>
      </p:sp>
    </p:spTree>
    <p:extLst>
      <p:ext uri="{BB962C8B-B14F-4D97-AF65-F5344CB8AC3E}">
        <p14:creationId xmlns:p14="http://schemas.microsoft.com/office/powerpoint/2010/main" val="86971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A94188-6D21-4339-9660-9031B183B17D}"/>
              </a:ext>
            </a:extLst>
          </p:cNvPr>
          <p:cNvSpPr>
            <a:spLocks noGrp="1"/>
          </p:cNvSpPr>
          <p:nvPr>
            <p:ph type="title"/>
          </p:nvPr>
        </p:nvSpPr>
        <p:spPr>
          <a:xfrm>
            <a:off x="432442" y="910238"/>
            <a:ext cx="11170508" cy="808963"/>
          </a:xfrm>
          <a:solidFill>
            <a:schemeClr val="bg1">
              <a:lumMod val="65000"/>
            </a:schemeClr>
          </a:solidFill>
          <a:ln w="12700">
            <a:solidFill>
              <a:schemeClr val="tx1"/>
            </a:solidFill>
          </a:ln>
        </p:spPr>
        <p:txBody>
          <a:bodyPr vert="horz" lIns="91440" tIns="45720" rIns="91440" bIns="45720" rtlCol="0" anchor="b">
            <a:noAutofit/>
          </a:bodyPr>
          <a:lstStyle/>
          <a:p>
            <a:r>
              <a:rPr lang="fi-FI" sz="2800" dirty="0">
                <a:latin typeface="Calibri"/>
                <a:cs typeface="Calibri"/>
              </a:rPr>
              <a:t>Double Diamond Design Process</a:t>
            </a:r>
            <a:r>
              <a:rPr lang="ru-RU" sz="2800" b="1" dirty="0">
                <a:solidFill>
                  <a:schemeClr val="tx1"/>
                </a:solidFill>
                <a:latin typeface="Calibri"/>
                <a:cs typeface="Calibri"/>
              </a:rPr>
              <a:t> / Процесс проектирования </a:t>
            </a:r>
            <a:r>
              <a:rPr lang="en-US" sz="2800" b="1" dirty="0">
                <a:solidFill>
                  <a:schemeClr val="tx1"/>
                </a:solidFill>
                <a:latin typeface="Calibri"/>
                <a:cs typeface="Calibri"/>
              </a:rPr>
              <a:t>Double Diamond</a:t>
            </a:r>
            <a:endParaRPr lang="fi-FI" sz="2800" b="1">
              <a:solidFill>
                <a:schemeClr val="tx1"/>
              </a:solidFill>
              <a:latin typeface="Calibri"/>
              <a:cs typeface="Calibri"/>
            </a:endParaRPr>
          </a:p>
        </p:txBody>
      </p:sp>
      <p:graphicFrame>
        <p:nvGraphicFramePr>
          <p:cNvPr id="5" name="Kaaviokuva 4">
            <a:extLst>
              <a:ext uri="{FF2B5EF4-FFF2-40B4-BE49-F238E27FC236}">
                <a16:creationId xmlns:a16="http://schemas.microsoft.com/office/drawing/2014/main" id="{01A9A561-6FE0-42D8-BCDC-E8D6666B01F3}"/>
              </a:ext>
            </a:extLst>
          </p:cNvPr>
          <p:cNvGraphicFramePr/>
          <p:nvPr/>
        </p:nvGraphicFramePr>
        <p:xfrm>
          <a:off x="589050" y="1234014"/>
          <a:ext cx="5157977" cy="2033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uorakulmio 5">
            <a:extLst>
              <a:ext uri="{FF2B5EF4-FFF2-40B4-BE49-F238E27FC236}">
                <a16:creationId xmlns:a16="http://schemas.microsoft.com/office/drawing/2014/main" id="{75C350D5-E344-4178-A179-1047D11D898B}"/>
              </a:ext>
            </a:extLst>
          </p:cNvPr>
          <p:cNvSpPr/>
          <p:nvPr/>
        </p:nvSpPr>
        <p:spPr>
          <a:xfrm>
            <a:off x="564116" y="4968814"/>
            <a:ext cx="1291025"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comprehensive</a:t>
            </a:r>
            <a:r>
              <a:rPr lang="fi-FI" sz="1200" dirty="0"/>
              <a:t> </a:t>
            </a:r>
            <a:r>
              <a:rPr lang="fi-FI" sz="1200" dirty="0" err="1"/>
              <a:t>understanding</a:t>
            </a:r>
            <a:r>
              <a:rPr lang="fi-FI" sz="1200" dirty="0"/>
              <a:t> of </a:t>
            </a:r>
            <a:r>
              <a:rPr lang="fi-FI" sz="1200" dirty="0" err="1"/>
              <a:t>the</a:t>
            </a:r>
            <a:r>
              <a:rPr lang="fi-FI" sz="1200" dirty="0"/>
              <a:t> </a:t>
            </a:r>
            <a:r>
              <a:rPr lang="fi-FI" sz="1200" dirty="0" err="1"/>
              <a:t>problem</a:t>
            </a:r>
            <a:r>
              <a:rPr lang="fi-FI" sz="1200" dirty="0"/>
              <a:t> to </a:t>
            </a:r>
            <a:r>
              <a:rPr lang="fi-FI" sz="1200" dirty="0" err="1"/>
              <a:t>be</a:t>
            </a:r>
            <a:r>
              <a:rPr lang="fi-FI" sz="1200" dirty="0"/>
              <a:t> </a:t>
            </a:r>
            <a:r>
              <a:rPr lang="fi-FI" sz="1200" dirty="0" err="1"/>
              <a:t>solved</a:t>
            </a:r>
            <a:endParaRPr lang="fi-FI" sz="1200" dirty="0"/>
          </a:p>
        </p:txBody>
      </p:sp>
      <p:sp>
        <p:nvSpPr>
          <p:cNvPr id="7" name="Suorakulmio 6">
            <a:extLst>
              <a:ext uri="{FF2B5EF4-FFF2-40B4-BE49-F238E27FC236}">
                <a16:creationId xmlns:a16="http://schemas.microsoft.com/office/drawing/2014/main" id="{B8612B6D-FC66-485F-9690-E00B6B1E42A5}"/>
              </a:ext>
            </a:extLst>
          </p:cNvPr>
          <p:cNvSpPr/>
          <p:nvPr/>
        </p:nvSpPr>
        <p:spPr>
          <a:xfrm>
            <a:off x="1831257" y="4968815"/>
            <a:ext cx="1185212"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spc="-50" dirty="0">
                <a:solidFill>
                  <a:srgbClr val="0070C0"/>
                </a:solidFill>
                <a:latin typeface="Calibri"/>
                <a:ea typeface="+mj-ea"/>
                <a:cs typeface="Calibri"/>
              </a:rPr>
              <a:t>A </a:t>
            </a:r>
            <a:r>
              <a:rPr lang="fi-FI" sz="1400" b="1" spc="-50" dirty="0" err="1">
                <a:solidFill>
                  <a:srgbClr val="0070C0"/>
                </a:solidFill>
                <a:latin typeface="Calibri"/>
                <a:ea typeface="+mj-ea"/>
                <a:cs typeface="Calibri"/>
              </a:rPr>
              <a:t>clear</a:t>
            </a:r>
            <a:r>
              <a:rPr lang="fi-FI" sz="1400" b="1" spc="-50" dirty="0">
                <a:solidFill>
                  <a:srgbClr val="0070C0"/>
                </a:solidFill>
                <a:latin typeface="Calibri"/>
                <a:ea typeface="+mj-ea"/>
                <a:cs typeface="Calibri"/>
              </a:rPr>
              <a:t> definition of </a:t>
            </a:r>
            <a:r>
              <a:rPr lang="fi-FI" sz="1400" b="1" spc="-50" dirty="0" err="1">
                <a:solidFill>
                  <a:srgbClr val="0070C0"/>
                </a:solidFill>
                <a:latin typeface="Calibri"/>
                <a:ea typeface="+mj-ea"/>
                <a:cs typeface="Calibri"/>
              </a:rPr>
              <a:t>problem</a:t>
            </a:r>
            <a:r>
              <a:rPr lang="fi-FI" sz="1400" b="1" spc="-50" dirty="0">
                <a:solidFill>
                  <a:srgbClr val="0070C0"/>
                </a:solidFill>
                <a:latin typeface="Calibri"/>
                <a:ea typeface="+mj-ea"/>
                <a:cs typeface="Calibri"/>
              </a:rPr>
              <a:t> to </a:t>
            </a:r>
            <a:r>
              <a:rPr lang="fi-FI" sz="1400" b="1" spc="-50" dirty="0" err="1">
                <a:solidFill>
                  <a:srgbClr val="0070C0"/>
                </a:solidFill>
                <a:latin typeface="Calibri"/>
                <a:ea typeface="+mj-ea"/>
                <a:cs typeface="Calibri"/>
              </a:rPr>
              <a:t>be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solved</a:t>
            </a:r>
            <a:r>
              <a:rPr lang="fi-FI" sz="1400" b="1" spc="-50" dirty="0">
                <a:solidFill>
                  <a:srgbClr val="0070C0"/>
                </a:solidFill>
                <a:latin typeface="Calibri"/>
                <a:ea typeface="+mj-ea"/>
                <a:cs typeface="Calibri"/>
              </a:rPr>
              <a:t> and </a:t>
            </a:r>
            <a:r>
              <a:rPr lang="fi-FI" sz="1400" b="1" spc="-50" dirty="0" err="1">
                <a:solidFill>
                  <a:srgbClr val="0070C0"/>
                </a:solidFill>
                <a:latin typeface="Calibri"/>
                <a:ea typeface="+mj-ea"/>
                <a:cs typeface="Calibri"/>
              </a:rPr>
              <a:t>key</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success</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factors</a:t>
            </a:r>
            <a:endParaRPr lang="fi-FI" sz="1400" b="1" spc="-50" dirty="0">
              <a:solidFill>
                <a:srgbClr val="0070C0"/>
              </a:solidFill>
              <a:latin typeface="Calibri"/>
              <a:ea typeface="+mj-ea"/>
              <a:cs typeface="Calibri"/>
            </a:endParaRPr>
          </a:p>
        </p:txBody>
      </p:sp>
      <p:sp>
        <p:nvSpPr>
          <p:cNvPr id="8" name="Suorakulmio 7">
            <a:extLst>
              <a:ext uri="{FF2B5EF4-FFF2-40B4-BE49-F238E27FC236}">
                <a16:creationId xmlns:a16="http://schemas.microsoft.com/office/drawing/2014/main" id="{E37E8E95-ED10-4BB0-8385-689E7D4BA4E3}"/>
              </a:ext>
            </a:extLst>
          </p:cNvPr>
          <p:cNvSpPr/>
          <p:nvPr/>
        </p:nvSpPr>
        <p:spPr>
          <a:xfrm>
            <a:off x="2992586" y="4987733"/>
            <a:ext cx="1238785" cy="13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comprehensive</a:t>
            </a:r>
            <a:r>
              <a:rPr lang="fi-FI" sz="1200" dirty="0"/>
              <a:t> </a:t>
            </a:r>
            <a:r>
              <a:rPr lang="fi-FI" sz="1200" dirty="0" err="1"/>
              <a:t>understanding</a:t>
            </a:r>
            <a:r>
              <a:rPr lang="fi-FI" sz="1200" dirty="0"/>
              <a:t> of </a:t>
            </a:r>
            <a:r>
              <a:rPr lang="fi-FI" sz="1200" dirty="0" err="1"/>
              <a:t>potential</a:t>
            </a:r>
            <a:r>
              <a:rPr lang="fi-FI" sz="1200" dirty="0"/>
              <a:t> </a:t>
            </a:r>
            <a:r>
              <a:rPr lang="fi-FI" sz="1200" dirty="0" err="1"/>
              <a:t>solutions</a:t>
            </a:r>
            <a:r>
              <a:rPr lang="fi-FI" sz="1200" dirty="0"/>
              <a:t> to </a:t>
            </a:r>
            <a:r>
              <a:rPr lang="fi-FI" sz="1200" dirty="0" err="1"/>
              <a:t>the</a:t>
            </a:r>
            <a:r>
              <a:rPr lang="fi-FI" sz="1200" dirty="0"/>
              <a:t> </a:t>
            </a:r>
            <a:r>
              <a:rPr lang="fi-FI" sz="1200" dirty="0" err="1"/>
              <a:t>problem</a:t>
            </a:r>
            <a:endParaRPr lang="fi-FI" sz="1200" dirty="0"/>
          </a:p>
        </p:txBody>
      </p:sp>
      <p:sp>
        <p:nvSpPr>
          <p:cNvPr id="9" name="Suorakulmio 8">
            <a:extLst>
              <a:ext uri="{FF2B5EF4-FFF2-40B4-BE49-F238E27FC236}">
                <a16:creationId xmlns:a16="http://schemas.microsoft.com/office/drawing/2014/main" id="{A96D48F8-A7D6-4B4F-991D-30EF51E8FFB5}"/>
              </a:ext>
            </a:extLst>
          </p:cNvPr>
          <p:cNvSpPr/>
          <p:nvPr/>
        </p:nvSpPr>
        <p:spPr>
          <a:xfrm>
            <a:off x="4253593" y="4949897"/>
            <a:ext cx="1197762" cy="1374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clear</a:t>
            </a:r>
            <a:r>
              <a:rPr lang="fi-FI" sz="1200" dirty="0"/>
              <a:t> </a:t>
            </a:r>
            <a:r>
              <a:rPr lang="fi-FI" sz="1200" dirty="0" err="1"/>
              <a:t>descrption</a:t>
            </a:r>
            <a:r>
              <a:rPr lang="fi-FI" sz="1200" dirty="0"/>
              <a:t> of </a:t>
            </a:r>
            <a:r>
              <a:rPr lang="fi-FI" sz="1200" dirty="0" err="1"/>
              <a:t>the</a:t>
            </a:r>
            <a:r>
              <a:rPr lang="fi-FI" sz="1200" dirty="0"/>
              <a:t> </a:t>
            </a:r>
            <a:r>
              <a:rPr lang="fi-FI" sz="1200" dirty="0" err="1"/>
              <a:t>solution</a:t>
            </a:r>
            <a:r>
              <a:rPr lang="fi-FI" sz="1200" dirty="0"/>
              <a:t> to </a:t>
            </a:r>
            <a:r>
              <a:rPr lang="fi-FI" sz="1200" dirty="0" err="1"/>
              <a:t>delivered</a:t>
            </a:r>
            <a:r>
              <a:rPr lang="fi-FI" sz="1200" dirty="0"/>
              <a:t> and </a:t>
            </a:r>
            <a:r>
              <a:rPr lang="fi-FI" sz="1200" dirty="0" err="1"/>
              <a:t>iterated</a:t>
            </a:r>
            <a:r>
              <a:rPr lang="fi-FI" sz="1200" dirty="0"/>
              <a:t> </a:t>
            </a:r>
            <a:r>
              <a:rPr lang="fi-FI" sz="1200" dirty="0" err="1"/>
              <a:t>upon</a:t>
            </a:r>
            <a:endParaRPr lang="fi-FI" sz="1200" dirty="0"/>
          </a:p>
        </p:txBody>
      </p:sp>
      <p:sp>
        <p:nvSpPr>
          <p:cNvPr id="10" name="Suorakulmio 9">
            <a:extLst>
              <a:ext uri="{FF2B5EF4-FFF2-40B4-BE49-F238E27FC236}">
                <a16:creationId xmlns:a16="http://schemas.microsoft.com/office/drawing/2014/main" id="{B58A003D-63B5-4542-A617-5D4E08B26A83}"/>
              </a:ext>
            </a:extLst>
          </p:cNvPr>
          <p:cNvSpPr/>
          <p:nvPr/>
        </p:nvSpPr>
        <p:spPr>
          <a:xfrm>
            <a:off x="576226" y="2551025"/>
            <a:ext cx="1232809"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lumMod val="65000"/>
                  </a:schemeClr>
                </a:solidFill>
              </a:rPr>
              <a:t>What will we do to fully understand the problem and not proceed with assumptions?</a:t>
            </a:r>
            <a:endParaRPr lang="fi-FI" sz="1400" dirty="0">
              <a:solidFill>
                <a:schemeClr val="bg1">
                  <a:lumMod val="65000"/>
                </a:schemeClr>
              </a:solidFill>
            </a:endParaRPr>
          </a:p>
        </p:txBody>
      </p:sp>
      <p:sp>
        <p:nvSpPr>
          <p:cNvPr id="11" name="Suorakulmio 10">
            <a:extLst>
              <a:ext uri="{FF2B5EF4-FFF2-40B4-BE49-F238E27FC236}">
                <a16:creationId xmlns:a16="http://schemas.microsoft.com/office/drawing/2014/main" id="{0A28EFD6-1D3C-411D-8170-6F0E2A836573}"/>
              </a:ext>
            </a:extLst>
          </p:cNvPr>
          <p:cNvSpPr/>
          <p:nvPr/>
        </p:nvSpPr>
        <p:spPr>
          <a:xfrm>
            <a:off x="1831256" y="2551025"/>
            <a:ext cx="1157909"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spc="-50" dirty="0">
                <a:solidFill>
                  <a:srgbClr val="0070C0"/>
                </a:solidFill>
                <a:latin typeface="Calibri"/>
                <a:ea typeface="+mj-ea"/>
                <a:cs typeface="Calibri"/>
              </a:rPr>
              <a:t>How </a:t>
            </a:r>
            <a:r>
              <a:rPr lang="fi-FI" sz="1400" b="1" spc="-50" dirty="0" err="1">
                <a:solidFill>
                  <a:srgbClr val="0070C0"/>
                </a:solidFill>
                <a:latin typeface="Calibri"/>
                <a:ea typeface="+mj-ea"/>
                <a:cs typeface="Calibri"/>
              </a:rPr>
              <a:t>will</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we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synthesize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our</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findings</a:t>
            </a:r>
            <a:r>
              <a:rPr lang="fi-FI" sz="1400" b="1" spc="-50" dirty="0">
                <a:solidFill>
                  <a:srgbClr val="0070C0"/>
                </a:solidFill>
                <a:latin typeface="Calibri"/>
                <a:ea typeface="+mj-ea"/>
                <a:cs typeface="Calibri"/>
              </a:rPr>
              <a:t> to </a:t>
            </a:r>
            <a:r>
              <a:rPr lang="fi-FI" sz="1400" b="1" spc="-50" dirty="0" err="1">
                <a:solidFill>
                  <a:srgbClr val="0070C0"/>
                </a:solidFill>
                <a:latin typeface="Calibri"/>
                <a:ea typeface="+mj-ea"/>
                <a:cs typeface="Calibri"/>
              </a:rPr>
              <a:t>define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our</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problem</a:t>
            </a:r>
            <a:r>
              <a:rPr lang="fi-FI" sz="1400" b="1" spc="-50" dirty="0">
                <a:solidFill>
                  <a:srgbClr val="0070C0"/>
                </a:solidFill>
                <a:latin typeface="Calibri"/>
                <a:ea typeface="+mj-ea"/>
                <a:cs typeface="Calibri"/>
              </a:rPr>
              <a:t>?</a:t>
            </a:r>
            <a:r>
              <a:rPr lang="fi-FI" sz="1400" b="1" dirty="0">
                <a:solidFill>
                  <a:schemeClr val="tx1"/>
                </a:solidFill>
              </a:rPr>
              <a:t> </a:t>
            </a:r>
            <a:endParaRPr lang="fi-FI" sz="1400" b="1">
              <a:solidFill>
                <a:schemeClr val="tx1"/>
              </a:solidFill>
              <a:cs typeface="Calibri"/>
            </a:endParaRPr>
          </a:p>
        </p:txBody>
      </p:sp>
      <p:sp>
        <p:nvSpPr>
          <p:cNvPr id="12" name="Suorakulmio 11">
            <a:extLst>
              <a:ext uri="{FF2B5EF4-FFF2-40B4-BE49-F238E27FC236}">
                <a16:creationId xmlns:a16="http://schemas.microsoft.com/office/drawing/2014/main" id="{23A88855-A052-4356-B17D-291BFB6A1D41}"/>
              </a:ext>
            </a:extLst>
          </p:cNvPr>
          <p:cNvSpPr/>
          <p:nvPr/>
        </p:nvSpPr>
        <p:spPr>
          <a:xfrm>
            <a:off x="3011387" y="2569943"/>
            <a:ext cx="1219984"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dirty="0">
                <a:solidFill>
                  <a:schemeClr val="bg1">
                    <a:lumMod val="75000"/>
                  </a:schemeClr>
                </a:solidFill>
              </a:rPr>
              <a:t>How </a:t>
            </a:r>
            <a:r>
              <a:rPr lang="fi-FI" sz="1400" b="1" dirty="0" err="1">
                <a:solidFill>
                  <a:schemeClr val="bg1">
                    <a:lumMod val="75000"/>
                  </a:schemeClr>
                </a:solidFill>
              </a:rPr>
              <a:t>will</a:t>
            </a:r>
            <a:r>
              <a:rPr lang="fi-FI" sz="1400" b="1" dirty="0">
                <a:solidFill>
                  <a:schemeClr val="bg1">
                    <a:lumMod val="75000"/>
                  </a:schemeClr>
                </a:solidFill>
              </a:rPr>
              <a:t> </a:t>
            </a:r>
            <a:r>
              <a:rPr lang="fi-FI" sz="1400" b="1" dirty="0" err="1">
                <a:solidFill>
                  <a:schemeClr val="bg1">
                    <a:lumMod val="75000"/>
                  </a:schemeClr>
                </a:solidFill>
              </a:rPr>
              <a:t>we</a:t>
            </a:r>
            <a:r>
              <a:rPr lang="fi-FI" sz="1400" b="1" dirty="0">
                <a:solidFill>
                  <a:schemeClr val="bg1">
                    <a:lumMod val="75000"/>
                  </a:schemeClr>
                </a:solidFill>
              </a:rPr>
              <a:t> </a:t>
            </a:r>
            <a:r>
              <a:rPr lang="fi-FI" sz="1400" b="1" dirty="0" err="1">
                <a:solidFill>
                  <a:schemeClr val="bg1">
                    <a:lumMod val="75000"/>
                  </a:schemeClr>
                </a:solidFill>
              </a:rPr>
              <a:t>generate</a:t>
            </a:r>
            <a:r>
              <a:rPr lang="fi-FI" sz="1400" b="1" dirty="0">
                <a:solidFill>
                  <a:schemeClr val="bg1">
                    <a:lumMod val="75000"/>
                  </a:schemeClr>
                </a:solidFill>
              </a:rPr>
              <a:t> </a:t>
            </a:r>
            <a:r>
              <a:rPr lang="fi-FI" sz="1400" b="1" dirty="0" err="1">
                <a:solidFill>
                  <a:schemeClr val="bg1">
                    <a:lumMod val="75000"/>
                  </a:schemeClr>
                </a:solidFill>
              </a:rPr>
              <a:t>many</a:t>
            </a:r>
            <a:r>
              <a:rPr lang="fi-FI" sz="1400" b="1" dirty="0">
                <a:solidFill>
                  <a:schemeClr val="bg1">
                    <a:lumMod val="75000"/>
                  </a:schemeClr>
                </a:solidFill>
              </a:rPr>
              <a:t> </a:t>
            </a:r>
            <a:r>
              <a:rPr lang="fi-FI" sz="1400" b="1" dirty="0" err="1">
                <a:solidFill>
                  <a:schemeClr val="bg1">
                    <a:lumMod val="75000"/>
                  </a:schemeClr>
                </a:solidFill>
              </a:rPr>
              <a:t>viabel</a:t>
            </a:r>
            <a:r>
              <a:rPr lang="fi-FI" sz="1400" b="1" dirty="0">
                <a:solidFill>
                  <a:schemeClr val="bg1">
                    <a:lumMod val="75000"/>
                  </a:schemeClr>
                </a:solidFill>
              </a:rPr>
              <a:t> </a:t>
            </a:r>
            <a:r>
              <a:rPr lang="fi-FI" sz="1400" b="1" dirty="0" err="1">
                <a:solidFill>
                  <a:schemeClr val="bg1">
                    <a:lumMod val="75000"/>
                  </a:schemeClr>
                </a:solidFill>
              </a:rPr>
              <a:t>ideas</a:t>
            </a:r>
            <a:r>
              <a:rPr lang="fi-FI" sz="1400" b="1" dirty="0">
                <a:solidFill>
                  <a:schemeClr val="bg1">
                    <a:lumMod val="75000"/>
                  </a:schemeClr>
                </a:solidFill>
              </a:rPr>
              <a:t> to </a:t>
            </a:r>
            <a:r>
              <a:rPr lang="fi-FI" sz="1400" b="1" dirty="0" err="1">
                <a:solidFill>
                  <a:schemeClr val="bg1">
                    <a:lumMod val="75000"/>
                  </a:schemeClr>
                </a:solidFill>
              </a:rPr>
              <a:t>solve</a:t>
            </a:r>
            <a:r>
              <a:rPr lang="fi-FI" sz="1400" b="1" dirty="0">
                <a:solidFill>
                  <a:schemeClr val="bg1">
                    <a:lumMod val="75000"/>
                  </a:schemeClr>
                </a:solidFill>
              </a:rPr>
              <a:t> </a:t>
            </a:r>
            <a:r>
              <a:rPr lang="fi-FI" sz="1400" b="1" dirty="0" err="1">
                <a:solidFill>
                  <a:schemeClr val="bg1">
                    <a:lumMod val="75000"/>
                  </a:schemeClr>
                </a:solidFill>
              </a:rPr>
              <a:t>the</a:t>
            </a:r>
            <a:r>
              <a:rPr lang="fi-FI" sz="1400" b="1" dirty="0">
                <a:solidFill>
                  <a:schemeClr val="bg1">
                    <a:lumMod val="75000"/>
                  </a:schemeClr>
                </a:solidFill>
              </a:rPr>
              <a:t> </a:t>
            </a:r>
            <a:r>
              <a:rPr lang="fi-FI" sz="1400" b="1" dirty="0" err="1">
                <a:solidFill>
                  <a:schemeClr val="bg1">
                    <a:lumMod val="75000"/>
                  </a:schemeClr>
                </a:solidFill>
              </a:rPr>
              <a:t>problem</a:t>
            </a:r>
            <a:r>
              <a:rPr lang="fi-FI" sz="1400" b="1" dirty="0">
                <a:solidFill>
                  <a:schemeClr val="bg1">
                    <a:lumMod val="75000"/>
                  </a:schemeClr>
                </a:solidFill>
              </a:rPr>
              <a:t>? </a:t>
            </a:r>
          </a:p>
        </p:txBody>
      </p:sp>
      <p:sp>
        <p:nvSpPr>
          <p:cNvPr id="13" name="Suorakulmio 12">
            <a:extLst>
              <a:ext uri="{FF2B5EF4-FFF2-40B4-BE49-F238E27FC236}">
                <a16:creationId xmlns:a16="http://schemas.microsoft.com/office/drawing/2014/main" id="{365ECAAC-1ADF-492F-ACCA-891114EA09EC}"/>
              </a:ext>
            </a:extLst>
          </p:cNvPr>
          <p:cNvSpPr/>
          <p:nvPr/>
        </p:nvSpPr>
        <p:spPr>
          <a:xfrm>
            <a:off x="4231371" y="2551025"/>
            <a:ext cx="1219985"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lumMod val="65000"/>
                  </a:schemeClr>
                </a:solidFill>
              </a:rPr>
              <a:t>How </a:t>
            </a:r>
            <a:r>
              <a:rPr lang="fi-FI" sz="1400" dirty="0" err="1">
                <a:solidFill>
                  <a:schemeClr val="bg1">
                    <a:lumMod val="65000"/>
                  </a:schemeClr>
                </a:solidFill>
              </a:rPr>
              <a:t>will</a:t>
            </a:r>
            <a:r>
              <a:rPr lang="fi-FI" sz="1400" dirty="0">
                <a:solidFill>
                  <a:schemeClr val="bg1">
                    <a:lumMod val="65000"/>
                  </a:schemeClr>
                </a:solidFill>
              </a:rPr>
              <a:t> </a:t>
            </a:r>
            <a:r>
              <a:rPr lang="fi-FI" sz="1400" dirty="0" err="1">
                <a:solidFill>
                  <a:schemeClr val="bg1">
                    <a:lumMod val="65000"/>
                  </a:schemeClr>
                </a:solidFill>
              </a:rPr>
              <a:t>we</a:t>
            </a:r>
            <a:r>
              <a:rPr lang="fi-FI" sz="1400" dirty="0">
                <a:solidFill>
                  <a:schemeClr val="bg1">
                    <a:lumMod val="65000"/>
                  </a:schemeClr>
                </a:solidFill>
              </a:rPr>
              <a:t> </a:t>
            </a:r>
            <a:r>
              <a:rPr lang="fi-FI" sz="1400" dirty="0" err="1">
                <a:solidFill>
                  <a:schemeClr val="bg1">
                    <a:lumMod val="65000"/>
                  </a:schemeClr>
                </a:solidFill>
              </a:rPr>
              <a:t>build</a:t>
            </a:r>
            <a:r>
              <a:rPr lang="fi-FI" sz="1400" dirty="0">
                <a:solidFill>
                  <a:schemeClr val="bg1">
                    <a:lumMod val="65000"/>
                  </a:schemeClr>
                </a:solidFill>
              </a:rPr>
              <a:t>, </a:t>
            </a:r>
            <a:r>
              <a:rPr lang="fi-FI" sz="1400" dirty="0" err="1">
                <a:solidFill>
                  <a:schemeClr val="bg1">
                    <a:lumMod val="65000"/>
                  </a:schemeClr>
                </a:solidFill>
              </a:rPr>
              <a:t>launch</a:t>
            </a:r>
            <a:r>
              <a:rPr lang="fi-FI" sz="1400" dirty="0">
                <a:solidFill>
                  <a:schemeClr val="bg1">
                    <a:lumMod val="65000"/>
                  </a:schemeClr>
                </a:solidFill>
              </a:rPr>
              <a:t>, and </a:t>
            </a:r>
            <a:r>
              <a:rPr lang="fi-FI" sz="1400" dirty="0" err="1">
                <a:solidFill>
                  <a:schemeClr val="bg1">
                    <a:lumMod val="65000"/>
                  </a:schemeClr>
                </a:solidFill>
              </a:rPr>
              <a:t>test</a:t>
            </a:r>
            <a:r>
              <a:rPr lang="fi-FI" sz="1400" dirty="0">
                <a:solidFill>
                  <a:schemeClr val="bg1">
                    <a:lumMod val="65000"/>
                  </a:schemeClr>
                </a:solidFill>
              </a:rPr>
              <a:t> </a:t>
            </a:r>
            <a:r>
              <a:rPr lang="fi-FI" sz="1400" dirty="0" err="1">
                <a:solidFill>
                  <a:schemeClr val="bg1">
                    <a:lumMod val="65000"/>
                  </a:schemeClr>
                </a:solidFill>
              </a:rPr>
              <a:t>our</a:t>
            </a:r>
            <a:r>
              <a:rPr lang="fi-FI" sz="1400" dirty="0">
                <a:solidFill>
                  <a:schemeClr val="bg1">
                    <a:lumMod val="65000"/>
                  </a:schemeClr>
                </a:solidFill>
              </a:rPr>
              <a:t> </a:t>
            </a:r>
            <a:r>
              <a:rPr lang="fi-FI" sz="1400" dirty="0" err="1">
                <a:solidFill>
                  <a:schemeClr val="bg1">
                    <a:lumMod val="65000"/>
                  </a:schemeClr>
                </a:solidFill>
              </a:rPr>
              <a:t>chosen</a:t>
            </a:r>
            <a:r>
              <a:rPr lang="fi-FI" sz="1400" dirty="0">
                <a:solidFill>
                  <a:schemeClr val="bg1">
                    <a:lumMod val="65000"/>
                  </a:schemeClr>
                </a:solidFill>
              </a:rPr>
              <a:t> </a:t>
            </a:r>
            <a:r>
              <a:rPr lang="fi-FI" sz="1400" dirty="0" err="1">
                <a:solidFill>
                  <a:schemeClr val="bg1">
                    <a:lumMod val="65000"/>
                  </a:schemeClr>
                </a:solidFill>
              </a:rPr>
              <a:t>solution</a:t>
            </a:r>
            <a:r>
              <a:rPr lang="fi-FI" sz="1400" dirty="0">
                <a:solidFill>
                  <a:schemeClr val="bg1">
                    <a:lumMod val="65000"/>
                  </a:schemeClr>
                </a:solidFill>
              </a:rPr>
              <a:t>? </a:t>
            </a:r>
          </a:p>
        </p:txBody>
      </p:sp>
      <p:sp>
        <p:nvSpPr>
          <p:cNvPr id="15" name="Tekstiruutu 14">
            <a:extLst>
              <a:ext uri="{FF2B5EF4-FFF2-40B4-BE49-F238E27FC236}">
                <a16:creationId xmlns:a16="http://schemas.microsoft.com/office/drawing/2014/main" id="{469BE006-858F-47DF-9273-FBC244E19214}"/>
              </a:ext>
            </a:extLst>
          </p:cNvPr>
          <p:cNvSpPr txBox="1"/>
          <p:nvPr/>
        </p:nvSpPr>
        <p:spPr>
          <a:xfrm>
            <a:off x="9238678" y="1284128"/>
            <a:ext cx="6094562" cy="369332"/>
          </a:xfrm>
          <a:prstGeom prst="rect">
            <a:avLst/>
          </a:prstGeom>
          <a:noFill/>
        </p:spPr>
        <p:txBody>
          <a:bodyPr wrap="square">
            <a:spAutoFit/>
          </a:bodyPr>
          <a:lstStyle/>
          <a:p>
            <a:r>
              <a:rPr lang="fi-FI" dirty="0"/>
              <a:t>(</a:t>
            </a:r>
            <a:r>
              <a:rPr lang="fi-FI" dirty="0" err="1"/>
              <a:t>Dolan</a:t>
            </a:r>
            <a:r>
              <a:rPr lang="fi-FI" dirty="0"/>
              <a:t> 2021)</a:t>
            </a:r>
          </a:p>
        </p:txBody>
      </p:sp>
      <p:graphicFrame>
        <p:nvGraphicFramePr>
          <p:cNvPr id="16" name="Kaaviokuva 4">
            <a:extLst>
              <a:ext uri="{FF2B5EF4-FFF2-40B4-BE49-F238E27FC236}">
                <a16:creationId xmlns:a16="http://schemas.microsoft.com/office/drawing/2014/main" id="{EFEE2E8D-6960-4F94-A7AD-D0A14B07E985}"/>
              </a:ext>
            </a:extLst>
          </p:cNvPr>
          <p:cNvGraphicFramePr/>
          <p:nvPr/>
        </p:nvGraphicFramePr>
        <p:xfrm>
          <a:off x="6254127" y="1662919"/>
          <a:ext cx="6031832" cy="126517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7" name="Suorakulmio 5">
            <a:extLst>
              <a:ext uri="{FF2B5EF4-FFF2-40B4-BE49-F238E27FC236}">
                <a16:creationId xmlns:a16="http://schemas.microsoft.com/office/drawing/2014/main" id="{03AB3D4C-D4E0-4176-8749-11CB87B1642B}"/>
              </a:ext>
            </a:extLst>
          </p:cNvPr>
          <p:cNvSpPr/>
          <p:nvPr/>
        </p:nvSpPr>
        <p:spPr>
          <a:xfrm>
            <a:off x="6254128" y="4968815"/>
            <a:ext cx="1537025" cy="13689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Комплексное понимание решаемой проблемы</a:t>
            </a:r>
            <a:endParaRPr lang="fi-FI" sz="1200" dirty="0"/>
          </a:p>
        </p:txBody>
      </p:sp>
      <p:sp>
        <p:nvSpPr>
          <p:cNvPr id="20" name="Suorakulmio 8">
            <a:extLst>
              <a:ext uri="{FF2B5EF4-FFF2-40B4-BE49-F238E27FC236}">
                <a16:creationId xmlns:a16="http://schemas.microsoft.com/office/drawing/2014/main" id="{76F3CC81-D9A4-4A7D-85AA-79F1416D8D26}"/>
              </a:ext>
            </a:extLst>
          </p:cNvPr>
          <p:cNvSpPr/>
          <p:nvPr/>
        </p:nvSpPr>
        <p:spPr>
          <a:xfrm>
            <a:off x="10226039" y="4968815"/>
            <a:ext cx="1497532" cy="1356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Четкое описание решения для передачи и повторения</a:t>
            </a:r>
            <a:endParaRPr lang="fi-FI" sz="1200" dirty="0"/>
          </a:p>
        </p:txBody>
      </p:sp>
      <p:sp>
        <p:nvSpPr>
          <p:cNvPr id="21" name="Suorakulmio 9">
            <a:extLst>
              <a:ext uri="{FF2B5EF4-FFF2-40B4-BE49-F238E27FC236}">
                <a16:creationId xmlns:a16="http://schemas.microsoft.com/office/drawing/2014/main" id="{6097E854-2328-4668-B02F-048678A59573}"/>
              </a:ext>
            </a:extLst>
          </p:cNvPr>
          <p:cNvSpPr/>
          <p:nvPr/>
        </p:nvSpPr>
        <p:spPr>
          <a:xfrm>
            <a:off x="6254127" y="2551025"/>
            <a:ext cx="1514804"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lumMod val="65000"/>
                  </a:schemeClr>
                </a:solidFill>
              </a:rPr>
              <a:t>Что мы будем делать, чтобы полностью понять проблему и не делать </a:t>
            </a:r>
            <a:r>
              <a:rPr lang="ru-RU" sz="1400" dirty="0" err="1">
                <a:solidFill>
                  <a:schemeClr val="bg1">
                    <a:lumMod val="65000"/>
                  </a:schemeClr>
                </a:solidFill>
              </a:rPr>
              <a:t>предположе-ний</a:t>
            </a:r>
            <a:r>
              <a:rPr lang="ru-RU" sz="1400" dirty="0">
                <a:solidFill>
                  <a:schemeClr val="bg1">
                    <a:lumMod val="65000"/>
                  </a:schemeClr>
                </a:solidFill>
              </a:rPr>
              <a:t>?</a:t>
            </a:r>
            <a:endParaRPr lang="fi-FI" sz="1400" dirty="0">
              <a:solidFill>
                <a:schemeClr val="bg1">
                  <a:lumMod val="65000"/>
                </a:schemeClr>
              </a:solidFill>
            </a:endParaRPr>
          </a:p>
        </p:txBody>
      </p:sp>
      <p:sp>
        <p:nvSpPr>
          <p:cNvPr id="24" name="Suorakulmio 12">
            <a:extLst>
              <a:ext uri="{FF2B5EF4-FFF2-40B4-BE49-F238E27FC236}">
                <a16:creationId xmlns:a16="http://schemas.microsoft.com/office/drawing/2014/main" id="{F388D831-7616-4516-AD83-63D3763349CC}"/>
              </a:ext>
            </a:extLst>
          </p:cNvPr>
          <p:cNvSpPr/>
          <p:nvPr/>
        </p:nvSpPr>
        <p:spPr>
          <a:xfrm>
            <a:off x="10243945" y="2551025"/>
            <a:ext cx="1479626"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lumMod val="65000"/>
                  </a:schemeClr>
                </a:solidFill>
              </a:rPr>
              <a:t>Как мы будем создавать, запускать и тестировать выбранное нами решение?</a:t>
            </a:r>
            <a:endParaRPr lang="fi-FI" sz="1400" dirty="0">
              <a:solidFill>
                <a:schemeClr val="bg1">
                  <a:lumMod val="65000"/>
                </a:schemeClr>
              </a:solidFill>
            </a:endParaRPr>
          </a:p>
        </p:txBody>
      </p:sp>
      <p:sp>
        <p:nvSpPr>
          <p:cNvPr id="23" name="Suorakulmio 11">
            <a:extLst>
              <a:ext uri="{FF2B5EF4-FFF2-40B4-BE49-F238E27FC236}">
                <a16:creationId xmlns:a16="http://schemas.microsoft.com/office/drawing/2014/main" id="{C0DAACA9-B57A-47E0-94CE-75D53E3845DC}"/>
              </a:ext>
            </a:extLst>
          </p:cNvPr>
          <p:cNvSpPr/>
          <p:nvPr/>
        </p:nvSpPr>
        <p:spPr>
          <a:xfrm>
            <a:off x="8988914" y="2569943"/>
            <a:ext cx="1311722" cy="23799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bg1">
                    <a:lumMod val="75000"/>
                  </a:schemeClr>
                </a:solidFill>
              </a:rPr>
              <a:t>Как мы будем генерировать множество различных идей для решения этой проблемы?</a:t>
            </a:r>
            <a:endParaRPr lang="fi-FI" sz="1400" b="1" dirty="0">
              <a:solidFill>
                <a:schemeClr val="bg1">
                  <a:lumMod val="75000"/>
                </a:schemeClr>
              </a:solidFill>
            </a:endParaRPr>
          </a:p>
        </p:txBody>
      </p:sp>
      <p:sp>
        <p:nvSpPr>
          <p:cNvPr id="19" name="Suorakulmio 7">
            <a:extLst>
              <a:ext uri="{FF2B5EF4-FFF2-40B4-BE49-F238E27FC236}">
                <a16:creationId xmlns:a16="http://schemas.microsoft.com/office/drawing/2014/main" id="{140E02FF-B226-4A5F-AF5D-5B1EEEC5CFDF}"/>
              </a:ext>
            </a:extLst>
          </p:cNvPr>
          <p:cNvSpPr/>
          <p:nvPr/>
        </p:nvSpPr>
        <p:spPr>
          <a:xfrm>
            <a:off x="9005160" y="4949897"/>
            <a:ext cx="1295476" cy="1374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Комплексное понимание возможных решений проблемы</a:t>
            </a:r>
            <a:endParaRPr lang="fi-FI" sz="1200" dirty="0"/>
          </a:p>
        </p:txBody>
      </p:sp>
      <p:sp>
        <p:nvSpPr>
          <p:cNvPr id="22" name="Suorakulmio 10">
            <a:extLst>
              <a:ext uri="{FF2B5EF4-FFF2-40B4-BE49-F238E27FC236}">
                <a16:creationId xmlns:a16="http://schemas.microsoft.com/office/drawing/2014/main" id="{F881C3C9-632D-4DDA-983B-E0D80CA5B647}"/>
              </a:ext>
            </a:extLst>
          </p:cNvPr>
          <p:cNvSpPr/>
          <p:nvPr/>
        </p:nvSpPr>
        <p:spPr>
          <a:xfrm>
            <a:off x="7751024" y="2551025"/>
            <a:ext cx="1295160"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rPr>
              <a:t>Как мы будем </a:t>
            </a:r>
            <a:r>
              <a:rPr lang="ru-RU" sz="1400" b="1" dirty="0" err="1">
                <a:solidFill>
                  <a:schemeClr val="tx1"/>
                </a:solidFill>
              </a:rPr>
              <a:t>синтезиро-вать</a:t>
            </a:r>
            <a:r>
              <a:rPr lang="ru-RU" sz="1400" b="1" dirty="0">
                <a:solidFill>
                  <a:schemeClr val="tx1"/>
                </a:solidFill>
              </a:rPr>
              <a:t> наши полученные данные и определять наши проблемы</a:t>
            </a:r>
            <a:r>
              <a:rPr lang="ru-RU" sz="1400" dirty="0">
                <a:solidFill>
                  <a:schemeClr val="tx1"/>
                </a:solidFill>
              </a:rPr>
              <a:t>?</a:t>
            </a:r>
            <a:endParaRPr lang="fi-FI" sz="1400" dirty="0">
              <a:solidFill>
                <a:schemeClr val="tx1"/>
              </a:solidFill>
            </a:endParaRPr>
          </a:p>
        </p:txBody>
      </p:sp>
      <p:sp>
        <p:nvSpPr>
          <p:cNvPr id="18" name="Suorakulmio 6">
            <a:extLst>
              <a:ext uri="{FF2B5EF4-FFF2-40B4-BE49-F238E27FC236}">
                <a16:creationId xmlns:a16="http://schemas.microsoft.com/office/drawing/2014/main" id="{A2D1B83F-D777-477E-9F71-A74ACEF39D05}"/>
              </a:ext>
            </a:extLst>
          </p:cNvPr>
          <p:cNvSpPr/>
          <p:nvPr/>
        </p:nvSpPr>
        <p:spPr>
          <a:xfrm>
            <a:off x="7791152" y="4968815"/>
            <a:ext cx="1289499"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ru-RU" sz="1200" b="1" dirty="0">
                <a:solidFill>
                  <a:schemeClr val="tx1"/>
                </a:solidFill>
              </a:rPr>
              <a:t>Четкое определение решаемой проблемы и ключевых факторов успеха</a:t>
            </a:r>
            <a:endParaRPr lang="fi-FI" sz="1200" b="1">
              <a:solidFill>
                <a:schemeClr val="tx1"/>
              </a:solidFill>
              <a:cs typeface="Calibri"/>
            </a:endParaRPr>
          </a:p>
        </p:txBody>
      </p:sp>
    </p:spTree>
    <p:extLst>
      <p:ext uri="{BB962C8B-B14F-4D97-AF65-F5344CB8AC3E}">
        <p14:creationId xmlns:p14="http://schemas.microsoft.com/office/powerpoint/2010/main" val="112963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9F2D-F001-4119-B1B7-CBA162C6CF27}"/>
              </a:ext>
            </a:extLst>
          </p:cNvPr>
          <p:cNvSpPr>
            <a:spLocks noGrp="1"/>
          </p:cNvSpPr>
          <p:nvPr>
            <p:ph type="title"/>
          </p:nvPr>
        </p:nvSpPr>
        <p:spPr/>
        <p:txBody>
          <a:bodyPr>
            <a:normAutofit fontScale="90000"/>
          </a:bodyPr>
          <a:lstStyle/>
          <a:p>
            <a:r>
              <a:rPr lang="en-US" dirty="0"/>
              <a:t>Design Thinking: A Non-Linear Process</a:t>
            </a:r>
            <a:r>
              <a:rPr lang="ru-RU" dirty="0"/>
              <a:t> </a:t>
            </a:r>
            <a:br>
              <a:rPr lang="ru-RU" dirty="0"/>
            </a:br>
            <a:r>
              <a:rPr lang="ru-RU" dirty="0">
                <a:solidFill>
                  <a:schemeClr val="tx1"/>
                </a:solidFill>
              </a:rPr>
              <a:t>Дизайн-мышление: нелинейный процесс</a:t>
            </a:r>
            <a:endParaRPr lang="lt-LT" dirty="0">
              <a:solidFill>
                <a:schemeClr val="tx1"/>
              </a:solidFill>
            </a:endParaRPr>
          </a:p>
        </p:txBody>
      </p:sp>
      <p:pic>
        <p:nvPicPr>
          <p:cNvPr id="1026" name="Picture 2" descr="https://public-media.interaction-design.org/images/uploads/9a1209679f546ddaba8970e9511ce028.jpg">
            <a:extLst>
              <a:ext uri="{FF2B5EF4-FFF2-40B4-BE49-F238E27FC236}">
                <a16:creationId xmlns:a16="http://schemas.microsoft.com/office/drawing/2014/main" id="{E71738FB-9902-45F3-B7C4-24CC8F68CE6A}"/>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675" t="13789" r="2681" b="10841"/>
          <a:stretch/>
        </p:blipFill>
        <p:spPr bwMode="auto">
          <a:xfrm>
            <a:off x="2529207" y="1779457"/>
            <a:ext cx="6858000" cy="43752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E5BA1CA-58DE-4CAE-8043-02FCDFD47F42}"/>
              </a:ext>
            </a:extLst>
          </p:cNvPr>
          <p:cNvSpPr txBox="1"/>
          <p:nvPr/>
        </p:nvSpPr>
        <p:spPr>
          <a:xfrm>
            <a:off x="263611" y="5231357"/>
            <a:ext cx="479888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understand and share the feelings of another</a:t>
            </a:r>
            <a:endParaRPr lang="ru-RU" dirty="0"/>
          </a:p>
          <a:p>
            <a:pPr algn="ctr"/>
            <a:r>
              <a:rPr lang="ru-RU" dirty="0">
                <a:solidFill>
                  <a:srgbClr val="0070C0"/>
                </a:solidFill>
              </a:rPr>
              <a:t>понимать и разделять чувства другого</a:t>
            </a:r>
            <a:endParaRPr lang="lt-LT" dirty="0">
              <a:solidFill>
                <a:srgbClr val="0070C0"/>
              </a:solidFill>
            </a:endParaRPr>
          </a:p>
        </p:txBody>
      </p:sp>
      <p:sp>
        <p:nvSpPr>
          <p:cNvPr id="5" name="Arrow: Down 4">
            <a:extLst>
              <a:ext uri="{FF2B5EF4-FFF2-40B4-BE49-F238E27FC236}">
                <a16:creationId xmlns:a16="http://schemas.microsoft.com/office/drawing/2014/main" id="{C6771242-017C-4571-B3BE-1FB069AF5DFB}"/>
              </a:ext>
            </a:extLst>
          </p:cNvPr>
          <p:cNvSpPr/>
          <p:nvPr/>
        </p:nvSpPr>
        <p:spPr>
          <a:xfrm>
            <a:off x="3118586" y="4632158"/>
            <a:ext cx="418698" cy="599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 name="TextBox 5">
            <a:extLst>
              <a:ext uri="{FF2B5EF4-FFF2-40B4-BE49-F238E27FC236}">
                <a16:creationId xmlns:a16="http://schemas.microsoft.com/office/drawing/2014/main" id="{466696EB-76AB-4A5F-8F82-73118A7B3810}"/>
              </a:ext>
            </a:extLst>
          </p:cNvPr>
          <p:cNvSpPr txBox="1"/>
          <p:nvPr/>
        </p:nvSpPr>
        <p:spPr>
          <a:xfrm>
            <a:off x="2740007" y="4180542"/>
            <a:ext cx="1232974" cy="4924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ru-RU" sz="1300" baseline="0" dirty="0">
                <a:solidFill>
                  <a:schemeClr val="tx1"/>
                </a:solidFill>
              </a:rPr>
              <a:t> </a:t>
            </a:r>
            <a:r>
              <a:rPr lang="ru-RU" sz="1300" baseline="0" dirty="0" err="1">
                <a:solidFill>
                  <a:schemeClr val="tx1"/>
                </a:solidFill>
              </a:rPr>
              <a:t>Эмпатировать</a:t>
            </a:r>
            <a:endParaRPr lang="ru-RU" sz="1300" baseline="0" dirty="0">
              <a:solidFill>
                <a:schemeClr val="tx1"/>
              </a:solidFill>
            </a:endParaRPr>
          </a:p>
          <a:p>
            <a:pPr algn="ctr"/>
            <a:endParaRPr lang="ru-RU" sz="1300" baseline="0" dirty="0">
              <a:solidFill>
                <a:schemeClr val="tx1"/>
              </a:solidFill>
            </a:endParaRPr>
          </a:p>
        </p:txBody>
      </p:sp>
      <p:sp>
        <p:nvSpPr>
          <p:cNvPr id="7" name="TextBox 6">
            <a:extLst>
              <a:ext uri="{FF2B5EF4-FFF2-40B4-BE49-F238E27FC236}">
                <a16:creationId xmlns:a16="http://schemas.microsoft.com/office/drawing/2014/main" id="{2C584B70-B2DC-40BD-99AA-FDFA3EC0A29E}"/>
              </a:ext>
            </a:extLst>
          </p:cNvPr>
          <p:cNvSpPr txBox="1"/>
          <p:nvPr/>
        </p:nvSpPr>
        <p:spPr>
          <a:xfrm>
            <a:off x="4052950" y="4180543"/>
            <a:ext cx="1104290" cy="4924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ru-RU" sz="1300" dirty="0">
                <a:solidFill>
                  <a:schemeClr val="tx1"/>
                </a:solidFill>
              </a:rPr>
              <a:t>Определять</a:t>
            </a:r>
          </a:p>
          <a:p>
            <a:pPr algn="ctr"/>
            <a:endParaRPr lang="lt-LT" sz="1300" dirty="0">
              <a:solidFill>
                <a:schemeClr val="tx1"/>
              </a:solidFill>
            </a:endParaRPr>
          </a:p>
        </p:txBody>
      </p:sp>
      <p:sp>
        <p:nvSpPr>
          <p:cNvPr id="8" name="TextBox 7">
            <a:extLst>
              <a:ext uri="{FF2B5EF4-FFF2-40B4-BE49-F238E27FC236}">
                <a16:creationId xmlns:a16="http://schemas.microsoft.com/office/drawing/2014/main" id="{4DF42E5A-FFD0-45CB-886F-52B61596B2D4}"/>
              </a:ext>
            </a:extLst>
          </p:cNvPr>
          <p:cNvSpPr txBox="1"/>
          <p:nvPr/>
        </p:nvSpPr>
        <p:spPr>
          <a:xfrm>
            <a:off x="5226596" y="4157186"/>
            <a:ext cx="1331993" cy="4924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ru-RU" sz="1300" baseline="0" dirty="0"/>
              <a:t>Генерировать идеи</a:t>
            </a:r>
            <a:endParaRPr lang="lt-LT" sz="1300" dirty="0">
              <a:solidFill>
                <a:srgbClr val="FF0000"/>
              </a:solidFill>
              <a:cs typeface="Calibri"/>
            </a:endParaRPr>
          </a:p>
        </p:txBody>
      </p:sp>
      <p:sp>
        <p:nvSpPr>
          <p:cNvPr id="11" name="TextBox 10">
            <a:extLst>
              <a:ext uri="{FF2B5EF4-FFF2-40B4-BE49-F238E27FC236}">
                <a16:creationId xmlns:a16="http://schemas.microsoft.com/office/drawing/2014/main" id="{37DCDDC8-6306-4BDF-A98F-5C0BA3F9FF67}"/>
              </a:ext>
            </a:extLst>
          </p:cNvPr>
          <p:cNvSpPr txBox="1"/>
          <p:nvPr/>
        </p:nvSpPr>
        <p:spPr>
          <a:xfrm>
            <a:off x="6627944" y="4189286"/>
            <a:ext cx="1400552" cy="46166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ru-RU" sz="1200" baseline="0" dirty="0"/>
              <a:t>Первоначальный</a:t>
            </a:r>
            <a:r>
              <a:rPr lang="en-GB" sz="1200" baseline="0" dirty="0"/>
              <a:t> </a:t>
            </a:r>
            <a:r>
              <a:rPr lang="en-GB" sz="1200" dirty="0">
                <a:solidFill>
                  <a:srgbClr val="002060"/>
                </a:solidFill>
              </a:rPr>
              <a:t>o</a:t>
            </a:r>
            <a:r>
              <a:rPr lang="ru-RU" sz="1200" baseline="0" dirty="0" err="1">
                <a:solidFill>
                  <a:srgbClr val="002060"/>
                </a:solidFill>
              </a:rPr>
              <a:t>бразец</a:t>
            </a:r>
            <a:r>
              <a:rPr lang="en-GB" sz="1200" dirty="0">
                <a:solidFill>
                  <a:srgbClr val="002060"/>
                </a:solidFill>
              </a:rPr>
              <a:t> </a:t>
            </a:r>
            <a:r>
              <a:rPr lang="en-GB" sz="1200" baseline="0" dirty="0">
                <a:solidFill>
                  <a:srgbClr val="002060"/>
                </a:solidFill>
              </a:rPr>
              <a:t> </a:t>
            </a:r>
            <a:r>
              <a:rPr lang="en-GB" sz="1050" baseline="0" dirty="0">
                <a:solidFill>
                  <a:srgbClr val="002060"/>
                </a:solidFill>
              </a:rPr>
              <a:t>(</a:t>
            </a:r>
            <a:r>
              <a:rPr lang="ru-RU" sz="1050" dirty="0">
                <a:solidFill>
                  <a:srgbClr val="002060"/>
                </a:solidFill>
              </a:rPr>
              <a:t>прототип</a:t>
            </a:r>
            <a:r>
              <a:rPr lang="en-GB" sz="1050" dirty="0">
                <a:solidFill>
                  <a:srgbClr val="002060"/>
                </a:solidFill>
              </a:rPr>
              <a:t>)</a:t>
            </a:r>
            <a:endParaRPr lang="lt-LT" sz="1050" dirty="0">
              <a:solidFill>
                <a:srgbClr val="002060"/>
              </a:solidFill>
              <a:cs typeface="Calibri"/>
            </a:endParaRPr>
          </a:p>
        </p:txBody>
      </p:sp>
      <p:sp>
        <p:nvSpPr>
          <p:cNvPr id="12" name="TextBox 11">
            <a:extLst>
              <a:ext uri="{FF2B5EF4-FFF2-40B4-BE49-F238E27FC236}">
                <a16:creationId xmlns:a16="http://schemas.microsoft.com/office/drawing/2014/main" id="{3D388DA8-3275-4730-B0CD-A951FC941623}"/>
              </a:ext>
            </a:extLst>
          </p:cNvPr>
          <p:cNvSpPr txBox="1"/>
          <p:nvPr/>
        </p:nvSpPr>
        <p:spPr>
          <a:xfrm>
            <a:off x="8097852" y="4173898"/>
            <a:ext cx="1248789" cy="4924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kk-KZ" sz="1300" dirty="0">
                <a:solidFill>
                  <a:srgbClr val="002060"/>
                </a:solidFill>
                <a:cs typeface="Calibri"/>
              </a:rPr>
              <a:t>Тестирование</a:t>
            </a:r>
          </a:p>
          <a:p>
            <a:pPr algn="ctr"/>
            <a:endParaRPr lang="kk-KZ" sz="1300" dirty="0">
              <a:solidFill>
                <a:srgbClr val="002060"/>
              </a:solidFill>
              <a:cs typeface="Calibri"/>
            </a:endParaRPr>
          </a:p>
        </p:txBody>
      </p:sp>
      <p:sp>
        <p:nvSpPr>
          <p:cNvPr id="3" name="Tekstiruutu 2">
            <a:extLst>
              <a:ext uri="{FF2B5EF4-FFF2-40B4-BE49-F238E27FC236}">
                <a16:creationId xmlns:a16="http://schemas.microsoft.com/office/drawing/2014/main" id="{B31310C1-EFDE-499A-8E44-A4FE94FC27D2}"/>
              </a:ext>
            </a:extLst>
          </p:cNvPr>
          <p:cNvSpPr txBox="1"/>
          <p:nvPr/>
        </p:nvSpPr>
        <p:spPr>
          <a:xfrm>
            <a:off x="8486183" y="5693022"/>
            <a:ext cx="3612143" cy="369332"/>
          </a:xfrm>
          <a:prstGeom prst="rect">
            <a:avLst/>
          </a:prstGeom>
          <a:noFill/>
        </p:spPr>
        <p:txBody>
          <a:bodyPr wrap="none" rtlCol="0">
            <a:spAutoFit/>
          </a:bodyPr>
          <a:lstStyle/>
          <a:p>
            <a:r>
              <a:rPr lang="fi-FI" dirty="0"/>
              <a:t>https://www.interaction-design.org/</a:t>
            </a:r>
            <a:endParaRPr lang="fi-FI" dirty="0">
              <a:highlight>
                <a:srgbClr val="FFFF00"/>
              </a:highlight>
            </a:endParaRPr>
          </a:p>
        </p:txBody>
      </p:sp>
      <p:sp>
        <p:nvSpPr>
          <p:cNvPr id="10" name="TextBox 9">
            <a:extLst>
              <a:ext uri="{FF2B5EF4-FFF2-40B4-BE49-F238E27FC236}">
                <a16:creationId xmlns:a16="http://schemas.microsoft.com/office/drawing/2014/main" id="{852F45DB-F063-68A8-1BBF-F1E5823AEDDF}"/>
              </a:ext>
            </a:extLst>
          </p:cNvPr>
          <p:cNvSpPr txBox="1"/>
          <p:nvPr/>
        </p:nvSpPr>
        <p:spPr>
          <a:xfrm>
            <a:off x="3118586" y="2951409"/>
            <a:ext cx="1484177" cy="55399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ru-RU" sz="1000" b="1" dirty="0"/>
              <a:t>сопереживать, чтобы помочь определить проблему</a:t>
            </a:r>
          </a:p>
        </p:txBody>
      </p:sp>
      <p:sp>
        <p:nvSpPr>
          <p:cNvPr id="14" name="TextBox 13">
            <a:extLst>
              <a:ext uri="{FF2B5EF4-FFF2-40B4-BE49-F238E27FC236}">
                <a16:creationId xmlns:a16="http://schemas.microsoft.com/office/drawing/2014/main" id="{E5C0163B-EB67-E221-D417-40D065CE02C6}"/>
              </a:ext>
            </a:extLst>
          </p:cNvPr>
          <p:cNvSpPr txBox="1"/>
          <p:nvPr/>
        </p:nvSpPr>
        <p:spPr>
          <a:xfrm>
            <a:off x="5103280" y="2054483"/>
            <a:ext cx="1484177" cy="400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000" b="1"/>
              <a:t>тесты создают новые идеи для проекта</a:t>
            </a:r>
            <a:endParaRPr lang="ru-RU" sz="1000" b="1" dirty="0"/>
          </a:p>
        </p:txBody>
      </p:sp>
      <p:sp>
        <p:nvSpPr>
          <p:cNvPr id="16" name="TextBox 15">
            <a:extLst>
              <a:ext uri="{FF2B5EF4-FFF2-40B4-BE49-F238E27FC236}">
                <a16:creationId xmlns:a16="http://schemas.microsoft.com/office/drawing/2014/main" id="{FCFF8BDE-2A85-690A-4A61-448502A16C2F}"/>
              </a:ext>
            </a:extLst>
          </p:cNvPr>
          <p:cNvSpPr txBox="1"/>
          <p:nvPr/>
        </p:nvSpPr>
        <p:spPr>
          <a:xfrm>
            <a:off x="6614096" y="2684102"/>
            <a:ext cx="1656522"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000" b="1" dirty="0"/>
              <a:t>тесты создают новые идеи для проекта</a:t>
            </a:r>
          </a:p>
        </p:txBody>
      </p:sp>
      <p:sp>
        <p:nvSpPr>
          <p:cNvPr id="18" name="TextBox 17">
            <a:extLst>
              <a:ext uri="{FF2B5EF4-FFF2-40B4-BE49-F238E27FC236}">
                <a16:creationId xmlns:a16="http://schemas.microsoft.com/office/drawing/2014/main" id="{C1675955-AEA7-D886-AA3F-8B77AC413622}"/>
              </a:ext>
            </a:extLst>
          </p:cNvPr>
          <p:cNvSpPr txBox="1"/>
          <p:nvPr/>
        </p:nvSpPr>
        <p:spPr>
          <a:xfrm>
            <a:off x="5719268" y="5384596"/>
            <a:ext cx="2099515"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000" b="1" dirty="0"/>
              <a:t>тесты раскрывают идеи, которые переопределяют проблему</a:t>
            </a:r>
          </a:p>
        </p:txBody>
      </p:sp>
      <p:sp>
        <p:nvSpPr>
          <p:cNvPr id="20" name="TextBox 19">
            <a:extLst>
              <a:ext uri="{FF2B5EF4-FFF2-40B4-BE49-F238E27FC236}">
                <a16:creationId xmlns:a16="http://schemas.microsoft.com/office/drawing/2014/main" id="{BF52B6F7-EEE3-4963-8439-3CDAAE9D6330}"/>
              </a:ext>
            </a:extLst>
          </p:cNvPr>
          <p:cNvSpPr txBox="1"/>
          <p:nvPr/>
        </p:nvSpPr>
        <p:spPr>
          <a:xfrm>
            <a:off x="5902411" y="4754977"/>
            <a:ext cx="1484177"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000" dirty="0"/>
              <a:t>учиться на прототипе, чтобы генерировать новые идеи</a:t>
            </a:r>
          </a:p>
        </p:txBody>
      </p:sp>
    </p:spTree>
    <p:extLst>
      <p:ext uri="{BB962C8B-B14F-4D97-AF65-F5344CB8AC3E}">
        <p14:creationId xmlns:p14="http://schemas.microsoft.com/office/powerpoint/2010/main" val="149778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0CFD6C-58F2-406B-B7C1-D53DA4059D68}"/>
              </a:ext>
            </a:extLst>
          </p:cNvPr>
          <p:cNvSpPr>
            <a:spLocks noGrp="1"/>
          </p:cNvSpPr>
          <p:nvPr>
            <p:ph idx="1"/>
          </p:nvPr>
        </p:nvSpPr>
        <p:spPr>
          <a:xfrm>
            <a:off x="263610" y="1874520"/>
            <a:ext cx="5641837" cy="4412585"/>
          </a:xfrm>
        </p:spPr>
        <p:txBody>
          <a:bodyPr vert="horz" lIns="0" tIns="45720" rIns="0" bIns="45720" rtlCol="0" anchor="t">
            <a:normAutofit/>
          </a:bodyPr>
          <a:lstStyle/>
          <a:p>
            <a:pPr algn="ctr"/>
            <a:r>
              <a:rPr lang="en-US" sz="3100" i="1" dirty="0"/>
              <a:t>The most challenging part of the Design Thinking process, as the definition of a problem will require you to synthesize your observations about your users from the first stage in the Design Thinking process, which is called the </a:t>
            </a:r>
            <a:r>
              <a:rPr lang="en-US" sz="3100" i="1" dirty="0" err="1"/>
              <a:t>Empathise</a:t>
            </a:r>
            <a:r>
              <a:rPr lang="en-US" sz="3100" i="1" dirty="0"/>
              <a:t> stage.</a:t>
            </a:r>
          </a:p>
          <a:p>
            <a:pPr algn="ctr"/>
            <a:endParaRPr lang="en-US" sz="4400" i="1" dirty="0">
              <a:cs typeface="Calibri"/>
            </a:endParaRPr>
          </a:p>
        </p:txBody>
      </p:sp>
      <p:sp>
        <p:nvSpPr>
          <p:cNvPr id="4" name="Content Placeholder 2">
            <a:extLst>
              <a:ext uri="{FF2B5EF4-FFF2-40B4-BE49-F238E27FC236}">
                <a16:creationId xmlns:a16="http://schemas.microsoft.com/office/drawing/2014/main" id="{2C6B27BD-1FE1-4794-AAA9-7084B0D3B0AB}"/>
              </a:ext>
            </a:extLst>
          </p:cNvPr>
          <p:cNvSpPr txBox="1">
            <a:spLocks/>
          </p:cNvSpPr>
          <p:nvPr/>
        </p:nvSpPr>
        <p:spPr>
          <a:xfrm>
            <a:off x="6286555" y="1874520"/>
            <a:ext cx="5463485" cy="4412585"/>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ru-RU" sz="3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Этап Эмпатии - самая сложная часть процесса Дизайн -Мышления, который требует от вас обобщения ваших наблюдений о пользователях, начиная с первого этапа процесса Дизайн-Мышления</a:t>
            </a:r>
            <a:r>
              <a:rPr lang="ru-RU" sz="2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lt-LT" sz="2600" i="1" dirty="0">
              <a:solidFill>
                <a:schemeClr val="tx1"/>
              </a:solidFill>
            </a:endParaRPr>
          </a:p>
        </p:txBody>
      </p:sp>
      <p:sp>
        <p:nvSpPr>
          <p:cNvPr id="5" name="TextBox 4">
            <a:extLst>
              <a:ext uri="{FF2B5EF4-FFF2-40B4-BE49-F238E27FC236}">
                <a16:creationId xmlns:a16="http://schemas.microsoft.com/office/drawing/2014/main" id="{74175B94-75A0-4116-908F-E2ECF813FB51}"/>
              </a:ext>
            </a:extLst>
          </p:cNvPr>
          <p:cNvSpPr txBox="1"/>
          <p:nvPr/>
        </p:nvSpPr>
        <p:spPr>
          <a:xfrm>
            <a:off x="5219205" y="5872348"/>
            <a:ext cx="678081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a:solidFill>
                  <a:srgbClr val="0070C0"/>
                </a:solidFill>
              </a:rPr>
              <a:t>(https://experience.sap.com/skillup/introduction-to-design-thinking/)</a:t>
            </a:r>
            <a:endParaRPr lang="ru-RU"/>
          </a:p>
        </p:txBody>
      </p:sp>
    </p:spTree>
    <p:extLst>
      <p:ext uri="{BB962C8B-B14F-4D97-AF65-F5344CB8AC3E}">
        <p14:creationId xmlns:p14="http://schemas.microsoft.com/office/powerpoint/2010/main" val="252815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0E179B-8185-4914-9979-59612FD7ACF4}"/>
              </a:ext>
            </a:extLst>
          </p:cNvPr>
          <p:cNvSpPr>
            <a:spLocks noGrp="1"/>
          </p:cNvSpPr>
          <p:nvPr>
            <p:ph idx="1"/>
          </p:nvPr>
        </p:nvSpPr>
        <p:spPr>
          <a:xfrm>
            <a:off x="250548" y="1908810"/>
            <a:ext cx="5261978" cy="4247666"/>
          </a:xfrm>
        </p:spPr>
        <p:txBody>
          <a:bodyPr vert="horz" lIns="0" tIns="45720" rIns="0" bIns="45720" rtlCol="0" anchor="t">
            <a:noAutofit/>
          </a:bodyPr>
          <a:lstStyle/>
          <a:p>
            <a:pPr algn="ctr"/>
            <a:r>
              <a:rPr lang="en-US" sz="2800" i="1" dirty="0"/>
              <a:t>In the </a:t>
            </a:r>
            <a:r>
              <a:rPr lang="en-US" sz="2800" b="1" i="1" dirty="0"/>
              <a:t>Define </a:t>
            </a:r>
            <a:r>
              <a:rPr lang="en-US" sz="2800" i="1" dirty="0"/>
              <a:t>stage you </a:t>
            </a:r>
            <a:r>
              <a:rPr lang="en-US" sz="2800" i="1" dirty="0" err="1"/>
              <a:t>synthesise</a:t>
            </a:r>
            <a:r>
              <a:rPr lang="en-US" sz="2800" i="1" dirty="0"/>
              <a:t> your observations about your users from the first stage, the </a:t>
            </a:r>
            <a:r>
              <a:rPr lang="en-US" sz="2800" i="1" dirty="0" err="1"/>
              <a:t>Empathise</a:t>
            </a:r>
            <a:r>
              <a:rPr lang="en-US" sz="2800" i="1" dirty="0"/>
              <a:t> stage. </a:t>
            </a:r>
            <a:endParaRPr lang="en-US" sz="2800" i="1" dirty="0">
              <a:cs typeface="Calibri"/>
            </a:endParaRPr>
          </a:p>
          <a:p>
            <a:pPr algn="ctr"/>
            <a:r>
              <a:rPr lang="en-US" sz="2800" i="1" dirty="0"/>
              <a:t>A great definition of your problem statement will guide you and your team’s work and kick start the ideation process (third stage) in the right direction.</a:t>
            </a:r>
            <a:endParaRPr lang="lt-LT" sz="2800" dirty="0">
              <a:cs typeface="Calibri"/>
            </a:endParaRPr>
          </a:p>
        </p:txBody>
      </p:sp>
      <p:sp>
        <p:nvSpPr>
          <p:cNvPr id="4" name="Content Placeholder 2">
            <a:extLst>
              <a:ext uri="{FF2B5EF4-FFF2-40B4-BE49-F238E27FC236}">
                <a16:creationId xmlns:a16="http://schemas.microsoft.com/office/drawing/2014/main" id="{8BFDF328-61D3-42AD-A93E-FCC1DEEBF88E}"/>
              </a:ext>
            </a:extLst>
          </p:cNvPr>
          <p:cNvSpPr txBox="1">
            <a:spLocks/>
          </p:cNvSpPr>
          <p:nvPr/>
        </p:nvSpPr>
        <p:spPr>
          <a:xfrm>
            <a:off x="5896428" y="1908810"/>
            <a:ext cx="5515429" cy="3650162"/>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ru-RU" sz="2800" i="1" dirty="0">
                <a:solidFill>
                  <a:schemeClr val="tx1"/>
                </a:solidFill>
              </a:rPr>
              <a:t>На этапе</a:t>
            </a:r>
            <a:r>
              <a:rPr lang="ru-RU" sz="2800" b="1" i="1" dirty="0">
                <a:solidFill>
                  <a:schemeClr val="tx1"/>
                </a:solidFill>
              </a:rPr>
              <a:t> Определения</a:t>
            </a:r>
            <a:r>
              <a:rPr lang="ru-RU" sz="2800" i="1" dirty="0">
                <a:solidFill>
                  <a:schemeClr val="tx1"/>
                </a:solidFill>
              </a:rPr>
              <a:t> вы синтезируете свои наблюдения о пользователях с первого этапа- этапа Эмпатии.</a:t>
            </a:r>
          </a:p>
          <a:p>
            <a:pPr algn="just"/>
            <a:r>
              <a:rPr lang="ru-RU" sz="2800" i="1" kern="1200" dirty="0">
                <a:solidFill>
                  <a:schemeClr val="tx1"/>
                </a:solidFill>
                <a:effectLst/>
              </a:rPr>
              <a:t>Хорошее определение в постановке проблемы направит вас и работу вашей команды в правильном направлении и даст толчок процессу создания идей (третий этап).</a:t>
            </a:r>
          </a:p>
          <a:p>
            <a:pPr algn="just"/>
            <a:endParaRPr lang="en-LT" sz="2800" i="1" dirty="0">
              <a:solidFill>
                <a:schemeClr val="tx1"/>
              </a:solidFill>
              <a:effectLst/>
              <a:ea typeface="Calibri" panose="020F0502020204030204" pitchFamily="34" charset="0"/>
              <a:cs typeface="Times New Roman" panose="02020603050405020304" pitchFamily="18" charset="0"/>
            </a:endParaRPr>
          </a:p>
          <a:p>
            <a:pPr algn="just"/>
            <a:endParaRPr lang="ru-RU" sz="2800" i="1" dirty="0">
              <a:solidFill>
                <a:schemeClr val="tx1"/>
              </a:solidFill>
              <a:cs typeface="Calibri"/>
            </a:endParaRPr>
          </a:p>
        </p:txBody>
      </p:sp>
      <p:sp>
        <p:nvSpPr>
          <p:cNvPr id="5" name="TextBox 4">
            <a:extLst>
              <a:ext uri="{FF2B5EF4-FFF2-40B4-BE49-F238E27FC236}">
                <a16:creationId xmlns:a16="http://schemas.microsoft.com/office/drawing/2014/main" id="{5A521C3A-FEDC-482C-A898-F21D1A65F148}"/>
              </a:ext>
            </a:extLst>
          </p:cNvPr>
          <p:cNvSpPr txBox="1"/>
          <p:nvPr/>
        </p:nvSpPr>
        <p:spPr>
          <a:xfrm>
            <a:off x="5120245" y="5931724"/>
            <a:ext cx="706779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i="1" dirty="0">
                <a:solidFill>
                  <a:srgbClr val="0070C0"/>
                </a:solidFill>
                <a:cs typeface="Arial"/>
              </a:rPr>
              <a:t>(https://experience.sap.com/skillup/introduction-to-design-thinking/)</a:t>
            </a:r>
            <a:r>
              <a:rPr lang="lt-LT" dirty="0">
                <a:cs typeface="Arial"/>
              </a:rPr>
              <a:t>​</a:t>
            </a:r>
            <a:endParaRPr lang="ru-RU" dirty="0"/>
          </a:p>
        </p:txBody>
      </p:sp>
    </p:spTree>
    <p:extLst>
      <p:ext uri="{BB962C8B-B14F-4D97-AF65-F5344CB8AC3E}">
        <p14:creationId xmlns:p14="http://schemas.microsoft.com/office/powerpoint/2010/main" val="246623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public-media.interaction-design.org/images/uploads/4f5d7d26a4aa5b6b79fa19a8c7baf792.jpg">
            <a:extLst>
              <a:ext uri="{FF2B5EF4-FFF2-40B4-BE49-F238E27FC236}">
                <a16:creationId xmlns:a16="http://schemas.microsoft.com/office/drawing/2014/main" id="{89A4D4B0-294C-45D9-B47E-EEF79C2E773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335" b="13399"/>
          <a:stretch/>
        </p:blipFill>
        <p:spPr bwMode="auto">
          <a:xfrm>
            <a:off x="1792705" y="2418346"/>
            <a:ext cx="7146759" cy="33853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166297B-AAFD-4C8F-B2E2-7901F9662838}"/>
              </a:ext>
            </a:extLst>
          </p:cNvPr>
          <p:cNvSpPr txBox="1"/>
          <p:nvPr/>
        </p:nvSpPr>
        <p:spPr>
          <a:xfrm>
            <a:off x="3477985" y="4564856"/>
            <a:ext cx="1027512" cy="400110"/>
          </a:xfrm>
          <a:prstGeom prst="rect">
            <a:avLst/>
          </a:prstGeom>
          <a:noFill/>
        </p:spPr>
        <p:txBody>
          <a:bodyPr wrap="square" lIns="91440" tIns="45720" rIns="91440" bIns="45720" anchor="t">
            <a:spAutoFit/>
          </a:bodyPr>
          <a:lstStyle/>
          <a:p>
            <a:r>
              <a:rPr lang="ru-RU" sz="2000" b="1" dirty="0">
                <a:solidFill>
                  <a:srgbClr val="0070C0"/>
                </a:solidFill>
              </a:rPr>
              <a:t>Анализ</a:t>
            </a:r>
          </a:p>
        </p:txBody>
      </p:sp>
      <p:sp>
        <p:nvSpPr>
          <p:cNvPr id="5" name="TextBox 4">
            <a:extLst>
              <a:ext uri="{FF2B5EF4-FFF2-40B4-BE49-F238E27FC236}">
                <a16:creationId xmlns:a16="http://schemas.microsoft.com/office/drawing/2014/main" id="{88E338E0-DB37-4DAF-9D6C-60E7CD04CC36}"/>
              </a:ext>
            </a:extLst>
          </p:cNvPr>
          <p:cNvSpPr txBox="1"/>
          <p:nvPr/>
        </p:nvSpPr>
        <p:spPr>
          <a:xfrm>
            <a:off x="6661364" y="4564856"/>
            <a:ext cx="1215538" cy="400110"/>
          </a:xfrm>
          <a:prstGeom prst="rect">
            <a:avLst/>
          </a:prstGeom>
          <a:noFill/>
        </p:spPr>
        <p:txBody>
          <a:bodyPr wrap="square" lIns="91440" tIns="45720" rIns="91440" bIns="45720" anchor="t">
            <a:spAutoFit/>
          </a:bodyPr>
          <a:lstStyle/>
          <a:p>
            <a:r>
              <a:rPr lang="ru-RU" sz="2000" b="1" dirty="0">
                <a:solidFill>
                  <a:srgbClr val="0070C0"/>
                </a:solidFill>
              </a:rPr>
              <a:t>Синтез</a:t>
            </a:r>
          </a:p>
        </p:txBody>
      </p:sp>
    </p:spTree>
    <p:extLst>
      <p:ext uri="{BB962C8B-B14F-4D97-AF65-F5344CB8AC3E}">
        <p14:creationId xmlns:p14="http://schemas.microsoft.com/office/powerpoint/2010/main" val="4003652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02AC86-8FC7-490F-86B7-4AF2476A08A3}"/>
              </a:ext>
            </a:extLst>
          </p:cNvPr>
          <p:cNvGraphicFramePr>
            <a:graphicFrameLocks noGrp="1"/>
          </p:cNvGraphicFramePr>
          <p:nvPr>
            <p:ph idx="1"/>
            <p:extLst>
              <p:ext uri="{D42A27DB-BD31-4B8C-83A1-F6EECF244321}">
                <p14:modId xmlns:p14="http://schemas.microsoft.com/office/powerpoint/2010/main" val="3094163373"/>
              </p:ext>
            </p:extLst>
          </p:nvPr>
        </p:nvGraphicFramePr>
        <p:xfrm>
          <a:off x="263525" y="1643233"/>
          <a:ext cx="112776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iruutu 4">
            <a:extLst>
              <a:ext uri="{FF2B5EF4-FFF2-40B4-BE49-F238E27FC236}">
                <a16:creationId xmlns:a16="http://schemas.microsoft.com/office/drawing/2014/main" id="{B4F1469F-B23D-4FFA-B9D4-5774464E2DCD}"/>
              </a:ext>
            </a:extLst>
          </p:cNvPr>
          <p:cNvSpPr txBox="1"/>
          <p:nvPr/>
        </p:nvSpPr>
        <p:spPr>
          <a:xfrm>
            <a:off x="7587135" y="5908651"/>
            <a:ext cx="4300354" cy="369332"/>
          </a:xfrm>
          <a:prstGeom prst="rect">
            <a:avLst/>
          </a:prstGeom>
          <a:noFill/>
        </p:spPr>
        <p:txBody>
          <a:bodyPr wrap="square">
            <a:spAutoFit/>
          </a:bodyPr>
          <a:lstStyle/>
          <a:p>
            <a:r>
              <a:rPr lang="en-US" i="1" dirty="0"/>
              <a:t>https://gbksoft.com/blog/design-thinking/</a:t>
            </a:r>
            <a:endParaRPr lang="fi-FI" dirty="0"/>
          </a:p>
        </p:txBody>
      </p:sp>
      <p:sp>
        <p:nvSpPr>
          <p:cNvPr id="3" name="TextBox 2">
            <a:extLst>
              <a:ext uri="{FF2B5EF4-FFF2-40B4-BE49-F238E27FC236}">
                <a16:creationId xmlns:a16="http://schemas.microsoft.com/office/drawing/2014/main" id="{7583C80F-C5A1-7036-5CB2-BDFC4C46B979}"/>
              </a:ext>
            </a:extLst>
          </p:cNvPr>
          <p:cNvSpPr txBox="1"/>
          <p:nvPr/>
        </p:nvSpPr>
        <p:spPr>
          <a:xfrm>
            <a:off x="0" y="1246652"/>
            <a:ext cx="3392557" cy="1600438"/>
          </a:xfrm>
          <a:prstGeom prst="rect">
            <a:avLst/>
          </a:prstGeom>
          <a:noFill/>
        </p:spPr>
        <p:txBody>
          <a:bodyPr wrap="square">
            <a:spAutoFit/>
          </a:bodyPr>
          <a:lstStyle/>
          <a:p>
            <a:pPr algn="just"/>
            <a:r>
              <a:rPr lang="en-US" sz="1400" b="1" dirty="0"/>
              <a:t>Analysis</a:t>
            </a:r>
            <a:r>
              <a:rPr lang="en-US" sz="1400" dirty="0"/>
              <a:t> is about breaking down complex concepts and problems into smaller, easier-to-understand constituents. We do that, for instance, during the first stage of the Design Thinking process, the </a:t>
            </a:r>
            <a:r>
              <a:rPr lang="en-US" sz="1400" dirty="0" err="1"/>
              <a:t>Empathise</a:t>
            </a:r>
            <a:r>
              <a:rPr lang="en-US" sz="1400" dirty="0"/>
              <a:t> stage, when we observe and document details that relate to our users.</a:t>
            </a:r>
            <a:endParaRPr lang="ru-RU" sz="1400" dirty="0"/>
          </a:p>
        </p:txBody>
      </p:sp>
      <p:sp>
        <p:nvSpPr>
          <p:cNvPr id="7" name="TextBox 6">
            <a:extLst>
              <a:ext uri="{FF2B5EF4-FFF2-40B4-BE49-F238E27FC236}">
                <a16:creationId xmlns:a16="http://schemas.microsoft.com/office/drawing/2014/main" id="{BF120D65-8EB7-19C9-0437-ABD9AFCB3786}"/>
              </a:ext>
            </a:extLst>
          </p:cNvPr>
          <p:cNvSpPr txBox="1"/>
          <p:nvPr/>
        </p:nvSpPr>
        <p:spPr>
          <a:xfrm>
            <a:off x="0" y="4462101"/>
            <a:ext cx="3578087" cy="1815882"/>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LT" sz="1400" b="1" dirty="0">
                <a:effectLst/>
                <a:latin typeface="Calibri" panose="020F0502020204030204" pitchFamily="34" charset="0"/>
                <a:ea typeface="Calibri" panose="020F0502020204030204" pitchFamily="34" charset="0"/>
                <a:cs typeface="Times New Roman" panose="02020603050405020304" pitchFamily="18" charset="0"/>
              </a:rPr>
              <a:t>Анализ</a:t>
            </a:r>
            <a:r>
              <a:rPr lang="en-LT" sz="1400" dirty="0">
                <a:effectLst/>
                <a:latin typeface="Calibri" panose="020F0502020204030204" pitchFamily="34" charset="0"/>
                <a:ea typeface="Calibri" panose="020F0502020204030204" pitchFamily="34" charset="0"/>
                <a:cs typeface="Times New Roman" panose="02020603050405020304" pitchFamily="18" charset="0"/>
              </a:rPr>
              <a:t> — это процесс разбиения сложных концепций и проблем на более мелкие, более простые для понимания компоненты. Мы делаем это, например, на первом этапе процесса Дизайн-Мышления, на этапе </a:t>
            </a:r>
            <a:r>
              <a:rPr lang="ru-RU" sz="1400" dirty="0">
                <a:effectLst/>
                <a:latin typeface="Calibri" panose="020F0502020204030204" pitchFamily="34" charset="0"/>
                <a:ea typeface="Calibri" panose="020F0502020204030204" pitchFamily="34" charset="0"/>
                <a:cs typeface="Times New Roman" panose="02020603050405020304" pitchFamily="18" charset="0"/>
              </a:rPr>
              <a:t>Эмпатии</a:t>
            </a:r>
            <a:r>
              <a:rPr lang="en-LT" sz="1400" dirty="0">
                <a:effectLst/>
                <a:latin typeface="Calibri" panose="020F0502020204030204" pitchFamily="34" charset="0"/>
                <a:ea typeface="Calibri" panose="020F0502020204030204" pitchFamily="34" charset="0"/>
                <a:cs typeface="Times New Roman" panose="02020603050405020304" pitchFamily="18" charset="0"/>
              </a:rPr>
              <a:t>, когда мы наблюдаем и документируем детали, относящиеся к нашим пользователям.</a:t>
            </a:r>
          </a:p>
        </p:txBody>
      </p:sp>
      <p:sp>
        <p:nvSpPr>
          <p:cNvPr id="9" name="TextBox 8">
            <a:extLst>
              <a:ext uri="{FF2B5EF4-FFF2-40B4-BE49-F238E27FC236}">
                <a16:creationId xmlns:a16="http://schemas.microsoft.com/office/drawing/2014/main" id="{02D813CD-4E79-896D-567B-09D51A75B4F7}"/>
              </a:ext>
            </a:extLst>
          </p:cNvPr>
          <p:cNvSpPr txBox="1"/>
          <p:nvPr/>
        </p:nvSpPr>
        <p:spPr>
          <a:xfrm>
            <a:off x="4056960" y="1246652"/>
            <a:ext cx="3690730" cy="1384995"/>
          </a:xfrm>
          <a:prstGeom prst="rect">
            <a:avLst/>
          </a:prstGeom>
          <a:noFill/>
        </p:spPr>
        <p:txBody>
          <a:bodyPr wrap="square">
            <a:spAutoFit/>
          </a:bodyPr>
          <a:lstStyle/>
          <a:p>
            <a:pPr algn="just"/>
            <a:r>
              <a:rPr lang="en-US" sz="1400" b="1" dirty="0"/>
              <a:t>Synthesis</a:t>
            </a:r>
            <a:r>
              <a:rPr lang="en-US" sz="1400" dirty="0"/>
              <a:t>, on the other hand, involves creatively piecing the puzzle together to form whole ideas. This happens during the Define stage when we </a:t>
            </a:r>
            <a:r>
              <a:rPr lang="en-US" sz="1400" dirty="0" err="1"/>
              <a:t>organise</a:t>
            </a:r>
            <a:r>
              <a:rPr lang="en-US" sz="1400" dirty="0"/>
              <a:t>, interpret, and make sense of the data we have gathered to create a problem statement</a:t>
            </a:r>
            <a:endParaRPr lang="ru-RU" sz="1400" dirty="0"/>
          </a:p>
        </p:txBody>
      </p:sp>
      <p:sp>
        <p:nvSpPr>
          <p:cNvPr id="11" name="TextBox 10">
            <a:extLst>
              <a:ext uri="{FF2B5EF4-FFF2-40B4-BE49-F238E27FC236}">
                <a16:creationId xmlns:a16="http://schemas.microsoft.com/office/drawing/2014/main" id="{85D57F91-CDA5-465B-D854-08BEFBB4B430}"/>
              </a:ext>
            </a:extLst>
          </p:cNvPr>
          <p:cNvSpPr txBox="1"/>
          <p:nvPr/>
        </p:nvSpPr>
        <p:spPr>
          <a:xfrm>
            <a:off x="4056960" y="4522269"/>
            <a:ext cx="3690730" cy="1600438"/>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LT" sz="1400" b="1" dirty="0">
                <a:effectLst/>
                <a:latin typeface="Calibri" panose="020F0502020204030204" pitchFamily="34" charset="0"/>
                <a:ea typeface="Calibri" panose="020F0502020204030204" pitchFamily="34" charset="0"/>
                <a:cs typeface="Times New Roman" panose="02020603050405020304" pitchFamily="18" charset="0"/>
              </a:rPr>
              <a:t>Синтез</a:t>
            </a:r>
            <a:r>
              <a:rPr lang="en-LT"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en-LT" sz="1400" dirty="0">
                <a:effectLst/>
                <a:latin typeface="Calibri" panose="020F0502020204030204" pitchFamily="34" charset="0"/>
                <a:ea typeface="Calibri" panose="020F0502020204030204" pitchFamily="34" charset="0"/>
                <a:cs typeface="Times New Roman" panose="02020603050405020304" pitchFamily="18" charset="0"/>
              </a:rPr>
              <a:t>это </a:t>
            </a:r>
            <a:r>
              <a:rPr lang="ru-RU" sz="1400" dirty="0">
                <a:effectLst/>
                <a:latin typeface="Calibri" panose="020F0502020204030204" pitchFamily="34" charset="0"/>
                <a:ea typeface="Calibri" panose="020F0502020204030204" pitchFamily="34" charset="0"/>
                <a:cs typeface="Times New Roman" panose="02020603050405020304" pitchFamily="18" charset="0"/>
              </a:rPr>
              <a:t>творческий </a:t>
            </a:r>
            <a:r>
              <a:rPr lang="en-LT" sz="1400" dirty="0">
                <a:effectLst/>
                <a:latin typeface="Calibri" panose="020F0502020204030204" pitchFamily="34" charset="0"/>
                <a:ea typeface="Calibri" panose="020F0502020204030204" pitchFamily="34" charset="0"/>
                <a:cs typeface="Times New Roman" panose="02020603050405020304" pitchFamily="18" charset="0"/>
              </a:rPr>
              <a:t>процесс </a:t>
            </a:r>
            <a:r>
              <a:rPr lang="ru-RU" sz="1400" dirty="0">
                <a:effectLst/>
                <a:latin typeface="Calibri" panose="020F0502020204030204" pitchFamily="34" charset="0"/>
                <a:ea typeface="Calibri" panose="020F0502020204030204" pitchFamily="34" charset="0"/>
                <a:cs typeface="Times New Roman" panose="02020603050405020304" pitchFamily="18" charset="0"/>
              </a:rPr>
              <a:t> вместе </a:t>
            </a:r>
            <a:r>
              <a:rPr lang="en-LT" sz="1400" dirty="0">
                <a:effectLst/>
                <a:latin typeface="Calibri" panose="020F0502020204030204" pitchFamily="34" charset="0"/>
                <a:ea typeface="Calibri" panose="020F0502020204030204" pitchFamily="34" charset="0"/>
                <a:cs typeface="Times New Roman" panose="02020603050405020304" pitchFamily="18" charset="0"/>
              </a:rPr>
              <a:t>собирать головоломки, чтобы сформировать цел</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ьные</a:t>
            </a:r>
            <a:r>
              <a:rPr lang="en-LT" sz="1400" dirty="0">
                <a:effectLst/>
                <a:latin typeface="Calibri" panose="020F0502020204030204" pitchFamily="34" charset="0"/>
                <a:ea typeface="Calibri" panose="020F0502020204030204" pitchFamily="34" charset="0"/>
                <a:cs typeface="Times New Roman" panose="02020603050405020304" pitchFamily="18" charset="0"/>
              </a:rPr>
              <a:t> идеи</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en-LT" sz="1400" dirty="0">
                <a:effectLst/>
                <a:latin typeface="Calibri" panose="020F0502020204030204" pitchFamily="34" charset="0"/>
                <a:ea typeface="Calibri" panose="020F0502020204030204" pitchFamily="34" charset="0"/>
                <a:cs typeface="Times New Roman" panose="02020603050405020304" pitchFamily="18" charset="0"/>
              </a:rPr>
              <a:t>Это происходит на этапе Определения, когда мы систематизируем, интерпретируем и осмысляем данные, которые мы собрали, чтобы создать формулировку проблемы.</a:t>
            </a:r>
          </a:p>
        </p:txBody>
      </p:sp>
    </p:spTree>
    <p:extLst>
      <p:ext uri="{BB962C8B-B14F-4D97-AF65-F5344CB8AC3E}">
        <p14:creationId xmlns:p14="http://schemas.microsoft.com/office/powerpoint/2010/main" val="272609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16E7E-AA69-453C-A4A7-2D71BA93351F}"/>
              </a:ext>
            </a:extLst>
          </p:cNvPr>
          <p:cNvSpPr>
            <a:spLocks noGrp="1"/>
          </p:cNvSpPr>
          <p:nvPr>
            <p:ph type="ctrTitle"/>
          </p:nvPr>
        </p:nvSpPr>
        <p:spPr>
          <a:xfrm>
            <a:off x="758284" y="1737361"/>
            <a:ext cx="10794380" cy="2901546"/>
          </a:xfrm>
        </p:spPr>
        <p:txBody>
          <a:bodyPr>
            <a:normAutofit/>
          </a:bodyPr>
          <a:lstStyle/>
          <a:p>
            <a:r>
              <a:rPr lang="en-US" sz="5400" b="1" dirty="0"/>
              <a:t>How to Define a Problem Statement</a:t>
            </a:r>
            <a:br>
              <a:rPr lang="ru-RU" sz="5400" b="1" dirty="0"/>
            </a:br>
            <a:r>
              <a:rPr lang="ru-RU" sz="4800" b="1" dirty="0">
                <a:solidFill>
                  <a:schemeClr val="tx1"/>
                </a:solidFill>
                <a:ea typeface="+mj-lt"/>
                <a:cs typeface="+mj-lt"/>
              </a:rPr>
              <a:t>Как определить постановку проблемы</a:t>
            </a:r>
            <a:br>
              <a:rPr lang="en-US" sz="5400" b="1" dirty="0">
                <a:solidFill>
                  <a:schemeClr val="tx1"/>
                </a:solidFill>
              </a:rPr>
            </a:br>
            <a:endParaRPr lang="lt-LT" sz="5400" dirty="0">
              <a:solidFill>
                <a:schemeClr val="tx1"/>
              </a:solidFill>
            </a:endParaRPr>
          </a:p>
        </p:txBody>
      </p:sp>
    </p:spTree>
    <p:extLst>
      <p:ext uri="{BB962C8B-B14F-4D97-AF65-F5344CB8AC3E}">
        <p14:creationId xmlns:p14="http://schemas.microsoft.com/office/powerpoint/2010/main" val="25872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 name="Content Placeholder 3">
            <a:extLst>
              <a:ext uri="{FF2B5EF4-FFF2-40B4-BE49-F238E27FC236}">
                <a16:creationId xmlns:a16="http://schemas.microsoft.com/office/drawing/2014/main" id="{5A92A51D-3374-4554-9526-B644C6046831}"/>
              </a:ext>
            </a:extLst>
          </p:cNvPr>
          <p:cNvGraphicFramePr>
            <a:graphicFrameLocks/>
          </p:cNvGraphicFramePr>
          <p:nvPr>
            <p:extLst>
              <p:ext uri="{D42A27DB-BD31-4B8C-83A1-F6EECF244321}">
                <p14:modId xmlns:p14="http://schemas.microsoft.com/office/powerpoint/2010/main" val="1854827382"/>
              </p:ext>
            </p:extLst>
          </p:nvPr>
        </p:nvGraphicFramePr>
        <p:xfrm>
          <a:off x="841458" y="2810144"/>
          <a:ext cx="10990612" cy="36565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A13DCF4A-354D-4F32-B465-B2CC7F2E2107}"/>
              </a:ext>
            </a:extLst>
          </p:cNvPr>
          <p:cNvSpPr>
            <a:spLocks noGrp="1"/>
          </p:cNvSpPr>
          <p:nvPr>
            <p:ph type="title"/>
          </p:nvPr>
        </p:nvSpPr>
        <p:spPr>
          <a:xfrm>
            <a:off x="372468" y="-38909"/>
            <a:ext cx="11277600" cy="808963"/>
          </a:xfrm>
        </p:spPr>
        <p:txBody>
          <a:bodyPr/>
          <a:lstStyle/>
          <a:p>
            <a:r>
              <a:rPr lang="en-US" b="1" dirty="0"/>
              <a:t>DEFINE</a:t>
            </a:r>
            <a:r>
              <a:rPr lang="ru-RU" b="1" dirty="0"/>
              <a:t> / </a:t>
            </a:r>
            <a:r>
              <a:rPr lang="ru-RU" b="1" dirty="0">
                <a:solidFill>
                  <a:schemeClr val="tx1"/>
                </a:solidFill>
              </a:rPr>
              <a:t>ОПРЕДЕЛЯТЬ</a:t>
            </a:r>
            <a:endParaRPr lang="lt-LT" b="1" dirty="0">
              <a:solidFill>
                <a:schemeClr val="tx1"/>
              </a:solidFill>
            </a:endParaRPr>
          </a:p>
        </p:txBody>
      </p:sp>
      <p:graphicFrame>
        <p:nvGraphicFramePr>
          <p:cNvPr id="4" name="Content Placeholder 3">
            <a:extLst>
              <a:ext uri="{FF2B5EF4-FFF2-40B4-BE49-F238E27FC236}">
                <a16:creationId xmlns:a16="http://schemas.microsoft.com/office/drawing/2014/main" id="{3CECEFDB-BCA7-4440-A45F-9161F5D2C12C}"/>
              </a:ext>
            </a:extLst>
          </p:cNvPr>
          <p:cNvGraphicFramePr>
            <a:graphicFrameLocks noGrp="1"/>
          </p:cNvGraphicFramePr>
          <p:nvPr>
            <p:ph idx="1"/>
            <p:extLst>
              <p:ext uri="{D42A27DB-BD31-4B8C-83A1-F6EECF244321}">
                <p14:modId xmlns:p14="http://schemas.microsoft.com/office/powerpoint/2010/main" val="2923156054"/>
              </p:ext>
            </p:extLst>
          </p:nvPr>
        </p:nvGraphicFramePr>
        <p:xfrm>
          <a:off x="837500" y="896238"/>
          <a:ext cx="11000508" cy="36565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5" name="TextBox 44">
            <a:extLst>
              <a:ext uri="{FF2B5EF4-FFF2-40B4-BE49-F238E27FC236}">
                <a16:creationId xmlns:a16="http://schemas.microsoft.com/office/drawing/2014/main" id="{1F69E6B3-4DB5-4DC0-BDDF-DDE73BBDCAA0}"/>
              </a:ext>
            </a:extLst>
          </p:cNvPr>
          <p:cNvSpPr txBox="1"/>
          <p:nvPr/>
        </p:nvSpPr>
        <p:spPr>
          <a:xfrm>
            <a:off x="713099" y="1990813"/>
            <a:ext cx="3645231" cy="14080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ct val="0"/>
              </a:spcBef>
              <a:spcAft>
                <a:spcPct val="35000"/>
              </a:spcAft>
            </a:pPr>
            <a:r>
              <a:rPr lang="en-US" b="1" dirty="0">
                <a:solidFill>
                  <a:srgbClr val="0070C0"/>
                </a:solidFill>
                <a:ea typeface="+mn-lt"/>
                <a:cs typeface="+mn-lt"/>
              </a:rPr>
              <a:t>               </a:t>
            </a:r>
            <a:r>
              <a:rPr lang="en-US" b="1" dirty="0">
                <a:solidFill>
                  <a:schemeClr val="bg1"/>
                </a:solidFill>
                <a:ea typeface="+mn-lt"/>
                <a:cs typeface="+mn-lt"/>
              </a:rPr>
              <a:t>What?</a:t>
            </a:r>
            <a:endParaRPr lang="ru-RU" dirty="0">
              <a:solidFill>
                <a:schemeClr val="bg1"/>
              </a:solidFill>
              <a:cs typeface="Calibri"/>
            </a:endParaRPr>
          </a:p>
          <a:p>
            <a:pPr marL="228600">
              <a:lnSpc>
                <a:spcPct val="90000"/>
              </a:lnSpc>
              <a:spcBef>
                <a:spcPct val="0"/>
              </a:spcBef>
              <a:spcAft>
                <a:spcPct val="35000"/>
              </a:spcAft>
            </a:pPr>
            <a:r>
              <a:rPr lang="en-US" sz="1400" dirty="0">
                <a:solidFill>
                  <a:schemeClr val="bg1"/>
                </a:solidFill>
                <a:ea typeface="+mn-lt"/>
                <a:cs typeface="+mn-lt"/>
              </a:rPr>
              <a:t>to develop a deep understanding of your users and the design space and, based on that understanding, to come up with an actionable problem statement: your point of view. </a:t>
            </a:r>
            <a:endParaRPr lang="ru-RU" sz="1400" dirty="0">
              <a:solidFill>
                <a:schemeClr val="bg1"/>
              </a:solidFill>
              <a:ea typeface="+mn-lt"/>
              <a:cs typeface="+mn-lt"/>
            </a:endParaRPr>
          </a:p>
        </p:txBody>
      </p:sp>
      <p:sp>
        <p:nvSpPr>
          <p:cNvPr id="67" name="TextBox 66">
            <a:extLst>
              <a:ext uri="{FF2B5EF4-FFF2-40B4-BE49-F238E27FC236}">
                <a16:creationId xmlns:a16="http://schemas.microsoft.com/office/drawing/2014/main" id="{5B0D1CF4-3C36-43F5-9CC1-2A1A8BAE1A1B}"/>
              </a:ext>
            </a:extLst>
          </p:cNvPr>
          <p:cNvSpPr txBox="1"/>
          <p:nvPr/>
        </p:nvSpPr>
        <p:spPr>
          <a:xfrm>
            <a:off x="8791698" y="2190997"/>
            <a:ext cx="2871850" cy="10587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ct val="0"/>
              </a:spcBef>
              <a:spcAft>
                <a:spcPct val="35000"/>
              </a:spcAft>
            </a:pPr>
            <a:r>
              <a:rPr lang="en-US" sz="2000" b="1" dirty="0">
                <a:solidFill>
                  <a:srgbClr val="0070C0"/>
                </a:solidFill>
                <a:ea typeface="+mn-lt"/>
                <a:cs typeface="+mn-lt"/>
              </a:rPr>
              <a:t>           </a:t>
            </a:r>
            <a:r>
              <a:rPr lang="en-US" sz="2000" b="1" dirty="0">
                <a:solidFill>
                  <a:schemeClr val="bg1"/>
                </a:solidFill>
                <a:ea typeface="+mn-lt"/>
                <a:cs typeface="+mn-lt"/>
              </a:rPr>
              <a:t> Why? </a:t>
            </a:r>
            <a:endParaRPr lang="ru-RU" dirty="0">
              <a:solidFill>
                <a:schemeClr val="bg1"/>
              </a:solidFill>
              <a:cs typeface="Calibri"/>
            </a:endParaRPr>
          </a:p>
          <a:p>
            <a:pPr>
              <a:lnSpc>
                <a:spcPct val="90000"/>
              </a:lnSpc>
              <a:spcBef>
                <a:spcPct val="0"/>
              </a:spcBef>
              <a:spcAft>
                <a:spcPct val="35000"/>
              </a:spcAft>
            </a:pPr>
            <a:r>
              <a:rPr lang="en-US" sz="1400" dirty="0">
                <a:solidFill>
                  <a:schemeClr val="bg1"/>
                </a:solidFill>
                <a:ea typeface="+mn-lt"/>
                <a:cs typeface="+mn-lt"/>
              </a:rPr>
              <a:t>This reframed problem statement can then be used as a solution-generating springboard.</a:t>
            </a:r>
          </a:p>
        </p:txBody>
      </p:sp>
      <p:sp>
        <p:nvSpPr>
          <p:cNvPr id="90" name="TextBox 89">
            <a:extLst>
              <a:ext uri="{FF2B5EF4-FFF2-40B4-BE49-F238E27FC236}">
                <a16:creationId xmlns:a16="http://schemas.microsoft.com/office/drawing/2014/main" id="{53599CCF-76EE-4822-BC0B-F904CE32FA01}"/>
              </a:ext>
            </a:extLst>
          </p:cNvPr>
          <p:cNvSpPr txBox="1"/>
          <p:nvPr/>
        </p:nvSpPr>
        <p:spPr>
          <a:xfrm>
            <a:off x="916246" y="3850640"/>
            <a:ext cx="3056314" cy="1738938"/>
          </a:xfrm>
          <a:prstGeom prst="rect">
            <a:avLst/>
          </a:prstGeom>
          <a:solidFill>
            <a:schemeClr val="accent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ru-RU" sz="1300" b="1" dirty="0">
                <a:solidFill>
                  <a:srgbClr val="0070C0"/>
                </a:solidFill>
                <a:ea typeface="+mn-lt"/>
                <a:cs typeface="+mn-lt"/>
              </a:rPr>
              <a:t>       </a:t>
            </a:r>
            <a:r>
              <a:rPr lang="ru-RU" sz="1600" b="1" dirty="0">
                <a:ea typeface="+mn-lt"/>
                <a:cs typeface="+mn-lt"/>
              </a:rPr>
              <a:t>Какие?</a:t>
            </a:r>
          </a:p>
          <a:p>
            <a:pPr algn="just"/>
            <a:endParaRPr lang="ru-RU" sz="1300" dirty="0">
              <a:ea typeface="+mn-lt"/>
              <a:cs typeface="+mn-lt"/>
            </a:endParaRPr>
          </a:p>
          <a:p>
            <a:pPr algn="just"/>
            <a:r>
              <a:rPr lang="ru-RU" sz="1300" dirty="0">
                <a:ea typeface="+mn-lt"/>
                <a:cs typeface="+mn-lt"/>
              </a:rPr>
              <a:t>развить глубокое понимание о </a:t>
            </a:r>
            <a:r>
              <a:rPr lang="ru-RU" sz="1300" dirty="0"/>
              <a:t>пользователях и дизайнерском пространстве </a:t>
            </a:r>
            <a:r>
              <a:rPr lang="ru-RU" sz="1300" dirty="0">
                <a:ea typeface="+mn-lt"/>
                <a:cs typeface="+mn-lt"/>
              </a:rPr>
              <a:t>и, основываясь на этом понимании, придумать действенную формулировку проблемы: вашу точку зрения.</a:t>
            </a:r>
            <a:endParaRPr lang="ru-RU" sz="1300" dirty="0">
              <a:cs typeface="Calibri"/>
            </a:endParaRPr>
          </a:p>
        </p:txBody>
      </p:sp>
      <p:sp>
        <p:nvSpPr>
          <p:cNvPr id="91" name="TextBox 90">
            <a:extLst>
              <a:ext uri="{FF2B5EF4-FFF2-40B4-BE49-F238E27FC236}">
                <a16:creationId xmlns:a16="http://schemas.microsoft.com/office/drawing/2014/main" id="{93E8E7E7-110E-4E23-9775-190A81021633}"/>
              </a:ext>
            </a:extLst>
          </p:cNvPr>
          <p:cNvSpPr txBox="1"/>
          <p:nvPr/>
        </p:nvSpPr>
        <p:spPr>
          <a:xfrm>
            <a:off x="8633359" y="4130632"/>
            <a:ext cx="3208607" cy="13295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algn="ctr">
              <a:lnSpc>
                <a:spcPct val="90000"/>
              </a:lnSpc>
              <a:spcBef>
                <a:spcPct val="0"/>
              </a:spcBef>
              <a:spcAft>
                <a:spcPct val="35000"/>
              </a:spcAft>
            </a:pPr>
            <a:r>
              <a:rPr lang="ru-RU" sz="2400" b="1" dirty="0">
                <a:ea typeface="+mn-lt"/>
                <a:cs typeface="+mn-lt"/>
              </a:rPr>
              <a:t>Почему?</a:t>
            </a:r>
          </a:p>
          <a:p>
            <a:pPr marL="228600" algn="just">
              <a:lnSpc>
                <a:spcPct val="90000"/>
              </a:lnSpc>
              <a:spcBef>
                <a:spcPct val="0"/>
              </a:spcBef>
              <a:spcAft>
                <a:spcPct val="35000"/>
              </a:spcAft>
            </a:pPr>
            <a:r>
              <a:rPr lang="ru-RU" sz="1400" dirty="0">
                <a:ea typeface="+mn-lt"/>
                <a:cs typeface="+mn-lt"/>
              </a:rPr>
              <a:t>Эта переосмысленная постановка проблемы может быть использована в качестве трамплина для поиска решений.</a:t>
            </a:r>
            <a:endParaRPr lang="lt-LT" sz="1400" dirty="0">
              <a:ea typeface="+mn-lt"/>
              <a:cs typeface="+mn-lt"/>
            </a:endParaRPr>
          </a:p>
        </p:txBody>
      </p:sp>
    </p:spTree>
    <p:extLst>
      <p:ext uri="{BB962C8B-B14F-4D97-AF65-F5344CB8AC3E}">
        <p14:creationId xmlns:p14="http://schemas.microsoft.com/office/powerpoint/2010/main" val="23326358"/>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9C86511A18EC4A95F12566BD21D95B" ma:contentTypeVersion="14" ma:contentTypeDescription="Create a new document." ma:contentTypeScope="" ma:versionID="524ebb3554a35b4ff401e5735c27bff3">
  <xsd:schema xmlns:xsd="http://www.w3.org/2001/XMLSchema" xmlns:xs="http://www.w3.org/2001/XMLSchema" xmlns:p="http://schemas.microsoft.com/office/2006/metadata/properties" xmlns:ns3="aa47b9a8-fd4e-47e5-8d6c-6c39d9acd0f9" xmlns:ns4="04ff1122-fd99-48cb-a909-3a2a0f378c2d" targetNamespace="http://schemas.microsoft.com/office/2006/metadata/properties" ma:root="true" ma:fieldsID="47c2077367a6daa50ede9278d1baf3f2" ns3:_="" ns4:_="">
    <xsd:import namespace="aa47b9a8-fd4e-47e5-8d6c-6c39d9acd0f9"/>
    <xsd:import namespace="04ff1122-fd99-48cb-a909-3a2a0f378c2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47b9a8-fd4e-47e5-8d6c-6c39d9acd0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ff1122-fd99-48cb-a909-3a2a0f378c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A89777-2C2F-40D8-BEC8-AED8716EB478}">
  <ds:schemaRefs>
    <ds:schemaRef ds:uri="http://www.w3.org/XML/1998/namespace"/>
    <ds:schemaRef ds:uri="http://purl.org/dc/dcmitype/"/>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04ff1122-fd99-48cb-a909-3a2a0f378c2d"/>
    <ds:schemaRef ds:uri="aa47b9a8-fd4e-47e5-8d6c-6c39d9acd0f9"/>
    <ds:schemaRef ds:uri="http://schemas.microsoft.com/office/2006/metadata/properties"/>
  </ds:schemaRefs>
</ds:datastoreItem>
</file>

<file path=customXml/itemProps2.xml><?xml version="1.0" encoding="utf-8"?>
<ds:datastoreItem xmlns:ds="http://schemas.openxmlformats.org/officeDocument/2006/customXml" ds:itemID="{916B98AE-3AA4-451C-8EE4-DC8C37EF0D9A}">
  <ds:schemaRefs>
    <ds:schemaRef ds:uri="http://schemas.microsoft.com/sharepoint/v3/contenttype/forms"/>
  </ds:schemaRefs>
</ds:datastoreItem>
</file>

<file path=customXml/itemProps3.xml><?xml version="1.0" encoding="utf-8"?>
<ds:datastoreItem xmlns:ds="http://schemas.openxmlformats.org/officeDocument/2006/customXml" ds:itemID="{34515680-ABC5-41EE-B849-ADC6F1357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47b9a8-fd4e-47e5-8d6c-6c39d9acd0f9"/>
    <ds:schemaRef ds:uri="04ff1122-fd99-48cb-a909-3a2a0f378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PPT_Template</Template>
  <TotalTime>4184</TotalTime>
  <Words>2011</Words>
  <Application>Microsoft Macintosh PowerPoint</Application>
  <PresentationFormat>Широкоэкранный</PresentationFormat>
  <Paragraphs>152</Paragraphs>
  <Slides>15</Slides>
  <Notes>11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AdvP7D09</vt:lpstr>
      <vt:lpstr>Arial</vt:lpstr>
      <vt:lpstr>Calibri</vt:lpstr>
      <vt:lpstr>Calibri Light</vt:lpstr>
      <vt:lpstr>Retrospektyvinė</vt:lpstr>
      <vt:lpstr>“Service design approach in the development of nursing services” “Сервис-дизайн подход в развитии сестринских услуг”  Lecture 03 Define the Problem Определение проблемы </vt:lpstr>
      <vt:lpstr>Double Diamond Design Process / Процесс проектирования Double Diamond</vt:lpstr>
      <vt:lpstr>Design Thinking: A Non-Linear Process  Дизайн-мышление: нелинейный процесс</vt:lpstr>
      <vt:lpstr>Презентация PowerPoint</vt:lpstr>
      <vt:lpstr>Презентация PowerPoint</vt:lpstr>
      <vt:lpstr>Презентация PowerPoint</vt:lpstr>
      <vt:lpstr>Презентация PowerPoint</vt:lpstr>
      <vt:lpstr>How to Define a Problem Statement Как определить постановку проблемы </vt:lpstr>
      <vt:lpstr>DEFINE / ОПРЕДЕЛЯТЬ</vt:lpstr>
      <vt:lpstr>A good problem statement should thus have the following traits Хорошая постановка проблемы должна иметь следующие черты:</vt:lpstr>
      <vt:lpstr>Презентация PowerPoint</vt:lpstr>
      <vt:lpstr>Презентация PowerPoint</vt:lpstr>
      <vt:lpstr>Презентация PowerPoint</vt:lpstr>
      <vt:lpstr>    For example, you have observed that youths tend not to watch TV programs on the TV at home, some questions which can guide and spark your ideation session could be: Например, вы наблюдали, что молодые люди, как правило, не смотрят телепрограммы по телевизору дома, поэтому некоторые вопросы, которые могут направить и спровоцировать вашу сессию идей, могут быть следующими:</vt:lpstr>
      <vt:lpstr>References / Список использованной литературы</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Қуаныш Жұлдыз</cp:lastModifiedBy>
  <cp:revision>347</cp:revision>
  <dcterms:created xsi:type="dcterms:W3CDTF">2021-02-03T14:20:44Z</dcterms:created>
  <dcterms:modified xsi:type="dcterms:W3CDTF">2023-01-10T17:09:24Z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0x010100999C86511A18EC4A95F12566BD21D95B</vt:lpwstr>
  </property>
</Properties>
</file>