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sldIdLst>
    <p:sldId id="256" r:id="rId5"/>
    <p:sldId id="281" r:id="rId6"/>
    <p:sldId id="332" r:id="rId7"/>
    <p:sldId id="331" r:id="rId8"/>
    <p:sldId id="333" r:id="rId9"/>
    <p:sldId id="334" r:id="rId10"/>
    <p:sldId id="345" r:id="rId11"/>
    <p:sldId id="337" r:id="rId12"/>
    <p:sldId id="346" r:id="rId13"/>
    <p:sldId id="336" r:id="rId14"/>
    <p:sldId id="347" r:id="rId15"/>
    <p:sldId id="348" r:id="rId16"/>
    <p:sldId id="351" r:id="rId17"/>
    <p:sldId id="349" r:id="rId18"/>
    <p:sldId id="350" r:id="rId19"/>
    <p:sldId id="352" r:id="rId20"/>
    <p:sldId id="353" r:id="rId21"/>
    <p:sldId id="355" r:id="rId22"/>
    <p:sldId id="354" r:id="rId23"/>
    <p:sldId id="35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498" autoAdjust="0"/>
    <p:restoredTop sz="60870" autoAdjust="0"/>
  </p:normalViewPr>
  <p:slideViewPr>
    <p:cSldViewPr snapToGrid="0">
      <p:cViewPr varScale="1">
        <p:scale>
          <a:sx n="48" d="100"/>
          <a:sy n="48" d="100"/>
        </p:scale>
        <p:origin x="232" y="216"/>
      </p:cViewPr>
      <p:guideLst>
        <p:guide orient="horz" pos="624"/>
        <p:guide pos="384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21E7FF-48A5-4B6C-8DF3-9CB6F8B419CC}" type="doc">
      <dgm:prSet loTypeId="urn:microsoft.com/office/officeart/2005/8/layout/hChevron3" loCatId="process" qsTypeId="urn:microsoft.com/office/officeart/2005/8/quickstyle/simple1" qsCatId="simple" csTypeId="urn:microsoft.com/office/officeart/2005/8/colors/accent1_2" csCatId="accent1" phldr="1"/>
      <dgm:spPr/>
    </dgm:pt>
    <dgm:pt modelId="{A2879FB6-EC24-4D80-A676-2674D49A5D3C}">
      <dgm:prSet phldrT="[Teksti]" custT="1"/>
      <dgm:spPr/>
      <dgm:t>
        <a:bodyPr/>
        <a:lstStyle/>
        <a:p>
          <a:r>
            <a:rPr lang="fi-FI" sz="1450" dirty="0"/>
            <a:t>1. </a:t>
          </a:r>
          <a:r>
            <a:rPr lang="ru-RU" sz="1450" dirty="0"/>
            <a:t>Обнаружить</a:t>
          </a:r>
          <a:endParaRPr lang="fi-FI" sz="1450" dirty="0"/>
        </a:p>
      </dgm:t>
    </dgm:pt>
    <dgm:pt modelId="{FBD84D3A-9586-4797-9B55-BCE480D56A2A}" type="parTrans" cxnId="{9701837A-3132-4FEF-AE20-A21EDA757102}">
      <dgm:prSet/>
      <dgm:spPr/>
      <dgm:t>
        <a:bodyPr/>
        <a:lstStyle/>
        <a:p>
          <a:endParaRPr lang="fi-FI"/>
        </a:p>
      </dgm:t>
    </dgm:pt>
    <dgm:pt modelId="{CE816442-CCC7-4AF2-A909-C3DAADD9D3FA}" type="sibTrans" cxnId="{9701837A-3132-4FEF-AE20-A21EDA757102}">
      <dgm:prSet/>
      <dgm:spPr/>
      <dgm:t>
        <a:bodyPr/>
        <a:lstStyle/>
        <a:p>
          <a:endParaRPr lang="fi-FI"/>
        </a:p>
      </dgm:t>
    </dgm:pt>
    <dgm:pt modelId="{A73E2F05-F500-4661-AB02-2526360F01B7}">
      <dgm:prSet phldrT="[Teksti]" custT="1"/>
      <dgm:spPr/>
      <dgm:t>
        <a:bodyPr/>
        <a:lstStyle/>
        <a:p>
          <a:r>
            <a:rPr lang="fi-FI" sz="1500" dirty="0"/>
            <a:t>2.</a:t>
          </a:r>
          <a:r>
            <a:rPr lang="ru-RU" sz="1500" dirty="0"/>
            <a:t>Определять</a:t>
          </a:r>
          <a:endParaRPr lang="fi-FI" sz="1500" dirty="0"/>
        </a:p>
      </dgm:t>
    </dgm:pt>
    <dgm:pt modelId="{3DFBB476-2C1F-4983-85D5-FC9D403B931C}" type="parTrans" cxnId="{32BD6FE9-AFE2-484B-95C0-5FC061D989F0}">
      <dgm:prSet/>
      <dgm:spPr/>
      <dgm:t>
        <a:bodyPr/>
        <a:lstStyle/>
        <a:p>
          <a:endParaRPr lang="fi-FI"/>
        </a:p>
      </dgm:t>
    </dgm:pt>
    <dgm:pt modelId="{06E16918-76CF-4098-B0BF-A2A4CDE55A83}" type="sibTrans" cxnId="{32BD6FE9-AFE2-484B-95C0-5FC061D989F0}">
      <dgm:prSet/>
      <dgm:spPr/>
      <dgm:t>
        <a:bodyPr/>
        <a:lstStyle/>
        <a:p>
          <a:endParaRPr lang="fi-FI"/>
        </a:p>
      </dgm:t>
    </dgm:pt>
    <dgm:pt modelId="{D5BE7CEA-7AE6-4F0C-860D-15C78F9B9C86}">
      <dgm:prSet phldrT="[Teksti]" custT="1"/>
      <dgm:spPr/>
      <dgm:t>
        <a:bodyPr/>
        <a:lstStyle/>
        <a:p>
          <a:r>
            <a:rPr lang="fi-FI" sz="1500" dirty="0"/>
            <a:t>3. </a:t>
          </a:r>
          <a:r>
            <a:rPr lang="ru-RU" sz="1500"/>
            <a:t>Разработать</a:t>
          </a:r>
          <a:endParaRPr lang="fi-FI" sz="1500" dirty="0"/>
        </a:p>
      </dgm:t>
    </dgm:pt>
    <dgm:pt modelId="{A01DC3E3-683F-4485-8E60-9B517B1E504C}" type="parTrans" cxnId="{8D53A884-17E1-4FCC-A19A-2D67E5E6B8E4}">
      <dgm:prSet/>
      <dgm:spPr/>
      <dgm:t>
        <a:bodyPr/>
        <a:lstStyle/>
        <a:p>
          <a:endParaRPr lang="fi-FI"/>
        </a:p>
      </dgm:t>
    </dgm:pt>
    <dgm:pt modelId="{8FD0A3F4-9433-4A21-823C-D41D2D0C6111}" type="sibTrans" cxnId="{8D53A884-17E1-4FCC-A19A-2D67E5E6B8E4}">
      <dgm:prSet/>
      <dgm:spPr/>
      <dgm:t>
        <a:bodyPr/>
        <a:lstStyle/>
        <a:p>
          <a:endParaRPr lang="fi-FI"/>
        </a:p>
      </dgm:t>
    </dgm:pt>
    <dgm:pt modelId="{30B633AA-26F8-4BAC-A206-90F3A6169256}">
      <dgm:prSet phldrT="[Teksti]" custT="1"/>
      <dgm:spPr/>
      <dgm:t>
        <a:bodyPr/>
        <a:lstStyle/>
        <a:p>
          <a:r>
            <a:rPr lang="fi-FI" sz="1450" dirty="0"/>
            <a:t>4. </a:t>
          </a:r>
          <a:r>
            <a:rPr lang="ru-RU" sz="1450" dirty="0"/>
            <a:t>Доставить</a:t>
          </a:r>
          <a:endParaRPr lang="fi-FI" sz="1450" dirty="0"/>
        </a:p>
      </dgm:t>
    </dgm:pt>
    <dgm:pt modelId="{C4735D43-54EA-43AA-9C87-323D8FFE4335}" type="parTrans" cxnId="{D0CF69B1-571E-45D7-B67F-B88C5E925143}">
      <dgm:prSet/>
      <dgm:spPr/>
      <dgm:t>
        <a:bodyPr/>
        <a:lstStyle/>
        <a:p>
          <a:endParaRPr lang="fi-FI"/>
        </a:p>
      </dgm:t>
    </dgm:pt>
    <dgm:pt modelId="{9AA1BE7D-31BB-4275-96E2-4ED507CF7398}" type="sibTrans" cxnId="{D0CF69B1-571E-45D7-B67F-B88C5E925143}">
      <dgm:prSet/>
      <dgm:spPr/>
      <dgm:t>
        <a:bodyPr/>
        <a:lstStyle/>
        <a:p>
          <a:endParaRPr lang="fi-FI"/>
        </a:p>
      </dgm:t>
    </dgm:pt>
    <dgm:pt modelId="{F02FA974-3746-41F0-946A-3DD2185111B6}" type="pres">
      <dgm:prSet presAssocID="{EE21E7FF-48A5-4B6C-8DF3-9CB6F8B419CC}" presName="Name0" presStyleCnt="0">
        <dgm:presLayoutVars>
          <dgm:dir/>
          <dgm:resizeHandles val="exact"/>
        </dgm:presLayoutVars>
      </dgm:prSet>
      <dgm:spPr/>
    </dgm:pt>
    <dgm:pt modelId="{E9BB67A5-0C00-4081-BEC9-5E0D2176DA32}" type="pres">
      <dgm:prSet presAssocID="{A2879FB6-EC24-4D80-A676-2674D49A5D3C}" presName="parTxOnly" presStyleLbl="node1" presStyleIdx="0" presStyleCnt="4" custScaleX="59718" custScaleY="105361" custLinFactNeighborX="-2537">
        <dgm:presLayoutVars>
          <dgm:bulletEnabled val="1"/>
        </dgm:presLayoutVars>
      </dgm:prSet>
      <dgm:spPr/>
    </dgm:pt>
    <dgm:pt modelId="{D5D4B1F9-ADEC-4759-9854-C6851B6D98A9}" type="pres">
      <dgm:prSet presAssocID="{CE816442-CCC7-4AF2-A909-C3DAADD9D3FA}" presName="parSpace" presStyleCnt="0"/>
      <dgm:spPr/>
    </dgm:pt>
    <dgm:pt modelId="{955E6096-3289-40B9-9BE6-8972A61DA5E9}" type="pres">
      <dgm:prSet presAssocID="{A73E2F05-F500-4661-AB02-2526360F01B7}" presName="parTxOnly" presStyleLbl="node1" presStyleIdx="1" presStyleCnt="4" custScaleX="84169" custScaleY="97935" custLinFactNeighborX="13631" custLinFactNeighborY="2121">
        <dgm:presLayoutVars>
          <dgm:bulletEnabled val="1"/>
        </dgm:presLayoutVars>
      </dgm:prSet>
      <dgm:spPr/>
    </dgm:pt>
    <dgm:pt modelId="{34665BCC-4BC1-402D-86AA-6EDDE9D46D0E}" type="pres">
      <dgm:prSet presAssocID="{06E16918-76CF-4098-B0BF-A2A4CDE55A83}" presName="parSpace" presStyleCnt="0"/>
      <dgm:spPr/>
    </dgm:pt>
    <dgm:pt modelId="{45F65B02-AF09-4A1F-A75B-FA344974C3B7}" type="pres">
      <dgm:prSet presAssocID="{D5BE7CEA-7AE6-4F0C-860D-15C78F9B9C86}" presName="parTxOnly" presStyleLbl="node1" presStyleIdx="2" presStyleCnt="4" custScaleX="58179" custLinFactNeighborX="-39619">
        <dgm:presLayoutVars>
          <dgm:bulletEnabled val="1"/>
        </dgm:presLayoutVars>
      </dgm:prSet>
      <dgm:spPr/>
    </dgm:pt>
    <dgm:pt modelId="{C97B7373-89BF-4379-AD24-EA5A16B70EBC}" type="pres">
      <dgm:prSet presAssocID="{8FD0A3F4-9433-4A21-823C-D41D2D0C6111}" presName="parSpace" presStyleCnt="0"/>
      <dgm:spPr/>
    </dgm:pt>
    <dgm:pt modelId="{3B8077B8-F6EF-43AF-A5BC-0CDB74AF7C46}" type="pres">
      <dgm:prSet presAssocID="{30B633AA-26F8-4BAC-A206-90F3A6169256}" presName="parTxOnly" presStyleLbl="node1" presStyleIdx="3" presStyleCnt="4" custScaleX="64891" custScaleY="100420" custLinFactNeighborX="27088" custLinFactNeighborY="0">
        <dgm:presLayoutVars>
          <dgm:bulletEnabled val="1"/>
        </dgm:presLayoutVars>
      </dgm:prSet>
      <dgm:spPr/>
    </dgm:pt>
  </dgm:ptLst>
  <dgm:cxnLst>
    <dgm:cxn modelId="{75E2CC25-1594-4BE8-BA97-8A72EF746C25}" type="presOf" srcId="{A73E2F05-F500-4661-AB02-2526360F01B7}" destId="{955E6096-3289-40B9-9BE6-8972A61DA5E9}" srcOrd="0" destOrd="0" presId="urn:microsoft.com/office/officeart/2005/8/layout/hChevron3"/>
    <dgm:cxn modelId="{A65D4668-E8A4-4282-B00F-ECA44502C8FA}" type="presOf" srcId="{EE21E7FF-48A5-4B6C-8DF3-9CB6F8B419CC}" destId="{F02FA974-3746-41F0-946A-3DD2185111B6}" srcOrd="0" destOrd="0" presId="urn:microsoft.com/office/officeart/2005/8/layout/hChevron3"/>
    <dgm:cxn modelId="{9701837A-3132-4FEF-AE20-A21EDA757102}" srcId="{EE21E7FF-48A5-4B6C-8DF3-9CB6F8B419CC}" destId="{A2879FB6-EC24-4D80-A676-2674D49A5D3C}" srcOrd="0" destOrd="0" parTransId="{FBD84D3A-9586-4797-9B55-BCE480D56A2A}" sibTransId="{CE816442-CCC7-4AF2-A909-C3DAADD9D3FA}"/>
    <dgm:cxn modelId="{8D53A884-17E1-4FCC-A19A-2D67E5E6B8E4}" srcId="{EE21E7FF-48A5-4B6C-8DF3-9CB6F8B419CC}" destId="{D5BE7CEA-7AE6-4F0C-860D-15C78F9B9C86}" srcOrd="2" destOrd="0" parTransId="{A01DC3E3-683F-4485-8E60-9B517B1E504C}" sibTransId="{8FD0A3F4-9433-4A21-823C-D41D2D0C6111}"/>
    <dgm:cxn modelId="{99EA51AE-90A7-4630-80C4-45259DD24170}" type="presOf" srcId="{A2879FB6-EC24-4D80-A676-2674D49A5D3C}" destId="{E9BB67A5-0C00-4081-BEC9-5E0D2176DA32}" srcOrd="0" destOrd="0" presId="urn:microsoft.com/office/officeart/2005/8/layout/hChevron3"/>
    <dgm:cxn modelId="{DB332AB0-9685-4220-B53D-AA36F965E483}" type="presOf" srcId="{30B633AA-26F8-4BAC-A206-90F3A6169256}" destId="{3B8077B8-F6EF-43AF-A5BC-0CDB74AF7C46}" srcOrd="0" destOrd="0" presId="urn:microsoft.com/office/officeart/2005/8/layout/hChevron3"/>
    <dgm:cxn modelId="{D0CF69B1-571E-45D7-B67F-B88C5E925143}" srcId="{EE21E7FF-48A5-4B6C-8DF3-9CB6F8B419CC}" destId="{30B633AA-26F8-4BAC-A206-90F3A6169256}" srcOrd="3" destOrd="0" parTransId="{C4735D43-54EA-43AA-9C87-323D8FFE4335}" sibTransId="{9AA1BE7D-31BB-4275-96E2-4ED507CF7398}"/>
    <dgm:cxn modelId="{D237E6B2-070A-4DBC-A45D-E45CB4F75086}" type="presOf" srcId="{D5BE7CEA-7AE6-4F0C-860D-15C78F9B9C86}" destId="{45F65B02-AF09-4A1F-A75B-FA344974C3B7}" srcOrd="0" destOrd="0" presId="urn:microsoft.com/office/officeart/2005/8/layout/hChevron3"/>
    <dgm:cxn modelId="{32BD6FE9-AFE2-484B-95C0-5FC061D989F0}" srcId="{EE21E7FF-48A5-4B6C-8DF3-9CB6F8B419CC}" destId="{A73E2F05-F500-4661-AB02-2526360F01B7}" srcOrd="1" destOrd="0" parTransId="{3DFBB476-2C1F-4983-85D5-FC9D403B931C}" sibTransId="{06E16918-76CF-4098-B0BF-A2A4CDE55A83}"/>
    <dgm:cxn modelId="{7188F1B3-9677-427D-834A-2CFCFA18D7BE}" type="presParOf" srcId="{F02FA974-3746-41F0-946A-3DD2185111B6}" destId="{E9BB67A5-0C00-4081-BEC9-5E0D2176DA32}" srcOrd="0" destOrd="0" presId="urn:microsoft.com/office/officeart/2005/8/layout/hChevron3"/>
    <dgm:cxn modelId="{0A3C5E71-A3FD-44C4-8C6A-45B18FE08A5A}" type="presParOf" srcId="{F02FA974-3746-41F0-946A-3DD2185111B6}" destId="{D5D4B1F9-ADEC-4759-9854-C6851B6D98A9}" srcOrd="1" destOrd="0" presId="urn:microsoft.com/office/officeart/2005/8/layout/hChevron3"/>
    <dgm:cxn modelId="{111A5553-C9DC-4488-B148-09B448A84D60}" type="presParOf" srcId="{F02FA974-3746-41F0-946A-3DD2185111B6}" destId="{955E6096-3289-40B9-9BE6-8972A61DA5E9}" srcOrd="2" destOrd="0" presId="urn:microsoft.com/office/officeart/2005/8/layout/hChevron3"/>
    <dgm:cxn modelId="{2388A120-0603-42E3-A8C4-DBB8B6DEC895}" type="presParOf" srcId="{F02FA974-3746-41F0-946A-3DD2185111B6}" destId="{34665BCC-4BC1-402D-86AA-6EDDE9D46D0E}" srcOrd="3" destOrd="0" presId="urn:microsoft.com/office/officeart/2005/8/layout/hChevron3"/>
    <dgm:cxn modelId="{2194F9A6-7FE1-4DC8-A3A2-BC7020682C38}" type="presParOf" srcId="{F02FA974-3746-41F0-946A-3DD2185111B6}" destId="{45F65B02-AF09-4A1F-A75B-FA344974C3B7}" srcOrd="4" destOrd="0" presId="urn:microsoft.com/office/officeart/2005/8/layout/hChevron3"/>
    <dgm:cxn modelId="{B5EDF78C-214C-4D73-9BFD-4C4F39F79B06}" type="presParOf" srcId="{F02FA974-3746-41F0-946A-3DD2185111B6}" destId="{C97B7373-89BF-4379-AD24-EA5A16B70EBC}" srcOrd="5" destOrd="0" presId="urn:microsoft.com/office/officeart/2005/8/layout/hChevron3"/>
    <dgm:cxn modelId="{3CB137BD-FF5B-4C34-AAA3-B4627335EDD9}" type="presParOf" srcId="{F02FA974-3746-41F0-946A-3DD2185111B6}" destId="{3B8077B8-F6EF-43AF-A5BC-0CDB74AF7C46}"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55352C-A015-4443-AEFE-AFA582B9517E}" type="doc">
      <dgm:prSet loTypeId="urn:microsoft.com/office/officeart/2005/8/layout/hProcess9" loCatId="process" qsTypeId="urn:microsoft.com/office/officeart/2005/8/quickstyle/simple1" qsCatId="simple" csTypeId="urn:microsoft.com/office/officeart/2005/8/colors/accent1_2" csCatId="accent1" phldr="1"/>
      <dgm:spPr/>
    </dgm:pt>
    <dgm:pt modelId="{CB892A42-1A7D-4A32-9720-6AFB648AD8DC}">
      <dgm:prSet phldrT="[Text]" custT="1"/>
      <dgm:spPr/>
      <dgm:t>
        <a:bodyPr/>
        <a:lstStyle/>
        <a:p>
          <a:r>
            <a:rPr lang="kk-KZ" sz="2400" b="1" dirty="0">
              <a:solidFill>
                <a:schemeClr val="bg1"/>
              </a:solidFill>
              <a:latin typeface="+mn-lt"/>
            </a:rPr>
            <a:t>Анализ</a:t>
          </a:r>
          <a:r>
            <a:rPr lang="kk-KZ" sz="2400" b="1" dirty="0">
              <a:solidFill>
                <a:schemeClr val="bg1"/>
              </a:solidFill>
              <a:latin typeface="Calibri Light" panose="020F0302020204030204"/>
            </a:rPr>
            <a:t> </a:t>
          </a:r>
          <a:endParaRPr lang="lt-LT" sz="2400" b="1" dirty="0">
            <a:solidFill>
              <a:schemeClr val="bg1"/>
            </a:solidFill>
          </a:endParaRPr>
        </a:p>
      </dgm:t>
    </dgm:pt>
    <dgm:pt modelId="{FA5FC4FE-87BA-43A3-98F8-8C6E675160BE}" type="parTrans" cxnId="{956EC52F-1024-4168-80ED-3E10F1F03F29}">
      <dgm:prSet/>
      <dgm:spPr/>
      <dgm:t>
        <a:bodyPr/>
        <a:lstStyle/>
        <a:p>
          <a:endParaRPr lang="lt-LT"/>
        </a:p>
      </dgm:t>
    </dgm:pt>
    <dgm:pt modelId="{55928A8A-C264-4FFA-9C20-93E135D5D34A}" type="sibTrans" cxnId="{956EC52F-1024-4168-80ED-3E10F1F03F29}">
      <dgm:prSet/>
      <dgm:spPr/>
      <dgm:t>
        <a:bodyPr/>
        <a:lstStyle/>
        <a:p>
          <a:endParaRPr lang="lt-LT"/>
        </a:p>
      </dgm:t>
    </dgm:pt>
    <dgm:pt modelId="{83CBCC78-F58E-4F14-8CC4-CC3E3638D995}">
      <dgm:prSet phldrT="[Text]" custT="1"/>
      <dgm:spPr/>
      <dgm:t>
        <a:bodyPr/>
        <a:lstStyle/>
        <a:p>
          <a:pPr rtl="0"/>
          <a:r>
            <a:rPr lang="kk-KZ" sz="2400" b="1" dirty="0" err="1">
              <a:solidFill>
                <a:schemeClr val="bg1"/>
              </a:solidFill>
            </a:rPr>
            <a:t>Определение</a:t>
          </a:r>
          <a:r>
            <a:rPr lang="en-US" sz="2400" b="1" dirty="0">
              <a:solidFill>
                <a:schemeClr val="bg1"/>
              </a:solidFill>
              <a:latin typeface="Calibri Light" panose="020F0302020204030204"/>
            </a:rPr>
            <a:t> </a:t>
          </a:r>
          <a:endParaRPr lang="lt-LT" sz="2400" b="1" dirty="0">
            <a:solidFill>
              <a:schemeClr val="bg1"/>
            </a:solidFill>
          </a:endParaRPr>
        </a:p>
      </dgm:t>
    </dgm:pt>
    <dgm:pt modelId="{A0B4AD4F-7573-41C1-813D-8C13134751A7}" type="parTrans" cxnId="{20935ECB-2849-4521-95EC-60BEC979AD52}">
      <dgm:prSet/>
      <dgm:spPr/>
      <dgm:t>
        <a:bodyPr/>
        <a:lstStyle/>
        <a:p>
          <a:endParaRPr lang="lt-LT"/>
        </a:p>
      </dgm:t>
    </dgm:pt>
    <dgm:pt modelId="{153591E3-E957-4672-8DDB-2E365FF2A9F4}" type="sibTrans" cxnId="{20935ECB-2849-4521-95EC-60BEC979AD52}">
      <dgm:prSet/>
      <dgm:spPr/>
      <dgm:t>
        <a:bodyPr/>
        <a:lstStyle/>
        <a:p>
          <a:endParaRPr lang="lt-LT"/>
        </a:p>
      </dgm:t>
    </dgm:pt>
    <dgm:pt modelId="{CCC88E65-D262-49FA-BB5A-3554E6568513}">
      <dgm:prSet custT="1"/>
      <dgm:spPr/>
      <dgm:t>
        <a:bodyPr/>
        <a:lstStyle/>
        <a:p>
          <a:endParaRPr lang="en-US" sz="2400" b="1" dirty="0">
            <a:solidFill>
              <a:schemeClr val="bg1"/>
            </a:solidFill>
          </a:endParaRPr>
        </a:p>
        <a:p>
          <a:r>
            <a:rPr lang="kk-KZ" sz="2400" b="1" dirty="0">
              <a:solidFill>
                <a:schemeClr val="bg1"/>
              </a:solidFill>
              <a:latin typeface="+mn-lt"/>
            </a:rPr>
            <a:t>Синтез</a:t>
          </a:r>
          <a:endParaRPr lang="en-US" sz="2400" b="1" dirty="0">
            <a:solidFill>
              <a:schemeClr val="bg1"/>
            </a:solidFill>
            <a:latin typeface="+mn-lt"/>
          </a:endParaRPr>
        </a:p>
        <a:p>
          <a:endParaRPr lang="lt-LT" sz="2400" b="1" dirty="0">
            <a:solidFill>
              <a:schemeClr val="bg1"/>
            </a:solidFill>
          </a:endParaRPr>
        </a:p>
      </dgm:t>
    </dgm:pt>
    <dgm:pt modelId="{CAC65E63-A723-4C50-878D-996516495571}" type="parTrans" cxnId="{5C799C46-9E7D-4BF6-A3B1-6361BDD45AB2}">
      <dgm:prSet/>
      <dgm:spPr/>
      <dgm:t>
        <a:bodyPr/>
        <a:lstStyle/>
        <a:p>
          <a:endParaRPr lang="lt-LT"/>
        </a:p>
      </dgm:t>
    </dgm:pt>
    <dgm:pt modelId="{73AEF1F9-67DA-431C-BA53-71C0B8877727}" type="sibTrans" cxnId="{5C799C46-9E7D-4BF6-A3B1-6361BDD45AB2}">
      <dgm:prSet/>
      <dgm:spPr/>
      <dgm:t>
        <a:bodyPr/>
        <a:lstStyle/>
        <a:p>
          <a:endParaRPr lang="lt-LT"/>
        </a:p>
      </dgm:t>
    </dgm:pt>
    <dgm:pt modelId="{6D7B913D-37A8-438D-BF4C-94A1BA5D999F}" type="pres">
      <dgm:prSet presAssocID="{8155352C-A015-4443-AEFE-AFA582B9517E}" presName="CompostProcess" presStyleCnt="0">
        <dgm:presLayoutVars>
          <dgm:dir/>
          <dgm:resizeHandles val="exact"/>
        </dgm:presLayoutVars>
      </dgm:prSet>
      <dgm:spPr/>
    </dgm:pt>
    <dgm:pt modelId="{50ACE80C-B851-4999-AEB7-1D973D6D25DD}" type="pres">
      <dgm:prSet presAssocID="{8155352C-A015-4443-AEFE-AFA582B9517E}" presName="arrow" presStyleLbl="bgShp" presStyleIdx="0" presStyleCnt="1"/>
      <dgm:spPr/>
    </dgm:pt>
    <dgm:pt modelId="{5329A6F0-BDB1-4B83-9711-113F981756F6}" type="pres">
      <dgm:prSet presAssocID="{8155352C-A015-4443-AEFE-AFA582B9517E}" presName="linearProcess" presStyleCnt="0"/>
      <dgm:spPr/>
    </dgm:pt>
    <dgm:pt modelId="{A6C70640-01F1-4331-8FEE-46E847102CED}" type="pres">
      <dgm:prSet presAssocID="{CB892A42-1A7D-4A32-9720-6AFB648AD8DC}" presName="textNode" presStyleLbl="node1" presStyleIdx="0" presStyleCnt="3">
        <dgm:presLayoutVars>
          <dgm:bulletEnabled val="1"/>
        </dgm:presLayoutVars>
      </dgm:prSet>
      <dgm:spPr/>
    </dgm:pt>
    <dgm:pt modelId="{2C373A31-ACCB-44DC-8124-5AB1737CDE2D}" type="pres">
      <dgm:prSet presAssocID="{55928A8A-C264-4FFA-9C20-93E135D5D34A}" presName="sibTrans" presStyleCnt="0"/>
      <dgm:spPr/>
    </dgm:pt>
    <dgm:pt modelId="{ECE926D8-3724-45DB-A3D0-E36983F5D30D}" type="pres">
      <dgm:prSet presAssocID="{CCC88E65-D262-49FA-BB5A-3554E6568513}" presName="textNode" presStyleLbl="node1" presStyleIdx="1" presStyleCnt="3">
        <dgm:presLayoutVars>
          <dgm:bulletEnabled val="1"/>
        </dgm:presLayoutVars>
      </dgm:prSet>
      <dgm:spPr/>
    </dgm:pt>
    <dgm:pt modelId="{89DB64E6-DAB9-4B67-9882-B6E42078BB9F}" type="pres">
      <dgm:prSet presAssocID="{73AEF1F9-67DA-431C-BA53-71C0B8877727}" presName="sibTrans" presStyleCnt="0"/>
      <dgm:spPr/>
    </dgm:pt>
    <dgm:pt modelId="{B03DEAE4-5FE3-44F1-8A72-2513A2E386B4}" type="pres">
      <dgm:prSet presAssocID="{83CBCC78-F58E-4F14-8CC4-CC3E3638D995}" presName="textNode" presStyleLbl="node1" presStyleIdx="2" presStyleCnt="3">
        <dgm:presLayoutVars>
          <dgm:bulletEnabled val="1"/>
        </dgm:presLayoutVars>
      </dgm:prSet>
      <dgm:spPr/>
    </dgm:pt>
  </dgm:ptLst>
  <dgm:cxnLst>
    <dgm:cxn modelId="{CAD4E515-5059-4F6A-9F53-B8DA4F4BFD08}" type="presOf" srcId="{CCC88E65-D262-49FA-BB5A-3554E6568513}" destId="{ECE926D8-3724-45DB-A3D0-E36983F5D30D}" srcOrd="0" destOrd="0" presId="urn:microsoft.com/office/officeart/2005/8/layout/hProcess9"/>
    <dgm:cxn modelId="{956EC52F-1024-4168-80ED-3E10F1F03F29}" srcId="{8155352C-A015-4443-AEFE-AFA582B9517E}" destId="{CB892A42-1A7D-4A32-9720-6AFB648AD8DC}" srcOrd="0" destOrd="0" parTransId="{FA5FC4FE-87BA-43A3-98F8-8C6E675160BE}" sibTransId="{55928A8A-C264-4FFA-9C20-93E135D5D34A}"/>
    <dgm:cxn modelId="{5C799C46-9E7D-4BF6-A3B1-6361BDD45AB2}" srcId="{8155352C-A015-4443-AEFE-AFA582B9517E}" destId="{CCC88E65-D262-49FA-BB5A-3554E6568513}" srcOrd="1" destOrd="0" parTransId="{CAC65E63-A723-4C50-878D-996516495571}" sibTransId="{73AEF1F9-67DA-431C-BA53-71C0B8877727}"/>
    <dgm:cxn modelId="{20B093B0-D538-4EC1-ABB1-9A29A16B5000}" type="presOf" srcId="{8155352C-A015-4443-AEFE-AFA582B9517E}" destId="{6D7B913D-37A8-438D-BF4C-94A1BA5D999F}" srcOrd="0" destOrd="0" presId="urn:microsoft.com/office/officeart/2005/8/layout/hProcess9"/>
    <dgm:cxn modelId="{20935ECB-2849-4521-95EC-60BEC979AD52}" srcId="{8155352C-A015-4443-AEFE-AFA582B9517E}" destId="{83CBCC78-F58E-4F14-8CC4-CC3E3638D995}" srcOrd="2" destOrd="0" parTransId="{A0B4AD4F-7573-41C1-813D-8C13134751A7}" sibTransId="{153591E3-E957-4672-8DDB-2E365FF2A9F4}"/>
    <dgm:cxn modelId="{31F36BE6-8967-4230-ABF7-BCB6BF89FEDF}" type="presOf" srcId="{83CBCC78-F58E-4F14-8CC4-CC3E3638D995}" destId="{B03DEAE4-5FE3-44F1-8A72-2513A2E386B4}" srcOrd="0" destOrd="0" presId="urn:microsoft.com/office/officeart/2005/8/layout/hProcess9"/>
    <dgm:cxn modelId="{FE21C4F9-9C2A-44B1-8A39-469A5CA9C042}" type="presOf" srcId="{CB892A42-1A7D-4A32-9720-6AFB648AD8DC}" destId="{A6C70640-01F1-4331-8FEE-46E847102CED}" srcOrd="0" destOrd="0" presId="urn:microsoft.com/office/officeart/2005/8/layout/hProcess9"/>
    <dgm:cxn modelId="{EB156480-33F6-4F2C-BC38-F498387793CD}" type="presParOf" srcId="{6D7B913D-37A8-438D-BF4C-94A1BA5D999F}" destId="{50ACE80C-B851-4999-AEB7-1D973D6D25DD}" srcOrd="0" destOrd="0" presId="urn:microsoft.com/office/officeart/2005/8/layout/hProcess9"/>
    <dgm:cxn modelId="{97D41DEA-D4FB-46BD-8E05-350A245FA5B4}" type="presParOf" srcId="{6D7B913D-37A8-438D-BF4C-94A1BA5D999F}" destId="{5329A6F0-BDB1-4B83-9711-113F981756F6}" srcOrd="1" destOrd="0" presId="urn:microsoft.com/office/officeart/2005/8/layout/hProcess9"/>
    <dgm:cxn modelId="{740BDA87-A696-4496-A41F-05E5A29A62A5}" type="presParOf" srcId="{5329A6F0-BDB1-4B83-9711-113F981756F6}" destId="{A6C70640-01F1-4331-8FEE-46E847102CED}" srcOrd="0" destOrd="0" presId="urn:microsoft.com/office/officeart/2005/8/layout/hProcess9"/>
    <dgm:cxn modelId="{3FA99E55-3235-4AA7-BE74-AA36D2952C7D}" type="presParOf" srcId="{5329A6F0-BDB1-4B83-9711-113F981756F6}" destId="{2C373A31-ACCB-44DC-8124-5AB1737CDE2D}" srcOrd="1" destOrd="0" presId="urn:microsoft.com/office/officeart/2005/8/layout/hProcess9"/>
    <dgm:cxn modelId="{99CA6AAF-0527-4038-8746-3B72F8D34068}" type="presParOf" srcId="{5329A6F0-BDB1-4B83-9711-113F981756F6}" destId="{ECE926D8-3724-45DB-A3D0-E36983F5D30D}" srcOrd="2" destOrd="0" presId="urn:microsoft.com/office/officeart/2005/8/layout/hProcess9"/>
    <dgm:cxn modelId="{B39F64E9-90BE-4CDC-AFA4-0E9E68152961}" type="presParOf" srcId="{5329A6F0-BDB1-4B83-9711-113F981756F6}" destId="{89DB64E6-DAB9-4B67-9882-B6E42078BB9F}" srcOrd="3" destOrd="0" presId="urn:microsoft.com/office/officeart/2005/8/layout/hProcess9"/>
    <dgm:cxn modelId="{98F769B4-A1AB-4592-A721-99C8BC4796FB}" type="presParOf" srcId="{5329A6F0-BDB1-4B83-9711-113F981756F6}" destId="{B03DEAE4-5FE3-44F1-8A72-2513A2E386B4}"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EE1D50-82E6-4585-AAAF-7A9AF18CDBA5}"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lt-LT"/>
        </a:p>
      </dgm:t>
    </dgm:pt>
    <dgm:pt modelId="{7E4AA732-ACBC-4A51-88F8-49D46C6F9B1D}">
      <dgm:prSet phldrT="[Text]" custT="1"/>
      <dgm:spPr/>
      <dgm:t>
        <a:bodyPr/>
        <a:lstStyle/>
        <a:p>
          <a:endParaRPr lang="ru-RU" sz="1600" b="1" dirty="0"/>
        </a:p>
      </dgm:t>
    </dgm:pt>
    <dgm:pt modelId="{88E13467-E371-417D-928E-2DB0B63681AC}" type="parTrans" cxnId="{910FE2C8-9F31-451A-9004-0442EFE5B250}">
      <dgm:prSet/>
      <dgm:spPr/>
      <dgm:t>
        <a:bodyPr/>
        <a:lstStyle/>
        <a:p>
          <a:endParaRPr lang="lt-LT"/>
        </a:p>
      </dgm:t>
    </dgm:pt>
    <dgm:pt modelId="{809ACC2B-7E7E-4CB1-BAC4-075D27CDBA02}" type="sibTrans" cxnId="{910FE2C8-9F31-451A-9004-0442EFE5B250}">
      <dgm:prSet/>
      <dgm:spPr/>
      <dgm:t>
        <a:bodyPr/>
        <a:lstStyle/>
        <a:p>
          <a:endParaRPr lang="lt-LT"/>
        </a:p>
      </dgm:t>
    </dgm:pt>
    <dgm:pt modelId="{5107A1A7-D995-4C18-9479-58C97865301B}">
      <dgm:prSet phldrT="[Text]" custT="1"/>
      <dgm:spPr/>
      <dgm:t>
        <a:bodyPr/>
        <a:lstStyle/>
        <a:p>
          <a:pPr marL="0" lvl="0" indent="0" algn="ctr" defTabSz="1422400">
            <a:lnSpc>
              <a:spcPct val="90000"/>
            </a:lnSpc>
            <a:spcBef>
              <a:spcPct val="0"/>
            </a:spcBef>
            <a:spcAft>
              <a:spcPct val="35000"/>
            </a:spcAft>
            <a:buNone/>
          </a:pPr>
          <a:endParaRPr lang="ru-RU" sz="1600" b="1" kern="1200" dirty="0">
            <a:solidFill>
              <a:srgbClr val="0070C0"/>
            </a:solidFill>
            <a:latin typeface="Calibri"/>
            <a:ea typeface="+mn-ea"/>
            <a:cs typeface="+mn-cs"/>
          </a:endParaRPr>
        </a:p>
      </dgm:t>
    </dgm:pt>
    <dgm:pt modelId="{63B201B5-71B9-4675-8CB4-D32FDEC7FEC2}" type="parTrans" cxnId="{EF3E442B-04F3-4C59-AC80-DAD1D9C546B8}">
      <dgm:prSet/>
      <dgm:spPr/>
      <dgm:t>
        <a:bodyPr/>
        <a:lstStyle/>
        <a:p>
          <a:endParaRPr lang="lt-LT"/>
        </a:p>
      </dgm:t>
    </dgm:pt>
    <dgm:pt modelId="{52BA45A6-5066-420E-88EC-549151AC2400}" type="sibTrans" cxnId="{EF3E442B-04F3-4C59-AC80-DAD1D9C546B8}">
      <dgm:prSet/>
      <dgm:spPr/>
      <dgm:t>
        <a:bodyPr/>
        <a:lstStyle/>
        <a:p>
          <a:endParaRPr lang="lt-LT"/>
        </a:p>
      </dgm:t>
    </dgm:pt>
    <dgm:pt modelId="{CD7C0467-B353-4023-80B9-B41F709E2821}" type="pres">
      <dgm:prSet presAssocID="{65EE1D50-82E6-4585-AAAF-7A9AF18CDBA5}" presName="diagram" presStyleCnt="0">
        <dgm:presLayoutVars>
          <dgm:dir/>
          <dgm:resizeHandles val="exact"/>
        </dgm:presLayoutVars>
      </dgm:prSet>
      <dgm:spPr/>
    </dgm:pt>
    <dgm:pt modelId="{AAAE6D73-05D5-4019-9DFD-F675F46B7F18}" type="pres">
      <dgm:prSet presAssocID="{7E4AA732-ACBC-4A51-88F8-49D46C6F9B1D}" presName="arrow" presStyleLbl="node1" presStyleIdx="0" presStyleCnt="2" custScaleX="113844" custScaleY="100497">
        <dgm:presLayoutVars>
          <dgm:bulletEnabled val="1"/>
        </dgm:presLayoutVars>
      </dgm:prSet>
      <dgm:spPr/>
    </dgm:pt>
    <dgm:pt modelId="{0A4E879E-7419-421F-AC70-9AF527A08D18}" type="pres">
      <dgm:prSet presAssocID="{5107A1A7-D995-4C18-9479-58C97865301B}" presName="arrow" presStyleLbl="node1" presStyleIdx="1" presStyleCnt="2" custScaleX="108780" custScaleY="100485">
        <dgm:presLayoutVars>
          <dgm:bulletEnabled val="1"/>
        </dgm:presLayoutVars>
      </dgm:prSet>
      <dgm:spPr/>
    </dgm:pt>
  </dgm:ptLst>
  <dgm:cxnLst>
    <dgm:cxn modelId="{E485A116-3C7F-4544-86DE-F3B876281324}" type="presOf" srcId="{7E4AA732-ACBC-4A51-88F8-49D46C6F9B1D}" destId="{AAAE6D73-05D5-4019-9DFD-F675F46B7F18}" srcOrd="0" destOrd="0" presId="urn:microsoft.com/office/officeart/2005/8/layout/arrow5"/>
    <dgm:cxn modelId="{EF3E442B-04F3-4C59-AC80-DAD1D9C546B8}" srcId="{65EE1D50-82E6-4585-AAAF-7A9AF18CDBA5}" destId="{5107A1A7-D995-4C18-9479-58C97865301B}" srcOrd="1" destOrd="0" parTransId="{63B201B5-71B9-4675-8CB4-D32FDEC7FEC2}" sibTransId="{52BA45A6-5066-420E-88EC-549151AC2400}"/>
    <dgm:cxn modelId="{1F4ED0B3-6FE3-4E88-B917-5282450366F5}" type="presOf" srcId="{65EE1D50-82E6-4585-AAAF-7A9AF18CDBA5}" destId="{CD7C0467-B353-4023-80B9-B41F709E2821}" srcOrd="0" destOrd="0" presId="urn:microsoft.com/office/officeart/2005/8/layout/arrow5"/>
    <dgm:cxn modelId="{910FE2C8-9F31-451A-9004-0442EFE5B250}" srcId="{65EE1D50-82E6-4585-AAAF-7A9AF18CDBA5}" destId="{7E4AA732-ACBC-4A51-88F8-49D46C6F9B1D}" srcOrd="0" destOrd="0" parTransId="{88E13467-E371-417D-928E-2DB0B63681AC}" sibTransId="{809ACC2B-7E7E-4CB1-BAC4-075D27CDBA02}"/>
    <dgm:cxn modelId="{FD5645D6-E1A3-4B2D-B677-9397A60D5990}" type="presOf" srcId="{5107A1A7-D995-4C18-9479-58C97865301B}" destId="{0A4E879E-7419-421F-AC70-9AF527A08D18}" srcOrd="0" destOrd="0" presId="urn:microsoft.com/office/officeart/2005/8/layout/arrow5"/>
    <dgm:cxn modelId="{357A1917-DC52-4191-84BB-B0562BC44D86}" type="presParOf" srcId="{CD7C0467-B353-4023-80B9-B41F709E2821}" destId="{AAAE6D73-05D5-4019-9DFD-F675F46B7F18}" srcOrd="0" destOrd="0" presId="urn:microsoft.com/office/officeart/2005/8/layout/arrow5"/>
    <dgm:cxn modelId="{5E88441D-179C-46DD-A9E8-7479F2399268}" type="presParOf" srcId="{CD7C0467-B353-4023-80B9-B41F709E2821}" destId="{0A4E879E-7419-421F-AC70-9AF527A08D18}"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B67A5-0C00-4081-BEC9-5E0D2176DA32}">
      <dsp:nvSpPr>
        <dsp:cNvPr id="0" name=""/>
        <dsp:cNvSpPr/>
      </dsp:nvSpPr>
      <dsp:spPr>
        <a:xfrm>
          <a:off x="0" y="0"/>
          <a:ext cx="2446385" cy="665842"/>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20003" bIns="40005" numCol="1" spcCol="1270" anchor="ctr" anchorCtr="0">
          <a:noAutofit/>
        </a:bodyPr>
        <a:lstStyle/>
        <a:p>
          <a:pPr marL="0" lvl="0" indent="0" algn="ctr" defTabSz="644525">
            <a:lnSpc>
              <a:spcPct val="90000"/>
            </a:lnSpc>
            <a:spcBef>
              <a:spcPct val="0"/>
            </a:spcBef>
            <a:spcAft>
              <a:spcPct val="35000"/>
            </a:spcAft>
            <a:buNone/>
          </a:pPr>
          <a:r>
            <a:rPr lang="fi-FI" sz="1450" kern="1200" dirty="0"/>
            <a:t>1. </a:t>
          </a:r>
          <a:r>
            <a:rPr lang="ru-RU" sz="1450" kern="1200" dirty="0"/>
            <a:t>Обнаружить</a:t>
          </a:r>
          <a:endParaRPr lang="fi-FI" sz="1450" kern="1200" dirty="0"/>
        </a:p>
      </dsp:txBody>
      <dsp:txXfrm>
        <a:off x="0" y="0"/>
        <a:ext cx="2279925" cy="665842"/>
      </dsp:txXfrm>
    </dsp:sp>
    <dsp:sp modelId="{955E6096-3289-40B9-9BE6-8972A61DA5E9}">
      <dsp:nvSpPr>
        <dsp:cNvPr id="0" name=""/>
        <dsp:cNvSpPr/>
      </dsp:nvSpPr>
      <dsp:spPr>
        <a:xfrm>
          <a:off x="1741228" y="0"/>
          <a:ext cx="3448036" cy="665842"/>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marL="0" lvl="0" indent="0" algn="ctr" defTabSz="666750">
            <a:lnSpc>
              <a:spcPct val="90000"/>
            </a:lnSpc>
            <a:spcBef>
              <a:spcPct val="0"/>
            </a:spcBef>
            <a:spcAft>
              <a:spcPct val="35000"/>
            </a:spcAft>
            <a:buNone/>
          </a:pPr>
          <a:r>
            <a:rPr lang="fi-FI" sz="1500" kern="1200" dirty="0"/>
            <a:t>2.</a:t>
          </a:r>
          <a:r>
            <a:rPr lang="ru-RU" sz="1500" kern="1200" dirty="0"/>
            <a:t>Определять</a:t>
          </a:r>
          <a:endParaRPr lang="fi-FI" sz="1500" kern="1200" dirty="0"/>
        </a:p>
      </dsp:txBody>
      <dsp:txXfrm>
        <a:off x="2074149" y="0"/>
        <a:ext cx="2782194" cy="665842"/>
      </dsp:txXfrm>
    </dsp:sp>
    <dsp:sp modelId="{45F65B02-AF09-4A1F-A75B-FA344974C3B7}">
      <dsp:nvSpPr>
        <dsp:cNvPr id="0" name=""/>
        <dsp:cNvSpPr/>
      </dsp:nvSpPr>
      <dsp:spPr>
        <a:xfrm>
          <a:off x="3933668" y="0"/>
          <a:ext cx="2383339" cy="665842"/>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marL="0" lvl="0" indent="0" algn="ctr" defTabSz="666750">
            <a:lnSpc>
              <a:spcPct val="90000"/>
            </a:lnSpc>
            <a:spcBef>
              <a:spcPct val="0"/>
            </a:spcBef>
            <a:spcAft>
              <a:spcPct val="35000"/>
            </a:spcAft>
            <a:buNone/>
          </a:pPr>
          <a:r>
            <a:rPr lang="fi-FI" sz="1500" kern="1200" dirty="0"/>
            <a:t>3. </a:t>
          </a:r>
          <a:r>
            <a:rPr lang="ru-RU" sz="1500" kern="1200"/>
            <a:t>Разработать</a:t>
          </a:r>
          <a:endParaRPr lang="fi-FI" sz="1500" kern="1200" dirty="0"/>
        </a:p>
      </dsp:txBody>
      <dsp:txXfrm>
        <a:off x="4266589" y="0"/>
        <a:ext cx="1717497" cy="665842"/>
      </dsp:txXfrm>
    </dsp:sp>
    <dsp:sp modelId="{3B8077B8-F6EF-43AF-A5BC-0CDB74AF7C46}">
      <dsp:nvSpPr>
        <dsp:cNvPr id="0" name=""/>
        <dsp:cNvSpPr/>
      </dsp:nvSpPr>
      <dsp:spPr>
        <a:xfrm>
          <a:off x="5824774" y="0"/>
          <a:ext cx="2658300" cy="665842"/>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marL="0" lvl="0" indent="0" algn="ctr" defTabSz="644525">
            <a:lnSpc>
              <a:spcPct val="90000"/>
            </a:lnSpc>
            <a:spcBef>
              <a:spcPct val="0"/>
            </a:spcBef>
            <a:spcAft>
              <a:spcPct val="35000"/>
            </a:spcAft>
            <a:buNone/>
          </a:pPr>
          <a:r>
            <a:rPr lang="fi-FI" sz="1450" kern="1200" dirty="0"/>
            <a:t>4. </a:t>
          </a:r>
          <a:r>
            <a:rPr lang="ru-RU" sz="1450" kern="1200" dirty="0"/>
            <a:t>Доставить</a:t>
          </a:r>
          <a:endParaRPr lang="fi-FI" sz="1450" kern="1200" dirty="0"/>
        </a:p>
      </dsp:txBody>
      <dsp:txXfrm>
        <a:off x="6157695" y="0"/>
        <a:ext cx="1992458" cy="6658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ACE80C-B851-4999-AEB7-1D973D6D25DD}">
      <dsp:nvSpPr>
        <dsp:cNvPr id="0" name=""/>
        <dsp:cNvSpPr/>
      </dsp:nvSpPr>
      <dsp:spPr>
        <a:xfrm>
          <a:off x="845819" y="0"/>
          <a:ext cx="9585960" cy="402272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C70640-01F1-4331-8FEE-46E847102CED}">
      <dsp:nvSpPr>
        <dsp:cNvPr id="0" name=""/>
        <dsp:cNvSpPr/>
      </dsp:nvSpPr>
      <dsp:spPr>
        <a:xfrm>
          <a:off x="0" y="1206817"/>
          <a:ext cx="3383280" cy="16090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kk-KZ" sz="2400" b="1" kern="1200" dirty="0">
              <a:solidFill>
                <a:schemeClr val="bg1"/>
              </a:solidFill>
              <a:latin typeface="+mn-lt"/>
            </a:rPr>
            <a:t>Анализ</a:t>
          </a:r>
          <a:r>
            <a:rPr lang="kk-KZ" sz="2400" b="1" kern="1200" dirty="0">
              <a:solidFill>
                <a:schemeClr val="bg1"/>
              </a:solidFill>
              <a:latin typeface="Calibri Light" panose="020F0302020204030204"/>
            </a:rPr>
            <a:t> </a:t>
          </a:r>
          <a:endParaRPr lang="lt-LT" sz="2400" b="1" kern="1200" dirty="0">
            <a:solidFill>
              <a:schemeClr val="bg1"/>
            </a:solidFill>
          </a:endParaRPr>
        </a:p>
      </dsp:txBody>
      <dsp:txXfrm>
        <a:off x="78549" y="1285366"/>
        <a:ext cx="3226182" cy="1451992"/>
      </dsp:txXfrm>
    </dsp:sp>
    <dsp:sp modelId="{ECE926D8-3724-45DB-A3D0-E36983F5D30D}">
      <dsp:nvSpPr>
        <dsp:cNvPr id="0" name=""/>
        <dsp:cNvSpPr/>
      </dsp:nvSpPr>
      <dsp:spPr>
        <a:xfrm>
          <a:off x="3947160" y="1206817"/>
          <a:ext cx="3383280" cy="16090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b="1" kern="1200" dirty="0">
            <a:solidFill>
              <a:schemeClr val="bg1"/>
            </a:solidFill>
          </a:endParaRPr>
        </a:p>
        <a:p>
          <a:pPr marL="0" lvl="0" indent="0" algn="ctr" defTabSz="1066800">
            <a:lnSpc>
              <a:spcPct val="90000"/>
            </a:lnSpc>
            <a:spcBef>
              <a:spcPct val="0"/>
            </a:spcBef>
            <a:spcAft>
              <a:spcPct val="35000"/>
            </a:spcAft>
            <a:buNone/>
          </a:pPr>
          <a:r>
            <a:rPr lang="kk-KZ" sz="2400" b="1" kern="1200" dirty="0">
              <a:solidFill>
                <a:schemeClr val="bg1"/>
              </a:solidFill>
              <a:latin typeface="+mn-lt"/>
            </a:rPr>
            <a:t>Синтез</a:t>
          </a:r>
          <a:endParaRPr lang="en-US" sz="2400" b="1" kern="1200" dirty="0">
            <a:solidFill>
              <a:schemeClr val="bg1"/>
            </a:solidFill>
            <a:latin typeface="+mn-lt"/>
          </a:endParaRPr>
        </a:p>
        <a:p>
          <a:pPr marL="0" lvl="0" indent="0" algn="ctr" defTabSz="1066800">
            <a:lnSpc>
              <a:spcPct val="90000"/>
            </a:lnSpc>
            <a:spcBef>
              <a:spcPct val="0"/>
            </a:spcBef>
            <a:spcAft>
              <a:spcPct val="35000"/>
            </a:spcAft>
            <a:buNone/>
          </a:pPr>
          <a:endParaRPr lang="lt-LT" sz="2400" b="1" kern="1200" dirty="0">
            <a:solidFill>
              <a:schemeClr val="bg1"/>
            </a:solidFill>
          </a:endParaRPr>
        </a:p>
      </dsp:txBody>
      <dsp:txXfrm>
        <a:off x="4025709" y="1285366"/>
        <a:ext cx="3226182" cy="1451992"/>
      </dsp:txXfrm>
    </dsp:sp>
    <dsp:sp modelId="{B03DEAE4-5FE3-44F1-8A72-2513A2E386B4}">
      <dsp:nvSpPr>
        <dsp:cNvPr id="0" name=""/>
        <dsp:cNvSpPr/>
      </dsp:nvSpPr>
      <dsp:spPr>
        <a:xfrm>
          <a:off x="7894320" y="1206817"/>
          <a:ext cx="3383280" cy="16090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kk-KZ" sz="2400" b="1" kern="1200" dirty="0" err="1">
              <a:solidFill>
                <a:schemeClr val="bg1"/>
              </a:solidFill>
            </a:rPr>
            <a:t>Определение</a:t>
          </a:r>
          <a:r>
            <a:rPr lang="en-US" sz="2400" b="1" kern="1200" dirty="0">
              <a:solidFill>
                <a:schemeClr val="bg1"/>
              </a:solidFill>
              <a:latin typeface="Calibri Light" panose="020F0302020204030204"/>
            </a:rPr>
            <a:t> </a:t>
          </a:r>
          <a:endParaRPr lang="lt-LT" sz="2400" b="1" kern="1200" dirty="0">
            <a:solidFill>
              <a:schemeClr val="bg1"/>
            </a:solidFill>
          </a:endParaRPr>
        </a:p>
      </dsp:txBody>
      <dsp:txXfrm>
        <a:off x="7972869" y="1285366"/>
        <a:ext cx="3226182" cy="14519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AE6D73-05D5-4019-9DFD-F675F46B7F18}">
      <dsp:nvSpPr>
        <dsp:cNvPr id="0" name=""/>
        <dsp:cNvSpPr/>
      </dsp:nvSpPr>
      <dsp:spPr>
        <a:xfrm rot="16200000">
          <a:off x="-255370" y="1228"/>
          <a:ext cx="5161018" cy="4555943"/>
        </a:xfrm>
        <a:prstGeom prst="down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ru-RU" sz="1600" b="1" kern="1200" dirty="0"/>
        </a:p>
      </dsp:txBody>
      <dsp:txXfrm rot="5400000">
        <a:off x="47168" y="988944"/>
        <a:ext cx="3758653" cy="2580509"/>
      </dsp:txXfrm>
    </dsp:sp>
    <dsp:sp modelId="{0A4E879E-7419-421F-AC70-9AF527A08D18}">
      <dsp:nvSpPr>
        <dsp:cNvPr id="0" name=""/>
        <dsp:cNvSpPr/>
      </dsp:nvSpPr>
      <dsp:spPr>
        <a:xfrm rot="5400000">
          <a:off x="6324432" y="1500"/>
          <a:ext cx="4931446" cy="4555399"/>
        </a:xfrm>
        <a:prstGeom prst="down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1422400">
            <a:lnSpc>
              <a:spcPct val="90000"/>
            </a:lnSpc>
            <a:spcBef>
              <a:spcPct val="0"/>
            </a:spcBef>
            <a:spcAft>
              <a:spcPct val="35000"/>
            </a:spcAft>
            <a:buNone/>
          </a:pPr>
          <a:endParaRPr lang="ru-RU" sz="1600" b="1" kern="1200" dirty="0">
            <a:solidFill>
              <a:srgbClr val="0070C0"/>
            </a:solidFill>
            <a:latin typeface="Calibri"/>
            <a:ea typeface="+mn-ea"/>
            <a:cs typeface="+mn-cs"/>
          </a:endParaRPr>
        </a:p>
      </dsp:txBody>
      <dsp:txXfrm rot="-5400000">
        <a:off x="7309651" y="1046338"/>
        <a:ext cx="3758204" cy="2465723"/>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6E4EA-A592-4B3C-84B8-EB43BD280C89}" type="datetimeFigureOut">
              <a:rPr lang="en-US" smtClean="0"/>
              <a:t>1/10/23</a:t>
            </a:fld>
            <a:endParaRPr lang="en-US"/>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B53B9C-3A07-45FE-922C-29F3E73C4F53}" type="slidenum">
              <a:rPr lang="en-US" smtClean="0"/>
              <a:t>‹#›</a:t>
            </a:fld>
            <a:endParaRPr lang="en-US"/>
          </a:p>
        </p:txBody>
      </p:sp>
    </p:spTree>
    <p:extLst>
      <p:ext uri="{BB962C8B-B14F-4D97-AF65-F5344CB8AC3E}">
        <p14:creationId xmlns:p14="http://schemas.microsoft.com/office/powerpoint/2010/main" val="1250366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1</a:t>
            </a:fld>
            <a:endParaRPr lang="en-US"/>
          </a:p>
        </p:txBody>
      </p:sp>
    </p:spTree>
    <p:extLst>
      <p:ext uri="{BB962C8B-B14F-4D97-AF65-F5344CB8AC3E}">
        <p14:creationId xmlns:p14="http://schemas.microsoft.com/office/powerpoint/2010/main" val="3705738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fld id="{01B53B9C-3A07-45FE-922C-29F3E73C4F53}" type="slidenum">
              <a:rPr lang="en-US" smtClean="0"/>
              <a:t>12</a:t>
            </a:fld>
            <a:endParaRPr lang="en-US"/>
          </a:p>
        </p:txBody>
      </p:sp>
    </p:spTree>
    <p:extLst>
      <p:ext uri="{BB962C8B-B14F-4D97-AF65-F5344CB8AC3E}">
        <p14:creationId xmlns:p14="http://schemas.microsoft.com/office/powerpoint/2010/main" val="2920824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fld id="{01B53B9C-3A07-45FE-922C-29F3E73C4F53}" type="slidenum">
              <a:rPr lang="en-US" smtClean="0"/>
              <a:t>13</a:t>
            </a:fld>
            <a:endParaRPr lang="en-US"/>
          </a:p>
        </p:txBody>
      </p:sp>
    </p:spTree>
    <p:extLst>
      <p:ext uri="{BB962C8B-B14F-4D97-AF65-F5344CB8AC3E}">
        <p14:creationId xmlns:p14="http://schemas.microsoft.com/office/powerpoint/2010/main" val="2592816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FI" dirty="0"/>
          </a:p>
        </p:txBody>
      </p:sp>
      <p:sp>
        <p:nvSpPr>
          <p:cNvPr id="4" name="Slide Number Placeholder 3"/>
          <p:cNvSpPr>
            <a:spLocks noGrp="1"/>
          </p:cNvSpPr>
          <p:nvPr>
            <p:ph type="sldNum" sz="quarter" idx="5"/>
          </p:nvPr>
        </p:nvSpPr>
        <p:spPr/>
        <p:txBody>
          <a:bodyPr/>
          <a:lstStyle/>
          <a:p>
            <a:fld id="{229CBC33-BD31-4756-B835-3C6164AE07CE}" type="slidenum">
              <a:rPr lang="sv-FI" smtClean="0"/>
              <a:t>2</a:t>
            </a:fld>
            <a:endParaRPr lang="sv-FI"/>
          </a:p>
        </p:txBody>
      </p:sp>
    </p:spTree>
    <p:extLst>
      <p:ext uri="{BB962C8B-B14F-4D97-AF65-F5344CB8AC3E}">
        <p14:creationId xmlns:p14="http://schemas.microsoft.com/office/powerpoint/2010/main" val="1590393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01B53B9C-3A07-45FE-922C-29F3E73C4F53}" type="slidenum">
              <a:rPr lang="en-US" smtClean="0"/>
              <a:t>3</a:t>
            </a:fld>
            <a:endParaRPr lang="en-US"/>
          </a:p>
        </p:txBody>
      </p:sp>
    </p:spTree>
    <p:extLst>
      <p:ext uri="{BB962C8B-B14F-4D97-AF65-F5344CB8AC3E}">
        <p14:creationId xmlns:p14="http://schemas.microsoft.com/office/powerpoint/2010/main" val="1718276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4</a:t>
            </a:fld>
            <a:endParaRPr lang="en-US"/>
          </a:p>
        </p:txBody>
      </p:sp>
    </p:spTree>
    <p:extLst>
      <p:ext uri="{BB962C8B-B14F-4D97-AF65-F5344CB8AC3E}">
        <p14:creationId xmlns:p14="http://schemas.microsoft.com/office/powerpoint/2010/main" val="84911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5</a:t>
            </a:fld>
            <a:endParaRPr lang="en-US"/>
          </a:p>
        </p:txBody>
      </p:sp>
    </p:spTree>
    <p:extLst>
      <p:ext uri="{BB962C8B-B14F-4D97-AF65-F5344CB8AC3E}">
        <p14:creationId xmlns:p14="http://schemas.microsoft.com/office/powerpoint/2010/main" val="873817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endParaRPr lang="lt-LT" dirty="0"/>
          </a:p>
          <a:p>
            <a:endParaRPr lang="lt-LT" dirty="0"/>
          </a:p>
        </p:txBody>
      </p:sp>
      <p:sp>
        <p:nvSpPr>
          <p:cNvPr id="4" name="Slide Number Placeholder 3"/>
          <p:cNvSpPr>
            <a:spLocks noGrp="1"/>
          </p:cNvSpPr>
          <p:nvPr>
            <p:ph type="sldNum" sz="quarter" idx="5"/>
          </p:nvPr>
        </p:nvSpPr>
        <p:spPr/>
        <p:txBody>
          <a:bodyPr/>
          <a:lstStyle/>
          <a:p>
            <a:fld id="{01B53B9C-3A07-45FE-922C-29F3E73C4F53}" type="slidenum">
              <a:rPr lang="en-US" smtClean="0"/>
              <a:t>7</a:t>
            </a:fld>
            <a:endParaRPr lang="en-US"/>
          </a:p>
        </p:txBody>
      </p:sp>
    </p:spTree>
    <p:extLst>
      <p:ext uri="{BB962C8B-B14F-4D97-AF65-F5344CB8AC3E}">
        <p14:creationId xmlns:p14="http://schemas.microsoft.com/office/powerpoint/2010/main" val="103056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fld id="{01B53B9C-3A07-45FE-922C-29F3E73C4F53}" type="slidenum">
              <a:rPr lang="en-US" smtClean="0"/>
              <a:t>9</a:t>
            </a:fld>
            <a:endParaRPr lang="en-US"/>
          </a:p>
        </p:txBody>
      </p:sp>
    </p:spTree>
    <p:extLst>
      <p:ext uri="{BB962C8B-B14F-4D97-AF65-F5344CB8AC3E}">
        <p14:creationId xmlns:p14="http://schemas.microsoft.com/office/powerpoint/2010/main" val="1933711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fld id="{01B53B9C-3A07-45FE-922C-29F3E73C4F53}" type="slidenum">
              <a:rPr lang="en-US" smtClean="0"/>
              <a:t>10</a:t>
            </a:fld>
            <a:endParaRPr lang="en-US"/>
          </a:p>
        </p:txBody>
      </p:sp>
    </p:spTree>
    <p:extLst>
      <p:ext uri="{BB962C8B-B14F-4D97-AF65-F5344CB8AC3E}">
        <p14:creationId xmlns:p14="http://schemas.microsoft.com/office/powerpoint/2010/main" val="3126813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fld id="{01B53B9C-3A07-45FE-922C-29F3E73C4F53}" type="slidenum">
              <a:rPr lang="en-US" smtClean="0"/>
              <a:t>11</a:t>
            </a:fld>
            <a:endParaRPr lang="en-US"/>
          </a:p>
        </p:txBody>
      </p:sp>
    </p:spTree>
    <p:extLst>
      <p:ext uri="{BB962C8B-B14F-4D97-AF65-F5344CB8AC3E}">
        <p14:creationId xmlns:p14="http://schemas.microsoft.com/office/powerpoint/2010/main" val="40890012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79" y="1557225"/>
            <a:ext cx="10061171" cy="2470280"/>
          </a:xfrm>
        </p:spPr>
        <p:txBody>
          <a:bodyPr anchor="b">
            <a:normAutofit/>
          </a:bodyPr>
          <a:lstStyle>
            <a:lvl1pPr algn="ctr">
              <a:lnSpc>
                <a:spcPct val="85000"/>
              </a:lnSpc>
              <a:defRPr sz="8000" spc="-50" baseline="0">
                <a:solidFill>
                  <a:srgbClr val="0070C0"/>
                </a:solidFill>
              </a:defRPr>
            </a:lvl1pPr>
          </a:lstStyle>
          <a:p>
            <a:r>
              <a:rPr lang="lt-LT"/>
              <a:t>Spustelėję redag. ruoš. pavad. stilių</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rgbClr val="0070C0"/>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lt-LT"/>
              <a:t>Spustelėkite norėdami redaguoti šablono paantraštės stilių</a:t>
            </a:r>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12" descr="A picture containing graphical user interface&#10;&#10;Description automatically generated">
            <a:extLst>
              <a:ext uri="{FF2B5EF4-FFF2-40B4-BE49-F238E27FC236}">
                <a16:creationId xmlns:a16="http://schemas.microsoft.com/office/drawing/2014/main" id="{9DA36D6F-0A78-4ABF-BA3C-47B8BD1BB529}"/>
              </a:ext>
            </a:extLst>
          </p:cNvPr>
          <p:cNvPicPr>
            <a:picLocks noChangeAspect="1"/>
          </p:cNvPicPr>
          <p:nvPr userDrawn="1"/>
        </p:nvPicPr>
        <p:blipFill>
          <a:blip r:embed="rId2"/>
          <a:stretch>
            <a:fillRect/>
          </a:stretch>
        </p:blipFill>
        <p:spPr>
          <a:xfrm>
            <a:off x="15" y="161322"/>
            <a:ext cx="3352799" cy="714978"/>
          </a:xfrm>
          <a:prstGeom prst="rect">
            <a:avLst/>
          </a:prstGeom>
        </p:spPr>
      </p:pic>
      <p:sp>
        <p:nvSpPr>
          <p:cNvPr id="12" name="TextBox 11"/>
          <p:cNvSpPr txBox="1"/>
          <p:nvPr userDrawn="1"/>
        </p:nvSpPr>
        <p:spPr>
          <a:xfrm>
            <a:off x="164757" y="6226848"/>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4" name="Picture 3">
            <a:extLst>
              <a:ext uri="{FF2B5EF4-FFF2-40B4-BE49-F238E27FC236}">
                <a16:creationId xmlns:a16="http://schemas.microsoft.com/office/drawing/2014/main" id="{4B91A6DE-4906-4E8E-B059-08E1ACFD3DC2}"/>
              </a:ext>
            </a:extLst>
          </p:cNvPr>
          <p:cNvPicPr>
            <a:picLocks noChangeAspect="1"/>
          </p:cNvPicPr>
          <p:nvPr userDrawn="1"/>
        </p:nvPicPr>
        <p:blipFill>
          <a:blip r:embed="rId3"/>
          <a:stretch>
            <a:fillRect/>
          </a:stretch>
        </p:blipFill>
        <p:spPr>
          <a:xfrm>
            <a:off x="10492959" y="159116"/>
            <a:ext cx="1330982" cy="769881"/>
          </a:xfrm>
          <a:prstGeom prst="rect">
            <a:avLst/>
          </a:prstGeom>
        </p:spPr>
      </p:pic>
    </p:spTree>
    <p:extLst>
      <p:ext uri="{BB962C8B-B14F-4D97-AF65-F5344CB8AC3E}">
        <p14:creationId xmlns:p14="http://schemas.microsoft.com/office/powerpoint/2010/main" val="3392601653"/>
      </p:ext>
    </p:extLst>
  </p:cSld>
  <p:clrMapOvr>
    <a:masterClrMapping/>
  </p:clrMapOvr>
  <p:extLst>
    <p:ext uri="{DCECCB84-F9BA-43D5-87BE-67443E8EF086}">
      <p15:sldGuideLst xmlns:p15="http://schemas.microsoft.com/office/powerpoint/2012/main">
        <p15:guide id="1" orient="horz" pos="720" userDrawn="1">
          <p15:clr>
            <a:srgbClr val="FBAE40"/>
          </p15:clr>
        </p15:guide>
        <p15:guide id="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a:xfrm>
            <a:off x="263611" y="970494"/>
            <a:ext cx="11277600" cy="808963"/>
          </a:xfrm>
        </p:spPr>
        <p:txBody>
          <a:bodyPr/>
          <a:lstStyle>
            <a:lvl1pPr marL="0" algn="ctr">
              <a:defRPr sz="4400"/>
            </a:lvl1pPr>
          </a:lstStyle>
          <a:p>
            <a:r>
              <a:rPr lang="lt-LT"/>
              <a:t>Spustelėję redag. ruoš. pavad. stilių</a:t>
            </a:r>
            <a:endParaRPr lang="en-US" dirty="0"/>
          </a:p>
        </p:txBody>
      </p:sp>
      <p:sp>
        <p:nvSpPr>
          <p:cNvPr id="3" name="Content Placeholder 2"/>
          <p:cNvSpPr>
            <a:spLocks noGrp="1"/>
          </p:cNvSpPr>
          <p:nvPr>
            <p:ph idx="1"/>
          </p:nvPr>
        </p:nvSpPr>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Tree>
    <p:extLst>
      <p:ext uri="{BB962C8B-B14F-4D97-AF65-F5344CB8AC3E}">
        <p14:creationId xmlns:p14="http://schemas.microsoft.com/office/powerpoint/2010/main" val="383660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10" name="Title 9"/>
          <p:cNvSpPr>
            <a:spLocks noGrp="1"/>
          </p:cNvSpPr>
          <p:nvPr>
            <p:ph type="title"/>
          </p:nvPr>
        </p:nvSpPr>
        <p:spPr>
          <a:xfrm>
            <a:off x="304800" y="893766"/>
            <a:ext cx="11261124" cy="682917"/>
          </a:xfrm>
        </p:spPr>
        <p:txBody>
          <a:bodyPr/>
          <a:lstStyle>
            <a:lvl1pPr algn="ctr">
              <a:defRPr/>
            </a:lvl1pPr>
          </a:lstStyle>
          <a:p>
            <a:r>
              <a:rPr lang="lt-LT"/>
              <a:t>Spustelėję redag. ruoš. pavad. stilių</a:t>
            </a:r>
            <a:endParaRPr lang="en-US" dirty="0"/>
          </a:p>
        </p:txBody>
      </p:sp>
      <p:sp>
        <p:nvSpPr>
          <p:cNvPr id="3" name="Text Placeholder 2"/>
          <p:cNvSpPr>
            <a:spLocks noGrp="1"/>
          </p:cNvSpPr>
          <p:nvPr>
            <p:ph type="body" idx="1"/>
          </p:nvPr>
        </p:nvSpPr>
        <p:spPr>
          <a:xfrm>
            <a:off x="304800" y="1846052"/>
            <a:ext cx="5730240" cy="736282"/>
          </a:xfrm>
        </p:spPr>
        <p:txBody>
          <a:bodyPr lIns="91440" rIns="91440" anchor="ctr">
            <a:normAutofit/>
          </a:bodyPr>
          <a:lstStyle>
            <a:lvl1pPr marL="0" indent="0">
              <a:buNone/>
              <a:defRPr sz="2000" b="0" cap="all" baseline="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4" name="Content Placeholder 3"/>
          <p:cNvSpPr>
            <a:spLocks noGrp="1"/>
          </p:cNvSpPr>
          <p:nvPr>
            <p:ph sz="half" idx="2"/>
          </p:nvPr>
        </p:nvSpPr>
        <p:spPr>
          <a:xfrm>
            <a:off x="304800" y="2619388"/>
            <a:ext cx="5730240" cy="3341145"/>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6217920" y="1846052"/>
            <a:ext cx="5348004" cy="736282"/>
          </a:xfrm>
        </p:spPr>
        <p:txBody>
          <a:bodyPr lIns="91440" rIns="91440" anchor="ctr">
            <a:normAutofit/>
          </a:bodyPr>
          <a:lstStyle>
            <a:lvl1pPr marL="0" indent="0">
              <a:buNone/>
              <a:defRPr sz="2000" b="0" cap="all" baseline="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6" name="Content Placeholder 5"/>
          <p:cNvSpPr>
            <a:spLocks noGrp="1"/>
          </p:cNvSpPr>
          <p:nvPr>
            <p:ph sz="quarter" idx="4"/>
          </p:nvPr>
        </p:nvSpPr>
        <p:spPr>
          <a:xfrm>
            <a:off x="6217920" y="2619388"/>
            <a:ext cx="5348004" cy="3341146"/>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Tree>
    <p:extLst>
      <p:ext uri="{BB962C8B-B14F-4D97-AF65-F5344CB8AC3E}">
        <p14:creationId xmlns:p14="http://schemas.microsoft.com/office/powerpoint/2010/main" val="843047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sirinktinis make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endParaRPr lang="en-US"/>
          </a:p>
        </p:txBody>
      </p:sp>
    </p:spTree>
    <p:extLst>
      <p:ext uri="{BB962C8B-B14F-4D97-AF65-F5344CB8AC3E}">
        <p14:creationId xmlns:p14="http://schemas.microsoft.com/office/powerpoint/2010/main" val="3733544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88796" y="2142111"/>
            <a:ext cx="10061171" cy="2470280"/>
          </a:xfrm>
        </p:spPr>
        <p:txBody>
          <a:bodyPr anchor="b">
            <a:normAutofit/>
          </a:bodyPr>
          <a:lstStyle>
            <a:lvl1pPr algn="ctr">
              <a:lnSpc>
                <a:spcPct val="85000"/>
              </a:lnSpc>
              <a:defRPr sz="8000" spc="-50" baseline="0">
                <a:solidFill>
                  <a:srgbClr val="0070C0"/>
                </a:solidFill>
              </a:defRPr>
            </a:lvl1pPr>
          </a:lstStyle>
          <a:p>
            <a:r>
              <a:rPr lang="lt-LT"/>
              <a:t>Spustelėję redag. ruoš. pavad. stilių</a:t>
            </a:r>
            <a:endParaRPr lang="en-US" dirty="0"/>
          </a:p>
        </p:txBody>
      </p:sp>
      <p:pic>
        <p:nvPicPr>
          <p:cNvPr id="10" name="Picture 12" descr="A picture containing graphical user interface&#10;&#10;Description automatically generated">
            <a:extLst>
              <a:ext uri="{FF2B5EF4-FFF2-40B4-BE49-F238E27FC236}">
                <a16:creationId xmlns:a16="http://schemas.microsoft.com/office/drawing/2014/main" id="{9DA36D6F-0A78-4ABF-BA3C-47B8BD1BB529}"/>
              </a:ext>
            </a:extLst>
          </p:cNvPr>
          <p:cNvPicPr>
            <a:picLocks noChangeAspect="1"/>
          </p:cNvPicPr>
          <p:nvPr userDrawn="1"/>
        </p:nvPicPr>
        <p:blipFill>
          <a:blip r:embed="rId2"/>
          <a:stretch>
            <a:fillRect/>
          </a:stretch>
        </p:blipFill>
        <p:spPr>
          <a:xfrm>
            <a:off x="15" y="127774"/>
            <a:ext cx="3519577" cy="750543"/>
          </a:xfrm>
          <a:prstGeom prst="rect">
            <a:avLst/>
          </a:prstGeom>
        </p:spPr>
      </p:pic>
      <p:sp>
        <p:nvSpPr>
          <p:cNvPr id="12" name="TextBox 11"/>
          <p:cNvSpPr txBox="1"/>
          <p:nvPr userDrawn="1"/>
        </p:nvSpPr>
        <p:spPr>
          <a:xfrm>
            <a:off x="164757" y="6226848"/>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3" name="Picture 2">
            <a:extLst>
              <a:ext uri="{FF2B5EF4-FFF2-40B4-BE49-F238E27FC236}">
                <a16:creationId xmlns:a16="http://schemas.microsoft.com/office/drawing/2014/main" id="{11F1D42B-C63A-4E8A-B953-0F567EEA1BE1}"/>
              </a:ext>
            </a:extLst>
          </p:cNvPr>
          <p:cNvPicPr>
            <a:picLocks noChangeAspect="1"/>
          </p:cNvPicPr>
          <p:nvPr userDrawn="1"/>
        </p:nvPicPr>
        <p:blipFill>
          <a:blip r:embed="rId3"/>
          <a:stretch>
            <a:fillRect/>
          </a:stretch>
        </p:blipFill>
        <p:spPr>
          <a:xfrm>
            <a:off x="10432871" y="127774"/>
            <a:ext cx="1297550" cy="750543"/>
          </a:xfrm>
          <a:prstGeom prst="rect">
            <a:avLst/>
          </a:prstGeom>
        </p:spPr>
      </p:pic>
    </p:spTree>
    <p:extLst>
      <p:ext uri="{BB962C8B-B14F-4D97-AF65-F5344CB8AC3E}">
        <p14:creationId xmlns:p14="http://schemas.microsoft.com/office/powerpoint/2010/main" val="162688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3611" y="970494"/>
            <a:ext cx="11170508" cy="808963"/>
          </a:xfrm>
          <a:prstGeom prst="rect">
            <a:avLst/>
          </a:prstGeom>
        </p:spPr>
        <p:txBody>
          <a:bodyPr vert="horz" lIns="91440" tIns="45720" rIns="91440" bIns="45720" rtlCol="0" anchor="b">
            <a:normAutofit/>
          </a:bodyPr>
          <a:lstStyle/>
          <a:p>
            <a:r>
              <a:rPr lang="lt-LT" dirty="0"/>
              <a:t>Spustelėję </a:t>
            </a:r>
            <a:r>
              <a:rPr lang="lt-LT" dirty="0" err="1"/>
              <a:t>redag</a:t>
            </a:r>
            <a:r>
              <a:rPr lang="lt-LT" dirty="0"/>
              <a:t>. ruoš. pavad. stilių</a:t>
            </a:r>
            <a:endParaRPr lang="en-US" dirty="0"/>
          </a:p>
        </p:txBody>
      </p:sp>
      <p:sp>
        <p:nvSpPr>
          <p:cNvPr id="3" name="Text Placeholder 2"/>
          <p:cNvSpPr>
            <a:spLocks noGrp="1"/>
          </p:cNvSpPr>
          <p:nvPr>
            <p:ph type="body" idx="1"/>
          </p:nvPr>
        </p:nvSpPr>
        <p:spPr>
          <a:xfrm>
            <a:off x="263611" y="1845734"/>
            <a:ext cx="11277600" cy="4023360"/>
          </a:xfrm>
          <a:prstGeom prst="rect">
            <a:avLst/>
          </a:prstGeom>
        </p:spPr>
        <p:txBody>
          <a:bodyPr vert="horz" lIns="0" tIns="45720" rIns="0" bIns="45720" rtlCol="0">
            <a:normAutofit/>
          </a:bodyPr>
          <a:lstStyle/>
          <a:p>
            <a:pPr lvl="0"/>
            <a:r>
              <a:rPr lang="lt-LT" dirty="0"/>
              <a:t>Redaguoti šablono teksto stilius</a:t>
            </a:r>
          </a:p>
          <a:p>
            <a:pPr lvl="1"/>
            <a:r>
              <a:rPr lang="lt-LT" dirty="0"/>
              <a:t>Antras lygis</a:t>
            </a:r>
          </a:p>
          <a:p>
            <a:pPr lvl="2"/>
            <a:r>
              <a:rPr lang="lt-LT" dirty="0"/>
              <a:t>Trečias lygis</a:t>
            </a:r>
          </a:p>
          <a:p>
            <a:pPr lvl="3"/>
            <a:r>
              <a:rPr lang="lt-LT" dirty="0"/>
              <a:t>Ketvirtas lygis</a:t>
            </a:r>
          </a:p>
          <a:p>
            <a:pPr lvl="4"/>
            <a:r>
              <a:rPr lang="lt-LT" dirty="0"/>
              <a:t>Penktas lygis</a:t>
            </a:r>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2" descr="A picture containing graphical user interface&#10;&#10;Description automatically generated">
            <a:extLst>
              <a:ext uri="{FF2B5EF4-FFF2-40B4-BE49-F238E27FC236}">
                <a16:creationId xmlns:a16="http://schemas.microsoft.com/office/drawing/2014/main" id="{9DA36D6F-0A78-4ABF-BA3C-47B8BD1BB529}"/>
              </a:ext>
            </a:extLst>
          </p:cNvPr>
          <p:cNvPicPr>
            <a:picLocks noChangeAspect="1"/>
          </p:cNvPicPr>
          <p:nvPr userDrawn="1"/>
        </p:nvPicPr>
        <p:blipFill>
          <a:blip r:embed="rId7"/>
          <a:stretch>
            <a:fillRect/>
          </a:stretch>
        </p:blipFill>
        <p:spPr>
          <a:xfrm>
            <a:off x="0" y="125249"/>
            <a:ext cx="3519577" cy="750543"/>
          </a:xfrm>
          <a:prstGeom prst="rect">
            <a:avLst/>
          </a:prstGeom>
        </p:spPr>
      </p:pic>
      <p:sp>
        <p:nvSpPr>
          <p:cNvPr id="8" name="TextBox 7"/>
          <p:cNvSpPr txBox="1"/>
          <p:nvPr userDrawn="1"/>
        </p:nvSpPr>
        <p:spPr>
          <a:xfrm>
            <a:off x="263611" y="6305977"/>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4" name="Picture 3">
            <a:extLst>
              <a:ext uri="{FF2B5EF4-FFF2-40B4-BE49-F238E27FC236}">
                <a16:creationId xmlns:a16="http://schemas.microsoft.com/office/drawing/2014/main" id="{ACDC2833-4B21-4E16-88A8-EE218A7DAEA7}"/>
              </a:ext>
            </a:extLst>
          </p:cNvPr>
          <p:cNvPicPr>
            <a:picLocks noChangeAspect="1"/>
          </p:cNvPicPr>
          <p:nvPr userDrawn="1"/>
        </p:nvPicPr>
        <p:blipFill>
          <a:blip r:embed="rId8"/>
          <a:stretch>
            <a:fillRect/>
          </a:stretch>
        </p:blipFill>
        <p:spPr>
          <a:xfrm>
            <a:off x="10607193" y="139107"/>
            <a:ext cx="1322733" cy="765110"/>
          </a:xfrm>
          <a:prstGeom prst="rect">
            <a:avLst/>
          </a:prstGeom>
        </p:spPr>
      </p:pic>
    </p:spTree>
    <p:extLst>
      <p:ext uri="{BB962C8B-B14F-4D97-AF65-F5344CB8AC3E}">
        <p14:creationId xmlns:p14="http://schemas.microsoft.com/office/powerpoint/2010/main" val="4292309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6" r:id="rId4"/>
    <p:sldLayoutId id="2147483667" r:id="rId5"/>
  </p:sldLayoutIdLst>
  <p:txStyles>
    <p:titleStyle>
      <a:lvl1pPr algn="l" defTabSz="914400" rtl="0" eaLnBrk="1" latinLnBrk="0" hangingPunct="1">
        <a:lnSpc>
          <a:spcPct val="85000"/>
        </a:lnSpc>
        <a:spcBef>
          <a:spcPct val="0"/>
        </a:spcBef>
        <a:buNone/>
        <a:defRPr sz="4800" kern="1200" spc="-50" baseline="0">
          <a:solidFill>
            <a:srgbClr val="0070C0"/>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70C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2"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interaction-design.org/courses/design-thinking-the-beginner-s-guid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interaction-design.org/" TargetMode="External"/><Relationship Id="rId2" Type="http://schemas.openxmlformats.org/officeDocument/2006/relationships/hyperlink" Target="https://www.interaction-design.org/courses/design-thinking-the-beginner-s-guide?ep=ixdf-medium" TargetMode="External"/><Relationship Id="rId1" Type="http://schemas.openxmlformats.org/officeDocument/2006/relationships/slideLayout" Target="../slideLayouts/slideLayout2.xml"/><Relationship Id="rId4" Type="http://schemas.openxmlformats.org/officeDocument/2006/relationships/hyperlink" Target="https://gbksoft.com/blog/design-thinkin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468630" y="1232452"/>
            <a:ext cx="11418570" cy="3242761"/>
          </a:xfrm>
        </p:spPr>
        <p:txBody>
          <a:bodyPr>
            <a:noAutofit/>
          </a:bodyPr>
          <a:lstStyle/>
          <a:p>
            <a:r>
              <a:rPr lang="ru-RU" sz="3200" b="1" dirty="0">
                <a:solidFill>
                  <a:srgbClr val="E36C0A"/>
                </a:solidFill>
                <a:effectLst/>
                <a:latin typeface="Calibri" panose="020F0502020204030204" pitchFamily="34" charset="0"/>
                <a:ea typeface="Calibri" panose="020F0502020204030204" pitchFamily="34" charset="0"/>
                <a:cs typeface="Times New Roman" panose="02020603050405020304" pitchFamily="18" charset="0"/>
              </a:rPr>
              <a:t>“Сервис-дизайн подход в развитии сестринских услуг”</a:t>
            </a:r>
            <a:br>
              <a:rPr lang="fi-FI" sz="3200" dirty="0">
                <a:solidFill>
                  <a:srgbClr val="244061"/>
                </a:solidFill>
                <a:effectLst/>
                <a:latin typeface="Calibri" panose="020F0502020204030204" pitchFamily="34" charset="0"/>
                <a:ea typeface="Calibri" panose="020F0502020204030204" pitchFamily="34" charset="0"/>
                <a:cs typeface="Times New Roman" panose="02020603050405020304" pitchFamily="18" charset="0"/>
              </a:rPr>
            </a:br>
            <a:br>
              <a:rPr lang="fi-FI" sz="3200" b="1" dirty="0">
                <a:solidFill>
                  <a:schemeClr val="tx1"/>
                </a:solidFill>
              </a:rPr>
            </a:br>
            <a:r>
              <a:rPr lang="ru-RU" sz="3200" b="1" dirty="0">
                <a:solidFill>
                  <a:schemeClr val="tx1"/>
                </a:solidFill>
              </a:rPr>
              <a:t>Лекции</a:t>
            </a:r>
            <a:r>
              <a:rPr lang="fi-FI" sz="3200" b="1" dirty="0">
                <a:solidFill>
                  <a:schemeClr val="tx1"/>
                </a:solidFill>
              </a:rPr>
              <a:t> 03</a:t>
            </a:r>
            <a:br>
              <a:rPr kumimoji="0" lang="en-US" sz="3200" b="1" i="0" u="none" strike="noStrike" kern="1200" cap="none" spc="0" normalizeH="0" baseline="0" noProof="0" dirty="0">
                <a:ln>
                  <a:noFill/>
                </a:ln>
                <a:solidFill>
                  <a:srgbClr val="000000"/>
                </a:solidFill>
                <a:effectLst/>
                <a:uLnTx/>
                <a:uFillTx/>
                <a:latin typeface="Calibri" panose="020F0502020204030204"/>
                <a:ea typeface="+mn-ea"/>
                <a:cs typeface="+mn-cs"/>
              </a:rPr>
            </a:br>
            <a:br>
              <a:rPr lang="en-US" sz="3200" b="1" dirty="0"/>
            </a:br>
            <a:r>
              <a:rPr lang="ru-RU" sz="3200" b="1" dirty="0">
                <a:solidFill>
                  <a:schemeClr val="tx1"/>
                </a:solidFill>
              </a:rPr>
              <a:t>Фаза ОПРЕДЕЛЕНИЯ</a:t>
            </a:r>
            <a:br>
              <a:rPr lang="en-US" sz="3200" b="1" dirty="0"/>
            </a:br>
            <a:endParaRPr lang="en-US" sz="3200" b="1" dirty="0">
              <a:solidFill>
                <a:schemeClr val="accent2"/>
              </a:solidFill>
            </a:endParaRPr>
          </a:p>
        </p:txBody>
      </p:sp>
      <p:sp>
        <p:nvSpPr>
          <p:cNvPr id="3" name="Antrinis pavadinimas 2"/>
          <p:cNvSpPr>
            <a:spLocks noGrp="1"/>
          </p:cNvSpPr>
          <p:nvPr>
            <p:ph type="subTitle" idx="1"/>
          </p:nvPr>
        </p:nvSpPr>
        <p:spPr>
          <a:xfrm>
            <a:off x="1193451" y="4285802"/>
            <a:ext cx="10058400" cy="2132467"/>
          </a:xfrm>
        </p:spPr>
        <p:txBody>
          <a:bodyPr>
            <a:normAutofit/>
          </a:bodyPr>
          <a:lstStyle/>
          <a:p>
            <a:pPr algn="ctr"/>
            <a:endParaRPr lang="en-US" sz="1800" b="1" dirty="0">
              <a:solidFill>
                <a:srgbClr val="0070C0"/>
              </a:solidFill>
              <a:latin typeface="+mn-lt"/>
              <a:cs typeface="Times New Roman" panose="02020603050405020304" pitchFamily="18" charset="0"/>
            </a:endParaRPr>
          </a:p>
          <a:p>
            <a:pPr algn="ctr">
              <a:lnSpc>
                <a:spcPct val="100000"/>
              </a:lnSpc>
            </a:pPr>
            <a:r>
              <a:rPr lang="ru-RU" sz="1800" b="1" dirty="0">
                <a:latin typeface="+mn-lt"/>
                <a:cs typeface="Times New Roman" panose="02020603050405020304" pitchFamily="18" charset="0"/>
              </a:rPr>
              <a:t>Проф. </a:t>
            </a:r>
            <a:r>
              <a:rPr lang="ru-RU" sz="1800" b="1" dirty="0" err="1">
                <a:latin typeface="+mn-lt"/>
                <a:cs typeface="Times New Roman" panose="02020603050405020304" pitchFamily="18" charset="0"/>
              </a:rPr>
              <a:t>Аурелия</a:t>
            </a:r>
            <a:r>
              <a:rPr lang="ru-RU" sz="1800" b="1" dirty="0">
                <a:latin typeface="+mn-lt"/>
                <a:cs typeface="Times New Roman" panose="02020603050405020304" pitchFamily="18" charset="0"/>
              </a:rPr>
              <a:t> </a:t>
            </a:r>
            <a:r>
              <a:rPr lang="ru-RU" sz="1800" b="1" dirty="0" err="1">
                <a:latin typeface="+mn-lt"/>
                <a:cs typeface="Times New Roman" panose="02020603050405020304" pitchFamily="18" charset="0"/>
              </a:rPr>
              <a:t>Блажевичене</a:t>
            </a:r>
            <a:r>
              <a:rPr lang="ru-RU" sz="1800" b="1" dirty="0">
                <a:latin typeface="+mn-lt"/>
                <a:cs typeface="Times New Roman" panose="02020603050405020304" pitchFamily="18" charset="0"/>
              </a:rPr>
              <a:t>, </a:t>
            </a:r>
            <a:r>
              <a:rPr lang="en-US" sz="1800" b="1" dirty="0">
                <a:solidFill>
                  <a:srgbClr val="0070C0"/>
                </a:solidFill>
                <a:latin typeface="+mn-lt"/>
                <a:cs typeface="Times New Roman" panose="02020603050405020304" pitchFamily="18" charset="0"/>
              </a:rPr>
              <a:t>LSMU</a:t>
            </a:r>
            <a:endParaRPr lang="ru-RU" sz="1800" b="1" dirty="0">
              <a:latin typeface="+mn-lt"/>
              <a:cs typeface="Times New Roman" panose="02020603050405020304" pitchFamily="18" charset="0"/>
            </a:endParaRPr>
          </a:p>
          <a:p>
            <a:endParaRPr lang="en-US" b="1" dirty="0">
              <a:cs typeface="Times New Roman" panose="02020603050405020304" pitchFamily="18" charset="0"/>
            </a:endParaRPr>
          </a:p>
          <a:p>
            <a:endParaRPr lang="en-US" dirty="0">
              <a:cs typeface="Times New Roman" panose="02020603050405020304" pitchFamily="18" charset="0"/>
            </a:endParaRPr>
          </a:p>
          <a:p>
            <a:endParaRPr lang="en-US" dirty="0"/>
          </a:p>
        </p:txBody>
      </p:sp>
    </p:spTree>
    <p:extLst>
      <p:ext uri="{BB962C8B-B14F-4D97-AF65-F5344CB8AC3E}">
        <p14:creationId xmlns:p14="http://schemas.microsoft.com/office/powerpoint/2010/main" val="2090209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20724-3CD9-4F1F-9D9A-17FF7B404923}"/>
              </a:ext>
            </a:extLst>
          </p:cNvPr>
          <p:cNvSpPr>
            <a:spLocks noGrp="1"/>
          </p:cNvSpPr>
          <p:nvPr>
            <p:ph type="title"/>
          </p:nvPr>
        </p:nvSpPr>
        <p:spPr>
          <a:xfrm>
            <a:off x="263611" y="671726"/>
            <a:ext cx="11277600" cy="808963"/>
          </a:xfrm>
        </p:spPr>
        <p:txBody>
          <a:bodyPr>
            <a:normAutofit/>
          </a:bodyPr>
          <a:lstStyle/>
          <a:p>
            <a:r>
              <a:rPr lang="ru-RU" sz="2400" b="1" dirty="0">
                <a:solidFill>
                  <a:schemeClr val="tx1"/>
                </a:solidFill>
              </a:rPr>
              <a:t>Хорошая постановка проблемы должна иметь следующие черты:</a:t>
            </a:r>
            <a:endParaRPr lang="lt-LT" sz="2400" b="1" dirty="0">
              <a:solidFill>
                <a:schemeClr val="tx1"/>
              </a:solidFill>
            </a:endParaRPr>
          </a:p>
        </p:txBody>
      </p:sp>
      <p:sp>
        <p:nvSpPr>
          <p:cNvPr id="4" name="TextBox 3">
            <a:extLst>
              <a:ext uri="{FF2B5EF4-FFF2-40B4-BE49-F238E27FC236}">
                <a16:creationId xmlns:a16="http://schemas.microsoft.com/office/drawing/2014/main" id="{73DDC80F-670F-43AB-BF2E-E555F7461B0E}"/>
              </a:ext>
            </a:extLst>
          </p:cNvPr>
          <p:cNvSpPr txBox="1"/>
          <p:nvPr/>
        </p:nvSpPr>
        <p:spPr>
          <a:xfrm>
            <a:off x="9526612" y="6034426"/>
            <a:ext cx="2887435" cy="307777"/>
          </a:xfrm>
          <a:prstGeom prst="rect">
            <a:avLst/>
          </a:prstGeom>
          <a:noFill/>
        </p:spPr>
        <p:txBody>
          <a:bodyPr wrap="square" rtlCol="0">
            <a:spAutoFit/>
          </a:bodyPr>
          <a:lstStyle/>
          <a:p>
            <a:r>
              <a:rPr lang="en-US" sz="1400" i="1" dirty="0"/>
              <a:t>(</a:t>
            </a:r>
            <a:r>
              <a:rPr lang="en-US" sz="1400" i="1" dirty="0" err="1"/>
              <a:t>Akama</a:t>
            </a:r>
            <a:r>
              <a:rPr lang="en-US" sz="1400" i="1" dirty="0"/>
              <a:t> 2015; </a:t>
            </a:r>
            <a:r>
              <a:rPr lang="en-US" sz="1400" i="1" dirty="0" err="1"/>
              <a:t>Vennik</a:t>
            </a:r>
            <a:r>
              <a:rPr lang="en-US" sz="1400" i="1" dirty="0"/>
              <a:t> et al 2015). </a:t>
            </a:r>
          </a:p>
        </p:txBody>
      </p:sp>
      <p:sp>
        <p:nvSpPr>
          <p:cNvPr id="5" name="Content Placeholder 2">
            <a:extLst>
              <a:ext uri="{FF2B5EF4-FFF2-40B4-BE49-F238E27FC236}">
                <a16:creationId xmlns:a16="http://schemas.microsoft.com/office/drawing/2014/main" id="{84E27B96-3E2E-43B6-AB4A-C1F447C83A5A}"/>
              </a:ext>
            </a:extLst>
          </p:cNvPr>
          <p:cNvSpPr txBox="1">
            <a:spLocks/>
          </p:cNvSpPr>
          <p:nvPr/>
        </p:nvSpPr>
        <p:spPr>
          <a:xfrm>
            <a:off x="795130" y="1779458"/>
            <a:ext cx="10746081" cy="3945482"/>
          </a:xfrm>
          <a:prstGeom prst="rect">
            <a:avLst/>
          </a:prstGeom>
        </p:spPr>
        <p:txBody>
          <a:bodyPr vert="horz" lIns="0" tIns="45720" rIns="0" bIns="45720" rtlCol="0" anchor="t">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70C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ru-RU"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Ориентирована на человека. </a:t>
            </a:r>
            <a:r>
              <a:rPr lang="ru-R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Это требует, чтобы вы сформулировали постановку проблемы в соответствии с конкретными пользователями, их потребностями и знаниями, полученными вашей командой на этапе Эмпатии. Постановка проблемы должна касаться людей, которым команда пытается помочь, а не сосредоточиваться на технологиях, денежной прибыли или </a:t>
            </a:r>
            <a:r>
              <a:rPr lang="en-L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спецификациях </a:t>
            </a:r>
            <a:r>
              <a:rPr lang="ru-R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продукта.</a:t>
            </a:r>
            <a:endParaRPr lang="en-L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Достаточно широкой для творческой свободы. </a:t>
            </a:r>
            <a:r>
              <a:rPr lang="ru-R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Это означает, что постановка проблемы не должна слишком ограничиваться конкретным методом реализации решения. В постановке проблемы также не следует перечислять технические требования, поскольку это излишне ограничит команду и помешает им исследовать области, которые могут принести неожиданную </a:t>
            </a:r>
            <a:r>
              <a:rPr lang="en-L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пользу </a:t>
            </a:r>
            <a:r>
              <a:rPr lang="ru-R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и понимание проекту.</a:t>
            </a:r>
            <a:endParaRPr lang="en-L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Достаточно узкой, чтобы сделать его управляемым. </a:t>
            </a:r>
            <a:r>
              <a:rPr lang="en-L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С другой стороны, постановка проблемы, так</a:t>
            </a:r>
            <a:r>
              <a:rPr lang="ru-R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ой</a:t>
            </a:r>
            <a:r>
              <a:rPr lang="en-L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как «Улучш</a:t>
            </a:r>
            <a:r>
              <a:rPr lang="ru-RU"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ение</a:t>
            </a:r>
            <a:r>
              <a:rPr lang="ru-RU"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L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услови</a:t>
            </a:r>
            <a:r>
              <a:rPr lang="ru-R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й</a:t>
            </a:r>
            <a:r>
              <a:rPr lang="en-L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жизни человека», слишком широка и, вероятно, заставит членов команды легко испугаться.</a:t>
            </a:r>
          </a:p>
          <a:p>
            <a:pPr algn="just"/>
            <a:endParaRPr lang="fi-FI" sz="1600" dirty="0">
              <a:solidFill>
                <a:schemeClr val="tx1"/>
              </a:solidFill>
              <a:cs typeface="Calibri"/>
            </a:endParaRPr>
          </a:p>
        </p:txBody>
      </p:sp>
    </p:spTree>
    <p:extLst>
      <p:ext uri="{BB962C8B-B14F-4D97-AF65-F5344CB8AC3E}">
        <p14:creationId xmlns:p14="http://schemas.microsoft.com/office/powerpoint/2010/main" val="1460604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ECEC77E-DE1E-43B7-9A04-3268E9D5BACF}"/>
              </a:ext>
            </a:extLst>
          </p:cNvPr>
          <p:cNvSpPr txBox="1"/>
          <p:nvPr/>
        </p:nvSpPr>
        <p:spPr>
          <a:xfrm>
            <a:off x="457200" y="2262069"/>
            <a:ext cx="9881451" cy="3077766"/>
          </a:xfrm>
          <a:prstGeom prst="rect">
            <a:avLst/>
          </a:prstGeom>
          <a:solidFill>
            <a:schemeClr val="bg1"/>
          </a:solidFill>
        </p:spPr>
        <p:txBody>
          <a:bodyPr wrap="square" lIns="91440" tIns="45720" rIns="91440" bIns="45720" rtlCol="0" anchor="t">
            <a:spAutoFit/>
          </a:bodyPr>
          <a:lstStyle/>
          <a:p>
            <a:pPr marL="342900" lvl="0" indent="-342900">
              <a:buFont typeface="Arial" panose="020B0604020202020204" pitchFamily="34" charset="0"/>
              <a:buChar char="•"/>
              <a:tabLst>
                <a:tab pos="228600" algn="l"/>
              </a:tabLst>
            </a:pPr>
            <a:r>
              <a:rPr lang="ru-RU" sz="1800" dirty="0">
                <a:effectLst/>
                <a:latin typeface="Calibri" panose="020F0502020204030204" pitchFamily="34" charset="0"/>
                <a:ea typeface="Calibri" panose="020F0502020204030204" pitchFamily="34" charset="0"/>
                <a:cs typeface="Times New Roman" panose="02020603050405020304" pitchFamily="18" charset="0"/>
              </a:rPr>
              <a:t>Обеспечивает фокус и формулирует проблему</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L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228600" algn="l"/>
              </a:tabLst>
            </a:pPr>
            <a:r>
              <a:rPr lang="ru-RU" sz="1800" dirty="0">
                <a:effectLst/>
                <a:latin typeface="Calibri" panose="020F0502020204030204" pitchFamily="34" charset="0"/>
                <a:ea typeface="Calibri" panose="020F0502020204030204" pitchFamily="34" charset="0"/>
                <a:cs typeface="Times New Roman" panose="02020603050405020304" pitchFamily="18" charset="0"/>
              </a:rPr>
              <a:t>Вдохновляет вашу команду</a:t>
            </a:r>
            <a:endParaRPr lang="en-L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228600" algn="l"/>
              </a:tabLst>
            </a:pPr>
            <a:r>
              <a:rPr lang="ru-RU" sz="1800" dirty="0">
                <a:effectLst/>
                <a:latin typeface="Calibri" panose="020F0502020204030204" pitchFamily="34" charset="0"/>
                <a:ea typeface="Calibri" panose="020F0502020204030204" pitchFamily="34" charset="0"/>
                <a:cs typeface="Times New Roman" panose="02020603050405020304" pitchFamily="18" charset="0"/>
              </a:rPr>
              <a:t>Предоставляет ссылки для оцен</a:t>
            </a:r>
            <a:r>
              <a:rPr lang="ru-RU" dirty="0">
                <a:latin typeface="Calibri" panose="020F0502020204030204" pitchFamily="34" charset="0"/>
                <a:ea typeface="Calibri" panose="020F0502020204030204" pitchFamily="34" charset="0"/>
                <a:cs typeface="Times New Roman" panose="02020603050405020304" pitchFamily="18" charset="0"/>
              </a:rPr>
              <a:t>ки</a:t>
            </a:r>
            <a:r>
              <a:rPr lang="ru-RU" sz="1800" dirty="0">
                <a:effectLst/>
                <a:latin typeface="Calibri" panose="020F0502020204030204" pitchFamily="34" charset="0"/>
                <a:ea typeface="Calibri" panose="020F0502020204030204" pitchFamily="34" charset="0"/>
                <a:cs typeface="Times New Roman" panose="02020603050405020304" pitchFamily="18" charset="0"/>
              </a:rPr>
              <a:t> конкурирующих идей</a:t>
            </a:r>
            <a:endParaRPr lang="en-L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228600" algn="l"/>
              </a:tabLst>
            </a:pPr>
            <a:r>
              <a:rPr lang="ru-RU" sz="1800" dirty="0">
                <a:effectLst/>
                <a:latin typeface="Calibri" panose="020F0502020204030204" pitchFamily="34" charset="0"/>
                <a:ea typeface="Calibri" panose="020F0502020204030204" pitchFamily="34" charset="0"/>
                <a:cs typeface="Times New Roman" panose="02020603050405020304" pitchFamily="18" charset="0"/>
              </a:rPr>
              <a:t>Дает возможность членам команды принимать решения в соответствии с высокоуровневыми целями команды.</a:t>
            </a:r>
            <a:endParaRPr lang="en-L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228600" algn="l"/>
              </a:tabLst>
            </a:pPr>
            <a:r>
              <a:rPr lang="ru-RU" sz="1800" dirty="0">
                <a:effectLst/>
                <a:latin typeface="Calibri" panose="020F0502020204030204" pitchFamily="34" charset="0"/>
                <a:ea typeface="Calibri" panose="020F0502020204030204" pitchFamily="34" charset="0"/>
                <a:cs typeface="Times New Roman" panose="02020603050405020304" pitchFamily="18" charset="0"/>
              </a:rPr>
              <a:t>Стимулирует мозговые штурмы, предлагая утверждения типа «как бы мы могли?»</a:t>
            </a:r>
            <a:endParaRPr lang="en-L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228600" algn="l"/>
              </a:tabLst>
            </a:pPr>
            <a:r>
              <a:rPr lang="ru-RU" sz="1800" dirty="0">
                <a:effectLst/>
                <a:latin typeface="Calibri" panose="020F0502020204030204" pitchFamily="34" charset="0"/>
                <a:ea typeface="Calibri" panose="020F0502020204030204" pitchFamily="34" charset="0"/>
                <a:cs typeface="Times New Roman" panose="02020603050405020304" pitchFamily="18" charset="0"/>
              </a:rPr>
              <a:t>Захватывает сердца и умы людей, которых вы встречаете</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L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228600" algn="l"/>
              </a:tabLst>
            </a:pPr>
            <a:r>
              <a:rPr lang="ru-RU" sz="1800" dirty="0">
                <a:effectLst/>
                <a:latin typeface="Calibri" panose="020F0502020204030204" pitchFamily="34" charset="0"/>
                <a:ea typeface="Calibri" panose="020F0502020204030204" pitchFamily="34" charset="0"/>
                <a:cs typeface="Times New Roman" panose="02020603050405020304" pitchFamily="18" charset="0"/>
              </a:rPr>
              <a:t>Спасает вас от невыполнимой задачи, разработки концепций решений, которые подходят всем</a:t>
            </a:r>
          </a:p>
          <a:p>
            <a:pPr marL="342900" lvl="0" indent="-342900">
              <a:buFont typeface="Arial" panose="020B0604020202020204" pitchFamily="34" charset="0"/>
              <a:buChar char="•"/>
              <a:tabLst>
                <a:tab pos="228600" algn="l"/>
              </a:tabLst>
            </a:pPr>
            <a:r>
              <a:rPr lang="en-LT" sz="1800" dirty="0">
                <a:effectLst/>
                <a:latin typeface="Calibri" panose="020F0502020204030204" pitchFamily="34" charset="0"/>
                <a:ea typeface="Calibri" panose="020F0502020204030204" pitchFamily="34" charset="0"/>
                <a:cs typeface="Times New Roman" panose="02020603050405020304" pitchFamily="18" charset="0"/>
              </a:rPr>
              <a:t>Вы пересматриваете и переформулируете, когда учитесь, делая</a:t>
            </a:r>
          </a:p>
          <a:p>
            <a:pPr marL="342900" lvl="0" indent="-342900">
              <a:buFont typeface="Arial" panose="020B0604020202020204" pitchFamily="34" charset="0"/>
              <a:buChar char="•"/>
              <a:tabLst>
                <a:tab pos="228600" algn="l"/>
              </a:tabLst>
            </a:pPr>
            <a:r>
              <a:rPr lang="ru-RU" sz="1800" dirty="0">
                <a:effectLst/>
                <a:latin typeface="Calibri" panose="020F0502020204030204" pitchFamily="34" charset="0"/>
                <a:ea typeface="Calibri" panose="020F0502020204030204" pitchFamily="34" charset="0"/>
                <a:cs typeface="Times New Roman" panose="02020603050405020304" pitchFamily="18" charset="0"/>
              </a:rPr>
              <a:t>Направляет ваши инновационные идеи</a:t>
            </a:r>
            <a:endParaRPr lang="en-L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lt-LT" sz="1400" dirty="0"/>
          </a:p>
        </p:txBody>
      </p:sp>
      <p:pic>
        <p:nvPicPr>
          <p:cNvPr id="3074" name="Picture 2" descr="https://public-media.interaction-design.org/images/uploads/aeb1ba56039c0b57ba28343ca3d9ad72.jpg">
            <a:extLst>
              <a:ext uri="{FF2B5EF4-FFF2-40B4-BE49-F238E27FC236}">
                <a16:creationId xmlns:a16="http://schemas.microsoft.com/office/drawing/2014/main" id="{8B4BB859-8BFA-4F29-A69B-C4868038C8F9}"/>
              </a:ext>
            </a:extLst>
          </p:cNvPr>
          <p:cNvPicPr>
            <a:picLocks noGrp="1" noChangeAspect="1" noChangeArrowheads="1"/>
          </p:cNvPicPr>
          <p:nvPr>
            <p:ph idx="1"/>
          </p:nvPr>
        </p:nvPicPr>
        <p:blipFill rotWithShape="1">
          <a:blip r:embed="rId3" cstate="print">
            <a:extLst>
              <a:ext uri="{28A0092B-C50C-407E-A947-70E740481C1C}">
                <a14:useLocalDpi xmlns:a14="http://schemas.microsoft.com/office/drawing/2010/main" val="0"/>
              </a:ext>
            </a:extLst>
          </a:blip>
          <a:srcRect l="22481" r="21705" b="17553"/>
          <a:stretch/>
        </p:blipFill>
        <p:spPr bwMode="auto">
          <a:xfrm>
            <a:off x="9916052" y="2749016"/>
            <a:ext cx="2138628" cy="153251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5D6360D-3159-4050-BFF9-505BFB7FA9CC}"/>
              </a:ext>
            </a:extLst>
          </p:cNvPr>
          <p:cNvSpPr/>
          <p:nvPr/>
        </p:nvSpPr>
        <p:spPr>
          <a:xfrm>
            <a:off x="1456267" y="218001"/>
            <a:ext cx="9194800" cy="523220"/>
          </a:xfrm>
          <a:prstGeom prst="rect">
            <a:avLst/>
          </a:prstGeom>
        </p:spPr>
        <p:txBody>
          <a:bodyPr wrap="square">
            <a:spAutoFit/>
          </a:bodyPr>
          <a:lstStyle/>
          <a:p>
            <a:pPr algn="ctr"/>
            <a:r>
              <a:rPr lang="ru-RU" sz="2800" dirty="0"/>
              <a:t>Хорошая точка зрения - это такая, которая:</a:t>
            </a:r>
            <a:r>
              <a:rPr lang="en-US" sz="2800" dirty="0"/>
              <a:t> </a:t>
            </a:r>
            <a:endParaRPr lang="lt-LT" sz="2800" dirty="0"/>
          </a:p>
        </p:txBody>
      </p:sp>
      <p:sp>
        <p:nvSpPr>
          <p:cNvPr id="6" name="TextBox 5">
            <a:extLst>
              <a:ext uri="{FF2B5EF4-FFF2-40B4-BE49-F238E27FC236}">
                <a16:creationId xmlns:a16="http://schemas.microsoft.com/office/drawing/2014/main" id="{93384E4D-2613-4CE5-94D6-EA04FAB59093}"/>
              </a:ext>
            </a:extLst>
          </p:cNvPr>
          <p:cNvSpPr txBox="1"/>
          <p:nvPr/>
        </p:nvSpPr>
        <p:spPr>
          <a:xfrm>
            <a:off x="1296915" y="5826782"/>
            <a:ext cx="10635295" cy="415498"/>
          </a:xfrm>
          <a:prstGeom prst="rect">
            <a:avLst/>
          </a:prstGeom>
          <a:noFill/>
        </p:spPr>
        <p:txBody>
          <a:bodyPr wrap="square" rtlCol="0">
            <a:spAutoFit/>
          </a:bodyPr>
          <a:lstStyle/>
          <a:p>
            <a:pPr algn="r"/>
            <a:r>
              <a:rPr lang="en-US" sz="1050" i="1" dirty="0" err="1"/>
              <a:t>Akama</a:t>
            </a:r>
            <a:r>
              <a:rPr lang="en-US" sz="1050" i="1" dirty="0"/>
              <a:t>, Y. (2015). Service Design: From Insight to Implementation. Design and Culture.</a:t>
            </a:r>
          </a:p>
          <a:p>
            <a:pPr algn="r"/>
            <a:r>
              <a:rPr lang="en-US" sz="1050" i="1" dirty="0"/>
              <a:t> </a:t>
            </a:r>
            <a:r>
              <a:rPr lang="en-US" sz="1050" i="1" dirty="0" err="1"/>
              <a:t>Vennik</a:t>
            </a:r>
            <a:r>
              <a:rPr lang="en-US" sz="1050" i="1" dirty="0"/>
              <a:t>, F. D., van de </a:t>
            </a:r>
            <a:r>
              <a:rPr lang="en-US" sz="1050" i="1" dirty="0" err="1"/>
              <a:t>Bovenkamp</a:t>
            </a:r>
            <a:r>
              <a:rPr lang="en-US" sz="1050" i="1" dirty="0"/>
              <a:t>, H. M., Putters, K., &amp; Grit, K. J. (2015).Co-production in healthcare: rhetoric and practice. International Review of Administrative Sciences, 0020852315570553</a:t>
            </a:r>
            <a:endParaRPr lang="lt-LT" sz="1050" i="1" dirty="0"/>
          </a:p>
        </p:txBody>
      </p:sp>
    </p:spTree>
    <p:extLst>
      <p:ext uri="{BB962C8B-B14F-4D97-AF65-F5344CB8AC3E}">
        <p14:creationId xmlns:p14="http://schemas.microsoft.com/office/powerpoint/2010/main" val="1085579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782227ED-4D7D-4C9F-BB15-2068B5227943}"/>
              </a:ext>
            </a:extLst>
          </p:cNvPr>
          <p:cNvPicPr>
            <a:picLocks noGrp="1" noChangeAspect="1"/>
          </p:cNvPicPr>
          <p:nvPr>
            <p:ph idx="1"/>
          </p:nvPr>
        </p:nvPicPr>
        <p:blipFill rotWithShape="1">
          <a:blip r:embed="rId3"/>
          <a:srcRect r="5732" b="20477"/>
          <a:stretch/>
        </p:blipFill>
        <p:spPr>
          <a:xfrm>
            <a:off x="1425575" y="2138364"/>
            <a:ext cx="8445178" cy="2736000"/>
          </a:xfrm>
          <a:prstGeom prst="rect">
            <a:avLst/>
          </a:prstGeom>
        </p:spPr>
      </p:pic>
      <p:sp>
        <p:nvSpPr>
          <p:cNvPr id="2" name="TextBox 1"/>
          <p:cNvSpPr txBox="1"/>
          <p:nvPr/>
        </p:nvSpPr>
        <p:spPr>
          <a:xfrm>
            <a:off x="4490186" y="3205862"/>
            <a:ext cx="2853817" cy="446276"/>
          </a:xfrm>
          <a:prstGeom prst="rect">
            <a:avLst/>
          </a:prstGeom>
          <a:solidFill>
            <a:schemeClr val="tx1"/>
          </a:solidFill>
        </p:spPr>
        <p:txBody>
          <a:bodyPr wrap="square" lIns="91440" tIns="45720" rIns="91440" bIns="45720" rtlCol="0" anchor="t">
            <a:spAutoFit/>
          </a:bodyPr>
          <a:lstStyle/>
          <a:p>
            <a:r>
              <a:rPr lang="ru-RU" sz="2300" dirty="0">
                <a:solidFill>
                  <a:schemeClr val="bg1"/>
                </a:solidFill>
              </a:rPr>
              <a:t>Как бы мы могли… </a:t>
            </a:r>
            <a:endParaRPr lang="ru-RU" sz="2300" dirty="0">
              <a:solidFill>
                <a:schemeClr val="bg1"/>
              </a:solidFill>
              <a:cs typeface="Calibri"/>
            </a:endParaRPr>
          </a:p>
        </p:txBody>
      </p:sp>
    </p:spTree>
    <p:extLst>
      <p:ext uri="{BB962C8B-B14F-4D97-AF65-F5344CB8AC3E}">
        <p14:creationId xmlns:p14="http://schemas.microsoft.com/office/powerpoint/2010/main" val="594492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5D5348F-CF94-4D96-8EE8-EDF4FC43ACB0}"/>
              </a:ext>
            </a:extLst>
          </p:cNvPr>
          <p:cNvSpPr txBox="1"/>
          <p:nvPr/>
        </p:nvSpPr>
        <p:spPr>
          <a:xfrm>
            <a:off x="954157" y="1868557"/>
            <a:ext cx="10535767" cy="2585323"/>
          </a:xfrm>
          <a:prstGeom prst="rect">
            <a:avLst/>
          </a:prstGeom>
          <a:noFill/>
        </p:spPr>
        <p:txBody>
          <a:bodyPr wrap="square">
            <a:spAutoFit/>
          </a:bodyPr>
          <a:lstStyle/>
          <a:p>
            <a:pPr algn="just">
              <a:defRPr/>
            </a:pPr>
            <a:r>
              <a:rPr lang="en-LT" dirty="0"/>
              <a:t>Когда вы определили свою </a:t>
            </a:r>
            <a:r>
              <a:rPr lang="ru-RU" dirty="0"/>
              <a:t>проблему </a:t>
            </a:r>
            <a:r>
              <a:rPr lang="en-LT" dirty="0"/>
              <a:t>дизайна в POV, вы можете начать генерировать идеи для решения вашей </a:t>
            </a:r>
            <a:r>
              <a:rPr lang="ru-RU" dirty="0"/>
              <a:t>проблемы </a:t>
            </a:r>
            <a:r>
              <a:rPr lang="en-LT" dirty="0"/>
              <a:t>дизайна. Вы можете начать использовать свой POV, задав конкретный вопрос, начинающийся со слов «Как мы можем» или «Каким образом мы могли бы». </a:t>
            </a:r>
            <a:endParaRPr lang="kk-KZ" dirty="0"/>
          </a:p>
          <a:p>
            <a:pPr algn="just">
              <a:defRPr/>
            </a:pPr>
            <a:endParaRPr lang="en-LT" dirty="0"/>
          </a:p>
          <a:p>
            <a:pPr algn="just">
              <a:defRPr/>
            </a:pPr>
            <a:r>
              <a:rPr lang="en-LT" dirty="0"/>
              <a:t>Вопросы «Как мы можем?» —</a:t>
            </a:r>
            <a:r>
              <a:rPr lang="ru-RU" dirty="0"/>
              <a:t> </a:t>
            </a:r>
            <a:r>
              <a:rPr lang="en-LT" dirty="0"/>
              <a:t>это вопросы, которые потенциально могут вызвать сеансы выработки идей, такие как мозговой штурм. Они должны быть достаточно широкими для широкого круга решений, но достаточно узкими, чтобы для них можно было создавать конкретные решения. Вопросы «Как мы можем?» должны быть основаны на наблюдениях, которые вы собрали на этапе «</a:t>
            </a:r>
            <a:r>
              <a:rPr lang="ru-RU" dirty="0"/>
              <a:t>Эмпатии</a:t>
            </a:r>
            <a:r>
              <a:rPr lang="en-LT" dirty="0"/>
              <a:t>» в процессе Дизайн-Мышления.</a:t>
            </a:r>
          </a:p>
        </p:txBody>
      </p:sp>
    </p:spTree>
    <p:extLst>
      <p:ext uri="{BB962C8B-B14F-4D97-AF65-F5344CB8AC3E}">
        <p14:creationId xmlns:p14="http://schemas.microsoft.com/office/powerpoint/2010/main" val="1632021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31D63-50DC-4AB8-8F8A-CE871EAB5FB4}"/>
              </a:ext>
            </a:extLst>
          </p:cNvPr>
          <p:cNvSpPr>
            <a:spLocks noGrp="1"/>
          </p:cNvSpPr>
          <p:nvPr>
            <p:ph type="title"/>
          </p:nvPr>
        </p:nvSpPr>
        <p:spPr>
          <a:xfrm>
            <a:off x="216569" y="850625"/>
            <a:ext cx="11562348" cy="918540"/>
          </a:xfrm>
        </p:spPr>
        <p:txBody>
          <a:bodyPr>
            <a:noAutofit/>
          </a:bodyPr>
          <a:lstStyle/>
          <a:p>
            <a:br>
              <a:rPr lang="en-US" sz="1800" b="1" dirty="0"/>
            </a:br>
            <a:br>
              <a:rPr lang="en-US" sz="1800" b="1" dirty="0"/>
            </a:br>
            <a:br>
              <a:rPr lang="en-US" sz="1800" b="1" dirty="0"/>
            </a:br>
            <a:br>
              <a:rPr lang="en-US" sz="1800" b="1" dirty="0"/>
            </a:br>
            <a:r>
              <a:rPr lang="ru-RU" sz="2400" b="1" dirty="0">
                <a:solidFill>
                  <a:schemeClr val="tx1"/>
                </a:solidFill>
              </a:rPr>
              <a:t>Например, вы наблюдали, что молодые люди, как правило, не смотрят телепрограммы по телевизору дома, поэтому некоторые вопросы, которые могут направить и спровоцировать вашу сессию идей, могут быть следующими:</a:t>
            </a:r>
            <a:endParaRPr lang="lt-LT" sz="2400" b="1" dirty="0">
              <a:solidFill>
                <a:schemeClr val="tx1"/>
              </a:solidFill>
              <a:cs typeface="Calibri Light"/>
            </a:endParaRPr>
          </a:p>
        </p:txBody>
      </p:sp>
      <p:sp>
        <p:nvSpPr>
          <p:cNvPr id="4" name="Прямоугольник 3"/>
          <p:cNvSpPr/>
          <p:nvPr/>
        </p:nvSpPr>
        <p:spPr>
          <a:xfrm>
            <a:off x="496957" y="2067339"/>
            <a:ext cx="11281959" cy="2646878"/>
          </a:xfrm>
          <a:prstGeom prst="rect">
            <a:avLst/>
          </a:prstGeom>
        </p:spPr>
        <p:txBody>
          <a:bodyPr wrap="square" lIns="91440" tIns="45720" rIns="91440" bIns="45720" anchor="t">
            <a:spAutoFit/>
          </a:bodyPr>
          <a:lstStyle/>
          <a:p>
            <a:pPr marL="285750" indent="-285750">
              <a:buFont typeface="Arial" panose="020B0604020202020204" pitchFamily="34" charset="0"/>
              <a:buChar char="•"/>
            </a:pPr>
            <a:r>
              <a:rPr lang="ru-RU" dirty="0"/>
              <a:t> Как бы мы могли сделать телевидение более социальным, чтобы молодежь чувствовала себя более вовлеченной?</a:t>
            </a:r>
          </a:p>
          <a:p>
            <a:pPr marL="285750" indent="-285750">
              <a:buFont typeface="Arial" panose="020B0604020202020204" pitchFamily="34" charset="0"/>
              <a:buChar char="•"/>
            </a:pPr>
            <a:r>
              <a:rPr lang="ru-RU" dirty="0"/>
              <a:t>Как </a:t>
            </a:r>
            <a:r>
              <a:rPr lang="ru-RU" dirty="0">
                <a:ea typeface="+mn-lt"/>
                <a:cs typeface="+mn-lt"/>
              </a:rPr>
              <a:t>бы мы могли </a:t>
            </a:r>
            <a:r>
              <a:rPr lang="ru-RU" dirty="0"/>
              <a:t>сделать так, чтобы телевидение можно было смотреть где угодно и когда угодно?</a:t>
            </a:r>
          </a:p>
          <a:p>
            <a:pPr marL="285750" indent="-285750">
              <a:buFont typeface="Arial" panose="020B0604020202020204" pitchFamily="34" charset="0"/>
              <a:buChar char="•"/>
            </a:pPr>
            <a:r>
              <a:rPr lang="ru-RU" dirty="0"/>
              <a:t>Как </a:t>
            </a:r>
            <a:r>
              <a:rPr lang="ru-RU" dirty="0">
                <a:ea typeface="+mn-lt"/>
                <a:cs typeface="+mn-lt"/>
              </a:rPr>
              <a:t>бы мы могли</a:t>
            </a:r>
            <a:r>
              <a:rPr lang="ru-RU" dirty="0"/>
              <a:t> сделать просмотр телевизора дома более увлекательным?</a:t>
            </a:r>
          </a:p>
          <a:p>
            <a:pPr algn="just"/>
            <a:r>
              <a:rPr lang="ru-RU" dirty="0"/>
              <a:t>Вопросы </a:t>
            </a:r>
            <a:r>
              <a:rPr lang="en-LT" sz="1800" dirty="0">
                <a:effectLst/>
                <a:latin typeface="Calibri" panose="020F0502020204030204" pitchFamily="34" charset="0"/>
                <a:ea typeface="Calibri" panose="020F0502020204030204" pitchFamily="34" charset="0"/>
                <a:cs typeface="Times New Roman" panose="02020603050405020304" pitchFamily="18" charset="0"/>
              </a:rPr>
              <a:t>«Как </a:t>
            </a:r>
            <a:r>
              <a:rPr lang="ru-RU" dirty="0">
                <a:ea typeface="+mn-lt"/>
                <a:cs typeface="+mn-lt"/>
              </a:rPr>
              <a:t>бы мы могли</a:t>
            </a:r>
            <a:r>
              <a:rPr lang="en-LT" sz="1800" dirty="0">
                <a:effectLst/>
                <a:latin typeface="Calibri" panose="020F0502020204030204" pitchFamily="34" charset="0"/>
                <a:ea typeface="Calibri" panose="020F0502020204030204" pitchFamily="34" charset="0"/>
                <a:cs typeface="Times New Roman" panose="02020603050405020304" pitchFamily="18" charset="0"/>
              </a:rPr>
              <a:t>?» </a:t>
            </a:r>
            <a:r>
              <a:rPr lang="ru-RU" dirty="0"/>
              <a:t>открываются на сеансах формирования идей, где вы изучаете идеи, которые могут помочь вам решить вашу проблему инновационным способом. </a:t>
            </a:r>
          </a:p>
          <a:p>
            <a:pPr algn="just"/>
            <a:endParaRPr lang="ru-RU" dirty="0"/>
          </a:p>
          <a:p>
            <a:pPr algn="just"/>
            <a:endParaRPr lang="ru-RU" dirty="0"/>
          </a:p>
          <a:p>
            <a:pPr algn="r"/>
            <a:r>
              <a:rPr lang="ru-RU" sz="1100" i="1" dirty="0">
                <a:ea typeface="+mn-lt"/>
                <a:cs typeface="+mn-lt"/>
              </a:rPr>
              <a:t>Дизайн-мышление — руководство для начинающих: </a:t>
            </a:r>
          </a:p>
          <a:p>
            <a:pPr algn="r"/>
            <a:r>
              <a:rPr lang="ru-RU" sz="1100" i="1" dirty="0">
                <a:ea typeface="+mn-lt"/>
                <a:cs typeface="+mn-lt"/>
                <a:hlinkClick r:id="rId2"/>
              </a:rPr>
              <a:t>https://www.interaction-design.org/courses/design-thinking-the-beginner-s-guide</a:t>
            </a:r>
            <a:r>
              <a:rPr lang="ru-RU" sz="1100" i="1" dirty="0">
                <a:ea typeface="+mn-lt"/>
                <a:cs typeface="+mn-lt"/>
              </a:rPr>
              <a:t> </a:t>
            </a:r>
            <a:endParaRPr lang="ru-RU" sz="1100" i="1" dirty="0"/>
          </a:p>
        </p:txBody>
      </p:sp>
    </p:spTree>
    <p:extLst>
      <p:ext uri="{BB962C8B-B14F-4D97-AF65-F5344CB8AC3E}">
        <p14:creationId xmlns:p14="http://schemas.microsoft.com/office/powerpoint/2010/main" val="2628401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9561AE1-8C1A-4C28-B1A5-76060067C03A}"/>
              </a:ext>
            </a:extLst>
          </p:cNvPr>
          <p:cNvSpPr>
            <a:spLocks noGrp="1"/>
          </p:cNvSpPr>
          <p:nvPr>
            <p:ph type="title"/>
          </p:nvPr>
        </p:nvSpPr>
        <p:spPr/>
        <p:txBody>
          <a:bodyPr>
            <a:normAutofit/>
          </a:bodyPr>
          <a:lstStyle/>
          <a:p>
            <a:r>
              <a:rPr lang="ru-RU" dirty="0">
                <a:solidFill>
                  <a:schemeClr val="tx1"/>
                </a:solidFill>
              </a:rPr>
              <a:t>Список использованной литературы</a:t>
            </a:r>
            <a:endParaRPr lang="fi-FI" dirty="0">
              <a:solidFill>
                <a:schemeClr val="tx1"/>
              </a:solidFill>
            </a:endParaRPr>
          </a:p>
        </p:txBody>
      </p:sp>
      <p:sp>
        <p:nvSpPr>
          <p:cNvPr id="3" name="Sisällön paikkamerkki 2">
            <a:extLst>
              <a:ext uri="{FF2B5EF4-FFF2-40B4-BE49-F238E27FC236}">
                <a16:creationId xmlns:a16="http://schemas.microsoft.com/office/drawing/2014/main" id="{3EB81301-4747-4D73-B46B-9466F0BDEA17}"/>
              </a:ext>
            </a:extLst>
          </p:cNvPr>
          <p:cNvSpPr>
            <a:spLocks noGrp="1"/>
          </p:cNvSpPr>
          <p:nvPr>
            <p:ph idx="1"/>
          </p:nvPr>
        </p:nvSpPr>
        <p:spPr>
          <a:xfrm>
            <a:off x="457200" y="1994324"/>
            <a:ext cx="11277600" cy="4023360"/>
          </a:xfrm>
        </p:spPr>
        <p:txBody>
          <a:bodyPr vert="horz" lIns="0" tIns="45720" rIns="0" bIns="45720" rtlCol="0" anchor="t">
            <a:normAutofit/>
          </a:bodyPr>
          <a:lstStyle/>
          <a:p>
            <a:pPr>
              <a:buFont typeface="Arial" panose="020F0502020204030204" pitchFamily="34" charset="0"/>
              <a:buChar char="•"/>
            </a:pPr>
            <a:endParaRPr lang="ru-RU" sz="2000" dirty="0"/>
          </a:p>
          <a:p>
            <a:pPr>
              <a:buFont typeface="Arial" panose="020F0502020204030204" pitchFamily="34" charset="0"/>
              <a:buChar char="•"/>
            </a:pPr>
            <a:r>
              <a:rPr lang="en-US" sz="2000" dirty="0" err="1"/>
              <a:t>Akama</a:t>
            </a:r>
            <a:r>
              <a:rPr lang="en-US" sz="2000" dirty="0"/>
              <a:t>, Y. 2015. Service Design: From Insight to Implementation. Design and Culture. Book review. Design and Culture (7), 259-261. https://doi.org/10.1080/17547075.2015.1051837</a:t>
            </a:r>
            <a:endParaRPr lang="ru-RU" dirty="0"/>
          </a:p>
          <a:p>
            <a:pPr>
              <a:buFont typeface="Arial" panose="020F0502020204030204" pitchFamily="34" charset="0"/>
              <a:buChar char="•"/>
            </a:pPr>
            <a:r>
              <a:rPr lang="en-US" sz="2000" dirty="0" err="1"/>
              <a:t>Vennik</a:t>
            </a:r>
            <a:r>
              <a:rPr lang="en-US" sz="2000" dirty="0"/>
              <a:t>, F. D., van de Bovenkamp, H. M., Putters, K., &amp; Grit, K. J. 2016.</a:t>
            </a:r>
            <a:r>
              <a:rPr lang="en-US" dirty="0"/>
              <a:t> </a:t>
            </a:r>
            <a:r>
              <a:rPr lang="en-US" sz="2000" dirty="0"/>
              <a:t> Co-production in healthcare: rhetoric and practice. International Review of Administrative Sciences, </a:t>
            </a:r>
            <a:r>
              <a:rPr lang="fi-FI" sz="1800" b="0" i="0" u="none" strike="noStrike" baseline="0" dirty="0">
                <a:latin typeface="AdvP7D09"/>
              </a:rPr>
              <a:t>82(1) 150–168. DOI: 10.1177/0020852315570553</a:t>
            </a:r>
            <a:r>
              <a:rPr lang="en-US" sz="2000" dirty="0"/>
              <a:t>.</a:t>
            </a:r>
            <a:endParaRPr lang="lt-LT" sz="2000" dirty="0">
              <a:cs typeface="Calibri" panose="020F0502020204030204"/>
            </a:endParaRPr>
          </a:p>
          <a:p>
            <a:pPr>
              <a:lnSpc>
                <a:spcPct val="100000"/>
              </a:lnSpc>
              <a:spcBef>
                <a:spcPts val="0"/>
              </a:spcBef>
              <a:buFont typeface="Arial" panose="020F0502020204030204" pitchFamily="34" charset="0"/>
              <a:buChar char="•"/>
            </a:pPr>
            <a:r>
              <a:rPr lang="en-US" dirty="0">
                <a:ea typeface="+mn-lt"/>
                <a:cs typeface="+mn-lt"/>
              </a:rPr>
              <a:t>Design Thinking — The Beginner’s Guide: </a:t>
            </a:r>
            <a:r>
              <a:rPr lang="en-US" dirty="0">
                <a:ea typeface="+mn-lt"/>
                <a:cs typeface="+mn-lt"/>
                <a:hlinkClick r:id="rId2"/>
              </a:rPr>
              <a:t>https://www.interaction-design.org/courses/design-thinking-the-beginner-s-guide</a:t>
            </a:r>
            <a:endParaRPr lang="kk-KZ" dirty="0">
              <a:ea typeface="+mn-lt"/>
              <a:cs typeface="+mn-lt"/>
            </a:endParaRPr>
          </a:p>
          <a:p>
            <a:pPr>
              <a:lnSpc>
                <a:spcPct val="100000"/>
              </a:lnSpc>
              <a:spcBef>
                <a:spcPts val="0"/>
              </a:spcBef>
              <a:buFont typeface="Arial" panose="020F0502020204030204" pitchFamily="34" charset="0"/>
              <a:buChar char="•"/>
            </a:pPr>
            <a:r>
              <a:rPr lang="fi-FI" dirty="0">
                <a:ea typeface="+mn-lt"/>
                <a:cs typeface="+mn-lt"/>
                <a:hlinkClick r:id="rId3"/>
              </a:rPr>
              <a:t>https://www.interaction-design.org/</a:t>
            </a:r>
            <a:endParaRPr lang="en-US" dirty="0">
              <a:ea typeface="+mn-lt"/>
              <a:cs typeface="+mn-lt"/>
            </a:endParaRPr>
          </a:p>
          <a:p>
            <a:pPr>
              <a:lnSpc>
                <a:spcPct val="100000"/>
              </a:lnSpc>
              <a:spcBef>
                <a:spcPts val="0"/>
              </a:spcBef>
              <a:buFont typeface="Arial" panose="020F0502020204030204" pitchFamily="34" charset="0"/>
              <a:buChar char="•"/>
            </a:pPr>
            <a:r>
              <a:rPr lang="en-US" i="1" dirty="0">
                <a:ea typeface="+mn-lt"/>
                <a:cs typeface="+mn-lt"/>
                <a:hlinkClick r:id="rId4"/>
              </a:rPr>
              <a:t>https://gbksoft.com/blog/design-thinking/</a:t>
            </a:r>
            <a:endParaRPr lang="fi-FI" dirty="0">
              <a:ea typeface="+mn-lt"/>
              <a:cs typeface="+mn-lt"/>
            </a:endParaRPr>
          </a:p>
          <a:p>
            <a:pPr>
              <a:lnSpc>
                <a:spcPct val="100000"/>
              </a:lnSpc>
              <a:spcBef>
                <a:spcPts val="0"/>
              </a:spcBef>
              <a:buFont typeface="Arial" panose="020F0502020204030204" pitchFamily="34" charset="0"/>
              <a:buChar char="•"/>
            </a:pPr>
            <a:endParaRPr lang="en-US" i="1" dirty="0">
              <a:cs typeface="Calibri"/>
            </a:endParaRPr>
          </a:p>
          <a:p>
            <a:pPr>
              <a:lnSpc>
                <a:spcPct val="100000"/>
              </a:lnSpc>
              <a:spcBef>
                <a:spcPts val="0"/>
              </a:spcBef>
            </a:pPr>
            <a:endParaRPr lang="fi-FI" dirty="0">
              <a:cs typeface="Calibri"/>
            </a:endParaRPr>
          </a:p>
          <a:p>
            <a:pPr>
              <a:lnSpc>
                <a:spcPct val="100000"/>
              </a:lnSpc>
              <a:spcBef>
                <a:spcPts val="0"/>
              </a:spcBef>
            </a:pPr>
            <a:endParaRPr lang="en-US" dirty="0">
              <a:cs typeface="Calibri"/>
            </a:endParaRPr>
          </a:p>
          <a:p>
            <a:endParaRPr lang="fi-FI" dirty="0">
              <a:cs typeface="Calibri"/>
            </a:endParaRPr>
          </a:p>
        </p:txBody>
      </p:sp>
    </p:spTree>
    <p:extLst>
      <p:ext uri="{BB962C8B-B14F-4D97-AF65-F5344CB8AC3E}">
        <p14:creationId xmlns:p14="http://schemas.microsoft.com/office/powerpoint/2010/main" val="869713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31E94D-E92B-5805-FE04-F6025AB26CA5}"/>
              </a:ext>
            </a:extLst>
          </p:cNvPr>
          <p:cNvSpPr>
            <a:spLocks noGrp="1"/>
          </p:cNvSpPr>
          <p:nvPr>
            <p:ph type="title"/>
          </p:nvPr>
        </p:nvSpPr>
        <p:spPr/>
        <p:txBody>
          <a:bodyPr/>
          <a:lstStyle/>
          <a:p>
            <a:r>
              <a:rPr lang="ru-RU" dirty="0"/>
              <a:t>Инструменты для фазы Определения</a:t>
            </a:r>
            <a:endParaRPr lang="ru-KZ" dirty="0"/>
          </a:p>
        </p:txBody>
      </p:sp>
      <p:sp>
        <p:nvSpPr>
          <p:cNvPr id="7" name="Объект 6">
            <a:extLst>
              <a:ext uri="{FF2B5EF4-FFF2-40B4-BE49-F238E27FC236}">
                <a16:creationId xmlns:a16="http://schemas.microsoft.com/office/drawing/2014/main" id="{EE580E2C-DCCE-6524-139A-02636B11AC41}"/>
              </a:ext>
            </a:extLst>
          </p:cNvPr>
          <p:cNvSpPr>
            <a:spLocks noGrp="1"/>
          </p:cNvSpPr>
          <p:nvPr>
            <p:ph idx="1"/>
          </p:nvPr>
        </p:nvSpPr>
        <p:spPr/>
        <p:txBody>
          <a:bodyPr/>
          <a:lstStyle/>
          <a:p>
            <a:pPr marL="457200" lvl="0" indent="-457200">
              <a:lnSpc>
                <a:spcPct val="110000"/>
              </a:lnSpc>
              <a:spcBef>
                <a:spcPts val="0"/>
              </a:spcBef>
              <a:spcAft>
                <a:spcPts val="0"/>
              </a:spcAft>
              <a:buFont typeface="+mj-lt"/>
              <a:buAutoNum type="arabicPeriod"/>
            </a:pPr>
            <a:r>
              <a:rPr lang="en-US" dirty="0"/>
              <a:t>2A </a:t>
            </a:r>
            <a:r>
              <a:rPr lang="ru-RU" dirty="0"/>
              <a:t>Карта эмпатии</a:t>
            </a:r>
          </a:p>
          <a:p>
            <a:pPr marL="457200" lvl="0" indent="-457200">
              <a:lnSpc>
                <a:spcPct val="110000"/>
              </a:lnSpc>
              <a:spcBef>
                <a:spcPts val="0"/>
              </a:spcBef>
              <a:spcAft>
                <a:spcPts val="0"/>
              </a:spcAft>
              <a:buFont typeface="+mj-lt"/>
              <a:buAutoNum type="arabicPeriod"/>
            </a:pPr>
            <a:r>
              <a:rPr lang="ru-RU" dirty="0"/>
              <a:t>2</a:t>
            </a:r>
            <a:r>
              <a:rPr lang="en-US" dirty="0"/>
              <a:t>B </a:t>
            </a:r>
            <a:r>
              <a:rPr lang="ru-RU" dirty="0"/>
              <a:t>Точка зрения клиента</a:t>
            </a:r>
          </a:p>
          <a:p>
            <a:pPr marL="457200" lvl="0" indent="-457200">
              <a:lnSpc>
                <a:spcPct val="110000"/>
              </a:lnSpc>
              <a:spcBef>
                <a:spcPts val="0"/>
              </a:spcBef>
              <a:spcAft>
                <a:spcPts val="0"/>
              </a:spcAft>
              <a:buFont typeface="+mj-lt"/>
              <a:buAutoNum type="arabicPeriod"/>
            </a:pPr>
            <a:r>
              <a:rPr lang="ru-RU"/>
              <a:t>2С Ментальная карта</a:t>
            </a:r>
            <a:endParaRPr lang="ru-RU" dirty="0"/>
          </a:p>
          <a:p>
            <a:pPr marL="457200" lvl="0" indent="-457200">
              <a:lnSpc>
                <a:spcPct val="110000"/>
              </a:lnSpc>
              <a:spcBef>
                <a:spcPts val="0"/>
              </a:spcBef>
              <a:spcAft>
                <a:spcPts val="0"/>
              </a:spcAft>
              <a:buFont typeface="+mj-lt"/>
              <a:buAutoNum type="arabicPeriod"/>
            </a:pPr>
            <a:r>
              <a:rPr lang="ru-RU" dirty="0"/>
              <a:t>2</a:t>
            </a:r>
            <a:r>
              <a:rPr lang="en-US" dirty="0"/>
              <a:t>D </a:t>
            </a:r>
            <a:r>
              <a:rPr lang="ru-RU" dirty="0"/>
              <a:t>Формирование решений</a:t>
            </a:r>
            <a:endParaRPr lang="ru-KZ" dirty="0"/>
          </a:p>
        </p:txBody>
      </p:sp>
    </p:spTree>
    <p:extLst>
      <p:ext uri="{BB962C8B-B14F-4D97-AF65-F5344CB8AC3E}">
        <p14:creationId xmlns:p14="http://schemas.microsoft.com/office/powerpoint/2010/main" val="388418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31E94D-E92B-5805-FE04-F6025AB26CA5}"/>
              </a:ext>
            </a:extLst>
          </p:cNvPr>
          <p:cNvSpPr>
            <a:spLocks noGrp="1"/>
          </p:cNvSpPr>
          <p:nvPr>
            <p:ph type="title"/>
          </p:nvPr>
        </p:nvSpPr>
        <p:spPr/>
        <p:txBody>
          <a:bodyPr/>
          <a:lstStyle/>
          <a:p>
            <a:pPr lvl="0">
              <a:lnSpc>
                <a:spcPct val="110000"/>
              </a:lnSpc>
              <a:spcBef>
                <a:spcPts val="0"/>
              </a:spcBef>
              <a:spcAft>
                <a:spcPts val="0"/>
              </a:spcAft>
            </a:pPr>
            <a:r>
              <a:rPr lang="en-US" dirty="0"/>
              <a:t>2A </a:t>
            </a:r>
            <a:r>
              <a:rPr lang="ru-RU" dirty="0"/>
              <a:t>Карта эмпатии</a:t>
            </a:r>
          </a:p>
        </p:txBody>
      </p:sp>
      <p:pic>
        <p:nvPicPr>
          <p:cNvPr id="5" name="Объект 4">
            <a:extLst>
              <a:ext uri="{FF2B5EF4-FFF2-40B4-BE49-F238E27FC236}">
                <a16:creationId xmlns:a16="http://schemas.microsoft.com/office/drawing/2014/main" id="{A331E1BC-B475-E19A-05AB-9C05631B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35208" y="1846263"/>
            <a:ext cx="6487087" cy="4397497"/>
          </a:xfrm>
        </p:spPr>
      </p:pic>
    </p:spTree>
    <p:extLst>
      <p:ext uri="{BB962C8B-B14F-4D97-AF65-F5344CB8AC3E}">
        <p14:creationId xmlns:p14="http://schemas.microsoft.com/office/powerpoint/2010/main" val="2711584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BA0F23-6AA8-D721-FBBA-26F5BFCC3BF3}"/>
              </a:ext>
            </a:extLst>
          </p:cNvPr>
          <p:cNvSpPr>
            <a:spLocks noGrp="1"/>
          </p:cNvSpPr>
          <p:nvPr>
            <p:ph type="title"/>
          </p:nvPr>
        </p:nvSpPr>
        <p:spPr/>
        <p:txBody>
          <a:bodyPr>
            <a:normAutofit/>
          </a:bodyPr>
          <a:lstStyle/>
          <a:p>
            <a:r>
              <a:rPr lang="ru-RU" dirty="0"/>
              <a:t>2</a:t>
            </a:r>
            <a:r>
              <a:rPr lang="en-US" dirty="0"/>
              <a:t>B </a:t>
            </a:r>
            <a:r>
              <a:rPr lang="ru-RU" dirty="0"/>
              <a:t>Точка зрения клиента</a:t>
            </a:r>
            <a:endParaRPr lang="ru-KZ" dirty="0"/>
          </a:p>
        </p:txBody>
      </p:sp>
      <p:pic>
        <p:nvPicPr>
          <p:cNvPr id="5" name="Объект 4">
            <a:extLst>
              <a:ext uri="{FF2B5EF4-FFF2-40B4-BE49-F238E27FC236}">
                <a16:creationId xmlns:a16="http://schemas.microsoft.com/office/drawing/2014/main" id="{678AD6FF-3EB4-14BB-5660-5A02D28035C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00643" y="1779457"/>
            <a:ext cx="6521044" cy="4520066"/>
          </a:xfrm>
        </p:spPr>
      </p:pic>
    </p:spTree>
    <p:extLst>
      <p:ext uri="{BB962C8B-B14F-4D97-AF65-F5344CB8AC3E}">
        <p14:creationId xmlns:p14="http://schemas.microsoft.com/office/powerpoint/2010/main" val="2342193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4E86D4-84CB-6290-48B5-6CAFD1B65BA7}"/>
              </a:ext>
            </a:extLst>
          </p:cNvPr>
          <p:cNvSpPr>
            <a:spLocks noGrp="1"/>
          </p:cNvSpPr>
          <p:nvPr>
            <p:ph type="title"/>
          </p:nvPr>
        </p:nvSpPr>
        <p:spPr/>
        <p:txBody>
          <a:bodyPr/>
          <a:lstStyle/>
          <a:p>
            <a:r>
              <a:rPr lang="ru-KZ" dirty="0"/>
              <a:t>Ментальная карта</a:t>
            </a:r>
          </a:p>
        </p:txBody>
      </p:sp>
      <p:sp>
        <p:nvSpPr>
          <p:cNvPr id="3" name="Объект 2">
            <a:extLst>
              <a:ext uri="{FF2B5EF4-FFF2-40B4-BE49-F238E27FC236}">
                <a16:creationId xmlns:a16="http://schemas.microsoft.com/office/drawing/2014/main" id="{45D2B9A4-AFC3-914D-0D15-A46C3AC40929}"/>
              </a:ext>
            </a:extLst>
          </p:cNvPr>
          <p:cNvSpPr>
            <a:spLocks noGrp="1"/>
          </p:cNvSpPr>
          <p:nvPr>
            <p:ph idx="1"/>
          </p:nvPr>
        </p:nvSpPr>
        <p:spPr/>
        <p:txBody>
          <a:bodyPr>
            <a:normAutofit/>
          </a:bodyPr>
          <a:lstStyle/>
          <a:p>
            <a:r>
              <a:rPr lang="ru-RU" sz="2800" dirty="0"/>
              <a:t>Для этого можно использовать пустой </a:t>
            </a:r>
            <a:r>
              <a:rPr lang="ru-RU" sz="2800" dirty="0" err="1"/>
              <a:t>флипчарт</a:t>
            </a:r>
            <a:r>
              <a:rPr lang="ru-RU" sz="2800" dirty="0"/>
              <a:t> и маркеры для более красочного и понятного описания.</a:t>
            </a:r>
            <a:endParaRPr lang="ru-KZ" sz="2800" dirty="0"/>
          </a:p>
        </p:txBody>
      </p:sp>
    </p:spTree>
    <p:extLst>
      <p:ext uri="{BB962C8B-B14F-4D97-AF65-F5344CB8AC3E}">
        <p14:creationId xmlns:p14="http://schemas.microsoft.com/office/powerpoint/2010/main" val="3935542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5A94188-6D21-4339-9660-9031B183B17D}"/>
              </a:ext>
            </a:extLst>
          </p:cNvPr>
          <p:cNvSpPr>
            <a:spLocks noGrp="1"/>
          </p:cNvSpPr>
          <p:nvPr>
            <p:ph type="title"/>
          </p:nvPr>
        </p:nvSpPr>
        <p:spPr>
          <a:xfrm>
            <a:off x="510746" y="868460"/>
            <a:ext cx="11170508" cy="808963"/>
          </a:xfrm>
          <a:solidFill>
            <a:schemeClr val="bg1">
              <a:lumMod val="65000"/>
            </a:schemeClr>
          </a:solidFill>
          <a:ln w="12700">
            <a:solidFill>
              <a:schemeClr val="tx1"/>
            </a:solidFill>
          </a:ln>
        </p:spPr>
        <p:txBody>
          <a:bodyPr>
            <a:normAutofit/>
          </a:bodyPr>
          <a:lstStyle/>
          <a:p>
            <a:r>
              <a:rPr lang="ru-RU" sz="3200" b="1" dirty="0"/>
              <a:t>Процесс проектирования </a:t>
            </a:r>
            <a:r>
              <a:rPr lang="en-US" sz="3200" b="1" dirty="0"/>
              <a:t>Double Diamond</a:t>
            </a:r>
            <a:endParaRPr lang="fi-FI" sz="3200" b="1" dirty="0"/>
          </a:p>
        </p:txBody>
      </p:sp>
      <p:sp>
        <p:nvSpPr>
          <p:cNvPr id="15" name="Tekstiruutu 14">
            <a:extLst>
              <a:ext uri="{FF2B5EF4-FFF2-40B4-BE49-F238E27FC236}">
                <a16:creationId xmlns:a16="http://schemas.microsoft.com/office/drawing/2014/main" id="{469BE006-858F-47DF-9273-FBC244E19214}"/>
              </a:ext>
            </a:extLst>
          </p:cNvPr>
          <p:cNvSpPr txBox="1"/>
          <p:nvPr/>
        </p:nvSpPr>
        <p:spPr>
          <a:xfrm>
            <a:off x="9285171" y="1246223"/>
            <a:ext cx="6094562" cy="369332"/>
          </a:xfrm>
          <a:prstGeom prst="rect">
            <a:avLst/>
          </a:prstGeom>
          <a:noFill/>
        </p:spPr>
        <p:txBody>
          <a:bodyPr wrap="square">
            <a:spAutoFit/>
          </a:bodyPr>
          <a:lstStyle/>
          <a:p>
            <a:r>
              <a:rPr lang="fi-FI" i="1" dirty="0"/>
              <a:t>(</a:t>
            </a:r>
            <a:r>
              <a:rPr lang="fi-FI" i="1" dirty="0" err="1"/>
              <a:t>Dolan</a:t>
            </a:r>
            <a:r>
              <a:rPr lang="fi-FI" i="1" dirty="0"/>
              <a:t> 2021)</a:t>
            </a:r>
          </a:p>
        </p:txBody>
      </p:sp>
      <p:graphicFrame>
        <p:nvGraphicFramePr>
          <p:cNvPr id="16" name="Kaaviokuva 4">
            <a:extLst>
              <a:ext uri="{FF2B5EF4-FFF2-40B4-BE49-F238E27FC236}">
                <a16:creationId xmlns:a16="http://schemas.microsoft.com/office/drawing/2014/main" id="{EFEE2E8D-6960-4F94-A7AD-D0A14B07E985}"/>
              </a:ext>
            </a:extLst>
          </p:cNvPr>
          <p:cNvGraphicFramePr/>
          <p:nvPr>
            <p:extLst>
              <p:ext uri="{D42A27DB-BD31-4B8C-83A1-F6EECF244321}">
                <p14:modId xmlns:p14="http://schemas.microsoft.com/office/powerpoint/2010/main" val="79115762"/>
              </p:ext>
            </p:extLst>
          </p:nvPr>
        </p:nvGraphicFramePr>
        <p:xfrm>
          <a:off x="2202342" y="1923019"/>
          <a:ext cx="8483075" cy="6658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Suorakulmio 5">
            <a:extLst>
              <a:ext uri="{FF2B5EF4-FFF2-40B4-BE49-F238E27FC236}">
                <a16:creationId xmlns:a16="http://schemas.microsoft.com/office/drawing/2014/main" id="{03AB3D4C-D4E0-4176-8749-11CB87B1642B}"/>
              </a:ext>
            </a:extLst>
          </p:cNvPr>
          <p:cNvSpPr/>
          <p:nvPr/>
        </p:nvSpPr>
        <p:spPr>
          <a:xfrm>
            <a:off x="2202341" y="4987733"/>
            <a:ext cx="2121325" cy="13689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a:t>Комплексное понимание решаемой проблемы</a:t>
            </a:r>
            <a:endParaRPr lang="fi-FI" sz="1200" dirty="0"/>
          </a:p>
        </p:txBody>
      </p:sp>
      <p:sp>
        <p:nvSpPr>
          <p:cNvPr id="18" name="Suorakulmio 6">
            <a:extLst>
              <a:ext uri="{FF2B5EF4-FFF2-40B4-BE49-F238E27FC236}">
                <a16:creationId xmlns:a16="http://schemas.microsoft.com/office/drawing/2014/main" id="{A2D1B83F-D777-477E-9F71-A74ACEF39D05}"/>
              </a:ext>
            </a:extLst>
          </p:cNvPr>
          <p:cNvSpPr/>
          <p:nvPr/>
        </p:nvSpPr>
        <p:spPr>
          <a:xfrm>
            <a:off x="4290204" y="5006651"/>
            <a:ext cx="1863265" cy="13689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a:solidFill>
                  <a:srgbClr val="0070C0"/>
                </a:solidFill>
              </a:rPr>
              <a:t>Четкое определение решаемой проблемы и ключевых факторов успеха</a:t>
            </a:r>
            <a:endParaRPr lang="fi-FI" sz="1200" b="1" dirty="0">
              <a:solidFill>
                <a:srgbClr val="0070C0"/>
              </a:solidFill>
            </a:endParaRPr>
          </a:p>
        </p:txBody>
      </p:sp>
      <p:sp>
        <p:nvSpPr>
          <p:cNvPr id="19" name="Suorakulmio 7">
            <a:extLst>
              <a:ext uri="{FF2B5EF4-FFF2-40B4-BE49-F238E27FC236}">
                <a16:creationId xmlns:a16="http://schemas.microsoft.com/office/drawing/2014/main" id="{140E02FF-B226-4A5F-AF5D-5B1EEEC5CFDF}"/>
              </a:ext>
            </a:extLst>
          </p:cNvPr>
          <p:cNvSpPr/>
          <p:nvPr/>
        </p:nvSpPr>
        <p:spPr>
          <a:xfrm>
            <a:off x="6190612" y="5006651"/>
            <a:ext cx="2044795" cy="133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a:t>Комплексное понимание возможных решений проблемы</a:t>
            </a:r>
            <a:endParaRPr lang="fi-FI" sz="1200" dirty="0"/>
          </a:p>
        </p:txBody>
      </p:sp>
      <p:sp>
        <p:nvSpPr>
          <p:cNvPr id="20" name="Suorakulmio 8">
            <a:extLst>
              <a:ext uri="{FF2B5EF4-FFF2-40B4-BE49-F238E27FC236}">
                <a16:creationId xmlns:a16="http://schemas.microsoft.com/office/drawing/2014/main" id="{76F3CC81-D9A4-4A7D-85AA-79F1416D8D26}"/>
              </a:ext>
            </a:extLst>
          </p:cNvPr>
          <p:cNvSpPr/>
          <p:nvPr/>
        </p:nvSpPr>
        <p:spPr>
          <a:xfrm>
            <a:off x="8270649" y="5006651"/>
            <a:ext cx="1983518" cy="1356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a:t>Четкое описание решения для передачи и повторения</a:t>
            </a:r>
            <a:endParaRPr lang="fi-FI" sz="1200" dirty="0"/>
          </a:p>
        </p:txBody>
      </p:sp>
      <p:sp>
        <p:nvSpPr>
          <p:cNvPr id="21" name="Suorakulmio 9">
            <a:extLst>
              <a:ext uri="{FF2B5EF4-FFF2-40B4-BE49-F238E27FC236}">
                <a16:creationId xmlns:a16="http://schemas.microsoft.com/office/drawing/2014/main" id="{6097E854-2328-4668-B02F-048678A59573}"/>
              </a:ext>
            </a:extLst>
          </p:cNvPr>
          <p:cNvSpPr/>
          <p:nvPr/>
        </p:nvSpPr>
        <p:spPr>
          <a:xfrm>
            <a:off x="2202342" y="2569943"/>
            <a:ext cx="2121325" cy="24177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solidFill>
                  <a:schemeClr val="bg1">
                    <a:lumMod val="65000"/>
                  </a:schemeClr>
                </a:solidFill>
              </a:rPr>
              <a:t>Что мы будем делать, чтобы полностью понять проблему и не делать предположений?</a:t>
            </a:r>
            <a:endParaRPr lang="fi-FI" sz="1400" dirty="0">
              <a:solidFill>
                <a:schemeClr val="bg1">
                  <a:lumMod val="65000"/>
                </a:schemeClr>
              </a:solidFill>
            </a:endParaRPr>
          </a:p>
        </p:txBody>
      </p:sp>
      <p:sp>
        <p:nvSpPr>
          <p:cNvPr id="22" name="Suorakulmio 10">
            <a:extLst>
              <a:ext uri="{FF2B5EF4-FFF2-40B4-BE49-F238E27FC236}">
                <a16:creationId xmlns:a16="http://schemas.microsoft.com/office/drawing/2014/main" id="{F881C3C9-632D-4DDA-983B-E0D80CA5B647}"/>
              </a:ext>
            </a:extLst>
          </p:cNvPr>
          <p:cNvSpPr/>
          <p:nvPr/>
        </p:nvSpPr>
        <p:spPr>
          <a:xfrm>
            <a:off x="4250078" y="2588861"/>
            <a:ext cx="1915280" cy="24177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rgbClr val="0070C0"/>
                </a:solidFill>
              </a:rPr>
              <a:t>Как мы будем синтезировать наши полученные данные и определять наши проблемы?</a:t>
            </a:r>
            <a:endParaRPr lang="fi-FI" sz="1400" b="1" dirty="0">
              <a:solidFill>
                <a:srgbClr val="0070C0"/>
              </a:solidFill>
            </a:endParaRPr>
          </a:p>
        </p:txBody>
      </p:sp>
      <p:sp>
        <p:nvSpPr>
          <p:cNvPr id="23" name="Suorakulmio 11">
            <a:extLst>
              <a:ext uri="{FF2B5EF4-FFF2-40B4-BE49-F238E27FC236}">
                <a16:creationId xmlns:a16="http://schemas.microsoft.com/office/drawing/2014/main" id="{C0DAACA9-B57A-47E0-94CE-75D53E3845DC}"/>
              </a:ext>
            </a:extLst>
          </p:cNvPr>
          <p:cNvSpPr/>
          <p:nvPr/>
        </p:nvSpPr>
        <p:spPr>
          <a:xfrm>
            <a:off x="6209412" y="2588861"/>
            <a:ext cx="2013761" cy="23988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solidFill>
                  <a:schemeClr val="bg1">
                    <a:lumMod val="65000"/>
                  </a:schemeClr>
                </a:solidFill>
              </a:rPr>
              <a:t>Как мы будем генерировать множество различных идей для решения этой проблемы?</a:t>
            </a:r>
            <a:endParaRPr lang="fi-FI" sz="1400" dirty="0">
              <a:solidFill>
                <a:schemeClr val="bg1">
                  <a:lumMod val="65000"/>
                </a:schemeClr>
              </a:solidFill>
            </a:endParaRPr>
          </a:p>
        </p:txBody>
      </p:sp>
      <p:sp>
        <p:nvSpPr>
          <p:cNvPr id="24" name="Suorakulmio 12">
            <a:extLst>
              <a:ext uri="{FF2B5EF4-FFF2-40B4-BE49-F238E27FC236}">
                <a16:creationId xmlns:a16="http://schemas.microsoft.com/office/drawing/2014/main" id="{F388D831-7616-4516-AD83-63D3763349CC}"/>
              </a:ext>
            </a:extLst>
          </p:cNvPr>
          <p:cNvSpPr/>
          <p:nvPr/>
        </p:nvSpPr>
        <p:spPr>
          <a:xfrm>
            <a:off x="8248427" y="2588861"/>
            <a:ext cx="2013762" cy="23988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solidFill>
                  <a:schemeClr val="bg1">
                    <a:lumMod val="65000"/>
                  </a:schemeClr>
                </a:solidFill>
              </a:rPr>
              <a:t>Как мы будем создавать, запускать и тестировать выбранное нами решение?</a:t>
            </a:r>
            <a:endParaRPr lang="fi-FI" sz="1400" dirty="0">
              <a:solidFill>
                <a:schemeClr val="bg1">
                  <a:lumMod val="65000"/>
                </a:schemeClr>
              </a:solidFill>
            </a:endParaRPr>
          </a:p>
        </p:txBody>
      </p:sp>
    </p:spTree>
    <p:extLst>
      <p:ext uri="{BB962C8B-B14F-4D97-AF65-F5344CB8AC3E}">
        <p14:creationId xmlns:p14="http://schemas.microsoft.com/office/powerpoint/2010/main" val="1934697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32CEA3-AB0F-3866-C1F8-A48395CBA916}"/>
              </a:ext>
            </a:extLst>
          </p:cNvPr>
          <p:cNvSpPr>
            <a:spLocks noGrp="1"/>
          </p:cNvSpPr>
          <p:nvPr>
            <p:ph type="title"/>
          </p:nvPr>
        </p:nvSpPr>
        <p:spPr/>
        <p:txBody>
          <a:bodyPr>
            <a:normAutofit/>
          </a:bodyPr>
          <a:lstStyle/>
          <a:p>
            <a:r>
              <a:rPr lang="ru-RU" dirty="0"/>
              <a:t>2</a:t>
            </a:r>
            <a:r>
              <a:rPr lang="en-US" dirty="0"/>
              <a:t>D </a:t>
            </a:r>
            <a:r>
              <a:rPr lang="ru-RU" dirty="0"/>
              <a:t>Формирование решений</a:t>
            </a:r>
            <a:endParaRPr lang="ru-KZ" dirty="0"/>
          </a:p>
        </p:txBody>
      </p:sp>
      <p:pic>
        <p:nvPicPr>
          <p:cNvPr id="5" name="Объект 4">
            <a:extLst>
              <a:ext uri="{FF2B5EF4-FFF2-40B4-BE49-F238E27FC236}">
                <a16:creationId xmlns:a16="http://schemas.microsoft.com/office/drawing/2014/main" id="{30D40658-952F-2E16-965A-E2FAD87F10A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42841" y="1779457"/>
            <a:ext cx="6506318" cy="4471420"/>
          </a:xfrm>
        </p:spPr>
      </p:pic>
      <p:sp>
        <p:nvSpPr>
          <p:cNvPr id="3" name="TextBox 2">
            <a:extLst>
              <a:ext uri="{FF2B5EF4-FFF2-40B4-BE49-F238E27FC236}">
                <a16:creationId xmlns:a16="http://schemas.microsoft.com/office/drawing/2014/main" id="{D4B43D3D-0BCF-BF8A-C6AC-779CCB988F40}"/>
              </a:ext>
            </a:extLst>
          </p:cNvPr>
          <p:cNvSpPr txBox="1"/>
          <p:nvPr/>
        </p:nvSpPr>
        <p:spPr>
          <a:xfrm>
            <a:off x="812800" y="-1320800"/>
            <a:ext cx="184731" cy="369332"/>
          </a:xfrm>
          <a:prstGeom prst="rect">
            <a:avLst/>
          </a:prstGeom>
          <a:noFill/>
        </p:spPr>
        <p:txBody>
          <a:bodyPr wrap="none" rtlCol="0">
            <a:spAutoFit/>
          </a:bodyPr>
          <a:lstStyle/>
          <a:p>
            <a:endParaRPr lang="ru-KZ"/>
          </a:p>
        </p:txBody>
      </p:sp>
    </p:spTree>
    <p:extLst>
      <p:ext uri="{BB962C8B-B14F-4D97-AF65-F5344CB8AC3E}">
        <p14:creationId xmlns:p14="http://schemas.microsoft.com/office/powerpoint/2010/main" val="1894561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79F2D-F001-4119-B1B7-CBA162C6CF27}"/>
              </a:ext>
            </a:extLst>
          </p:cNvPr>
          <p:cNvSpPr>
            <a:spLocks noGrp="1"/>
          </p:cNvSpPr>
          <p:nvPr>
            <p:ph type="title"/>
          </p:nvPr>
        </p:nvSpPr>
        <p:spPr/>
        <p:txBody>
          <a:bodyPr>
            <a:normAutofit/>
          </a:bodyPr>
          <a:lstStyle/>
          <a:p>
            <a:r>
              <a:rPr lang="ru-RU" dirty="0">
                <a:solidFill>
                  <a:schemeClr val="tx1"/>
                </a:solidFill>
              </a:rPr>
              <a:t>Дизайн-мышление: нелинейный процесс</a:t>
            </a:r>
            <a:endParaRPr lang="lt-LT" dirty="0">
              <a:solidFill>
                <a:schemeClr val="tx1"/>
              </a:solidFill>
            </a:endParaRPr>
          </a:p>
        </p:txBody>
      </p:sp>
      <p:pic>
        <p:nvPicPr>
          <p:cNvPr id="1026" name="Picture 2" descr="https://public-media.interaction-design.org/images/uploads/9a1209679f546ddaba8970e9511ce028.jpg">
            <a:extLst>
              <a:ext uri="{FF2B5EF4-FFF2-40B4-BE49-F238E27FC236}">
                <a16:creationId xmlns:a16="http://schemas.microsoft.com/office/drawing/2014/main" id="{E71738FB-9902-45F3-B7C4-24CC8F68CE6A}"/>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1675" t="13789" r="2681" b="10841"/>
          <a:stretch/>
        </p:blipFill>
        <p:spPr bwMode="auto">
          <a:xfrm>
            <a:off x="2529207" y="1779457"/>
            <a:ext cx="6858000" cy="437523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E5BA1CA-58DE-4CAE-8043-02FCDFD47F42}"/>
              </a:ext>
            </a:extLst>
          </p:cNvPr>
          <p:cNvSpPr txBox="1"/>
          <p:nvPr/>
        </p:nvSpPr>
        <p:spPr>
          <a:xfrm>
            <a:off x="263611" y="5231357"/>
            <a:ext cx="479888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ru-RU" dirty="0">
                <a:solidFill>
                  <a:srgbClr val="0070C0"/>
                </a:solidFill>
              </a:rPr>
              <a:t>понимать и разделять чувства другого</a:t>
            </a:r>
            <a:endParaRPr lang="lt-LT" dirty="0">
              <a:solidFill>
                <a:srgbClr val="0070C0"/>
              </a:solidFill>
            </a:endParaRPr>
          </a:p>
        </p:txBody>
      </p:sp>
      <p:sp>
        <p:nvSpPr>
          <p:cNvPr id="5" name="Arrow: Down 4">
            <a:extLst>
              <a:ext uri="{FF2B5EF4-FFF2-40B4-BE49-F238E27FC236}">
                <a16:creationId xmlns:a16="http://schemas.microsoft.com/office/drawing/2014/main" id="{C6771242-017C-4571-B3BE-1FB069AF5DFB}"/>
              </a:ext>
            </a:extLst>
          </p:cNvPr>
          <p:cNvSpPr/>
          <p:nvPr/>
        </p:nvSpPr>
        <p:spPr>
          <a:xfrm>
            <a:off x="3118586" y="4632158"/>
            <a:ext cx="418698" cy="5991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 name="TextBox 5">
            <a:extLst>
              <a:ext uri="{FF2B5EF4-FFF2-40B4-BE49-F238E27FC236}">
                <a16:creationId xmlns:a16="http://schemas.microsoft.com/office/drawing/2014/main" id="{466696EB-76AB-4A5F-8F82-73118A7B3810}"/>
              </a:ext>
            </a:extLst>
          </p:cNvPr>
          <p:cNvSpPr txBox="1"/>
          <p:nvPr/>
        </p:nvSpPr>
        <p:spPr>
          <a:xfrm>
            <a:off x="2750620" y="3842328"/>
            <a:ext cx="1232974" cy="492443"/>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lgn="ctr"/>
            <a:r>
              <a:rPr lang="ru-RU" sz="1300" baseline="0" dirty="0">
                <a:solidFill>
                  <a:schemeClr val="tx1"/>
                </a:solidFill>
              </a:rPr>
              <a:t> </a:t>
            </a:r>
            <a:r>
              <a:rPr lang="ru-RU" sz="1300" baseline="0" dirty="0" err="1">
                <a:solidFill>
                  <a:schemeClr val="tx1"/>
                </a:solidFill>
              </a:rPr>
              <a:t>Эмпатировать</a:t>
            </a:r>
            <a:endParaRPr lang="ru-RU" sz="1300" baseline="0" dirty="0">
              <a:solidFill>
                <a:schemeClr val="tx1"/>
              </a:solidFill>
            </a:endParaRPr>
          </a:p>
          <a:p>
            <a:pPr algn="ctr"/>
            <a:endParaRPr lang="ru-RU" sz="1300" baseline="0" dirty="0">
              <a:solidFill>
                <a:schemeClr val="tx1"/>
              </a:solidFill>
            </a:endParaRPr>
          </a:p>
        </p:txBody>
      </p:sp>
      <p:sp>
        <p:nvSpPr>
          <p:cNvPr id="7" name="TextBox 6">
            <a:extLst>
              <a:ext uri="{FF2B5EF4-FFF2-40B4-BE49-F238E27FC236}">
                <a16:creationId xmlns:a16="http://schemas.microsoft.com/office/drawing/2014/main" id="{2C584B70-B2DC-40BD-99AA-FDFA3EC0A29E}"/>
              </a:ext>
            </a:extLst>
          </p:cNvPr>
          <p:cNvSpPr txBox="1"/>
          <p:nvPr/>
        </p:nvSpPr>
        <p:spPr>
          <a:xfrm>
            <a:off x="4072626" y="3822450"/>
            <a:ext cx="1104290" cy="492443"/>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lgn="ctr"/>
            <a:r>
              <a:rPr lang="ru-RU" sz="1300" dirty="0">
                <a:solidFill>
                  <a:schemeClr val="tx1"/>
                </a:solidFill>
              </a:rPr>
              <a:t>Определять</a:t>
            </a:r>
          </a:p>
          <a:p>
            <a:pPr algn="ctr"/>
            <a:endParaRPr lang="lt-LT" sz="1300" dirty="0">
              <a:solidFill>
                <a:schemeClr val="tx1"/>
              </a:solidFill>
            </a:endParaRPr>
          </a:p>
        </p:txBody>
      </p:sp>
      <p:sp>
        <p:nvSpPr>
          <p:cNvPr id="8" name="TextBox 7">
            <a:extLst>
              <a:ext uri="{FF2B5EF4-FFF2-40B4-BE49-F238E27FC236}">
                <a16:creationId xmlns:a16="http://schemas.microsoft.com/office/drawing/2014/main" id="{4DF42E5A-FFD0-45CB-886F-52B61596B2D4}"/>
              </a:ext>
            </a:extLst>
          </p:cNvPr>
          <p:cNvSpPr txBox="1"/>
          <p:nvPr/>
        </p:nvSpPr>
        <p:spPr>
          <a:xfrm>
            <a:off x="5265948" y="3858052"/>
            <a:ext cx="1331993" cy="492443"/>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lgn="ctr"/>
            <a:r>
              <a:rPr lang="ru-RU" sz="1300" baseline="0" dirty="0"/>
              <a:t>Генерировать идеи</a:t>
            </a:r>
            <a:endParaRPr lang="lt-LT" sz="1300" dirty="0">
              <a:solidFill>
                <a:srgbClr val="FF0000"/>
              </a:solidFill>
              <a:cs typeface="Calibri"/>
            </a:endParaRPr>
          </a:p>
        </p:txBody>
      </p:sp>
      <p:sp>
        <p:nvSpPr>
          <p:cNvPr id="11" name="TextBox 10">
            <a:extLst>
              <a:ext uri="{FF2B5EF4-FFF2-40B4-BE49-F238E27FC236}">
                <a16:creationId xmlns:a16="http://schemas.microsoft.com/office/drawing/2014/main" id="{37DCDDC8-6306-4BDF-A98F-5C0BA3F9FF67}"/>
              </a:ext>
            </a:extLst>
          </p:cNvPr>
          <p:cNvSpPr txBox="1"/>
          <p:nvPr/>
        </p:nvSpPr>
        <p:spPr>
          <a:xfrm>
            <a:off x="6614096" y="3873106"/>
            <a:ext cx="1400552" cy="461665"/>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lgn="ctr"/>
            <a:r>
              <a:rPr lang="ru-RU" sz="1200" baseline="0" dirty="0"/>
              <a:t>Первоначальный</a:t>
            </a:r>
            <a:r>
              <a:rPr lang="en-GB" sz="1200" baseline="0" dirty="0"/>
              <a:t> </a:t>
            </a:r>
            <a:r>
              <a:rPr lang="en-GB" sz="1200" dirty="0">
                <a:solidFill>
                  <a:srgbClr val="002060"/>
                </a:solidFill>
              </a:rPr>
              <a:t>o</a:t>
            </a:r>
            <a:r>
              <a:rPr lang="ru-RU" sz="1200" baseline="0" dirty="0" err="1">
                <a:solidFill>
                  <a:srgbClr val="002060"/>
                </a:solidFill>
              </a:rPr>
              <a:t>бразец</a:t>
            </a:r>
            <a:r>
              <a:rPr lang="en-GB" sz="1200" dirty="0">
                <a:solidFill>
                  <a:srgbClr val="002060"/>
                </a:solidFill>
              </a:rPr>
              <a:t> </a:t>
            </a:r>
            <a:r>
              <a:rPr lang="en-GB" sz="1200" baseline="0" dirty="0">
                <a:solidFill>
                  <a:srgbClr val="002060"/>
                </a:solidFill>
              </a:rPr>
              <a:t> </a:t>
            </a:r>
            <a:r>
              <a:rPr lang="en-GB" sz="1050" baseline="0" dirty="0">
                <a:solidFill>
                  <a:srgbClr val="002060"/>
                </a:solidFill>
              </a:rPr>
              <a:t>(</a:t>
            </a:r>
            <a:r>
              <a:rPr lang="ru-RU" sz="1050" dirty="0">
                <a:solidFill>
                  <a:srgbClr val="002060"/>
                </a:solidFill>
              </a:rPr>
              <a:t>прототип</a:t>
            </a:r>
            <a:r>
              <a:rPr lang="en-GB" sz="1050" dirty="0">
                <a:solidFill>
                  <a:srgbClr val="002060"/>
                </a:solidFill>
              </a:rPr>
              <a:t>)</a:t>
            </a:r>
            <a:endParaRPr lang="lt-LT" sz="1050" dirty="0">
              <a:solidFill>
                <a:srgbClr val="002060"/>
              </a:solidFill>
              <a:cs typeface="Calibri"/>
            </a:endParaRPr>
          </a:p>
        </p:txBody>
      </p:sp>
      <p:sp>
        <p:nvSpPr>
          <p:cNvPr id="12" name="TextBox 11">
            <a:extLst>
              <a:ext uri="{FF2B5EF4-FFF2-40B4-BE49-F238E27FC236}">
                <a16:creationId xmlns:a16="http://schemas.microsoft.com/office/drawing/2014/main" id="{3D388DA8-3275-4730-B0CD-A951FC941623}"/>
              </a:ext>
            </a:extLst>
          </p:cNvPr>
          <p:cNvSpPr txBox="1"/>
          <p:nvPr/>
        </p:nvSpPr>
        <p:spPr>
          <a:xfrm>
            <a:off x="8076533" y="3873629"/>
            <a:ext cx="1248789" cy="492443"/>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lgn="ctr"/>
            <a:r>
              <a:rPr lang="kk-KZ" sz="1300" dirty="0">
                <a:solidFill>
                  <a:srgbClr val="002060"/>
                </a:solidFill>
                <a:cs typeface="Calibri"/>
              </a:rPr>
              <a:t>Тестирование</a:t>
            </a:r>
          </a:p>
          <a:p>
            <a:pPr algn="ctr"/>
            <a:endParaRPr lang="kk-KZ" sz="1300" dirty="0">
              <a:solidFill>
                <a:srgbClr val="002060"/>
              </a:solidFill>
              <a:cs typeface="Calibri"/>
            </a:endParaRPr>
          </a:p>
        </p:txBody>
      </p:sp>
      <p:sp>
        <p:nvSpPr>
          <p:cNvPr id="3" name="Tekstiruutu 2">
            <a:extLst>
              <a:ext uri="{FF2B5EF4-FFF2-40B4-BE49-F238E27FC236}">
                <a16:creationId xmlns:a16="http://schemas.microsoft.com/office/drawing/2014/main" id="{B31310C1-EFDE-499A-8E44-A4FE94FC27D2}"/>
              </a:ext>
            </a:extLst>
          </p:cNvPr>
          <p:cNvSpPr txBox="1"/>
          <p:nvPr/>
        </p:nvSpPr>
        <p:spPr>
          <a:xfrm>
            <a:off x="8486183" y="5693022"/>
            <a:ext cx="3612143" cy="369332"/>
          </a:xfrm>
          <a:prstGeom prst="rect">
            <a:avLst/>
          </a:prstGeom>
          <a:noFill/>
        </p:spPr>
        <p:txBody>
          <a:bodyPr wrap="none" rtlCol="0">
            <a:spAutoFit/>
          </a:bodyPr>
          <a:lstStyle/>
          <a:p>
            <a:r>
              <a:rPr lang="fi-FI" i="1" dirty="0"/>
              <a:t>https://www.interaction-design.org/</a:t>
            </a:r>
            <a:endParaRPr lang="fi-FI" i="1" dirty="0">
              <a:highlight>
                <a:srgbClr val="FFFF00"/>
              </a:highlight>
            </a:endParaRPr>
          </a:p>
        </p:txBody>
      </p:sp>
      <p:sp>
        <p:nvSpPr>
          <p:cNvPr id="10" name="TextBox 9">
            <a:extLst>
              <a:ext uri="{FF2B5EF4-FFF2-40B4-BE49-F238E27FC236}">
                <a16:creationId xmlns:a16="http://schemas.microsoft.com/office/drawing/2014/main" id="{852F45DB-F063-68A8-1BBF-F1E5823AEDDF}"/>
              </a:ext>
            </a:extLst>
          </p:cNvPr>
          <p:cNvSpPr txBox="1"/>
          <p:nvPr/>
        </p:nvSpPr>
        <p:spPr>
          <a:xfrm>
            <a:off x="3118586" y="2951409"/>
            <a:ext cx="1484177" cy="553998"/>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ru-RU" sz="1000" b="1" dirty="0"/>
              <a:t>сопереживать, чтобы помочь определить проблему</a:t>
            </a:r>
          </a:p>
        </p:txBody>
      </p:sp>
      <p:sp>
        <p:nvSpPr>
          <p:cNvPr id="14" name="TextBox 13">
            <a:extLst>
              <a:ext uri="{FF2B5EF4-FFF2-40B4-BE49-F238E27FC236}">
                <a16:creationId xmlns:a16="http://schemas.microsoft.com/office/drawing/2014/main" id="{E5C0163B-EB67-E221-D417-40D065CE02C6}"/>
              </a:ext>
            </a:extLst>
          </p:cNvPr>
          <p:cNvSpPr txBox="1"/>
          <p:nvPr/>
        </p:nvSpPr>
        <p:spPr>
          <a:xfrm>
            <a:off x="5103280" y="2054483"/>
            <a:ext cx="1484177" cy="40011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sz="1000" b="1"/>
              <a:t>тесты создают новые идеи для проекта</a:t>
            </a:r>
            <a:endParaRPr lang="ru-RU" sz="1000" b="1" dirty="0"/>
          </a:p>
        </p:txBody>
      </p:sp>
      <p:sp>
        <p:nvSpPr>
          <p:cNvPr id="16" name="TextBox 15">
            <a:extLst>
              <a:ext uri="{FF2B5EF4-FFF2-40B4-BE49-F238E27FC236}">
                <a16:creationId xmlns:a16="http://schemas.microsoft.com/office/drawing/2014/main" id="{FCFF8BDE-2A85-690A-4A61-448502A16C2F}"/>
              </a:ext>
            </a:extLst>
          </p:cNvPr>
          <p:cNvSpPr txBox="1"/>
          <p:nvPr/>
        </p:nvSpPr>
        <p:spPr>
          <a:xfrm>
            <a:off x="6614096" y="2684102"/>
            <a:ext cx="1656522"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ru-RU" sz="1000" b="1" dirty="0"/>
              <a:t>тесты создают новые идеи для проекта</a:t>
            </a:r>
          </a:p>
        </p:txBody>
      </p:sp>
      <p:sp>
        <p:nvSpPr>
          <p:cNvPr id="18" name="TextBox 17">
            <a:extLst>
              <a:ext uri="{FF2B5EF4-FFF2-40B4-BE49-F238E27FC236}">
                <a16:creationId xmlns:a16="http://schemas.microsoft.com/office/drawing/2014/main" id="{C1675955-AEA7-D886-AA3F-8B77AC413622}"/>
              </a:ext>
            </a:extLst>
          </p:cNvPr>
          <p:cNvSpPr txBox="1"/>
          <p:nvPr/>
        </p:nvSpPr>
        <p:spPr>
          <a:xfrm>
            <a:off x="5719268" y="5384596"/>
            <a:ext cx="2099515"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ru-RU" sz="1000" b="1" dirty="0"/>
              <a:t>тесты раскрывают идеи, которые переопределяют проблему</a:t>
            </a:r>
          </a:p>
        </p:txBody>
      </p:sp>
      <p:sp>
        <p:nvSpPr>
          <p:cNvPr id="20" name="TextBox 19">
            <a:extLst>
              <a:ext uri="{FF2B5EF4-FFF2-40B4-BE49-F238E27FC236}">
                <a16:creationId xmlns:a16="http://schemas.microsoft.com/office/drawing/2014/main" id="{BF52B6F7-EEE3-4963-8439-3CDAAE9D6330}"/>
              </a:ext>
            </a:extLst>
          </p:cNvPr>
          <p:cNvSpPr txBox="1"/>
          <p:nvPr/>
        </p:nvSpPr>
        <p:spPr>
          <a:xfrm>
            <a:off x="5902411" y="4754977"/>
            <a:ext cx="1484177" cy="55399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ru-RU" sz="1000" dirty="0"/>
              <a:t>учиться на прототипе, чтобы генерировать новые идеи</a:t>
            </a:r>
          </a:p>
        </p:txBody>
      </p:sp>
    </p:spTree>
    <p:extLst>
      <p:ext uri="{BB962C8B-B14F-4D97-AF65-F5344CB8AC3E}">
        <p14:creationId xmlns:p14="http://schemas.microsoft.com/office/powerpoint/2010/main" val="1497785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2C6B27BD-1FE1-4794-AAA9-7084B0D3B0AB}"/>
              </a:ext>
            </a:extLst>
          </p:cNvPr>
          <p:cNvSpPr txBox="1">
            <a:spLocks/>
          </p:cNvSpPr>
          <p:nvPr/>
        </p:nvSpPr>
        <p:spPr>
          <a:xfrm>
            <a:off x="397565" y="1829095"/>
            <a:ext cx="10795883" cy="4412585"/>
          </a:xfrm>
          <a:prstGeom prst="rect">
            <a:avLst/>
          </a:prstGeom>
        </p:spPr>
        <p:txBody>
          <a:bodyPr vert="horz" lIns="0" tIns="45720" rIns="0" bIns="45720" rtlCol="0" anchor="t">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70C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r>
              <a:rPr lang="ru-RU" sz="31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Этап Эмпатии - самая сложная часть процесса Дизайн -Мышления, который требует от вас обобщения ваших наблюдений о пользователях, начиная с первого этапа процесса Дизайн-Мышления</a:t>
            </a:r>
            <a:r>
              <a:rPr lang="ru-RU" sz="26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lt-LT" sz="2600" i="1" dirty="0">
              <a:solidFill>
                <a:schemeClr val="tx1"/>
              </a:solidFill>
            </a:endParaRPr>
          </a:p>
        </p:txBody>
      </p:sp>
      <p:sp>
        <p:nvSpPr>
          <p:cNvPr id="5" name="TextBox 4">
            <a:extLst>
              <a:ext uri="{FF2B5EF4-FFF2-40B4-BE49-F238E27FC236}">
                <a16:creationId xmlns:a16="http://schemas.microsoft.com/office/drawing/2014/main" id="{74175B94-75A0-4116-908F-E2ECF813FB51}"/>
              </a:ext>
            </a:extLst>
          </p:cNvPr>
          <p:cNvSpPr txBox="1"/>
          <p:nvPr/>
        </p:nvSpPr>
        <p:spPr>
          <a:xfrm>
            <a:off x="5219205" y="5872348"/>
            <a:ext cx="678081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a:solidFill>
                  <a:srgbClr val="0070C0"/>
                </a:solidFill>
              </a:rPr>
              <a:t>(https://experience.sap.com/skillup/introduction-to-design-thinking/)</a:t>
            </a:r>
            <a:endParaRPr lang="ru-RU"/>
          </a:p>
        </p:txBody>
      </p:sp>
    </p:spTree>
    <p:extLst>
      <p:ext uri="{BB962C8B-B14F-4D97-AF65-F5344CB8AC3E}">
        <p14:creationId xmlns:p14="http://schemas.microsoft.com/office/powerpoint/2010/main" val="2528156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BFDF328-61D3-42AD-A93E-FCC1DEEBF88E}"/>
              </a:ext>
            </a:extLst>
          </p:cNvPr>
          <p:cNvSpPr txBox="1">
            <a:spLocks/>
          </p:cNvSpPr>
          <p:nvPr/>
        </p:nvSpPr>
        <p:spPr>
          <a:xfrm>
            <a:off x="993914" y="1908810"/>
            <a:ext cx="10417944" cy="3650162"/>
          </a:xfrm>
          <a:prstGeom prst="rect">
            <a:avLst/>
          </a:prstGeom>
        </p:spPr>
        <p:txBody>
          <a:bodyPr vert="horz" lIns="0" tIns="45720" rIns="0" bIns="45720" rtlCol="0" anchor="t">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70C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ru-RU" sz="2800" i="1" dirty="0">
                <a:solidFill>
                  <a:schemeClr val="tx1"/>
                </a:solidFill>
              </a:rPr>
              <a:t>На этапе</a:t>
            </a:r>
            <a:r>
              <a:rPr lang="ru-RU" sz="2800" b="1" i="1" dirty="0">
                <a:solidFill>
                  <a:schemeClr val="tx1"/>
                </a:solidFill>
              </a:rPr>
              <a:t> Определения</a:t>
            </a:r>
            <a:r>
              <a:rPr lang="ru-RU" sz="2800" i="1" dirty="0">
                <a:solidFill>
                  <a:schemeClr val="tx1"/>
                </a:solidFill>
              </a:rPr>
              <a:t> вы синтезируете свои наблюдения о пользователях с первого этапа- этапа Эмпатии.</a:t>
            </a:r>
          </a:p>
          <a:p>
            <a:pPr algn="just"/>
            <a:r>
              <a:rPr lang="ru-RU" sz="2800" i="1" kern="1200" dirty="0">
                <a:solidFill>
                  <a:schemeClr val="tx1"/>
                </a:solidFill>
                <a:effectLst/>
              </a:rPr>
              <a:t>Хорошее определение в постановке проблемы направит вас и работу вашей команды в правильном направлении и даст толчок процессу создания идей (третий этап).</a:t>
            </a:r>
          </a:p>
          <a:p>
            <a:pPr algn="just"/>
            <a:endParaRPr lang="en-LT" sz="2800" i="1" dirty="0">
              <a:solidFill>
                <a:schemeClr val="tx1"/>
              </a:solidFill>
              <a:effectLst/>
              <a:ea typeface="Calibri" panose="020F0502020204030204" pitchFamily="34" charset="0"/>
              <a:cs typeface="Times New Roman" panose="02020603050405020304" pitchFamily="18" charset="0"/>
            </a:endParaRPr>
          </a:p>
          <a:p>
            <a:pPr algn="just"/>
            <a:endParaRPr lang="ru-RU" sz="2800" i="1" dirty="0">
              <a:solidFill>
                <a:schemeClr val="tx1"/>
              </a:solidFill>
              <a:cs typeface="Calibri"/>
            </a:endParaRPr>
          </a:p>
        </p:txBody>
      </p:sp>
      <p:sp>
        <p:nvSpPr>
          <p:cNvPr id="5" name="TextBox 4">
            <a:extLst>
              <a:ext uri="{FF2B5EF4-FFF2-40B4-BE49-F238E27FC236}">
                <a16:creationId xmlns:a16="http://schemas.microsoft.com/office/drawing/2014/main" id="{5A521C3A-FEDC-482C-A898-F21D1A65F148}"/>
              </a:ext>
            </a:extLst>
          </p:cNvPr>
          <p:cNvSpPr txBox="1"/>
          <p:nvPr/>
        </p:nvSpPr>
        <p:spPr>
          <a:xfrm>
            <a:off x="5120245" y="5931724"/>
            <a:ext cx="706779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i="1" dirty="0">
                <a:solidFill>
                  <a:srgbClr val="0070C0"/>
                </a:solidFill>
                <a:cs typeface="Arial"/>
              </a:rPr>
              <a:t>(https://experience.sap.com/skillup/introduction-to-design-thinking/)</a:t>
            </a:r>
            <a:r>
              <a:rPr lang="lt-LT" dirty="0">
                <a:cs typeface="Arial"/>
              </a:rPr>
              <a:t>​</a:t>
            </a:r>
            <a:endParaRPr lang="ru-RU" dirty="0"/>
          </a:p>
        </p:txBody>
      </p:sp>
    </p:spTree>
    <p:extLst>
      <p:ext uri="{BB962C8B-B14F-4D97-AF65-F5344CB8AC3E}">
        <p14:creationId xmlns:p14="http://schemas.microsoft.com/office/powerpoint/2010/main" val="2466232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public-media.interaction-design.org/images/uploads/4f5d7d26a4aa5b6b79fa19a8c7baf792.jpg">
            <a:extLst>
              <a:ext uri="{FF2B5EF4-FFF2-40B4-BE49-F238E27FC236}">
                <a16:creationId xmlns:a16="http://schemas.microsoft.com/office/drawing/2014/main" id="{89A4D4B0-294C-45D9-B47E-EEF79C2E773E}"/>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3335" b="13399"/>
          <a:stretch/>
        </p:blipFill>
        <p:spPr bwMode="auto">
          <a:xfrm>
            <a:off x="1792705" y="2418346"/>
            <a:ext cx="7146759" cy="338532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166297B-AAFD-4C8F-B2E2-7901F9662838}"/>
              </a:ext>
            </a:extLst>
          </p:cNvPr>
          <p:cNvSpPr txBox="1"/>
          <p:nvPr/>
        </p:nvSpPr>
        <p:spPr>
          <a:xfrm>
            <a:off x="3458107" y="4340324"/>
            <a:ext cx="1215538" cy="400110"/>
          </a:xfrm>
          <a:prstGeom prst="rect">
            <a:avLst/>
          </a:prstGeom>
          <a:solidFill>
            <a:schemeClr val="bg1"/>
          </a:solidFill>
        </p:spPr>
        <p:txBody>
          <a:bodyPr wrap="square" lIns="91440" tIns="45720" rIns="91440" bIns="45720" anchor="t">
            <a:spAutoFit/>
          </a:bodyPr>
          <a:lstStyle/>
          <a:p>
            <a:r>
              <a:rPr lang="ru-RU" sz="2000" b="1" dirty="0">
                <a:solidFill>
                  <a:srgbClr val="0070C0"/>
                </a:solidFill>
              </a:rPr>
              <a:t>Анализ</a:t>
            </a:r>
          </a:p>
        </p:txBody>
      </p:sp>
      <p:sp>
        <p:nvSpPr>
          <p:cNvPr id="5" name="TextBox 4">
            <a:extLst>
              <a:ext uri="{FF2B5EF4-FFF2-40B4-BE49-F238E27FC236}">
                <a16:creationId xmlns:a16="http://schemas.microsoft.com/office/drawing/2014/main" id="{88E338E0-DB37-4DAF-9D6C-60E7CD04CC36}"/>
              </a:ext>
            </a:extLst>
          </p:cNvPr>
          <p:cNvSpPr txBox="1"/>
          <p:nvPr/>
        </p:nvSpPr>
        <p:spPr>
          <a:xfrm>
            <a:off x="6517167" y="4340324"/>
            <a:ext cx="1414260" cy="400110"/>
          </a:xfrm>
          <a:prstGeom prst="rect">
            <a:avLst/>
          </a:prstGeom>
          <a:solidFill>
            <a:schemeClr val="bg1"/>
          </a:solidFill>
        </p:spPr>
        <p:txBody>
          <a:bodyPr wrap="square" lIns="91440" tIns="45720" rIns="91440" bIns="45720" anchor="t">
            <a:spAutoFit/>
          </a:bodyPr>
          <a:lstStyle/>
          <a:p>
            <a:r>
              <a:rPr lang="ru-RU" sz="2000" b="1" dirty="0">
                <a:solidFill>
                  <a:srgbClr val="0070C0"/>
                </a:solidFill>
              </a:rPr>
              <a:t>Синтез</a:t>
            </a:r>
          </a:p>
        </p:txBody>
      </p:sp>
    </p:spTree>
    <p:extLst>
      <p:ext uri="{BB962C8B-B14F-4D97-AF65-F5344CB8AC3E}">
        <p14:creationId xmlns:p14="http://schemas.microsoft.com/office/powerpoint/2010/main" val="4003652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02AC86-8FC7-490F-86B7-4AF2476A08A3}"/>
              </a:ext>
            </a:extLst>
          </p:cNvPr>
          <p:cNvGraphicFramePr>
            <a:graphicFrameLocks noGrp="1"/>
          </p:cNvGraphicFramePr>
          <p:nvPr>
            <p:ph idx="1"/>
            <p:extLst>
              <p:ext uri="{D42A27DB-BD31-4B8C-83A1-F6EECF244321}">
                <p14:modId xmlns:p14="http://schemas.microsoft.com/office/powerpoint/2010/main" val="1927228586"/>
              </p:ext>
            </p:extLst>
          </p:nvPr>
        </p:nvGraphicFramePr>
        <p:xfrm>
          <a:off x="263525" y="1643233"/>
          <a:ext cx="112776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kstiruutu 4">
            <a:extLst>
              <a:ext uri="{FF2B5EF4-FFF2-40B4-BE49-F238E27FC236}">
                <a16:creationId xmlns:a16="http://schemas.microsoft.com/office/drawing/2014/main" id="{B4F1469F-B23D-4FFA-B9D4-5774464E2DCD}"/>
              </a:ext>
            </a:extLst>
          </p:cNvPr>
          <p:cNvSpPr txBox="1"/>
          <p:nvPr/>
        </p:nvSpPr>
        <p:spPr>
          <a:xfrm>
            <a:off x="7891646" y="5938041"/>
            <a:ext cx="4300354" cy="369332"/>
          </a:xfrm>
          <a:prstGeom prst="rect">
            <a:avLst/>
          </a:prstGeom>
          <a:noFill/>
        </p:spPr>
        <p:txBody>
          <a:bodyPr wrap="square">
            <a:spAutoFit/>
          </a:bodyPr>
          <a:lstStyle/>
          <a:p>
            <a:r>
              <a:rPr lang="en-US" i="1" dirty="0"/>
              <a:t>https://gbksoft.com/blog/design-thinking/</a:t>
            </a:r>
            <a:endParaRPr lang="fi-FI" dirty="0"/>
          </a:p>
        </p:txBody>
      </p:sp>
      <p:sp>
        <p:nvSpPr>
          <p:cNvPr id="7" name="TextBox 6">
            <a:extLst>
              <a:ext uri="{FF2B5EF4-FFF2-40B4-BE49-F238E27FC236}">
                <a16:creationId xmlns:a16="http://schemas.microsoft.com/office/drawing/2014/main" id="{BF120D65-8EB7-19C9-0437-ABD9AFCB3786}"/>
              </a:ext>
            </a:extLst>
          </p:cNvPr>
          <p:cNvSpPr txBox="1"/>
          <p:nvPr/>
        </p:nvSpPr>
        <p:spPr>
          <a:xfrm>
            <a:off x="263525" y="4491491"/>
            <a:ext cx="3578087" cy="1815882"/>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LT" sz="1400" b="1" dirty="0">
                <a:effectLst/>
                <a:latin typeface="Calibri" panose="020F0502020204030204" pitchFamily="34" charset="0"/>
                <a:ea typeface="Calibri" panose="020F0502020204030204" pitchFamily="34" charset="0"/>
                <a:cs typeface="Times New Roman" panose="02020603050405020304" pitchFamily="18" charset="0"/>
              </a:rPr>
              <a:t>Анализ</a:t>
            </a:r>
            <a:r>
              <a:rPr lang="en-LT" sz="1400" dirty="0">
                <a:effectLst/>
                <a:latin typeface="Calibri" panose="020F0502020204030204" pitchFamily="34" charset="0"/>
                <a:ea typeface="Calibri" panose="020F0502020204030204" pitchFamily="34" charset="0"/>
                <a:cs typeface="Times New Roman" panose="02020603050405020304" pitchFamily="18" charset="0"/>
              </a:rPr>
              <a:t> — это процесс разбиения сложных концепций и проблем на более мелкие, более простые для понимания компоненты. Мы делаем это, например, на первом этапе процесса Дизайн-Мышления, на этапе </a:t>
            </a:r>
            <a:r>
              <a:rPr lang="ru-RU" sz="1400" dirty="0">
                <a:effectLst/>
                <a:latin typeface="Calibri" panose="020F0502020204030204" pitchFamily="34" charset="0"/>
                <a:ea typeface="Calibri" panose="020F0502020204030204" pitchFamily="34" charset="0"/>
                <a:cs typeface="Times New Roman" panose="02020603050405020304" pitchFamily="18" charset="0"/>
              </a:rPr>
              <a:t>Эмпатии</a:t>
            </a:r>
            <a:r>
              <a:rPr lang="en-LT" sz="1400" dirty="0">
                <a:effectLst/>
                <a:latin typeface="Calibri" panose="020F0502020204030204" pitchFamily="34" charset="0"/>
                <a:ea typeface="Calibri" panose="020F0502020204030204" pitchFamily="34" charset="0"/>
                <a:cs typeface="Times New Roman" panose="02020603050405020304" pitchFamily="18" charset="0"/>
              </a:rPr>
              <a:t>, когда мы наблюдаем и документируем детали, относящиеся к нашим пользователям.</a:t>
            </a:r>
          </a:p>
        </p:txBody>
      </p:sp>
      <p:sp>
        <p:nvSpPr>
          <p:cNvPr id="11" name="TextBox 10">
            <a:extLst>
              <a:ext uri="{FF2B5EF4-FFF2-40B4-BE49-F238E27FC236}">
                <a16:creationId xmlns:a16="http://schemas.microsoft.com/office/drawing/2014/main" id="{85D57F91-CDA5-465B-D854-08BEFBB4B430}"/>
              </a:ext>
            </a:extLst>
          </p:cNvPr>
          <p:cNvSpPr txBox="1"/>
          <p:nvPr/>
        </p:nvSpPr>
        <p:spPr>
          <a:xfrm>
            <a:off x="4056960" y="4522269"/>
            <a:ext cx="3690730" cy="1600438"/>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LT" sz="1400" b="1" dirty="0">
                <a:effectLst/>
                <a:latin typeface="Calibri" panose="020F0502020204030204" pitchFamily="34" charset="0"/>
                <a:ea typeface="Calibri" panose="020F0502020204030204" pitchFamily="34" charset="0"/>
                <a:cs typeface="Times New Roman" panose="02020603050405020304" pitchFamily="18" charset="0"/>
              </a:rPr>
              <a:t>Синтез</a:t>
            </a:r>
            <a:r>
              <a:rPr lang="en-LT" sz="1400" dirty="0">
                <a:effectLst/>
                <a:latin typeface="Calibri" panose="020F0502020204030204" pitchFamily="34" charset="0"/>
                <a:ea typeface="Calibri" panose="020F0502020204030204" pitchFamily="34" charset="0"/>
                <a:cs typeface="Times New Roman" panose="02020603050405020304" pitchFamily="18" charset="0"/>
              </a:rPr>
              <a:t> </a:t>
            </a: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r>
              <a:rPr lang="en-LT" sz="1400" dirty="0">
                <a:effectLst/>
                <a:latin typeface="Calibri" panose="020F0502020204030204" pitchFamily="34" charset="0"/>
                <a:ea typeface="Calibri" panose="020F0502020204030204" pitchFamily="34" charset="0"/>
                <a:cs typeface="Times New Roman" panose="02020603050405020304" pitchFamily="18" charset="0"/>
              </a:rPr>
              <a:t>это </a:t>
            </a:r>
            <a:r>
              <a:rPr lang="ru-RU" sz="1400" dirty="0">
                <a:effectLst/>
                <a:latin typeface="Calibri" panose="020F0502020204030204" pitchFamily="34" charset="0"/>
                <a:ea typeface="Calibri" panose="020F0502020204030204" pitchFamily="34" charset="0"/>
                <a:cs typeface="Times New Roman" panose="02020603050405020304" pitchFamily="18" charset="0"/>
              </a:rPr>
              <a:t>творческий </a:t>
            </a:r>
            <a:r>
              <a:rPr lang="en-LT" sz="1400" dirty="0">
                <a:effectLst/>
                <a:latin typeface="Calibri" panose="020F0502020204030204" pitchFamily="34" charset="0"/>
                <a:ea typeface="Calibri" panose="020F0502020204030204" pitchFamily="34" charset="0"/>
                <a:cs typeface="Times New Roman" panose="02020603050405020304" pitchFamily="18" charset="0"/>
              </a:rPr>
              <a:t>процесс </a:t>
            </a:r>
            <a:r>
              <a:rPr lang="ru-RU" sz="1400" dirty="0">
                <a:effectLst/>
                <a:latin typeface="Calibri" panose="020F0502020204030204" pitchFamily="34" charset="0"/>
                <a:ea typeface="Calibri" panose="020F0502020204030204" pitchFamily="34" charset="0"/>
                <a:cs typeface="Times New Roman" panose="02020603050405020304" pitchFamily="18" charset="0"/>
              </a:rPr>
              <a:t> вместе </a:t>
            </a:r>
            <a:r>
              <a:rPr lang="en-LT" sz="1400" dirty="0">
                <a:effectLst/>
                <a:latin typeface="Calibri" panose="020F0502020204030204" pitchFamily="34" charset="0"/>
                <a:ea typeface="Calibri" panose="020F0502020204030204" pitchFamily="34" charset="0"/>
                <a:cs typeface="Times New Roman" panose="02020603050405020304" pitchFamily="18" charset="0"/>
              </a:rPr>
              <a:t>собирать головоломки, чтобы сформировать цел</a:t>
            </a:r>
            <a:r>
              <a:rPr lang="ru-RU" sz="1400" dirty="0" err="1">
                <a:effectLst/>
                <a:latin typeface="Calibri" panose="020F0502020204030204" pitchFamily="34" charset="0"/>
                <a:ea typeface="Calibri" panose="020F0502020204030204" pitchFamily="34" charset="0"/>
                <a:cs typeface="Times New Roman" panose="02020603050405020304" pitchFamily="18" charset="0"/>
              </a:rPr>
              <a:t>ьные</a:t>
            </a:r>
            <a:r>
              <a:rPr lang="en-LT" sz="1400" dirty="0">
                <a:effectLst/>
                <a:latin typeface="Calibri" panose="020F0502020204030204" pitchFamily="34" charset="0"/>
                <a:ea typeface="Calibri" panose="020F0502020204030204" pitchFamily="34" charset="0"/>
                <a:cs typeface="Times New Roman" panose="02020603050405020304" pitchFamily="18" charset="0"/>
              </a:rPr>
              <a:t> идеи</a:t>
            </a: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r>
              <a:rPr lang="en-LT" sz="1400" dirty="0">
                <a:effectLst/>
                <a:latin typeface="Calibri" panose="020F0502020204030204" pitchFamily="34" charset="0"/>
                <a:ea typeface="Calibri" panose="020F0502020204030204" pitchFamily="34" charset="0"/>
                <a:cs typeface="Times New Roman" panose="02020603050405020304" pitchFamily="18" charset="0"/>
              </a:rPr>
              <a:t>Это происходит на этапе Определения, когда мы систематизируем, интерпретируем и осмысляем данные, которые мы собрали, чтобы создать формулировку проблемы.</a:t>
            </a:r>
          </a:p>
        </p:txBody>
      </p:sp>
    </p:spTree>
    <p:extLst>
      <p:ext uri="{BB962C8B-B14F-4D97-AF65-F5344CB8AC3E}">
        <p14:creationId xmlns:p14="http://schemas.microsoft.com/office/powerpoint/2010/main" val="2726093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16E7E-AA69-453C-A4A7-2D71BA93351F}"/>
              </a:ext>
            </a:extLst>
          </p:cNvPr>
          <p:cNvSpPr>
            <a:spLocks noGrp="1"/>
          </p:cNvSpPr>
          <p:nvPr>
            <p:ph type="ctrTitle"/>
          </p:nvPr>
        </p:nvSpPr>
        <p:spPr>
          <a:xfrm>
            <a:off x="758284" y="1737361"/>
            <a:ext cx="10794380" cy="2901546"/>
          </a:xfrm>
        </p:spPr>
        <p:txBody>
          <a:bodyPr>
            <a:normAutofit/>
          </a:bodyPr>
          <a:lstStyle/>
          <a:p>
            <a:r>
              <a:rPr lang="ru-RU" sz="4800" b="1" dirty="0">
                <a:solidFill>
                  <a:schemeClr val="tx1"/>
                </a:solidFill>
                <a:ea typeface="+mj-lt"/>
                <a:cs typeface="+mj-lt"/>
              </a:rPr>
              <a:t>Как определить постановку проблемы</a:t>
            </a:r>
            <a:br>
              <a:rPr lang="en-US" sz="5400" b="1" dirty="0">
                <a:solidFill>
                  <a:schemeClr val="tx1"/>
                </a:solidFill>
              </a:rPr>
            </a:br>
            <a:endParaRPr lang="lt-LT" sz="5400" dirty="0">
              <a:solidFill>
                <a:schemeClr val="tx1"/>
              </a:solidFill>
            </a:endParaRPr>
          </a:p>
        </p:txBody>
      </p:sp>
    </p:spTree>
    <p:extLst>
      <p:ext uri="{BB962C8B-B14F-4D97-AF65-F5344CB8AC3E}">
        <p14:creationId xmlns:p14="http://schemas.microsoft.com/office/powerpoint/2010/main" val="258720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0" name="Content Placeholder 3">
            <a:extLst>
              <a:ext uri="{FF2B5EF4-FFF2-40B4-BE49-F238E27FC236}">
                <a16:creationId xmlns:a16="http://schemas.microsoft.com/office/drawing/2014/main" id="{5A92A51D-3374-4554-9526-B644C6046831}"/>
              </a:ext>
            </a:extLst>
          </p:cNvPr>
          <p:cNvGraphicFramePr>
            <a:graphicFrameLocks/>
          </p:cNvGraphicFramePr>
          <p:nvPr>
            <p:extLst>
              <p:ext uri="{D42A27DB-BD31-4B8C-83A1-F6EECF244321}">
                <p14:modId xmlns:p14="http://schemas.microsoft.com/office/powerpoint/2010/main" val="3456556907"/>
              </p:ext>
            </p:extLst>
          </p:nvPr>
        </p:nvGraphicFramePr>
        <p:xfrm>
          <a:off x="841458" y="1908314"/>
          <a:ext cx="11000508" cy="455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A13DCF4A-354D-4F32-B465-B2CC7F2E2107}"/>
              </a:ext>
            </a:extLst>
          </p:cNvPr>
          <p:cNvSpPr>
            <a:spLocks noGrp="1"/>
          </p:cNvSpPr>
          <p:nvPr>
            <p:ph type="title"/>
          </p:nvPr>
        </p:nvSpPr>
        <p:spPr>
          <a:xfrm>
            <a:off x="372468" y="-38909"/>
            <a:ext cx="11277600" cy="808963"/>
          </a:xfrm>
        </p:spPr>
        <p:txBody>
          <a:bodyPr/>
          <a:lstStyle/>
          <a:p>
            <a:r>
              <a:rPr lang="ru-RU" b="1" dirty="0">
                <a:solidFill>
                  <a:schemeClr val="tx1"/>
                </a:solidFill>
              </a:rPr>
              <a:t>ОПРЕДЕЛЯТЬ</a:t>
            </a:r>
            <a:endParaRPr lang="lt-LT" b="1" dirty="0">
              <a:solidFill>
                <a:schemeClr val="tx1"/>
              </a:solidFill>
            </a:endParaRPr>
          </a:p>
        </p:txBody>
      </p:sp>
      <p:sp>
        <p:nvSpPr>
          <p:cNvPr id="90" name="TextBox 89">
            <a:extLst>
              <a:ext uri="{FF2B5EF4-FFF2-40B4-BE49-F238E27FC236}">
                <a16:creationId xmlns:a16="http://schemas.microsoft.com/office/drawing/2014/main" id="{53599CCF-76EE-4822-BC0B-F904CE32FA01}"/>
              </a:ext>
            </a:extLst>
          </p:cNvPr>
          <p:cNvSpPr txBox="1"/>
          <p:nvPr/>
        </p:nvSpPr>
        <p:spPr>
          <a:xfrm>
            <a:off x="877146" y="3008799"/>
            <a:ext cx="3777031" cy="2400657"/>
          </a:xfrm>
          <a:prstGeom prst="rect">
            <a:avLst/>
          </a:prstGeom>
          <a:solidFill>
            <a:schemeClr val="accent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ru-RU" b="1" dirty="0">
                <a:solidFill>
                  <a:srgbClr val="0070C0"/>
                </a:solidFill>
                <a:ea typeface="+mn-lt"/>
                <a:cs typeface="+mn-lt"/>
              </a:rPr>
              <a:t>       </a:t>
            </a:r>
            <a:r>
              <a:rPr lang="ru-RU" sz="2400" b="1" dirty="0">
                <a:ea typeface="+mn-lt"/>
                <a:cs typeface="+mn-lt"/>
              </a:rPr>
              <a:t>Какие?</a:t>
            </a:r>
          </a:p>
          <a:p>
            <a:pPr algn="just"/>
            <a:endParaRPr lang="ru-RU" dirty="0">
              <a:ea typeface="+mn-lt"/>
              <a:cs typeface="+mn-lt"/>
            </a:endParaRPr>
          </a:p>
          <a:p>
            <a:pPr algn="just"/>
            <a:r>
              <a:rPr lang="ru-RU" dirty="0">
                <a:ea typeface="+mn-lt"/>
                <a:cs typeface="+mn-lt"/>
              </a:rPr>
              <a:t>развить глубокое понимание о </a:t>
            </a:r>
            <a:r>
              <a:rPr lang="ru-RU" dirty="0"/>
              <a:t>пользователях и дизайнерском пространстве </a:t>
            </a:r>
            <a:r>
              <a:rPr lang="ru-RU" dirty="0">
                <a:ea typeface="+mn-lt"/>
                <a:cs typeface="+mn-lt"/>
              </a:rPr>
              <a:t>и, основываясь на этом понимании, придумать действенную формулировку проблемы: вашу точку зрения.</a:t>
            </a:r>
            <a:endParaRPr lang="ru-RU" dirty="0">
              <a:cs typeface="Calibri"/>
            </a:endParaRPr>
          </a:p>
        </p:txBody>
      </p:sp>
      <p:sp>
        <p:nvSpPr>
          <p:cNvPr id="91" name="TextBox 90">
            <a:extLst>
              <a:ext uri="{FF2B5EF4-FFF2-40B4-BE49-F238E27FC236}">
                <a16:creationId xmlns:a16="http://schemas.microsoft.com/office/drawing/2014/main" id="{93E8E7E7-110E-4E23-9775-190A81021633}"/>
              </a:ext>
            </a:extLst>
          </p:cNvPr>
          <p:cNvSpPr txBox="1"/>
          <p:nvPr/>
        </p:nvSpPr>
        <p:spPr>
          <a:xfrm>
            <a:off x="7989642" y="3132097"/>
            <a:ext cx="3660426" cy="17050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28600" algn="ctr">
              <a:lnSpc>
                <a:spcPct val="90000"/>
              </a:lnSpc>
              <a:spcBef>
                <a:spcPct val="0"/>
              </a:spcBef>
              <a:spcAft>
                <a:spcPct val="35000"/>
              </a:spcAft>
            </a:pPr>
            <a:r>
              <a:rPr lang="ru-RU" sz="3200" b="1" dirty="0">
                <a:ea typeface="+mn-lt"/>
                <a:cs typeface="+mn-lt"/>
              </a:rPr>
              <a:t>Почему?</a:t>
            </a:r>
          </a:p>
          <a:p>
            <a:pPr marL="228600" algn="just">
              <a:lnSpc>
                <a:spcPct val="90000"/>
              </a:lnSpc>
              <a:spcBef>
                <a:spcPct val="0"/>
              </a:spcBef>
              <a:spcAft>
                <a:spcPct val="35000"/>
              </a:spcAft>
            </a:pPr>
            <a:r>
              <a:rPr lang="ru-RU" dirty="0">
                <a:ea typeface="+mn-lt"/>
                <a:cs typeface="+mn-lt"/>
              </a:rPr>
              <a:t>Эта переосмысленная постановка проблемы может быть использована в качестве трамплина для поиска решений.</a:t>
            </a:r>
            <a:endParaRPr lang="lt-LT" dirty="0">
              <a:ea typeface="+mn-lt"/>
              <a:cs typeface="+mn-lt"/>
            </a:endParaRPr>
          </a:p>
        </p:txBody>
      </p:sp>
    </p:spTree>
    <p:extLst>
      <p:ext uri="{BB962C8B-B14F-4D97-AF65-F5344CB8AC3E}">
        <p14:creationId xmlns:p14="http://schemas.microsoft.com/office/powerpoint/2010/main" val="23326358"/>
      </p:ext>
    </p:extLst>
  </p:cSld>
  <p:clrMapOvr>
    <a:masterClrMapping/>
  </p:clrMapOvr>
</p:sld>
</file>

<file path=ppt/theme/theme1.xml><?xml version="1.0" encoding="utf-8"?>
<a:theme xmlns:a="http://schemas.openxmlformats.org/drawingml/2006/main" name="Retrospektyvinė">
  <a:themeElements>
    <a:clrScheme name="Retrospektyvinė">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yvinė">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yvinė">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PT_Template" id="{F52BAE4A-3757-4BB5-BC6D-16B0C296CE13}" vid="{3F6DFB22-61F0-4797-B00A-C0AFD3CE9603}"/>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99C86511A18EC4A95F12566BD21D95B" ma:contentTypeVersion="14" ma:contentTypeDescription="Create a new document." ma:contentTypeScope="" ma:versionID="524ebb3554a35b4ff401e5735c27bff3">
  <xsd:schema xmlns:xsd="http://www.w3.org/2001/XMLSchema" xmlns:xs="http://www.w3.org/2001/XMLSchema" xmlns:p="http://schemas.microsoft.com/office/2006/metadata/properties" xmlns:ns3="aa47b9a8-fd4e-47e5-8d6c-6c39d9acd0f9" xmlns:ns4="04ff1122-fd99-48cb-a909-3a2a0f378c2d" targetNamespace="http://schemas.microsoft.com/office/2006/metadata/properties" ma:root="true" ma:fieldsID="47c2077367a6daa50ede9278d1baf3f2" ns3:_="" ns4:_="">
    <xsd:import namespace="aa47b9a8-fd4e-47e5-8d6c-6c39d9acd0f9"/>
    <xsd:import namespace="04ff1122-fd99-48cb-a909-3a2a0f378c2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47b9a8-fd4e-47e5-8d6c-6c39d9acd0f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4ff1122-fd99-48cb-a909-3a2a0f378c2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A89777-2C2F-40D8-BEC8-AED8716EB478}">
  <ds:schemaRefs>
    <ds:schemaRef ds:uri="http://www.w3.org/XML/1998/namespace"/>
    <ds:schemaRef ds:uri="http://purl.org/dc/dcmitype/"/>
    <ds:schemaRef ds:uri="http://purl.org/dc/elements/1.1/"/>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04ff1122-fd99-48cb-a909-3a2a0f378c2d"/>
    <ds:schemaRef ds:uri="aa47b9a8-fd4e-47e5-8d6c-6c39d9acd0f9"/>
    <ds:schemaRef ds:uri="http://schemas.microsoft.com/office/2006/metadata/properties"/>
  </ds:schemaRefs>
</ds:datastoreItem>
</file>

<file path=customXml/itemProps2.xml><?xml version="1.0" encoding="utf-8"?>
<ds:datastoreItem xmlns:ds="http://schemas.openxmlformats.org/officeDocument/2006/customXml" ds:itemID="{34515680-ABC5-41EE-B849-ADC6F13572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47b9a8-fd4e-47e5-8d6c-6c39d9acd0f9"/>
    <ds:schemaRef ds:uri="04ff1122-fd99-48cb-a909-3a2a0f378c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16B98AE-3AA4-451C-8EE4-DC8C37EF0D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PPT_Template</Template>
  <TotalTime>4210</TotalTime>
  <Words>1165</Words>
  <Application>Microsoft Macintosh PowerPoint</Application>
  <PresentationFormat>Широкоэкранный</PresentationFormat>
  <Paragraphs>115</Paragraphs>
  <Slides>20</Slides>
  <Notes>11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20</vt:i4>
      </vt:variant>
    </vt:vector>
  </HeadingPairs>
  <TitlesOfParts>
    <vt:vector size="25" baseType="lpstr">
      <vt:lpstr>AdvP7D09</vt:lpstr>
      <vt:lpstr>Arial</vt:lpstr>
      <vt:lpstr>Calibri</vt:lpstr>
      <vt:lpstr>Calibri Light</vt:lpstr>
      <vt:lpstr>Retrospektyvinė</vt:lpstr>
      <vt:lpstr>“Сервис-дизайн подход в развитии сестринских услуг”  Лекции 03  Фаза ОПРЕДЕЛЕНИЯ </vt:lpstr>
      <vt:lpstr>Процесс проектирования Double Diamond</vt:lpstr>
      <vt:lpstr>Дизайн-мышление: нелинейный процесс</vt:lpstr>
      <vt:lpstr>Презентация PowerPoint</vt:lpstr>
      <vt:lpstr>Презентация PowerPoint</vt:lpstr>
      <vt:lpstr>Презентация PowerPoint</vt:lpstr>
      <vt:lpstr>Презентация PowerPoint</vt:lpstr>
      <vt:lpstr>Как определить постановку проблемы </vt:lpstr>
      <vt:lpstr>ОПРЕДЕЛЯТЬ</vt:lpstr>
      <vt:lpstr>Хорошая постановка проблемы должна иметь следующие черты:</vt:lpstr>
      <vt:lpstr>Презентация PowerPoint</vt:lpstr>
      <vt:lpstr>Презентация PowerPoint</vt:lpstr>
      <vt:lpstr>Презентация PowerPoint</vt:lpstr>
      <vt:lpstr>    Например, вы наблюдали, что молодые люди, как правило, не смотрят телепрограммы по телевизору дома, поэтому некоторые вопросы, которые могут направить и спровоцировать вашу сессию идей, могут быть следующими:</vt:lpstr>
      <vt:lpstr>Список использованной литературы</vt:lpstr>
      <vt:lpstr>Инструменты для фазы Определения</vt:lpstr>
      <vt:lpstr>2A Карта эмпатии</vt:lpstr>
      <vt:lpstr>2B Точка зрения клиента</vt:lpstr>
      <vt:lpstr>Ментальная карта</vt:lpstr>
      <vt:lpstr>2D Формирование решений</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Enrika Morkienė</dc:creator>
  <cp:lastModifiedBy>Қуаныш Жұлдыз</cp:lastModifiedBy>
  <cp:revision>352</cp:revision>
  <dcterms:created xsi:type="dcterms:W3CDTF">2021-02-03T14:20:44Z</dcterms:created>
  <dcterms:modified xsi:type="dcterms:W3CDTF">2023-01-10T17:09:22Z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0x010100999C86511A18EC4A95F12566BD21D95B</vt:lpwstr>
  </property>
</Properties>
</file>