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2"/>
  </p:notesMasterIdLst>
  <p:sldIdLst>
    <p:sldId id="256" r:id="rId5"/>
    <p:sldId id="326" r:id="rId6"/>
    <p:sldId id="301" r:id="rId7"/>
    <p:sldId id="303" r:id="rId8"/>
    <p:sldId id="305" r:id="rId9"/>
    <p:sldId id="306" r:id="rId10"/>
    <p:sldId id="307" r:id="rId11"/>
    <p:sldId id="308" r:id="rId12"/>
    <p:sldId id="309" r:id="rId13"/>
    <p:sldId id="310" r:id="rId14"/>
    <p:sldId id="302" r:id="rId15"/>
    <p:sldId id="304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2" r:id="rId27"/>
    <p:sldId id="321" r:id="rId28"/>
    <p:sldId id="323" r:id="rId29"/>
    <p:sldId id="324" r:id="rId30"/>
    <p:sldId id="32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67" autoAdjust="0"/>
    <p:restoredTop sz="75666" autoAdjust="0"/>
  </p:normalViewPr>
  <p:slideViewPr>
    <p:cSldViewPr snapToGrid="0">
      <p:cViewPr varScale="1">
        <p:scale>
          <a:sx n="50" d="100"/>
          <a:sy n="50" d="100"/>
        </p:scale>
        <p:origin x="240" y="168"/>
      </p:cViewPr>
      <p:guideLst>
        <p:guide orient="horz" pos="62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21E7FF-48A5-4B6C-8DF3-9CB6F8B419C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2879FB6-EC24-4D80-A676-2674D49A5D3C}">
      <dgm:prSet phldrT="[Teksti]" custT="1"/>
      <dgm:spPr/>
      <dgm:t>
        <a:bodyPr/>
        <a:lstStyle/>
        <a:p>
          <a:r>
            <a:rPr lang="fi-FI" sz="1450" dirty="0"/>
            <a:t>1. </a:t>
          </a:r>
          <a:r>
            <a:rPr lang="ru-RU" sz="1450" dirty="0"/>
            <a:t>Обнаружить</a:t>
          </a:r>
          <a:endParaRPr lang="fi-FI" sz="1450" dirty="0"/>
        </a:p>
      </dgm:t>
    </dgm:pt>
    <dgm:pt modelId="{FBD84D3A-9586-4797-9B55-BCE480D56A2A}" type="parTrans" cxnId="{9701837A-3132-4FEF-AE20-A21EDA757102}">
      <dgm:prSet/>
      <dgm:spPr/>
      <dgm:t>
        <a:bodyPr/>
        <a:lstStyle/>
        <a:p>
          <a:endParaRPr lang="fi-FI"/>
        </a:p>
      </dgm:t>
    </dgm:pt>
    <dgm:pt modelId="{CE816442-CCC7-4AF2-A909-C3DAADD9D3FA}" type="sibTrans" cxnId="{9701837A-3132-4FEF-AE20-A21EDA757102}">
      <dgm:prSet/>
      <dgm:spPr/>
      <dgm:t>
        <a:bodyPr/>
        <a:lstStyle/>
        <a:p>
          <a:endParaRPr lang="fi-FI"/>
        </a:p>
      </dgm:t>
    </dgm:pt>
    <dgm:pt modelId="{A73E2F05-F500-4661-AB02-2526360F01B7}">
      <dgm:prSet phldrT="[Teksti]" custT="1"/>
      <dgm:spPr/>
      <dgm:t>
        <a:bodyPr/>
        <a:lstStyle/>
        <a:p>
          <a:r>
            <a:rPr lang="fi-FI" sz="1500" dirty="0"/>
            <a:t>2.</a:t>
          </a:r>
          <a:r>
            <a:rPr lang="ru-RU" sz="1500" dirty="0"/>
            <a:t>Определять</a:t>
          </a:r>
          <a:endParaRPr lang="fi-FI" sz="1500" dirty="0"/>
        </a:p>
      </dgm:t>
    </dgm:pt>
    <dgm:pt modelId="{3DFBB476-2C1F-4983-85D5-FC9D403B931C}" type="parTrans" cxnId="{32BD6FE9-AFE2-484B-95C0-5FC061D989F0}">
      <dgm:prSet/>
      <dgm:spPr/>
      <dgm:t>
        <a:bodyPr/>
        <a:lstStyle/>
        <a:p>
          <a:endParaRPr lang="fi-FI"/>
        </a:p>
      </dgm:t>
    </dgm:pt>
    <dgm:pt modelId="{06E16918-76CF-4098-B0BF-A2A4CDE55A83}" type="sibTrans" cxnId="{32BD6FE9-AFE2-484B-95C0-5FC061D989F0}">
      <dgm:prSet/>
      <dgm:spPr/>
      <dgm:t>
        <a:bodyPr/>
        <a:lstStyle/>
        <a:p>
          <a:endParaRPr lang="fi-FI"/>
        </a:p>
      </dgm:t>
    </dgm:pt>
    <dgm:pt modelId="{D5BE7CEA-7AE6-4F0C-860D-15C78F9B9C86}">
      <dgm:prSet phldrT="[Teksti]" custT="1"/>
      <dgm:spPr/>
      <dgm:t>
        <a:bodyPr/>
        <a:lstStyle/>
        <a:p>
          <a:r>
            <a:rPr lang="fi-FI" sz="1500" dirty="0"/>
            <a:t>3. </a:t>
          </a:r>
          <a:r>
            <a:rPr lang="ru-RU" sz="1500"/>
            <a:t>Разработать</a:t>
          </a:r>
          <a:endParaRPr lang="fi-FI" sz="1500" dirty="0"/>
        </a:p>
      </dgm:t>
    </dgm:pt>
    <dgm:pt modelId="{A01DC3E3-683F-4485-8E60-9B517B1E504C}" type="parTrans" cxnId="{8D53A884-17E1-4FCC-A19A-2D67E5E6B8E4}">
      <dgm:prSet/>
      <dgm:spPr/>
      <dgm:t>
        <a:bodyPr/>
        <a:lstStyle/>
        <a:p>
          <a:endParaRPr lang="fi-FI"/>
        </a:p>
      </dgm:t>
    </dgm:pt>
    <dgm:pt modelId="{8FD0A3F4-9433-4A21-823C-D41D2D0C6111}" type="sibTrans" cxnId="{8D53A884-17E1-4FCC-A19A-2D67E5E6B8E4}">
      <dgm:prSet/>
      <dgm:spPr/>
      <dgm:t>
        <a:bodyPr/>
        <a:lstStyle/>
        <a:p>
          <a:endParaRPr lang="fi-FI"/>
        </a:p>
      </dgm:t>
    </dgm:pt>
    <dgm:pt modelId="{30B633AA-26F8-4BAC-A206-90F3A6169256}">
      <dgm:prSet phldrT="[Teksti]" custT="1"/>
      <dgm:spPr/>
      <dgm:t>
        <a:bodyPr/>
        <a:lstStyle/>
        <a:p>
          <a:r>
            <a:rPr lang="fi-FI" sz="1450" dirty="0"/>
            <a:t>4. </a:t>
          </a:r>
          <a:r>
            <a:rPr lang="ru-RU" sz="1450" dirty="0"/>
            <a:t>Доставить</a:t>
          </a:r>
          <a:endParaRPr lang="fi-FI" sz="1450" dirty="0"/>
        </a:p>
      </dgm:t>
    </dgm:pt>
    <dgm:pt modelId="{C4735D43-54EA-43AA-9C87-323D8FFE4335}" type="parTrans" cxnId="{D0CF69B1-571E-45D7-B67F-B88C5E925143}">
      <dgm:prSet/>
      <dgm:spPr/>
      <dgm:t>
        <a:bodyPr/>
        <a:lstStyle/>
        <a:p>
          <a:endParaRPr lang="fi-FI"/>
        </a:p>
      </dgm:t>
    </dgm:pt>
    <dgm:pt modelId="{9AA1BE7D-31BB-4275-96E2-4ED507CF7398}" type="sibTrans" cxnId="{D0CF69B1-571E-45D7-B67F-B88C5E925143}">
      <dgm:prSet/>
      <dgm:spPr/>
      <dgm:t>
        <a:bodyPr/>
        <a:lstStyle/>
        <a:p>
          <a:endParaRPr lang="fi-FI"/>
        </a:p>
      </dgm:t>
    </dgm:pt>
    <dgm:pt modelId="{F02FA974-3746-41F0-946A-3DD2185111B6}" type="pres">
      <dgm:prSet presAssocID="{EE21E7FF-48A5-4B6C-8DF3-9CB6F8B419CC}" presName="Name0" presStyleCnt="0">
        <dgm:presLayoutVars>
          <dgm:dir/>
          <dgm:resizeHandles val="exact"/>
        </dgm:presLayoutVars>
      </dgm:prSet>
      <dgm:spPr/>
    </dgm:pt>
    <dgm:pt modelId="{E9BB67A5-0C00-4081-BEC9-5E0D2176DA32}" type="pres">
      <dgm:prSet presAssocID="{A2879FB6-EC24-4D80-A676-2674D49A5D3C}" presName="parTxOnly" presStyleLbl="node1" presStyleIdx="0" presStyleCnt="4" custScaleX="59718" custScaleY="105361" custLinFactNeighborX="-2537">
        <dgm:presLayoutVars>
          <dgm:bulletEnabled val="1"/>
        </dgm:presLayoutVars>
      </dgm:prSet>
      <dgm:spPr/>
    </dgm:pt>
    <dgm:pt modelId="{D5D4B1F9-ADEC-4759-9854-C6851B6D98A9}" type="pres">
      <dgm:prSet presAssocID="{CE816442-CCC7-4AF2-A909-C3DAADD9D3FA}" presName="parSpace" presStyleCnt="0"/>
      <dgm:spPr/>
    </dgm:pt>
    <dgm:pt modelId="{955E6096-3289-40B9-9BE6-8972A61DA5E9}" type="pres">
      <dgm:prSet presAssocID="{A73E2F05-F500-4661-AB02-2526360F01B7}" presName="parTxOnly" presStyleLbl="node1" presStyleIdx="1" presStyleCnt="4" custScaleX="84169" custScaleY="97935" custLinFactNeighborX="13631" custLinFactNeighborY="2121">
        <dgm:presLayoutVars>
          <dgm:bulletEnabled val="1"/>
        </dgm:presLayoutVars>
      </dgm:prSet>
      <dgm:spPr/>
    </dgm:pt>
    <dgm:pt modelId="{34665BCC-4BC1-402D-86AA-6EDDE9D46D0E}" type="pres">
      <dgm:prSet presAssocID="{06E16918-76CF-4098-B0BF-A2A4CDE55A83}" presName="parSpace" presStyleCnt="0"/>
      <dgm:spPr/>
    </dgm:pt>
    <dgm:pt modelId="{45F65B02-AF09-4A1F-A75B-FA344974C3B7}" type="pres">
      <dgm:prSet presAssocID="{D5BE7CEA-7AE6-4F0C-860D-15C78F9B9C86}" presName="parTxOnly" presStyleLbl="node1" presStyleIdx="2" presStyleCnt="4" custScaleX="58179" custLinFactNeighborX="-39619">
        <dgm:presLayoutVars>
          <dgm:bulletEnabled val="1"/>
        </dgm:presLayoutVars>
      </dgm:prSet>
      <dgm:spPr/>
    </dgm:pt>
    <dgm:pt modelId="{C97B7373-89BF-4379-AD24-EA5A16B70EBC}" type="pres">
      <dgm:prSet presAssocID="{8FD0A3F4-9433-4A21-823C-D41D2D0C6111}" presName="parSpace" presStyleCnt="0"/>
      <dgm:spPr/>
    </dgm:pt>
    <dgm:pt modelId="{3B8077B8-F6EF-43AF-A5BC-0CDB74AF7C46}" type="pres">
      <dgm:prSet presAssocID="{30B633AA-26F8-4BAC-A206-90F3A6169256}" presName="parTxOnly" presStyleLbl="node1" presStyleIdx="3" presStyleCnt="4" custScaleX="64891" custScaleY="100420" custLinFactNeighborX="27088" custLinFactNeighborY="0">
        <dgm:presLayoutVars>
          <dgm:bulletEnabled val="1"/>
        </dgm:presLayoutVars>
      </dgm:prSet>
      <dgm:spPr/>
    </dgm:pt>
  </dgm:ptLst>
  <dgm:cxnLst>
    <dgm:cxn modelId="{75E2CC25-1594-4BE8-BA97-8A72EF746C25}" type="presOf" srcId="{A73E2F05-F500-4661-AB02-2526360F01B7}" destId="{955E6096-3289-40B9-9BE6-8972A61DA5E9}" srcOrd="0" destOrd="0" presId="urn:microsoft.com/office/officeart/2005/8/layout/hChevron3"/>
    <dgm:cxn modelId="{A65D4668-E8A4-4282-B00F-ECA44502C8FA}" type="presOf" srcId="{EE21E7FF-48A5-4B6C-8DF3-9CB6F8B419CC}" destId="{F02FA974-3746-41F0-946A-3DD2185111B6}" srcOrd="0" destOrd="0" presId="urn:microsoft.com/office/officeart/2005/8/layout/hChevron3"/>
    <dgm:cxn modelId="{9701837A-3132-4FEF-AE20-A21EDA757102}" srcId="{EE21E7FF-48A5-4B6C-8DF3-9CB6F8B419CC}" destId="{A2879FB6-EC24-4D80-A676-2674D49A5D3C}" srcOrd="0" destOrd="0" parTransId="{FBD84D3A-9586-4797-9B55-BCE480D56A2A}" sibTransId="{CE816442-CCC7-4AF2-A909-C3DAADD9D3FA}"/>
    <dgm:cxn modelId="{8D53A884-17E1-4FCC-A19A-2D67E5E6B8E4}" srcId="{EE21E7FF-48A5-4B6C-8DF3-9CB6F8B419CC}" destId="{D5BE7CEA-7AE6-4F0C-860D-15C78F9B9C86}" srcOrd="2" destOrd="0" parTransId="{A01DC3E3-683F-4485-8E60-9B517B1E504C}" sibTransId="{8FD0A3F4-9433-4A21-823C-D41D2D0C6111}"/>
    <dgm:cxn modelId="{99EA51AE-90A7-4630-80C4-45259DD24170}" type="presOf" srcId="{A2879FB6-EC24-4D80-A676-2674D49A5D3C}" destId="{E9BB67A5-0C00-4081-BEC9-5E0D2176DA32}" srcOrd="0" destOrd="0" presId="urn:microsoft.com/office/officeart/2005/8/layout/hChevron3"/>
    <dgm:cxn modelId="{DB332AB0-9685-4220-B53D-AA36F965E483}" type="presOf" srcId="{30B633AA-26F8-4BAC-A206-90F3A6169256}" destId="{3B8077B8-F6EF-43AF-A5BC-0CDB74AF7C46}" srcOrd="0" destOrd="0" presId="urn:microsoft.com/office/officeart/2005/8/layout/hChevron3"/>
    <dgm:cxn modelId="{D0CF69B1-571E-45D7-B67F-B88C5E925143}" srcId="{EE21E7FF-48A5-4B6C-8DF3-9CB6F8B419CC}" destId="{30B633AA-26F8-4BAC-A206-90F3A6169256}" srcOrd="3" destOrd="0" parTransId="{C4735D43-54EA-43AA-9C87-323D8FFE4335}" sibTransId="{9AA1BE7D-31BB-4275-96E2-4ED507CF7398}"/>
    <dgm:cxn modelId="{D237E6B2-070A-4DBC-A45D-E45CB4F75086}" type="presOf" srcId="{D5BE7CEA-7AE6-4F0C-860D-15C78F9B9C86}" destId="{45F65B02-AF09-4A1F-A75B-FA344974C3B7}" srcOrd="0" destOrd="0" presId="urn:microsoft.com/office/officeart/2005/8/layout/hChevron3"/>
    <dgm:cxn modelId="{32BD6FE9-AFE2-484B-95C0-5FC061D989F0}" srcId="{EE21E7FF-48A5-4B6C-8DF3-9CB6F8B419CC}" destId="{A73E2F05-F500-4661-AB02-2526360F01B7}" srcOrd="1" destOrd="0" parTransId="{3DFBB476-2C1F-4983-85D5-FC9D403B931C}" sibTransId="{06E16918-76CF-4098-B0BF-A2A4CDE55A83}"/>
    <dgm:cxn modelId="{7188F1B3-9677-427D-834A-2CFCFA18D7BE}" type="presParOf" srcId="{F02FA974-3746-41F0-946A-3DD2185111B6}" destId="{E9BB67A5-0C00-4081-BEC9-5E0D2176DA32}" srcOrd="0" destOrd="0" presId="urn:microsoft.com/office/officeart/2005/8/layout/hChevron3"/>
    <dgm:cxn modelId="{0A3C5E71-A3FD-44C4-8C6A-45B18FE08A5A}" type="presParOf" srcId="{F02FA974-3746-41F0-946A-3DD2185111B6}" destId="{D5D4B1F9-ADEC-4759-9854-C6851B6D98A9}" srcOrd="1" destOrd="0" presId="urn:microsoft.com/office/officeart/2005/8/layout/hChevron3"/>
    <dgm:cxn modelId="{111A5553-C9DC-4488-B148-09B448A84D60}" type="presParOf" srcId="{F02FA974-3746-41F0-946A-3DD2185111B6}" destId="{955E6096-3289-40B9-9BE6-8972A61DA5E9}" srcOrd="2" destOrd="0" presId="urn:microsoft.com/office/officeart/2005/8/layout/hChevron3"/>
    <dgm:cxn modelId="{2388A120-0603-42E3-A8C4-DBB8B6DEC895}" type="presParOf" srcId="{F02FA974-3746-41F0-946A-3DD2185111B6}" destId="{34665BCC-4BC1-402D-86AA-6EDDE9D46D0E}" srcOrd="3" destOrd="0" presId="urn:microsoft.com/office/officeart/2005/8/layout/hChevron3"/>
    <dgm:cxn modelId="{2194F9A6-7FE1-4DC8-A3A2-BC7020682C38}" type="presParOf" srcId="{F02FA974-3746-41F0-946A-3DD2185111B6}" destId="{45F65B02-AF09-4A1F-A75B-FA344974C3B7}" srcOrd="4" destOrd="0" presId="urn:microsoft.com/office/officeart/2005/8/layout/hChevron3"/>
    <dgm:cxn modelId="{B5EDF78C-214C-4D73-9BFD-4C4F39F79B06}" type="presParOf" srcId="{F02FA974-3746-41F0-946A-3DD2185111B6}" destId="{C97B7373-89BF-4379-AD24-EA5A16B70EBC}" srcOrd="5" destOrd="0" presId="urn:microsoft.com/office/officeart/2005/8/layout/hChevron3"/>
    <dgm:cxn modelId="{3CB137BD-FF5B-4C34-AAA3-B4627335EDD9}" type="presParOf" srcId="{F02FA974-3746-41F0-946A-3DD2185111B6}" destId="{3B8077B8-F6EF-43AF-A5BC-0CDB74AF7C46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BC14C2-D872-436A-A3DE-54E0F66BCC85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4A17336C-1460-4ACF-8AB6-D89AB14D363C}">
      <dgm:prSet phldrT="[Text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Calibri"/>
              <a:cs typeface="Calibri"/>
            </a:rPr>
            <a:t>Генерация новых и полезных идей</a:t>
          </a:r>
          <a:endParaRPr lang="lt-LT" sz="2400" dirty="0">
            <a:solidFill>
              <a:schemeClr val="tx1"/>
            </a:solidFill>
            <a:latin typeface="Calibri"/>
            <a:cs typeface="Calibri"/>
          </a:endParaRPr>
        </a:p>
      </dgm:t>
    </dgm:pt>
    <dgm:pt modelId="{21F5274E-35F7-4B9A-BA4A-22820B899AD4}" type="parTrans" cxnId="{D8599668-4B99-4C14-99AB-D2B8712D7206}">
      <dgm:prSet/>
      <dgm:spPr/>
      <dgm:t>
        <a:bodyPr/>
        <a:lstStyle/>
        <a:p>
          <a:endParaRPr lang="lt-LT"/>
        </a:p>
      </dgm:t>
    </dgm:pt>
    <dgm:pt modelId="{C2C2835A-2B8A-4FFA-BCC9-A49666F78B8F}" type="sibTrans" cxnId="{D8599668-4B99-4C14-99AB-D2B8712D7206}">
      <dgm:prSet/>
      <dgm:spPr/>
      <dgm:t>
        <a:bodyPr/>
        <a:lstStyle/>
        <a:p>
          <a:endParaRPr lang="lt-LT"/>
        </a:p>
      </dgm:t>
    </dgm:pt>
    <dgm:pt modelId="{948BBAF4-6B0D-46FB-BA0F-00974FEAE376}">
      <dgm:prSet phldrT="[Text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Calibri"/>
              <a:cs typeface="Calibri"/>
            </a:rPr>
            <a:t>Реализация идей</a:t>
          </a:r>
          <a:endParaRPr lang="lt-LT" sz="2400" dirty="0">
            <a:solidFill>
              <a:schemeClr val="tx1"/>
            </a:solidFill>
            <a:latin typeface="Calibri"/>
            <a:cs typeface="Calibri"/>
          </a:endParaRPr>
        </a:p>
      </dgm:t>
    </dgm:pt>
    <dgm:pt modelId="{D2058B6E-D25A-4029-ABE1-EC7D3A9C6030}" type="parTrans" cxnId="{0E42C971-8896-43BB-8C2B-56318AB80DDE}">
      <dgm:prSet/>
      <dgm:spPr/>
      <dgm:t>
        <a:bodyPr/>
        <a:lstStyle/>
        <a:p>
          <a:endParaRPr lang="lt-LT"/>
        </a:p>
      </dgm:t>
    </dgm:pt>
    <dgm:pt modelId="{51EBAFF1-97EB-4557-8562-A133CA33C99D}" type="sibTrans" cxnId="{0E42C971-8896-43BB-8C2B-56318AB80DDE}">
      <dgm:prSet/>
      <dgm:spPr/>
      <dgm:t>
        <a:bodyPr/>
        <a:lstStyle/>
        <a:p>
          <a:endParaRPr lang="lt-LT"/>
        </a:p>
      </dgm:t>
    </dgm:pt>
    <dgm:pt modelId="{A519884C-D74D-4D33-9296-18C897D84FDF}" type="pres">
      <dgm:prSet presAssocID="{4CBC14C2-D872-436A-A3DE-54E0F66BCC85}" presName="compositeShape" presStyleCnt="0">
        <dgm:presLayoutVars>
          <dgm:chMax val="2"/>
          <dgm:dir/>
          <dgm:resizeHandles val="exact"/>
        </dgm:presLayoutVars>
      </dgm:prSet>
      <dgm:spPr/>
    </dgm:pt>
    <dgm:pt modelId="{5192C9E7-BD81-4A2C-B502-2D11590FFE8E}" type="pres">
      <dgm:prSet presAssocID="{4CBC14C2-D872-436A-A3DE-54E0F66BCC85}" presName="ribbon" presStyleLbl="node1" presStyleIdx="0" presStyleCnt="1" custLinFactNeighborY="-163"/>
      <dgm:spPr/>
    </dgm:pt>
    <dgm:pt modelId="{5C49BABD-6677-4D5B-A730-A4853E4DC9C5}" type="pres">
      <dgm:prSet presAssocID="{4CBC14C2-D872-436A-A3DE-54E0F66BCC85}" presName="leftArrowText" presStyleLbl="node1" presStyleIdx="0" presStyleCnt="1" custScaleX="102660" custLinFactNeighborX="-11648" custLinFactNeighborY="12690">
        <dgm:presLayoutVars>
          <dgm:chMax val="0"/>
          <dgm:bulletEnabled val="1"/>
        </dgm:presLayoutVars>
      </dgm:prSet>
      <dgm:spPr/>
    </dgm:pt>
    <dgm:pt modelId="{324F948E-FB78-4FD0-AA00-80B8A539B0C7}" type="pres">
      <dgm:prSet presAssocID="{4CBC14C2-D872-436A-A3DE-54E0F66BCC85}" presName="rightArrowText" presStyleLbl="node1" presStyleIdx="0" presStyleCnt="1" custLinFactNeighborX="-1236" custLinFactNeighborY="9360">
        <dgm:presLayoutVars>
          <dgm:chMax val="0"/>
          <dgm:bulletEnabled val="1"/>
        </dgm:presLayoutVars>
      </dgm:prSet>
      <dgm:spPr/>
    </dgm:pt>
  </dgm:ptLst>
  <dgm:cxnLst>
    <dgm:cxn modelId="{E11A4D30-5070-4982-84D1-652DBE98FB88}" type="presOf" srcId="{948BBAF4-6B0D-46FB-BA0F-00974FEAE376}" destId="{324F948E-FB78-4FD0-AA00-80B8A539B0C7}" srcOrd="0" destOrd="0" presId="urn:microsoft.com/office/officeart/2005/8/layout/arrow6"/>
    <dgm:cxn modelId="{15913C5C-9388-48A6-8E78-4E96B86FD170}" type="presOf" srcId="{4CBC14C2-D872-436A-A3DE-54E0F66BCC85}" destId="{A519884C-D74D-4D33-9296-18C897D84FDF}" srcOrd="0" destOrd="0" presId="urn:microsoft.com/office/officeart/2005/8/layout/arrow6"/>
    <dgm:cxn modelId="{D8599668-4B99-4C14-99AB-D2B8712D7206}" srcId="{4CBC14C2-D872-436A-A3DE-54E0F66BCC85}" destId="{4A17336C-1460-4ACF-8AB6-D89AB14D363C}" srcOrd="0" destOrd="0" parTransId="{21F5274E-35F7-4B9A-BA4A-22820B899AD4}" sibTransId="{C2C2835A-2B8A-4FFA-BCC9-A49666F78B8F}"/>
    <dgm:cxn modelId="{0E42C971-8896-43BB-8C2B-56318AB80DDE}" srcId="{4CBC14C2-D872-436A-A3DE-54E0F66BCC85}" destId="{948BBAF4-6B0D-46FB-BA0F-00974FEAE376}" srcOrd="1" destOrd="0" parTransId="{D2058B6E-D25A-4029-ABE1-EC7D3A9C6030}" sibTransId="{51EBAFF1-97EB-4557-8562-A133CA33C99D}"/>
    <dgm:cxn modelId="{AF70EA73-ECF2-4579-AA88-67334020A84D}" type="presOf" srcId="{4A17336C-1460-4ACF-8AB6-D89AB14D363C}" destId="{5C49BABD-6677-4D5B-A730-A4853E4DC9C5}" srcOrd="0" destOrd="0" presId="urn:microsoft.com/office/officeart/2005/8/layout/arrow6"/>
    <dgm:cxn modelId="{038D53C2-7A4D-49D4-AA37-2F18DA40B0B6}" type="presParOf" srcId="{A519884C-D74D-4D33-9296-18C897D84FDF}" destId="{5192C9E7-BD81-4A2C-B502-2D11590FFE8E}" srcOrd="0" destOrd="0" presId="urn:microsoft.com/office/officeart/2005/8/layout/arrow6"/>
    <dgm:cxn modelId="{31C31BEF-6818-4D06-BA80-349CB3079D50}" type="presParOf" srcId="{A519884C-D74D-4D33-9296-18C897D84FDF}" destId="{5C49BABD-6677-4D5B-A730-A4853E4DC9C5}" srcOrd="1" destOrd="0" presId="urn:microsoft.com/office/officeart/2005/8/layout/arrow6"/>
    <dgm:cxn modelId="{BB5132E6-13D8-4B90-B987-7F088A743B62}" type="presParOf" srcId="{A519884C-D74D-4D33-9296-18C897D84FDF}" destId="{324F948E-FB78-4FD0-AA00-80B8A539B0C7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830C4C-4BE4-4404-AED9-1F9717E6ECA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A7346453-67BC-4000-8A62-0000DAA1BB4F}">
      <dgm:prSet phldrT="[Text]"/>
      <dgm:spPr/>
      <dgm:t>
        <a:bodyPr/>
        <a:lstStyle/>
        <a:p>
          <a:pPr rtl="0"/>
          <a:r>
            <a:rPr lang="ru-RU" b="1" i="0" dirty="0">
              <a:solidFill>
                <a:schemeClr val="tx1"/>
              </a:solidFill>
            </a:rPr>
            <a:t>Метод 5</a:t>
          </a:r>
          <a:r>
            <a:rPr lang="en-US" b="1" i="0" dirty="0">
              <a:solidFill>
                <a:schemeClr val="tx1"/>
              </a:solidFill>
            </a:rPr>
            <a:t>W + H</a:t>
          </a:r>
          <a:endParaRPr lang="lt-LT" dirty="0">
            <a:solidFill>
              <a:schemeClr val="tx1"/>
            </a:solidFill>
          </a:endParaRPr>
        </a:p>
      </dgm:t>
    </dgm:pt>
    <dgm:pt modelId="{260DDF7E-C004-4930-950A-2E41A78251C7}" type="parTrans" cxnId="{14DB15EB-1D47-4DBB-87CF-1189ED3EAE3D}">
      <dgm:prSet/>
      <dgm:spPr/>
      <dgm:t>
        <a:bodyPr/>
        <a:lstStyle/>
        <a:p>
          <a:endParaRPr lang="lt-LT"/>
        </a:p>
      </dgm:t>
    </dgm:pt>
    <dgm:pt modelId="{341F97F9-DD65-4567-8764-9D7C95A9BCA4}" type="sibTrans" cxnId="{14DB15EB-1D47-4DBB-87CF-1189ED3EAE3D}">
      <dgm:prSet/>
      <dgm:spPr/>
      <dgm:t>
        <a:bodyPr/>
        <a:lstStyle/>
        <a:p>
          <a:endParaRPr lang="lt-LT"/>
        </a:p>
      </dgm:t>
    </dgm:pt>
    <dgm:pt modelId="{4B932ED2-5C50-4884-8426-F2F47DB14F10}">
      <dgm:prSet phldrT="[Text]"/>
      <dgm:spPr/>
      <dgm:t>
        <a:bodyPr/>
        <a:lstStyle/>
        <a:p>
          <a:pPr rtl="0"/>
          <a:r>
            <a:rPr lang="ru-RU" b="1" i="0" dirty="0">
              <a:solidFill>
                <a:schemeClr val="tx1"/>
              </a:solidFill>
            </a:rPr>
            <a:t>Социальное слушание</a:t>
          </a:r>
          <a:endParaRPr lang="lt-LT" dirty="0">
            <a:solidFill>
              <a:schemeClr val="tx1"/>
            </a:solidFill>
          </a:endParaRPr>
        </a:p>
      </dgm:t>
    </dgm:pt>
    <dgm:pt modelId="{5C071EA5-2BDF-475E-843B-5E9B4D7E9AF8}" type="parTrans" cxnId="{377D12FA-D5FC-451B-99BC-7FD38DF5299B}">
      <dgm:prSet/>
      <dgm:spPr/>
      <dgm:t>
        <a:bodyPr/>
        <a:lstStyle/>
        <a:p>
          <a:endParaRPr lang="lt-LT"/>
        </a:p>
      </dgm:t>
    </dgm:pt>
    <dgm:pt modelId="{BEFCD965-E42A-4211-B91A-4806F642FC06}" type="sibTrans" cxnId="{377D12FA-D5FC-451B-99BC-7FD38DF5299B}">
      <dgm:prSet/>
      <dgm:spPr/>
      <dgm:t>
        <a:bodyPr/>
        <a:lstStyle/>
        <a:p>
          <a:endParaRPr lang="lt-LT"/>
        </a:p>
      </dgm:t>
    </dgm:pt>
    <dgm:pt modelId="{097F94C7-8D57-4B70-A939-7870337B5FBC}">
      <dgm:prSet phldrT="[Text]"/>
      <dgm:spPr/>
      <dgm:t>
        <a:bodyPr/>
        <a:lstStyle/>
        <a:p>
          <a:r>
            <a:rPr lang="ru-RU" b="1" i="0" dirty="0">
              <a:solidFill>
                <a:schemeClr val="tx1"/>
              </a:solidFill>
            </a:rPr>
            <a:t>Мозговой штурм</a:t>
          </a:r>
          <a:endParaRPr lang="lt-LT" dirty="0">
            <a:solidFill>
              <a:schemeClr val="tx1"/>
            </a:solidFill>
          </a:endParaRPr>
        </a:p>
      </dgm:t>
    </dgm:pt>
    <dgm:pt modelId="{C40215C3-FBA5-47F8-8CD2-7EE659A3F616}" type="parTrans" cxnId="{09778371-E91B-49B5-A861-D621F4E17984}">
      <dgm:prSet/>
      <dgm:spPr/>
      <dgm:t>
        <a:bodyPr/>
        <a:lstStyle/>
        <a:p>
          <a:endParaRPr lang="lt-LT"/>
        </a:p>
      </dgm:t>
    </dgm:pt>
    <dgm:pt modelId="{2161C2BC-EA6B-4AE9-BFE2-0097507D56D7}" type="sibTrans" cxnId="{09778371-E91B-49B5-A861-D621F4E17984}">
      <dgm:prSet/>
      <dgm:spPr/>
      <dgm:t>
        <a:bodyPr/>
        <a:lstStyle/>
        <a:p>
          <a:endParaRPr lang="lt-LT"/>
        </a:p>
      </dgm:t>
    </dgm:pt>
    <dgm:pt modelId="{2828A0FD-04D8-4676-897E-F739296EE330}">
      <dgm:prSet/>
      <dgm:spPr/>
      <dgm:t>
        <a:bodyPr/>
        <a:lstStyle/>
        <a:p>
          <a:r>
            <a:rPr lang="ru-RU" b="1" i="0" dirty="0">
              <a:solidFill>
                <a:schemeClr val="tx1"/>
              </a:solidFill>
            </a:rPr>
            <a:t>Ролевая игра</a:t>
          </a:r>
          <a:endParaRPr lang="lt-LT" b="1" i="0" dirty="0">
            <a:solidFill>
              <a:schemeClr val="tx1"/>
            </a:solidFill>
          </a:endParaRPr>
        </a:p>
      </dgm:t>
    </dgm:pt>
    <dgm:pt modelId="{FF64C714-8DE7-464F-8259-F7E50E0D5B2A}" type="parTrans" cxnId="{7341C563-B576-4274-82D1-6C4CAA734F26}">
      <dgm:prSet/>
      <dgm:spPr/>
      <dgm:t>
        <a:bodyPr/>
        <a:lstStyle/>
        <a:p>
          <a:endParaRPr lang="lt-LT"/>
        </a:p>
      </dgm:t>
    </dgm:pt>
    <dgm:pt modelId="{E3FC42E3-1E71-478D-A955-1F696937E525}" type="sibTrans" cxnId="{7341C563-B576-4274-82D1-6C4CAA734F26}">
      <dgm:prSet/>
      <dgm:spPr/>
      <dgm:t>
        <a:bodyPr/>
        <a:lstStyle/>
        <a:p>
          <a:endParaRPr lang="lt-LT"/>
        </a:p>
      </dgm:t>
    </dgm:pt>
    <dgm:pt modelId="{5482CE9E-D8F4-4B2E-BDB2-436E41A5E135}">
      <dgm:prSet/>
      <dgm:spPr/>
      <dgm:t>
        <a:bodyPr/>
        <a:lstStyle/>
        <a:p>
          <a:r>
            <a:rPr lang="ru-RU" b="1" i="0" dirty="0">
              <a:solidFill>
                <a:schemeClr val="tx1"/>
              </a:solidFill>
            </a:rPr>
            <a:t>Использование онлайн-инструментов</a:t>
          </a:r>
          <a:endParaRPr lang="lt-LT" b="1" i="0" dirty="0">
            <a:solidFill>
              <a:schemeClr val="tx1"/>
            </a:solidFill>
          </a:endParaRPr>
        </a:p>
      </dgm:t>
    </dgm:pt>
    <dgm:pt modelId="{A145B187-BBFC-4D77-AFDF-577B29C4755F}" type="parTrans" cxnId="{CFEAE203-43D8-47E4-8778-7EE067C71728}">
      <dgm:prSet/>
      <dgm:spPr/>
      <dgm:t>
        <a:bodyPr/>
        <a:lstStyle/>
        <a:p>
          <a:endParaRPr lang="lt-LT"/>
        </a:p>
      </dgm:t>
    </dgm:pt>
    <dgm:pt modelId="{6FB0DE17-541E-408C-9060-2E8F2CF2AFE3}" type="sibTrans" cxnId="{CFEAE203-43D8-47E4-8778-7EE067C71728}">
      <dgm:prSet/>
      <dgm:spPr/>
      <dgm:t>
        <a:bodyPr/>
        <a:lstStyle/>
        <a:p>
          <a:endParaRPr lang="lt-LT"/>
        </a:p>
      </dgm:t>
    </dgm:pt>
    <dgm:pt modelId="{786F5562-5047-4772-A98A-D7A015284574}">
      <dgm:prSet/>
      <dgm:spPr/>
      <dgm:t>
        <a:bodyPr/>
        <a:lstStyle/>
        <a:p>
          <a:pPr rtl="0"/>
          <a:r>
            <a:rPr lang="ru-RU" b="1" i="0" dirty="0">
              <a:solidFill>
                <a:schemeClr val="tx1"/>
              </a:solidFill>
            </a:rPr>
            <a:t>Ментальная</a:t>
          </a:r>
          <a:r>
            <a:rPr lang="ru-RU" b="1" i="0" dirty="0"/>
            <a:t> </a:t>
          </a:r>
          <a:r>
            <a:rPr lang="ru-RU" b="1" i="0" dirty="0">
              <a:solidFill>
                <a:schemeClr val="tx1"/>
              </a:solidFill>
            </a:rPr>
            <a:t>Карта</a:t>
          </a:r>
          <a:r>
            <a:rPr lang="ru-RU" b="1" i="0" dirty="0">
              <a:solidFill>
                <a:schemeClr val="tx1"/>
              </a:solidFill>
              <a:latin typeface="Calibri Light" panose="020F0302020204030204"/>
            </a:rPr>
            <a:t> </a:t>
          </a:r>
          <a:endParaRPr lang="lt-LT" b="1" i="0" dirty="0">
            <a:solidFill>
              <a:schemeClr val="tx1"/>
            </a:solidFill>
          </a:endParaRPr>
        </a:p>
      </dgm:t>
    </dgm:pt>
    <dgm:pt modelId="{E0170CFD-6745-4A88-8503-50F178CD76CD}" type="parTrans" cxnId="{E35223CF-13AD-452E-B5F3-2C827AC1EFB0}">
      <dgm:prSet/>
      <dgm:spPr/>
      <dgm:t>
        <a:bodyPr/>
        <a:lstStyle/>
        <a:p>
          <a:endParaRPr lang="lt-LT"/>
        </a:p>
      </dgm:t>
    </dgm:pt>
    <dgm:pt modelId="{F6994E37-39A8-4111-BBF4-054A011D9051}" type="sibTrans" cxnId="{E35223CF-13AD-452E-B5F3-2C827AC1EFB0}">
      <dgm:prSet/>
      <dgm:spPr/>
      <dgm:t>
        <a:bodyPr/>
        <a:lstStyle/>
        <a:p>
          <a:endParaRPr lang="lt-LT"/>
        </a:p>
      </dgm:t>
    </dgm:pt>
    <dgm:pt modelId="{C97B76D7-ECEC-46A0-AC3A-17EAF2AE9258}" type="pres">
      <dgm:prSet presAssocID="{E2830C4C-4BE4-4404-AED9-1F9717E6ECA5}" presName="linearFlow" presStyleCnt="0">
        <dgm:presLayoutVars>
          <dgm:dir/>
          <dgm:resizeHandles val="exact"/>
        </dgm:presLayoutVars>
      </dgm:prSet>
      <dgm:spPr/>
    </dgm:pt>
    <dgm:pt modelId="{E3BEE0B8-9FF7-46FA-81B3-D1612CA69DEB}" type="pres">
      <dgm:prSet presAssocID="{A7346453-67BC-4000-8A62-0000DAA1BB4F}" presName="composite" presStyleCnt="0"/>
      <dgm:spPr/>
    </dgm:pt>
    <dgm:pt modelId="{53602458-3E96-46A1-995B-FD2081FE7496}" type="pres">
      <dgm:prSet presAssocID="{A7346453-67BC-4000-8A62-0000DAA1BB4F}" presName="imgShp" presStyleLbl="fgImgPlac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lp with solid fill"/>
        </a:ext>
      </dgm:extLst>
    </dgm:pt>
    <dgm:pt modelId="{7EF95C9D-C12E-4E6A-A5B2-943B50DA1FE4}" type="pres">
      <dgm:prSet presAssocID="{A7346453-67BC-4000-8A62-0000DAA1BB4F}" presName="txShp" presStyleLbl="node1" presStyleIdx="0" presStyleCnt="6">
        <dgm:presLayoutVars>
          <dgm:bulletEnabled val="1"/>
        </dgm:presLayoutVars>
      </dgm:prSet>
      <dgm:spPr/>
    </dgm:pt>
    <dgm:pt modelId="{F9F90063-184F-4D12-BF1F-B6E15FE19425}" type="pres">
      <dgm:prSet presAssocID="{341F97F9-DD65-4567-8764-9D7C95A9BCA4}" presName="spacing" presStyleCnt="0"/>
      <dgm:spPr/>
    </dgm:pt>
    <dgm:pt modelId="{644C021B-7B02-44C0-98A2-1FC7C819A1B9}" type="pres">
      <dgm:prSet presAssocID="{4B932ED2-5C50-4884-8426-F2F47DB14F10}" presName="composite" presStyleCnt="0"/>
      <dgm:spPr/>
    </dgm:pt>
    <dgm:pt modelId="{7FAB1633-1565-437E-B5D7-7EA441E11748}" type="pres">
      <dgm:prSet presAssocID="{4B932ED2-5C50-4884-8426-F2F47DB14F10}" presName="imgShp" presStyleLbl="fgImgPlace1" presStyleIdx="1" presStyleCnt="6" custScaleX="116133" custScaleY="9710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Aspirations to be an astronaut"/>
        </a:ext>
      </dgm:extLst>
    </dgm:pt>
    <dgm:pt modelId="{342B7B03-AA12-4D16-82A6-162E6F2C0FC3}" type="pres">
      <dgm:prSet presAssocID="{4B932ED2-5C50-4884-8426-F2F47DB14F10}" presName="txShp" presStyleLbl="node1" presStyleIdx="1" presStyleCnt="6">
        <dgm:presLayoutVars>
          <dgm:bulletEnabled val="1"/>
        </dgm:presLayoutVars>
      </dgm:prSet>
      <dgm:spPr/>
    </dgm:pt>
    <dgm:pt modelId="{3FD9DF43-729B-4B5B-9DCF-69224F6D333A}" type="pres">
      <dgm:prSet presAssocID="{BEFCD965-E42A-4211-B91A-4806F642FC06}" presName="spacing" presStyleCnt="0"/>
      <dgm:spPr/>
    </dgm:pt>
    <dgm:pt modelId="{20020459-0F0F-4277-ADFF-F59FFC1A8222}" type="pres">
      <dgm:prSet presAssocID="{097F94C7-8D57-4B70-A939-7870337B5FBC}" presName="composite" presStyleCnt="0"/>
      <dgm:spPr/>
    </dgm:pt>
    <dgm:pt modelId="{D14E968F-F580-4588-B794-E4E00EB1BD59}" type="pres">
      <dgm:prSet presAssocID="{097F94C7-8D57-4B70-A939-7870337B5FBC}" presName="imgShp" presStyleLbl="fgImgPlace1" presStyleIdx="2" presStyleCnt="6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Businesswoman with laptop talking in meeting"/>
        </a:ext>
      </dgm:extLst>
    </dgm:pt>
    <dgm:pt modelId="{349D07D8-DE95-4574-9C47-080B7483B683}" type="pres">
      <dgm:prSet presAssocID="{097F94C7-8D57-4B70-A939-7870337B5FBC}" presName="txShp" presStyleLbl="node1" presStyleIdx="2" presStyleCnt="6">
        <dgm:presLayoutVars>
          <dgm:bulletEnabled val="1"/>
        </dgm:presLayoutVars>
      </dgm:prSet>
      <dgm:spPr/>
    </dgm:pt>
    <dgm:pt modelId="{BB2A5602-51D0-4EEC-A45F-03D62962C4AE}" type="pres">
      <dgm:prSet presAssocID="{2161C2BC-EA6B-4AE9-BFE2-0097507D56D7}" presName="spacing" presStyleCnt="0"/>
      <dgm:spPr/>
    </dgm:pt>
    <dgm:pt modelId="{95CAD7CB-ABE6-4D72-83F6-359B7C029756}" type="pres">
      <dgm:prSet presAssocID="{786F5562-5047-4772-A98A-D7A015284574}" presName="composite" presStyleCnt="0"/>
      <dgm:spPr/>
    </dgm:pt>
    <dgm:pt modelId="{6906EAE5-F69B-4241-B721-15D83E5F7810}" type="pres">
      <dgm:prSet presAssocID="{786F5562-5047-4772-A98A-D7A015284574}" presName="imgShp" presStyleLbl="fgImgPlace1" presStyleIdx="3" presStyleCnt="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</dgm:spPr>
    </dgm:pt>
    <dgm:pt modelId="{5F6634C0-32B6-4562-89F8-6310BC89DF0F}" type="pres">
      <dgm:prSet presAssocID="{786F5562-5047-4772-A98A-D7A015284574}" presName="txShp" presStyleLbl="node1" presStyleIdx="3" presStyleCnt="6">
        <dgm:presLayoutVars>
          <dgm:bulletEnabled val="1"/>
        </dgm:presLayoutVars>
      </dgm:prSet>
      <dgm:spPr/>
    </dgm:pt>
    <dgm:pt modelId="{D5374425-2223-4CC0-8863-E609C5CD8B39}" type="pres">
      <dgm:prSet presAssocID="{F6994E37-39A8-4111-BBF4-054A011D9051}" presName="spacing" presStyleCnt="0"/>
      <dgm:spPr/>
    </dgm:pt>
    <dgm:pt modelId="{68A2E89C-8F7C-485E-BA20-DCB7255B3E9A}" type="pres">
      <dgm:prSet presAssocID="{5482CE9E-D8F4-4B2E-BDB2-436E41A5E135}" presName="composite" presStyleCnt="0"/>
      <dgm:spPr/>
    </dgm:pt>
    <dgm:pt modelId="{FF231137-1575-43A8-ADDA-D1FDD26FE33F}" type="pres">
      <dgm:prSet presAssocID="{5482CE9E-D8F4-4B2E-BDB2-436E41A5E135}" presName="imgShp" presStyleLbl="fgImgPlace1" presStyleIdx="4" presStyleCnt="6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73FB53E-0C3E-49D2-BC9C-06C5786687CC}" type="pres">
      <dgm:prSet presAssocID="{5482CE9E-D8F4-4B2E-BDB2-436E41A5E135}" presName="txShp" presStyleLbl="node1" presStyleIdx="4" presStyleCnt="6">
        <dgm:presLayoutVars>
          <dgm:bulletEnabled val="1"/>
        </dgm:presLayoutVars>
      </dgm:prSet>
      <dgm:spPr/>
    </dgm:pt>
    <dgm:pt modelId="{D2DB0919-390E-4630-9554-506C571BEB9F}" type="pres">
      <dgm:prSet presAssocID="{6FB0DE17-541E-408C-9060-2E8F2CF2AFE3}" presName="spacing" presStyleCnt="0"/>
      <dgm:spPr/>
    </dgm:pt>
    <dgm:pt modelId="{276F9E3B-44DE-46C9-A594-627A46097761}" type="pres">
      <dgm:prSet presAssocID="{2828A0FD-04D8-4676-897E-F739296EE330}" presName="composite" presStyleCnt="0"/>
      <dgm:spPr/>
    </dgm:pt>
    <dgm:pt modelId="{D5E318FA-D355-416B-80C0-301881137F84}" type="pres">
      <dgm:prSet presAssocID="{2828A0FD-04D8-4676-897E-F739296EE330}" presName="imgShp" presStyleLbl="fgImgPlace1" presStyleIdx="5" presStyleCnt="6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  <dgm:extLst>
        <a:ext uri="{E40237B7-FDA0-4F09-8148-C483321AD2D9}">
          <dgm14:cNvPr xmlns:dgm14="http://schemas.microsoft.com/office/drawing/2010/diagram" id="0" name="" descr="Portrait of a senior woman dancing and smiling"/>
        </a:ext>
      </dgm:extLst>
    </dgm:pt>
    <dgm:pt modelId="{B1727BAF-EC5C-4C38-8DA3-50F80DD2D1C0}" type="pres">
      <dgm:prSet presAssocID="{2828A0FD-04D8-4676-897E-F739296EE330}" presName="txShp" presStyleLbl="node1" presStyleIdx="5" presStyleCnt="6">
        <dgm:presLayoutVars>
          <dgm:bulletEnabled val="1"/>
        </dgm:presLayoutVars>
      </dgm:prSet>
      <dgm:spPr/>
    </dgm:pt>
  </dgm:ptLst>
  <dgm:cxnLst>
    <dgm:cxn modelId="{CFEAE203-43D8-47E4-8778-7EE067C71728}" srcId="{E2830C4C-4BE4-4404-AED9-1F9717E6ECA5}" destId="{5482CE9E-D8F4-4B2E-BDB2-436E41A5E135}" srcOrd="4" destOrd="0" parTransId="{A145B187-BBFC-4D77-AFDF-577B29C4755F}" sibTransId="{6FB0DE17-541E-408C-9060-2E8F2CF2AFE3}"/>
    <dgm:cxn modelId="{3CE8512D-4FAC-4E20-9EB7-6C5C527B80BA}" type="presOf" srcId="{5482CE9E-D8F4-4B2E-BDB2-436E41A5E135}" destId="{173FB53E-0C3E-49D2-BC9C-06C5786687CC}" srcOrd="0" destOrd="0" presId="urn:microsoft.com/office/officeart/2005/8/layout/vList3"/>
    <dgm:cxn modelId="{16237A39-90AC-410F-83FB-DE439192A3C6}" type="presOf" srcId="{E2830C4C-4BE4-4404-AED9-1F9717E6ECA5}" destId="{C97B76D7-ECEC-46A0-AC3A-17EAF2AE9258}" srcOrd="0" destOrd="0" presId="urn:microsoft.com/office/officeart/2005/8/layout/vList3"/>
    <dgm:cxn modelId="{AFC3494B-7459-4442-A911-6E08138FBC66}" type="presOf" srcId="{A7346453-67BC-4000-8A62-0000DAA1BB4F}" destId="{7EF95C9D-C12E-4E6A-A5B2-943B50DA1FE4}" srcOrd="0" destOrd="0" presId="urn:microsoft.com/office/officeart/2005/8/layout/vList3"/>
    <dgm:cxn modelId="{A45B884D-BA8B-4F72-BEBE-4AF212F91DA2}" type="presOf" srcId="{097F94C7-8D57-4B70-A939-7870337B5FBC}" destId="{349D07D8-DE95-4574-9C47-080B7483B683}" srcOrd="0" destOrd="0" presId="urn:microsoft.com/office/officeart/2005/8/layout/vList3"/>
    <dgm:cxn modelId="{7341C563-B576-4274-82D1-6C4CAA734F26}" srcId="{E2830C4C-4BE4-4404-AED9-1F9717E6ECA5}" destId="{2828A0FD-04D8-4676-897E-F739296EE330}" srcOrd="5" destOrd="0" parTransId="{FF64C714-8DE7-464F-8259-F7E50E0D5B2A}" sibTransId="{E3FC42E3-1E71-478D-A955-1F696937E525}"/>
    <dgm:cxn modelId="{09778371-E91B-49B5-A861-D621F4E17984}" srcId="{E2830C4C-4BE4-4404-AED9-1F9717E6ECA5}" destId="{097F94C7-8D57-4B70-A939-7870337B5FBC}" srcOrd="2" destOrd="0" parTransId="{C40215C3-FBA5-47F8-8CD2-7EE659A3F616}" sibTransId="{2161C2BC-EA6B-4AE9-BFE2-0097507D56D7}"/>
    <dgm:cxn modelId="{B2EC25B0-4C09-4382-AEDF-536D1141E68B}" type="presOf" srcId="{2828A0FD-04D8-4676-897E-F739296EE330}" destId="{B1727BAF-EC5C-4C38-8DA3-50F80DD2D1C0}" srcOrd="0" destOrd="0" presId="urn:microsoft.com/office/officeart/2005/8/layout/vList3"/>
    <dgm:cxn modelId="{74AFD8C2-B3C4-4C49-9965-92FA54B39ED8}" type="presOf" srcId="{4B932ED2-5C50-4884-8426-F2F47DB14F10}" destId="{342B7B03-AA12-4D16-82A6-162E6F2C0FC3}" srcOrd="0" destOrd="0" presId="urn:microsoft.com/office/officeart/2005/8/layout/vList3"/>
    <dgm:cxn modelId="{E35223CF-13AD-452E-B5F3-2C827AC1EFB0}" srcId="{E2830C4C-4BE4-4404-AED9-1F9717E6ECA5}" destId="{786F5562-5047-4772-A98A-D7A015284574}" srcOrd="3" destOrd="0" parTransId="{E0170CFD-6745-4A88-8503-50F178CD76CD}" sibTransId="{F6994E37-39A8-4111-BBF4-054A011D9051}"/>
    <dgm:cxn modelId="{E1CD26DA-B667-4372-897D-B29647E4EDF5}" type="presOf" srcId="{786F5562-5047-4772-A98A-D7A015284574}" destId="{5F6634C0-32B6-4562-89F8-6310BC89DF0F}" srcOrd="0" destOrd="0" presId="urn:microsoft.com/office/officeart/2005/8/layout/vList3"/>
    <dgm:cxn modelId="{14DB15EB-1D47-4DBB-87CF-1189ED3EAE3D}" srcId="{E2830C4C-4BE4-4404-AED9-1F9717E6ECA5}" destId="{A7346453-67BC-4000-8A62-0000DAA1BB4F}" srcOrd="0" destOrd="0" parTransId="{260DDF7E-C004-4930-950A-2E41A78251C7}" sibTransId="{341F97F9-DD65-4567-8764-9D7C95A9BCA4}"/>
    <dgm:cxn modelId="{377D12FA-D5FC-451B-99BC-7FD38DF5299B}" srcId="{E2830C4C-4BE4-4404-AED9-1F9717E6ECA5}" destId="{4B932ED2-5C50-4884-8426-F2F47DB14F10}" srcOrd="1" destOrd="0" parTransId="{5C071EA5-2BDF-475E-843B-5E9B4D7E9AF8}" sibTransId="{BEFCD965-E42A-4211-B91A-4806F642FC06}"/>
    <dgm:cxn modelId="{EA2EB551-0B2F-4335-B757-51AD75D08F3E}" type="presParOf" srcId="{C97B76D7-ECEC-46A0-AC3A-17EAF2AE9258}" destId="{E3BEE0B8-9FF7-46FA-81B3-D1612CA69DEB}" srcOrd="0" destOrd="0" presId="urn:microsoft.com/office/officeart/2005/8/layout/vList3"/>
    <dgm:cxn modelId="{23878878-B9CB-47A7-9317-F9C5DE2A5C47}" type="presParOf" srcId="{E3BEE0B8-9FF7-46FA-81B3-D1612CA69DEB}" destId="{53602458-3E96-46A1-995B-FD2081FE7496}" srcOrd="0" destOrd="0" presId="urn:microsoft.com/office/officeart/2005/8/layout/vList3"/>
    <dgm:cxn modelId="{F5595A7B-109B-4EF4-8243-1AD6509EAB64}" type="presParOf" srcId="{E3BEE0B8-9FF7-46FA-81B3-D1612CA69DEB}" destId="{7EF95C9D-C12E-4E6A-A5B2-943B50DA1FE4}" srcOrd="1" destOrd="0" presId="urn:microsoft.com/office/officeart/2005/8/layout/vList3"/>
    <dgm:cxn modelId="{981D494D-A8DB-4B77-89A9-628FC4568BD1}" type="presParOf" srcId="{C97B76D7-ECEC-46A0-AC3A-17EAF2AE9258}" destId="{F9F90063-184F-4D12-BF1F-B6E15FE19425}" srcOrd="1" destOrd="0" presId="urn:microsoft.com/office/officeart/2005/8/layout/vList3"/>
    <dgm:cxn modelId="{4FD1E7FC-FF75-4A03-A96B-4467D3FA3564}" type="presParOf" srcId="{C97B76D7-ECEC-46A0-AC3A-17EAF2AE9258}" destId="{644C021B-7B02-44C0-98A2-1FC7C819A1B9}" srcOrd="2" destOrd="0" presId="urn:microsoft.com/office/officeart/2005/8/layout/vList3"/>
    <dgm:cxn modelId="{DBAC35DB-A119-495E-927C-4CF93045036F}" type="presParOf" srcId="{644C021B-7B02-44C0-98A2-1FC7C819A1B9}" destId="{7FAB1633-1565-437E-B5D7-7EA441E11748}" srcOrd="0" destOrd="0" presId="urn:microsoft.com/office/officeart/2005/8/layout/vList3"/>
    <dgm:cxn modelId="{A83B78AE-D159-4F2A-87F3-B2746B2DB38F}" type="presParOf" srcId="{644C021B-7B02-44C0-98A2-1FC7C819A1B9}" destId="{342B7B03-AA12-4D16-82A6-162E6F2C0FC3}" srcOrd="1" destOrd="0" presId="urn:microsoft.com/office/officeart/2005/8/layout/vList3"/>
    <dgm:cxn modelId="{C51C5CDE-9247-4D6C-AB96-0454878E221A}" type="presParOf" srcId="{C97B76D7-ECEC-46A0-AC3A-17EAF2AE9258}" destId="{3FD9DF43-729B-4B5B-9DCF-69224F6D333A}" srcOrd="3" destOrd="0" presId="urn:microsoft.com/office/officeart/2005/8/layout/vList3"/>
    <dgm:cxn modelId="{5B6C7DEF-3204-4A66-AF36-85AAC5FAD101}" type="presParOf" srcId="{C97B76D7-ECEC-46A0-AC3A-17EAF2AE9258}" destId="{20020459-0F0F-4277-ADFF-F59FFC1A8222}" srcOrd="4" destOrd="0" presId="urn:microsoft.com/office/officeart/2005/8/layout/vList3"/>
    <dgm:cxn modelId="{2B9E686A-C489-430D-A869-92B5586A6BCA}" type="presParOf" srcId="{20020459-0F0F-4277-ADFF-F59FFC1A8222}" destId="{D14E968F-F580-4588-B794-E4E00EB1BD59}" srcOrd="0" destOrd="0" presId="urn:microsoft.com/office/officeart/2005/8/layout/vList3"/>
    <dgm:cxn modelId="{389008FC-8621-4A1E-B97E-3CF57F597F22}" type="presParOf" srcId="{20020459-0F0F-4277-ADFF-F59FFC1A8222}" destId="{349D07D8-DE95-4574-9C47-080B7483B683}" srcOrd="1" destOrd="0" presId="urn:microsoft.com/office/officeart/2005/8/layout/vList3"/>
    <dgm:cxn modelId="{40D7F6EB-BDF9-4954-98D4-F11337365EF3}" type="presParOf" srcId="{C97B76D7-ECEC-46A0-AC3A-17EAF2AE9258}" destId="{BB2A5602-51D0-4EEC-A45F-03D62962C4AE}" srcOrd="5" destOrd="0" presId="urn:microsoft.com/office/officeart/2005/8/layout/vList3"/>
    <dgm:cxn modelId="{39B946E4-6675-42C9-BE43-7F4C3ADD3220}" type="presParOf" srcId="{C97B76D7-ECEC-46A0-AC3A-17EAF2AE9258}" destId="{95CAD7CB-ABE6-4D72-83F6-359B7C029756}" srcOrd="6" destOrd="0" presId="urn:microsoft.com/office/officeart/2005/8/layout/vList3"/>
    <dgm:cxn modelId="{6249D0F0-3487-4C3E-AC33-3CA530F3F9EA}" type="presParOf" srcId="{95CAD7CB-ABE6-4D72-83F6-359B7C029756}" destId="{6906EAE5-F69B-4241-B721-15D83E5F7810}" srcOrd="0" destOrd="0" presId="urn:microsoft.com/office/officeart/2005/8/layout/vList3"/>
    <dgm:cxn modelId="{CCB93D81-0E9C-4953-9CD8-B2E1E95FC1CB}" type="presParOf" srcId="{95CAD7CB-ABE6-4D72-83F6-359B7C029756}" destId="{5F6634C0-32B6-4562-89F8-6310BC89DF0F}" srcOrd="1" destOrd="0" presId="urn:microsoft.com/office/officeart/2005/8/layout/vList3"/>
    <dgm:cxn modelId="{394D006F-10A1-4B49-91B8-CB5A4D3A5EC0}" type="presParOf" srcId="{C97B76D7-ECEC-46A0-AC3A-17EAF2AE9258}" destId="{D5374425-2223-4CC0-8863-E609C5CD8B39}" srcOrd="7" destOrd="0" presId="urn:microsoft.com/office/officeart/2005/8/layout/vList3"/>
    <dgm:cxn modelId="{2E8F311E-84F4-4042-A57B-6A36652D1F08}" type="presParOf" srcId="{C97B76D7-ECEC-46A0-AC3A-17EAF2AE9258}" destId="{68A2E89C-8F7C-485E-BA20-DCB7255B3E9A}" srcOrd="8" destOrd="0" presId="urn:microsoft.com/office/officeart/2005/8/layout/vList3"/>
    <dgm:cxn modelId="{FA667855-1AED-413C-8939-8347D9BCF8EA}" type="presParOf" srcId="{68A2E89C-8F7C-485E-BA20-DCB7255B3E9A}" destId="{FF231137-1575-43A8-ADDA-D1FDD26FE33F}" srcOrd="0" destOrd="0" presId="urn:microsoft.com/office/officeart/2005/8/layout/vList3"/>
    <dgm:cxn modelId="{FAB36499-1E85-4C2E-9190-B9938C00B4F2}" type="presParOf" srcId="{68A2E89C-8F7C-485E-BA20-DCB7255B3E9A}" destId="{173FB53E-0C3E-49D2-BC9C-06C5786687CC}" srcOrd="1" destOrd="0" presId="urn:microsoft.com/office/officeart/2005/8/layout/vList3"/>
    <dgm:cxn modelId="{617AAD28-CB89-4620-83FD-CE16C540EAB2}" type="presParOf" srcId="{C97B76D7-ECEC-46A0-AC3A-17EAF2AE9258}" destId="{D2DB0919-390E-4630-9554-506C571BEB9F}" srcOrd="9" destOrd="0" presId="urn:microsoft.com/office/officeart/2005/8/layout/vList3"/>
    <dgm:cxn modelId="{9A041B05-7F24-47A5-8E44-77A38F034D13}" type="presParOf" srcId="{C97B76D7-ECEC-46A0-AC3A-17EAF2AE9258}" destId="{276F9E3B-44DE-46C9-A594-627A46097761}" srcOrd="10" destOrd="0" presId="urn:microsoft.com/office/officeart/2005/8/layout/vList3"/>
    <dgm:cxn modelId="{55C9E909-FAB9-499F-B004-F517553AB151}" type="presParOf" srcId="{276F9E3B-44DE-46C9-A594-627A46097761}" destId="{D5E318FA-D355-416B-80C0-301881137F84}" srcOrd="0" destOrd="0" presId="urn:microsoft.com/office/officeart/2005/8/layout/vList3"/>
    <dgm:cxn modelId="{CA847F6E-7115-4DEE-A8B8-CDFB836FF6C2}" type="presParOf" srcId="{276F9E3B-44DE-46C9-A594-627A46097761}" destId="{B1727BAF-EC5C-4C38-8DA3-50F80DD2D1C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B67A5-0C00-4081-BEC9-5E0D2176DA32}">
      <dsp:nvSpPr>
        <dsp:cNvPr id="0" name=""/>
        <dsp:cNvSpPr/>
      </dsp:nvSpPr>
      <dsp:spPr>
        <a:xfrm>
          <a:off x="0" y="0"/>
          <a:ext cx="2446385" cy="66584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marL="0" lvl="0" indent="0" algn="ctr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50" kern="1200" dirty="0"/>
            <a:t>1. </a:t>
          </a:r>
          <a:r>
            <a:rPr lang="ru-RU" sz="1450" kern="1200" dirty="0"/>
            <a:t>Обнаружить</a:t>
          </a:r>
          <a:endParaRPr lang="fi-FI" sz="1450" kern="1200" dirty="0"/>
        </a:p>
      </dsp:txBody>
      <dsp:txXfrm>
        <a:off x="0" y="0"/>
        <a:ext cx="2279925" cy="665842"/>
      </dsp:txXfrm>
    </dsp:sp>
    <dsp:sp modelId="{955E6096-3289-40B9-9BE6-8972A61DA5E9}">
      <dsp:nvSpPr>
        <dsp:cNvPr id="0" name=""/>
        <dsp:cNvSpPr/>
      </dsp:nvSpPr>
      <dsp:spPr>
        <a:xfrm>
          <a:off x="1741228" y="0"/>
          <a:ext cx="3448036" cy="6658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2.</a:t>
          </a:r>
          <a:r>
            <a:rPr lang="ru-RU" sz="1500" kern="1200" dirty="0"/>
            <a:t>Определять</a:t>
          </a:r>
          <a:endParaRPr lang="fi-FI" sz="1500" kern="1200" dirty="0"/>
        </a:p>
      </dsp:txBody>
      <dsp:txXfrm>
        <a:off x="2074149" y="0"/>
        <a:ext cx="2782194" cy="665842"/>
      </dsp:txXfrm>
    </dsp:sp>
    <dsp:sp modelId="{45F65B02-AF09-4A1F-A75B-FA344974C3B7}">
      <dsp:nvSpPr>
        <dsp:cNvPr id="0" name=""/>
        <dsp:cNvSpPr/>
      </dsp:nvSpPr>
      <dsp:spPr>
        <a:xfrm>
          <a:off x="3933668" y="0"/>
          <a:ext cx="2383339" cy="6658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3. </a:t>
          </a:r>
          <a:r>
            <a:rPr lang="ru-RU" sz="1500" kern="1200"/>
            <a:t>Разработать</a:t>
          </a:r>
          <a:endParaRPr lang="fi-FI" sz="1500" kern="1200" dirty="0"/>
        </a:p>
      </dsp:txBody>
      <dsp:txXfrm>
        <a:off x="4266589" y="0"/>
        <a:ext cx="1717497" cy="665842"/>
      </dsp:txXfrm>
    </dsp:sp>
    <dsp:sp modelId="{3B8077B8-F6EF-43AF-A5BC-0CDB74AF7C46}">
      <dsp:nvSpPr>
        <dsp:cNvPr id="0" name=""/>
        <dsp:cNvSpPr/>
      </dsp:nvSpPr>
      <dsp:spPr>
        <a:xfrm>
          <a:off x="5824774" y="0"/>
          <a:ext cx="2658300" cy="6658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445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50" kern="1200" dirty="0"/>
            <a:t>4. </a:t>
          </a:r>
          <a:r>
            <a:rPr lang="ru-RU" sz="1450" kern="1200" dirty="0"/>
            <a:t>Доставить</a:t>
          </a:r>
          <a:endParaRPr lang="fi-FI" sz="1450" kern="1200" dirty="0"/>
        </a:p>
      </dsp:txBody>
      <dsp:txXfrm>
        <a:off x="6157695" y="0"/>
        <a:ext cx="1992458" cy="6658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2C9E7-BD81-4A2C-B502-2D11590FFE8E}">
      <dsp:nvSpPr>
        <dsp:cNvPr id="0" name=""/>
        <dsp:cNvSpPr/>
      </dsp:nvSpPr>
      <dsp:spPr>
        <a:xfrm>
          <a:off x="0" y="258878"/>
          <a:ext cx="10031471" cy="4012588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9BABD-6677-4D5B-A730-A4853E4DC9C5}">
      <dsp:nvSpPr>
        <dsp:cNvPr id="0" name=""/>
        <dsp:cNvSpPr/>
      </dsp:nvSpPr>
      <dsp:spPr>
        <a:xfrm>
          <a:off x="774154" y="1217129"/>
          <a:ext cx="3398441" cy="196616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1"/>
              </a:solidFill>
              <a:latin typeface="Calibri"/>
              <a:cs typeface="Calibri"/>
            </a:rPr>
            <a:t>Генерация новых и полезных идей</a:t>
          </a:r>
          <a:endParaRPr lang="lt-LT" sz="2400" kern="1200" dirty="0">
            <a:solidFill>
              <a:schemeClr val="tx1"/>
            </a:solidFill>
            <a:latin typeface="Calibri"/>
            <a:cs typeface="Calibri"/>
          </a:endParaRPr>
        </a:p>
      </dsp:txBody>
      <dsp:txXfrm>
        <a:off x="774154" y="1217129"/>
        <a:ext cx="3398441" cy="1966168"/>
      </dsp:txXfrm>
    </dsp:sp>
    <dsp:sp modelId="{324F948E-FB78-4FD0-AA00-80B8A539B0C7}">
      <dsp:nvSpPr>
        <dsp:cNvPr id="0" name=""/>
        <dsp:cNvSpPr/>
      </dsp:nvSpPr>
      <dsp:spPr>
        <a:xfrm>
          <a:off x="4967379" y="1793669"/>
          <a:ext cx="3912273" cy="196616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tx1"/>
              </a:solidFill>
              <a:latin typeface="Calibri"/>
              <a:cs typeface="Calibri"/>
            </a:rPr>
            <a:t>Реализация идей</a:t>
          </a:r>
          <a:endParaRPr lang="lt-LT" sz="2400" kern="1200" dirty="0">
            <a:solidFill>
              <a:schemeClr val="tx1"/>
            </a:solidFill>
            <a:latin typeface="Calibri"/>
            <a:cs typeface="Calibri"/>
          </a:endParaRPr>
        </a:p>
      </dsp:txBody>
      <dsp:txXfrm>
        <a:off x="4967379" y="1793669"/>
        <a:ext cx="3912273" cy="19661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F95C9D-C12E-4E6A-A5B2-943B50DA1FE4}">
      <dsp:nvSpPr>
        <dsp:cNvPr id="0" name=""/>
        <dsp:cNvSpPr/>
      </dsp:nvSpPr>
      <dsp:spPr>
        <a:xfrm rot="10800000">
          <a:off x="2262071" y="1164"/>
          <a:ext cx="8344154" cy="64139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837" tIns="110490" rIns="206248" bIns="110490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i="0" kern="1200" dirty="0">
              <a:solidFill>
                <a:schemeClr val="tx1"/>
              </a:solidFill>
            </a:rPr>
            <a:t>Метод 5</a:t>
          </a:r>
          <a:r>
            <a:rPr lang="en-US" sz="2900" b="1" i="0" kern="1200" dirty="0">
              <a:solidFill>
                <a:schemeClr val="tx1"/>
              </a:solidFill>
            </a:rPr>
            <a:t>W + H</a:t>
          </a:r>
          <a:endParaRPr lang="lt-LT" sz="2900" kern="1200" dirty="0">
            <a:solidFill>
              <a:schemeClr val="tx1"/>
            </a:solidFill>
          </a:endParaRPr>
        </a:p>
      </dsp:txBody>
      <dsp:txXfrm rot="10800000">
        <a:off x="2422419" y="1164"/>
        <a:ext cx="8183806" cy="641394"/>
      </dsp:txXfrm>
    </dsp:sp>
    <dsp:sp modelId="{53602458-3E96-46A1-995B-FD2081FE7496}">
      <dsp:nvSpPr>
        <dsp:cNvPr id="0" name=""/>
        <dsp:cNvSpPr/>
      </dsp:nvSpPr>
      <dsp:spPr>
        <a:xfrm>
          <a:off x="1941374" y="1164"/>
          <a:ext cx="641394" cy="64139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2B7B03-AA12-4D16-82A6-162E6F2C0FC3}">
      <dsp:nvSpPr>
        <dsp:cNvPr id="0" name=""/>
        <dsp:cNvSpPr/>
      </dsp:nvSpPr>
      <dsp:spPr>
        <a:xfrm rot="10800000">
          <a:off x="2287940" y="824072"/>
          <a:ext cx="8344154" cy="64139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837" tIns="110490" rIns="206248" bIns="110490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i="0" kern="1200" dirty="0">
              <a:solidFill>
                <a:schemeClr val="tx1"/>
              </a:solidFill>
            </a:rPr>
            <a:t>Социальное слушание</a:t>
          </a:r>
          <a:endParaRPr lang="lt-LT" sz="2900" kern="1200" dirty="0">
            <a:solidFill>
              <a:schemeClr val="tx1"/>
            </a:solidFill>
          </a:endParaRPr>
        </a:p>
      </dsp:txBody>
      <dsp:txXfrm rot="10800000">
        <a:off x="2448288" y="824072"/>
        <a:ext cx="8183806" cy="641394"/>
      </dsp:txXfrm>
    </dsp:sp>
    <dsp:sp modelId="{7FAB1633-1565-437E-B5D7-7EA441E11748}">
      <dsp:nvSpPr>
        <dsp:cNvPr id="0" name=""/>
        <dsp:cNvSpPr/>
      </dsp:nvSpPr>
      <dsp:spPr>
        <a:xfrm>
          <a:off x="1915505" y="833347"/>
          <a:ext cx="744871" cy="622845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9D07D8-DE95-4574-9C47-080B7483B683}">
      <dsp:nvSpPr>
        <dsp:cNvPr id="0" name=""/>
        <dsp:cNvSpPr/>
      </dsp:nvSpPr>
      <dsp:spPr>
        <a:xfrm rot="10800000">
          <a:off x="2262071" y="1646981"/>
          <a:ext cx="8344154" cy="64139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837" tIns="110490" rIns="206248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i="0" kern="1200" dirty="0">
              <a:solidFill>
                <a:schemeClr val="tx1"/>
              </a:solidFill>
            </a:rPr>
            <a:t>Мозговой штурм</a:t>
          </a:r>
          <a:endParaRPr lang="lt-LT" sz="2900" kern="1200" dirty="0">
            <a:solidFill>
              <a:schemeClr val="tx1"/>
            </a:solidFill>
          </a:endParaRPr>
        </a:p>
      </dsp:txBody>
      <dsp:txXfrm rot="10800000">
        <a:off x="2422419" y="1646981"/>
        <a:ext cx="8183806" cy="641394"/>
      </dsp:txXfrm>
    </dsp:sp>
    <dsp:sp modelId="{D14E968F-F580-4588-B794-E4E00EB1BD59}">
      <dsp:nvSpPr>
        <dsp:cNvPr id="0" name=""/>
        <dsp:cNvSpPr/>
      </dsp:nvSpPr>
      <dsp:spPr>
        <a:xfrm>
          <a:off x="1941374" y="1646981"/>
          <a:ext cx="641394" cy="641394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6634C0-32B6-4562-89F8-6310BC89DF0F}">
      <dsp:nvSpPr>
        <dsp:cNvPr id="0" name=""/>
        <dsp:cNvSpPr/>
      </dsp:nvSpPr>
      <dsp:spPr>
        <a:xfrm rot="10800000">
          <a:off x="2262071" y="2469889"/>
          <a:ext cx="8344154" cy="64139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837" tIns="110490" rIns="206248" bIns="110490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i="0" kern="1200" dirty="0">
              <a:solidFill>
                <a:schemeClr val="tx1"/>
              </a:solidFill>
            </a:rPr>
            <a:t>Ментальная</a:t>
          </a:r>
          <a:r>
            <a:rPr lang="ru-RU" sz="2900" b="1" i="0" kern="1200" dirty="0"/>
            <a:t> </a:t>
          </a:r>
          <a:r>
            <a:rPr lang="ru-RU" sz="2900" b="1" i="0" kern="1200" dirty="0">
              <a:solidFill>
                <a:schemeClr val="tx1"/>
              </a:solidFill>
            </a:rPr>
            <a:t>Карта</a:t>
          </a:r>
          <a:r>
            <a:rPr lang="ru-RU" sz="2900" b="1" i="0" kern="1200" dirty="0">
              <a:solidFill>
                <a:schemeClr val="tx1"/>
              </a:solidFill>
              <a:latin typeface="Calibri Light" panose="020F0302020204030204"/>
            </a:rPr>
            <a:t> </a:t>
          </a:r>
          <a:endParaRPr lang="lt-LT" sz="2900" b="1" i="0" kern="1200" dirty="0">
            <a:solidFill>
              <a:schemeClr val="tx1"/>
            </a:solidFill>
          </a:endParaRPr>
        </a:p>
      </dsp:txBody>
      <dsp:txXfrm rot="10800000">
        <a:off x="2422419" y="2469889"/>
        <a:ext cx="8183806" cy="641394"/>
      </dsp:txXfrm>
    </dsp:sp>
    <dsp:sp modelId="{6906EAE5-F69B-4241-B721-15D83E5F7810}">
      <dsp:nvSpPr>
        <dsp:cNvPr id="0" name=""/>
        <dsp:cNvSpPr/>
      </dsp:nvSpPr>
      <dsp:spPr>
        <a:xfrm>
          <a:off x="1941374" y="2469889"/>
          <a:ext cx="641394" cy="641394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3FB53E-0C3E-49D2-BC9C-06C5786687CC}">
      <dsp:nvSpPr>
        <dsp:cNvPr id="0" name=""/>
        <dsp:cNvSpPr/>
      </dsp:nvSpPr>
      <dsp:spPr>
        <a:xfrm rot="10800000">
          <a:off x="2262071" y="3292798"/>
          <a:ext cx="8344154" cy="64139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837" tIns="110490" rIns="206248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i="0" kern="1200" dirty="0">
              <a:solidFill>
                <a:schemeClr val="tx1"/>
              </a:solidFill>
            </a:rPr>
            <a:t>Использование онлайн-инструментов</a:t>
          </a:r>
          <a:endParaRPr lang="lt-LT" sz="2900" b="1" i="0" kern="1200" dirty="0">
            <a:solidFill>
              <a:schemeClr val="tx1"/>
            </a:solidFill>
          </a:endParaRPr>
        </a:p>
      </dsp:txBody>
      <dsp:txXfrm rot="10800000">
        <a:off x="2422419" y="3292798"/>
        <a:ext cx="8183806" cy="641394"/>
      </dsp:txXfrm>
    </dsp:sp>
    <dsp:sp modelId="{FF231137-1575-43A8-ADDA-D1FDD26FE33F}">
      <dsp:nvSpPr>
        <dsp:cNvPr id="0" name=""/>
        <dsp:cNvSpPr/>
      </dsp:nvSpPr>
      <dsp:spPr>
        <a:xfrm>
          <a:off x="1941374" y="3292798"/>
          <a:ext cx="641394" cy="641394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27BAF-EC5C-4C38-8DA3-50F80DD2D1C0}">
      <dsp:nvSpPr>
        <dsp:cNvPr id="0" name=""/>
        <dsp:cNvSpPr/>
      </dsp:nvSpPr>
      <dsp:spPr>
        <a:xfrm rot="10800000">
          <a:off x="2262071" y="4115706"/>
          <a:ext cx="8344154" cy="64139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837" tIns="110490" rIns="206248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i="0" kern="1200" dirty="0">
              <a:solidFill>
                <a:schemeClr val="tx1"/>
              </a:solidFill>
            </a:rPr>
            <a:t>Ролевая игра</a:t>
          </a:r>
          <a:endParaRPr lang="lt-LT" sz="2900" b="1" i="0" kern="1200" dirty="0">
            <a:solidFill>
              <a:schemeClr val="tx1"/>
            </a:solidFill>
          </a:endParaRPr>
        </a:p>
      </dsp:txBody>
      <dsp:txXfrm rot="10800000">
        <a:off x="2422419" y="4115706"/>
        <a:ext cx="8183806" cy="641394"/>
      </dsp:txXfrm>
    </dsp:sp>
    <dsp:sp modelId="{D5E318FA-D355-416B-80C0-301881137F84}">
      <dsp:nvSpPr>
        <dsp:cNvPr id="0" name=""/>
        <dsp:cNvSpPr/>
      </dsp:nvSpPr>
      <dsp:spPr>
        <a:xfrm>
          <a:off x="1941374" y="4115706"/>
          <a:ext cx="641394" cy="641394"/>
        </a:xfrm>
        <a:prstGeom prst="ellipse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6E4EA-A592-4B3C-84B8-EB43BD280C89}" type="datetimeFigureOut">
              <a:rPr lang="en-US" smtClean="0"/>
              <a:t>1/10/23</a:t>
            </a:fld>
            <a:endParaRPr lang="en-US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53B9C-3A07-45FE-922C-29F3E73C4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66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98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36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672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668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258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7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9CBC33-BD31-4756-B835-3C6164AE07CE}" type="slidenum">
              <a:rPr lang="sv-FI" smtClean="0"/>
              <a:t>2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90393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20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17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aseline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19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4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48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71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53B9C-3A07-45FE-922C-29F3E73C4F5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08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79" y="1557225"/>
            <a:ext cx="10061171" cy="24702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 baseline="0">
                <a:solidFill>
                  <a:srgbClr val="0070C0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rgbClr val="0070C0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DA36D6F-0A78-4ABF-BA3C-47B8BD1BB5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" y="161322"/>
            <a:ext cx="3352799" cy="714978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64757" y="6226848"/>
            <a:ext cx="4201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800" b="1" cap="small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Accelerating Master and PhD level nursing education development </a:t>
            </a:r>
            <a:endParaRPr lang="en-US" sz="800" b="1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in the higher education system in Kazakhstan</a:t>
            </a:r>
            <a:endParaRPr lang="lt-LT" sz="800" b="1" cap="small" dirty="0">
              <a:solidFill>
                <a:schemeClr val="bg1"/>
              </a:solidFill>
            </a:endParaRPr>
          </a:p>
          <a:p>
            <a:pPr algn="l"/>
            <a:r>
              <a:rPr lang="lt-LT" sz="800" b="1" cap="small" dirty="0">
                <a:solidFill>
                  <a:schemeClr val="bg1"/>
                </a:solidFill>
              </a:rPr>
              <a:t>No.618052-EPP-1-2020-1LT-EPPKA2-CBHE-SP</a:t>
            </a:r>
            <a:endParaRPr lang="en-US" sz="800" b="1" cap="small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91A6DE-4906-4E8E-B059-08E1ACFD3D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92959" y="159116"/>
            <a:ext cx="1330982" cy="76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6016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20" userDrawn="1">
          <p15:clr>
            <a:srgbClr val="FBAE40"/>
          </p15:clr>
        </p15:guide>
        <p15:guide id="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11" y="970494"/>
            <a:ext cx="11277600" cy="808963"/>
          </a:xfrm>
        </p:spPr>
        <p:txBody>
          <a:bodyPr/>
          <a:lstStyle>
            <a:lvl1pPr marL="0" algn="ctr">
              <a:defRPr sz="44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60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893766"/>
            <a:ext cx="11261124" cy="682917"/>
          </a:xfrm>
        </p:spPr>
        <p:txBody>
          <a:bodyPr/>
          <a:lstStyle>
            <a:lvl1pPr algn="ctr">
              <a:defRPr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846052"/>
            <a:ext cx="573024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619388"/>
            <a:ext cx="5730240" cy="3341145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534800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619388"/>
            <a:ext cx="5348004" cy="3341146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4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irinktinis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4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796" y="2142111"/>
            <a:ext cx="10061171" cy="24702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spc="-50" baseline="0">
                <a:solidFill>
                  <a:srgbClr val="0070C0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pic>
        <p:nvPicPr>
          <p:cNvPr id="10" name="Picture 1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DA36D6F-0A78-4ABF-BA3C-47B8BD1BB5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" y="127774"/>
            <a:ext cx="3519577" cy="750543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64757" y="6226848"/>
            <a:ext cx="4201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800" b="1" cap="small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Accelerating Master and PhD level nursing education development </a:t>
            </a:r>
            <a:endParaRPr lang="en-US" sz="800" b="1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in the higher education system in Kazakhstan</a:t>
            </a:r>
            <a:endParaRPr lang="lt-LT" sz="800" b="1" cap="small" dirty="0">
              <a:solidFill>
                <a:schemeClr val="bg1"/>
              </a:solidFill>
            </a:endParaRPr>
          </a:p>
          <a:p>
            <a:pPr algn="l"/>
            <a:r>
              <a:rPr lang="lt-LT" sz="800" b="1" cap="small" dirty="0">
                <a:solidFill>
                  <a:schemeClr val="bg1"/>
                </a:solidFill>
              </a:rPr>
              <a:t>No.618052-EPP-1-2020-1LT-EPPKA2-CBHE-SP</a:t>
            </a:r>
            <a:endParaRPr lang="en-US" sz="800" b="1" cap="small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F1D42B-C63A-4E8A-B953-0F567EEA1B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32871" y="127774"/>
            <a:ext cx="1297550" cy="75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88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611" y="970494"/>
            <a:ext cx="11170508" cy="8089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611" y="1845734"/>
            <a:ext cx="112776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lt-LT" dirty="0"/>
              <a:t>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DA36D6F-0A78-4ABF-BA3C-47B8BD1BB529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125249"/>
            <a:ext cx="3519577" cy="75054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263611" y="6305977"/>
            <a:ext cx="4201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800" b="1" cap="small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Accelerating Master and PhD level nursing education development </a:t>
            </a:r>
            <a:endParaRPr lang="en-US" sz="800" b="1" dirty="0">
              <a:solidFill>
                <a:schemeClr val="bg1"/>
              </a:solidFill>
            </a:endParaRPr>
          </a:p>
          <a:p>
            <a:pPr algn="l"/>
            <a:r>
              <a:rPr lang="en-US" sz="800" b="1" cap="small" dirty="0">
                <a:solidFill>
                  <a:schemeClr val="bg1"/>
                </a:solidFill>
              </a:rPr>
              <a:t>in the higher education system in Kazakhstan</a:t>
            </a:r>
            <a:endParaRPr lang="lt-LT" sz="800" b="1" cap="small" dirty="0">
              <a:solidFill>
                <a:schemeClr val="bg1"/>
              </a:solidFill>
            </a:endParaRPr>
          </a:p>
          <a:p>
            <a:pPr algn="l"/>
            <a:r>
              <a:rPr lang="lt-LT" sz="800" b="1" cap="small" dirty="0">
                <a:solidFill>
                  <a:schemeClr val="bg1"/>
                </a:solidFill>
              </a:rPr>
              <a:t>No.618052-EPP-1-2020-1LT-EPPKA2-CBHE-SP</a:t>
            </a:r>
            <a:endParaRPr lang="en-US" sz="800" b="1" cap="small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DC2833-4B21-4E16-88A8-EE218A7DAEA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607193" y="139107"/>
            <a:ext cx="1322733" cy="76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30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7" r:id="rId5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0070C0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5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832875" y="880533"/>
            <a:ext cx="10061171" cy="309033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E36C0A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“Сервис-дизайн подход в развитии сестринских услуг”</a:t>
            </a:r>
            <a:br>
              <a:rPr lang="fi-FI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i-FI" sz="3200" b="1" dirty="0">
                <a:solidFill>
                  <a:schemeClr val="tx1"/>
                </a:solidFill>
              </a:rPr>
            </a:br>
            <a:r>
              <a:rPr lang="ru-RU" sz="3200" b="1" dirty="0">
                <a:latin typeface="Calibri"/>
                <a:cs typeface="Calibri"/>
              </a:rPr>
              <a:t>Лекция</a:t>
            </a:r>
            <a:r>
              <a:rPr lang="fi-FI" sz="3200" b="1" dirty="0">
                <a:latin typeface="Calibri"/>
                <a:cs typeface="Calibri"/>
              </a:rPr>
              <a:t> 04</a:t>
            </a:r>
            <a:br>
              <a:rPr lang="en-US" sz="3200" dirty="0">
                <a:latin typeface="Calibri"/>
              </a:rPr>
            </a:br>
            <a:r>
              <a:rPr lang="ru-RU" sz="3200" dirty="0">
                <a:solidFill>
                  <a:schemeClr val="tx1"/>
                </a:solidFill>
                <a:latin typeface="Calibri"/>
                <a:cs typeface="Calibri"/>
              </a:rPr>
              <a:t>Генерация идей</a:t>
            </a:r>
            <a:endParaRPr lang="en-US" sz="32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083118" y="4557220"/>
            <a:ext cx="10058400" cy="1657314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+mn-lt"/>
                <a:cs typeface="Times New Roman"/>
              </a:rPr>
              <a:t>Проф. </a:t>
            </a:r>
            <a:r>
              <a:rPr lang="ru-RU" sz="2000" b="1" dirty="0" err="1">
                <a:solidFill>
                  <a:schemeClr val="tx1"/>
                </a:solidFill>
                <a:latin typeface="+mn-lt"/>
                <a:cs typeface="Times New Roman"/>
              </a:rPr>
              <a:t>Аурелия</a:t>
            </a:r>
            <a:r>
              <a:rPr lang="ru-RU" sz="2000" b="1" dirty="0">
                <a:solidFill>
                  <a:schemeClr val="tx1"/>
                </a:solidFill>
                <a:latin typeface="+mn-lt"/>
                <a:cs typeface="Times New Roman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+mn-lt"/>
                <a:cs typeface="Times New Roman"/>
              </a:rPr>
              <a:t>Блажевичене</a:t>
            </a:r>
            <a:r>
              <a:rPr lang="ru-RU" sz="2000" b="1" dirty="0">
                <a:solidFill>
                  <a:schemeClr val="tx1"/>
                </a:solidFill>
                <a:latin typeface="+mn-lt"/>
                <a:cs typeface="Times New Roman"/>
              </a:rPr>
              <a:t>, ЛГМУ</a:t>
            </a:r>
          </a:p>
          <a:p>
            <a:endParaRPr lang="en-US" sz="2000" b="1" dirty="0">
              <a:latin typeface="Calibri"/>
              <a:cs typeface="Times New Roman" panose="02020603050405020304" pitchFamily="18" charset="0"/>
            </a:endParaRPr>
          </a:p>
          <a:p>
            <a:endParaRPr lang="en-US" sz="2000" b="1" dirty="0">
              <a:latin typeface="Calibri"/>
              <a:cs typeface="Times New Roman" panose="02020603050405020304" pitchFamily="18" charset="0"/>
            </a:endParaRPr>
          </a:p>
          <a:p>
            <a:endParaRPr lang="en-US" sz="2000" dirty="0">
              <a:latin typeface="Calibri"/>
              <a:cs typeface="Times New Roman" panose="02020603050405020304" pitchFamily="18" charset="0"/>
            </a:endParaRPr>
          </a:p>
          <a:p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0209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11A3B-05EC-4D77-9215-B271FFBF9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760168"/>
            <a:ext cx="11277600" cy="808963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+mn-lt"/>
              </a:rPr>
              <a:t>Горизонтальное мышление создает правильное использование знаний</a:t>
            </a:r>
            <a:endParaRPr lang="lt-LT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7A2583B-F3BF-441E-BD06-444709C6B558}"/>
              </a:ext>
            </a:extLst>
          </p:cNvPr>
          <p:cNvSpPr txBox="1">
            <a:spLocks/>
          </p:cNvSpPr>
          <p:nvPr/>
        </p:nvSpPr>
        <p:spPr>
          <a:xfrm>
            <a:off x="658368" y="1779457"/>
            <a:ext cx="10882843" cy="4442438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- </a:t>
            </a:r>
            <a:r>
              <a:rPr lang="ru-RU" sz="2200" dirty="0">
                <a:solidFill>
                  <a:schemeClr val="tx1"/>
                </a:solidFill>
              </a:rPr>
              <a:t>Стол горизонтального мышления представлен как поддержка для получения новых идей по запросу в любой момент в течении курса.</a:t>
            </a:r>
            <a:endParaRPr lang="ru-RU" sz="2200" dirty="0">
              <a:solidFill>
                <a:schemeClr val="tx1"/>
              </a:solidFill>
              <a:cs typeface="Calibri"/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- </a:t>
            </a:r>
            <a:r>
              <a:rPr lang="ru-RU" sz="2200" dirty="0">
                <a:solidFill>
                  <a:schemeClr val="tx1"/>
                </a:solidFill>
              </a:rPr>
              <a:t>Обеспечивает, что для ситуации используется как можно больше имеющейся памяти.</a:t>
            </a:r>
            <a:endParaRPr lang="ru-RU" sz="2200" dirty="0">
              <a:solidFill>
                <a:schemeClr val="tx1"/>
              </a:solidFill>
              <a:cs typeface="Calibri"/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- </a:t>
            </a:r>
            <a:r>
              <a:rPr lang="ru-RU" sz="2200" dirty="0">
                <a:solidFill>
                  <a:schemeClr val="tx1"/>
                </a:solidFill>
              </a:rPr>
              <a:t>Создает огромное внимание к новым конструкциям знаний и меньше внимания к существующим конструкциям знаний.</a:t>
            </a:r>
            <a:endParaRPr lang="ru-RU" sz="2200" dirty="0">
              <a:solidFill>
                <a:schemeClr val="tx1"/>
              </a:solidFill>
              <a:cs typeface="Calibri"/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- </a:t>
            </a:r>
            <a:r>
              <a:rPr lang="ru-RU" sz="2200" dirty="0">
                <a:solidFill>
                  <a:schemeClr val="tx1"/>
                </a:solidFill>
              </a:rPr>
              <a:t>Существующие знания из предыдущих исследований и опыта для создания новых идей (знаний) во время этого курса.</a:t>
            </a:r>
            <a:endParaRPr lang="lt-LT" sz="2200" dirty="0">
              <a:solidFill>
                <a:schemeClr val="tx1"/>
              </a:solidFill>
              <a:cs typeface="Calibri"/>
            </a:endParaRPr>
          </a:p>
          <a:p>
            <a:endParaRPr lang="lt-LT" sz="2200" dirty="0">
              <a:solidFill>
                <a:schemeClr val="tx1"/>
              </a:solidFill>
              <a:cs typeface="Calibri"/>
            </a:endParaRPr>
          </a:p>
          <a:p>
            <a:endParaRPr lang="lt-LT" sz="2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76543" y="5872312"/>
            <a:ext cx="2196307" cy="3495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fi-FI" sz="1600" i="1" dirty="0"/>
              <a:t>(</a:t>
            </a:r>
            <a:r>
              <a:rPr lang="lt-LT" sz="1600" i="1" dirty="0"/>
              <a:t>Byrge &amp; Hansen</a:t>
            </a:r>
            <a:r>
              <a:rPr lang="fi-FI" sz="1600" i="1" dirty="0"/>
              <a:t> </a:t>
            </a:r>
            <a:r>
              <a:rPr lang="lt-LT" sz="1600" i="1" dirty="0"/>
              <a:t>2012). </a:t>
            </a:r>
            <a:endParaRPr lang="lt-LT" sz="2000" i="1" dirty="0"/>
          </a:p>
        </p:txBody>
      </p:sp>
    </p:spTree>
    <p:extLst>
      <p:ext uri="{BB962C8B-B14F-4D97-AF65-F5344CB8AC3E}">
        <p14:creationId xmlns:p14="http://schemas.microsoft.com/office/powerpoint/2010/main" val="1525699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B3BC8-7831-4A22-8984-7F6EAF8B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468839"/>
            <a:ext cx="11277600" cy="1063840"/>
          </a:xfrm>
        </p:spPr>
        <p:txBody>
          <a:bodyPr>
            <a:normAutofit/>
          </a:bodyPr>
          <a:lstStyle/>
          <a:p>
            <a:r>
              <a:rPr lang="ru-RU" b="1" spc="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Творчество и Инновации</a:t>
            </a:r>
            <a:endParaRPr lang="lt-LT" b="1" spc="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65D4337-BBF8-4B3E-8B88-3903D9952D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8136123"/>
              </p:ext>
            </p:extLst>
          </p:nvPr>
        </p:nvGraphicFramePr>
        <p:xfrm>
          <a:off x="1128615" y="1845734"/>
          <a:ext cx="10031471" cy="454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rrow: Down 4">
            <a:extLst>
              <a:ext uri="{FF2B5EF4-FFF2-40B4-BE49-F238E27FC236}">
                <a16:creationId xmlns:a16="http://schemas.microsoft.com/office/drawing/2014/main" id="{3C632245-C18C-4D9C-BA0E-F845A0878F78}"/>
              </a:ext>
            </a:extLst>
          </p:cNvPr>
          <p:cNvSpPr/>
          <p:nvPr/>
        </p:nvSpPr>
        <p:spPr>
          <a:xfrm>
            <a:off x="3888954" y="1845734"/>
            <a:ext cx="473726" cy="842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BFE339A7-BE94-489B-B0B3-DE0158C0246E}"/>
              </a:ext>
            </a:extLst>
          </p:cNvPr>
          <p:cNvSpPr/>
          <p:nvPr/>
        </p:nvSpPr>
        <p:spPr>
          <a:xfrm>
            <a:off x="8416887" y="1845735"/>
            <a:ext cx="473726" cy="15832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9E73D1-1406-4502-B783-84A69E602A86}"/>
              </a:ext>
            </a:extLst>
          </p:cNvPr>
          <p:cNvSpPr txBox="1"/>
          <p:nvPr/>
        </p:nvSpPr>
        <p:spPr>
          <a:xfrm>
            <a:off x="8300769" y="6019829"/>
            <a:ext cx="3719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1100" b="0" i="1" dirty="0">
                <a:solidFill>
                  <a:srgbClr val="000000"/>
                </a:solidFill>
                <a:effectLst/>
              </a:rPr>
              <a:t>Man J. Creating innovation. Work Study. 2001;50(6):229–34</a:t>
            </a:r>
            <a:r>
              <a:rPr lang="en-US" b="0" i="1" dirty="0">
                <a:solidFill>
                  <a:srgbClr val="000000"/>
                </a:solidFill>
                <a:effectLst/>
              </a:rPr>
              <a:t>.</a:t>
            </a:r>
            <a:endParaRPr lang="lt-LT" i="1" dirty="0"/>
          </a:p>
        </p:txBody>
      </p:sp>
    </p:spTree>
    <p:extLst>
      <p:ext uri="{BB962C8B-B14F-4D97-AF65-F5344CB8AC3E}">
        <p14:creationId xmlns:p14="http://schemas.microsoft.com/office/powerpoint/2010/main" val="4208158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BE70E-CEC8-4C07-AAC4-EF6DC7DC6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056" y="1622911"/>
            <a:ext cx="11669888" cy="4813483"/>
          </a:xfrm>
        </p:spPr>
        <p:txBody>
          <a:bodyPr vert="horz" lIns="0" tIns="45720" rIns="0" bIns="45720" rtlCol="0" anchor="t">
            <a:normAutofit/>
          </a:bodyPr>
          <a:lstStyle/>
          <a:p>
            <a:endParaRPr lang="en-US" b="1" i="0" dirty="0">
              <a:solidFill>
                <a:srgbClr val="724128"/>
              </a:solidFill>
              <a:effectLst/>
              <a:latin typeface="arial" panose="020B0604020202020204" pitchFamily="34" charset="0"/>
            </a:endParaRPr>
          </a:p>
          <a:p>
            <a:endParaRPr lang="en-US" b="1" dirty="0">
              <a:solidFill>
                <a:srgbClr val="724128"/>
              </a:solidFill>
              <a:latin typeface="arial" panose="020B0604020202020204" pitchFamily="34" charset="0"/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Повышение качества ухода за пациентами</a:t>
            </a:r>
            <a:endParaRPr lang="en-US" b="1" i="0" dirty="0">
              <a:solidFill>
                <a:schemeClr val="tx1"/>
              </a:solidFill>
              <a:effectLst/>
            </a:endParaRPr>
          </a:p>
          <a:p>
            <a:pPr algn="just"/>
            <a:r>
              <a:rPr lang="ru-RU" dirty="0">
                <a:solidFill>
                  <a:srgbClr val="000000"/>
                </a:solidFill>
              </a:rPr>
              <a:t>Медсестра с 15-летним стажем работы сказала</a:t>
            </a:r>
            <a:r>
              <a:rPr lang="ru-RU" dirty="0">
                <a:solidFill>
                  <a:schemeClr val="tx1"/>
                </a:solidFill>
              </a:rPr>
              <a:t>: «Я сделала из макулатуры небольшие ремесла, такие как диваны и стулья</a:t>
            </a:r>
            <a:r>
              <a:rPr lang="lt-LT" dirty="0">
                <a:solidFill>
                  <a:schemeClr val="tx1"/>
                </a:solidFill>
              </a:rPr>
              <a:t>,</a:t>
            </a:r>
            <a:r>
              <a:rPr lang="ru-RU" dirty="0">
                <a:solidFill>
                  <a:schemeClr val="tx1"/>
                </a:solidFill>
              </a:rPr>
              <a:t> рыбки, а на следующее утро, когда раздавала лекарство, я сначала дала их ребенку. Я так общаюсь с детьми, чтобы мне было удобнее работать. Например, ребенок лучше употребляет лекарство и лучше сотрудничает во время перевязки.»</a:t>
            </a:r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427FD74-B6EA-4EC1-909C-549443A8B8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143" t="43719" r="41793" b="38295"/>
          <a:stretch/>
        </p:blipFill>
        <p:spPr bwMode="auto">
          <a:xfrm>
            <a:off x="2275063" y="768702"/>
            <a:ext cx="8317735" cy="21540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47799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50ACA-3796-4C7A-87F9-769DC42E4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774" y="2578608"/>
            <a:ext cx="11861573" cy="388182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ru-RU" sz="2600" b="1" dirty="0">
                <a:solidFill>
                  <a:schemeClr val="tx1"/>
                </a:solidFill>
              </a:rPr>
              <a:t>Повышение качества работы, личной и социальной жизни медсестер</a:t>
            </a:r>
            <a:endParaRPr lang="en-US" b="1" i="0" dirty="0">
              <a:solidFill>
                <a:schemeClr val="tx1"/>
              </a:solidFill>
              <a:effectLst/>
              <a:cs typeface="Calibri" panose="020F0502020204030204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21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100" dirty="0">
                <a:solidFill>
                  <a:srgbClr val="000000"/>
                </a:solidFill>
              </a:rPr>
              <a:t>Медсестра с 17-летним стажем работы сказала: «Первое, что дало мне творчество, — это вера в себя. Я обрела некоторую уверенность. Например, когда коллеги говорят: вы можете сделать определенную вещь? Я почувствовал уверенность. Это было для меня самым важным».</a:t>
            </a:r>
          </a:p>
          <a:p>
            <a:r>
              <a:rPr lang="ru-RU" sz="2100" dirty="0">
                <a:solidFill>
                  <a:schemeClr val="tx1"/>
                </a:solidFill>
              </a:rPr>
              <a:t>Креативная медсестра с 13-летним опытом работы сказала: «Когда в операционной возникали проблемы, я их решала. Затем я создала компанию в Индустриальном парке, и я просто делаю некоторые медицинские устройства для производства в компании, и у меня есть около 8-9 работников».</a:t>
            </a:r>
          </a:p>
          <a:p>
            <a:endParaRPr lang="ru-RU" sz="2100" dirty="0">
              <a:solidFill>
                <a:srgbClr val="FF0000"/>
              </a:solidFill>
            </a:endParaRPr>
          </a:p>
          <a:p>
            <a:endParaRPr lang="lt-LT" sz="2100" dirty="0">
              <a:solidFill>
                <a:srgbClr val="FF0000"/>
              </a:solidFill>
            </a:endParaRPr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F3C3C812-8CAE-41FE-9CC7-1ECACFC6FD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143" t="43719" r="41793" b="38295"/>
          <a:stretch/>
        </p:blipFill>
        <p:spPr bwMode="auto">
          <a:xfrm>
            <a:off x="2557496" y="589162"/>
            <a:ext cx="7099512" cy="16570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19944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04D57-859F-4ADB-9F5E-3E8B3441B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1" y="2103120"/>
            <a:ext cx="11583832" cy="4277802"/>
          </a:xfrm>
        </p:spPr>
        <p:txBody>
          <a:bodyPr vert="horz" lIns="0" tIns="45720" rIns="0" bIns="45720" rtlCol="0" anchor="t">
            <a:normAutofit/>
          </a:bodyPr>
          <a:lstStyle/>
          <a:p>
            <a:endParaRPr lang="en-US" b="1" i="0" dirty="0">
              <a:solidFill>
                <a:srgbClr val="724128"/>
              </a:solidFill>
              <a:effectLst/>
            </a:endParaRPr>
          </a:p>
          <a:p>
            <a:r>
              <a:rPr lang="lt-LT" sz="2400" b="1" dirty="0"/>
              <a:t> </a:t>
            </a:r>
            <a:r>
              <a:rPr lang="ru-RU" sz="2400" b="1" dirty="0">
                <a:solidFill>
                  <a:schemeClr val="tx1"/>
                </a:solidFill>
              </a:rPr>
              <a:t>Продвижение организации</a:t>
            </a:r>
            <a:endParaRPr lang="lt-LT" b="1" i="0" dirty="0">
              <a:solidFill>
                <a:schemeClr val="tx1"/>
              </a:solidFill>
              <a:effectLst/>
              <a:cs typeface="Calibri" panose="020F0502020204030204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</a:rPr>
              <a:t>Одна медсестра с 7-летним стажем работы заявила: «Мои творческие способности и техника, которую я сделала, привели университет к большому продвижению. Например, университет объявил, что согласно их стратегическому плану он должен ежегодно получать 3 патента. Мое творчество принесло им много пользы. Вице-канцлер по исследованиям и технологиям Министерства здравоохранения написал, что этот университет вырос на 200 процентов. Ну, они выросли. Кроме того, у них было положительное мнение, и они сказали, что если мы поощряем кого-то, то поощряются и других тоже».</a:t>
            </a:r>
            <a:endParaRPr lang="lt-LT" sz="1800" dirty="0">
              <a:solidFill>
                <a:srgbClr val="000000"/>
              </a:solidFill>
            </a:endParaRPr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C91FA1B-A606-40C6-866A-EDCFE2C5D5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143" t="43719" r="41793" b="38295"/>
          <a:stretch/>
        </p:blipFill>
        <p:spPr bwMode="auto">
          <a:xfrm>
            <a:off x="2728589" y="258417"/>
            <a:ext cx="7369568" cy="19982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16871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EB764-31D9-4D89-A422-30E05400F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471" y="2051473"/>
            <a:ext cx="11277600" cy="4385733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endParaRPr lang="en-US" b="1" i="0" dirty="0">
              <a:solidFill>
                <a:srgbClr val="724128"/>
              </a:solidFill>
              <a:effectLst/>
            </a:endParaRPr>
          </a:p>
          <a:p>
            <a:r>
              <a:rPr lang="ru-RU" sz="2400" b="1" dirty="0">
                <a:solidFill>
                  <a:schemeClr val="tx1"/>
                </a:solidFill>
              </a:rPr>
              <a:t>Неприятные последствия</a:t>
            </a:r>
            <a:endParaRPr lang="lt-LT" sz="2400" b="1" i="0" dirty="0">
              <a:solidFill>
                <a:schemeClr val="tx1"/>
              </a:solidFill>
              <a:effectLst/>
            </a:endParaRPr>
          </a:p>
          <a:p>
            <a:r>
              <a:rPr lang="ru-RU" b="0" i="0" dirty="0">
                <a:solidFill>
                  <a:schemeClr val="tx1"/>
                </a:solidFill>
                <a:effectLst/>
              </a:rPr>
              <a:t>А медсестра с 27-летним стажем процитировала: «Как вы думаете, может ли творческий человек, как отец в семье, быть позитивным и эффективным родителем для детей. Может ли он им быть? Не совсем. К сожалению, это не поддерживается, творческая медсестра должна очень много работать и  вырезая в жизни много чего, и это факт»</a:t>
            </a:r>
          </a:p>
          <a:p>
            <a:endParaRPr lang="ru-RU" dirty="0">
              <a:solidFill>
                <a:srgbClr val="000000"/>
              </a:solidFill>
            </a:endParaRPr>
          </a:p>
          <a:p>
            <a:endParaRPr lang="lt-LT" dirty="0"/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4109A8AD-EA73-49BB-A3C5-07EECD42B9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143" t="43719" r="41793" b="38295"/>
          <a:stretch/>
        </p:blipFill>
        <p:spPr bwMode="auto">
          <a:xfrm>
            <a:off x="3165243" y="293526"/>
            <a:ext cx="7289489" cy="188777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98071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9EB7D-F547-4B0A-86E6-4F1B8670E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231" y="1438690"/>
            <a:ext cx="10812780" cy="360879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+mn-lt"/>
              </a:rPr>
              <a:t>Если вы считаете, что у вас нет хороших идей, наиболее вероятная причина в том, что вы не прилагаете усилий, чтобы воплотить их в жизнь. Успешные люди не ждут, пока идеи упадут им с неба. Они следят за процессом и постоянно стараются придумывать новые идеи.</a:t>
            </a:r>
            <a:br>
              <a:rPr lang="ru-RU" sz="2800" b="0" i="0" dirty="0">
                <a:solidFill>
                  <a:schemeClr val="tx1"/>
                </a:solidFill>
                <a:effectLst/>
                <a:latin typeface="+mn-lt"/>
              </a:rPr>
            </a:br>
            <a:endParaRPr lang="lt-LT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7466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29A18-AEF6-41DA-988E-AA50BBBBA1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ru-RU" sz="4800" b="1" dirty="0">
                <a:latin typeface="+mn-lt"/>
              </a:rPr>
            </a:br>
            <a:r>
              <a:rPr lang="ru-RU" sz="4800" b="1" dirty="0">
                <a:solidFill>
                  <a:schemeClr val="tx1"/>
                </a:solidFill>
                <a:latin typeface="+mn-lt"/>
              </a:rPr>
              <a:t>5 техник для генерации идей</a:t>
            </a:r>
            <a:endParaRPr lang="lt-LT" sz="4800" dirty="0">
              <a:solidFill>
                <a:schemeClr val="tx1"/>
              </a:solidFill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4597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17E90-1EF7-48D5-B2B7-B42C8AAFA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029" y="0"/>
            <a:ext cx="11277600" cy="1714754"/>
          </a:xfrm>
        </p:spPr>
        <p:txBody>
          <a:bodyPr>
            <a:normAutofit fontScale="90000"/>
          </a:bodyPr>
          <a:lstStyle/>
          <a:p>
            <a:br>
              <a:rPr lang="en-US" b="1" i="0" dirty="0">
                <a:solidFill>
                  <a:srgbClr val="424851"/>
                </a:solidFill>
                <a:effectLst/>
                <a:latin typeface="Arial" panose="020B0604020202020204" pitchFamily="34" charset="0"/>
              </a:rPr>
            </a:br>
            <a:br>
              <a:rPr lang="en-US" b="1" i="0" dirty="0">
                <a:solidFill>
                  <a:srgbClr val="424851"/>
                </a:solidFill>
                <a:effectLst/>
                <a:latin typeface="Arial" panose="020B0604020202020204" pitchFamily="34" charset="0"/>
              </a:rPr>
            </a:br>
            <a:r>
              <a:rPr lang="ru-RU" b="1" dirty="0">
                <a:solidFill>
                  <a:schemeClr val="tx1"/>
                </a:solidFill>
                <a:latin typeface="+mn-lt"/>
              </a:rPr>
              <a:t>Придумывайте по 5 идей в день</a:t>
            </a:r>
            <a:endParaRPr lang="lt-LT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Content Placeholder 4" descr="Artificial Intelligence with solid fill">
            <a:extLst>
              <a:ext uri="{FF2B5EF4-FFF2-40B4-BE49-F238E27FC236}">
                <a16:creationId xmlns:a16="http://schemas.microsoft.com/office/drawing/2014/main" id="{A287EB23-D774-43CF-B2D7-ADE5648BAA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07595" y="2219860"/>
            <a:ext cx="4057000" cy="4057000"/>
          </a:xfrm>
        </p:spPr>
      </p:pic>
    </p:spTree>
    <p:extLst>
      <p:ext uri="{BB962C8B-B14F-4D97-AF65-F5344CB8AC3E}">
        <p14:creationId xmlns:p14="http://schemas.microsoft.com/office/powerpoint/2010/main" val="3209039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CD3B2-2008-45E1-B192-3C9FE70C2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02" y="605928"/>
            <a:ext cx="11409009" cy="1173529"/>
          </a:xfrm>
        </p:spPr>
        <p:txBody>
          <a:bodyPr>
            <a:normAutofit/>
          </a:bodyPr>
          <a:lstStyle/>
          <a:p>
            <a:r>
              <a:rPr lang="en-US" sz="3200" b="1" i="0" dirty="0">
                <a:solidFill>
                  <a:srgbClr val="424851"/>
                </a:solidFill>
                <a:effectLst/>
                <a:latin typeface="Calibri"/>
                <a:cs typeface="Calibri"/>
              </a:rPr>
              <a:t> </a:t>
            </a:r>
            <a:r>
              <a:rPr lang="ru-RU" sz="3200" b="1" dirty="0">
                <a:solidFill>
                  <a:schemeClr val="tx1"/>
                </a:solidFill>
                <a:latin typeface="+mn-lt"/>
              </a:rPr>
              <a:t>Откройте для себя более широкий опыт</a:t>
            </a:r>
            <a:endParaRPr lang="lt-LT" sz="3200" dirty="0">
              <a:solidFill>
                <a:schemeClr val="tx1"/>
              </a:solidFill>
              <a:latin typeface="+mn-lt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2AE98-0E2D-4D86-9FA6-D6DA67FFB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1" y="2031999"/>
            <a:ext cx="11277600" cy="413173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0" tIns="45720" rIns="0" bIns="45720" rtlCol="0" anchor="t">
            <a:noAutofit/>
          </a:bodyPr>
          <a:lstStyle/>
          <a:p>
            <a:r>
              <a:rPr lang="en-US" sz="2800" b="1" dirty="0">
                <a:solidFill>
                  <a:srgbClr val="424851"/>
                </a:solidFill>
                <a:latin typeface="Calibri"/>
                <a:cs typeface="Arial"/>
              </a:rPr>
              <a:t>                   </a:t>
            </a:r>
            <a:r>
              <a:rPr lang="ru-RU" sz="2800" b="1" i="0" dirty="0">
                <a:solidFill>
                  <a:schemeClr val="tx1"/>
                </a:solidFill>
                <a:effectLst/>
              </a:rPr>
              <a:t>Читайте</a:t>
            </a:r>
            <a:endParaRPr lang="en-US" sz="2800" b="1" i="0" dirty="0">
              <a:solidFill>
                <a:schemeClr val="tx1"/>
              </a:solidFill>
              <a:effectLst/>
              <a:cs typeface="Calibri"/>
            </a:endParaRPr>
          </a:p>
          <a:p>
            <a:pPr marL="0" indent="0">
              <a:buNone/>
            </a:pPr>
            <a:endParaRPr lang="en-US" sz="2800" b="1" dirty="0">
              <a:solidFill>
                <a:srgbClr val="002060"/>
              </a:solidFill>
              <a:cs typeface="Calibri"/>
            </a:endParaRPr>
          </a:p>
          <a:p>
            <a:pPr marL="0" indent="0">
              <a:buNone/>
            </a:pPr>
            <a:endParaRPr lang="en-US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</a:rPr>
              <a:t>                 </a:t>
            </a:r>
            <a:r>
              <a:rPr lang="ru-RU" sz="2800" b="1" dirty="0">
                <a:solidFill>
                  <a:srgbClr val="002060"/>
                </a:solidFill>
              </a:rPr>
              <a:t>   </a:t>
            </a:r>
            <a:r>
              <a:rPr lang="ru-RU" sz="2800" b="1" dirty="0">
                <a:solidFill>
                  <a:schemeClr val="tx1"/>
                </a:solidFill>
              </a:rPr>
              <a:t>Говорите</a:t>
            </a:r>
            <a:r>
              <a:rPr lang="ru-RU" sz="2800" b="1" dirty="0">
                <a:solidFill>
                  <a:schemeClr val="tx1"/>
                </a:solidFill>
                <a:ea typeface="+mj-ea"/>
                <a:cs typeface="+mj-cs"/>
              </a:rPr>
              <a:t> с людьми</a:t>
            </a:r>
            <a:endParaRPr lang="en-US" sz="2800" b="1" dirty="0">
              <a:solidFill>
                <a:schemeClr val="tx1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en-US" sz="2800" b="1" dirty="0">
              <a:solidFill>
                <a:srgbClr val="002060"/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2800" b="1" spc="-50" dirty="0">
                <a:solidFill>
                  <a:srgbClr val="0070C0"/>
                </a:solidFill>
                <a:ea typeface="+mj-ea"/>
                <a:cs typeface="+mj-cs"/>
              </a:rPr>
              <a:t>                    </a:t>
            </a:r>
            <a:r>
              <a:rPr lang="ru-RU" sz="2800" b="1" dirty="0">
                <a:solidFill>
                  <a:schemeClr val="tx1"/>
                </a:solidFill>
              </a:rPr>
              <a:t> Изучайте больше об инновациях в интересующей вас области</a:t>
            </a:r>
            <a:endParaRPr lang="en-US" sz="2800" b="1" dirty="0">
              <a:solidFill>
                <a:schemeClr val="tx1"/>
              </a:solidFill>
              <a:cs typeface="Calibri"/>
            </a:endParaRPr>
          </a:p>
          <a:p>
            <a:pPr marL="0" indent="0">
              <a:buNone/>
            </a:pPr>
            <a:endParaRPr lang="lt-LT" sz="2800" b="1" dirty="0">
              <a:solidFill>
                <a:schemeClr val="tx1"/>
              </a:solidFill>
              <a:cs typeface="Calibri"/>
            </a:endParaRPr>
          </a:p>
          <a:p>
            <a:endParaRPr lang="lt-LT" sz="2800" dirty="0">
              <a:solidFill>
                <a:srgbClr val="002060"/>
              </a:solidFill>
              <a:cs typeface="Calibri"/>
            </a:endParaRPr>
          </a:p>
        </p:txBody>
      </p:sp>
      <p:pic>
        <p:nvPicPr>
          <p:cNvPr id="5" name="Graphic 4" descr="Books with solid fill">
            <a:extLst>
              <a:ext uri="{FF2B5EF4-FFF2-40B4-BE49-F238E27FC236}">
                <a16:creationId xmlns:a16="http://schemas.microsoft.com/office/drawing/2014/main" id="{ED07EF31-9ED7-45DE-AB91-24F81F5897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3611" y="1845734"/>
            <a:ext cx="914400" cy="914400"/>
          </a:xfrm>
          <a:prstGeom prst="rect">
            <a:avLst/>
          </a:prstGeom>
        </p:spPr>
      </p:pic>
      <p:pic>
        <p:nvPicPr>
          <p:cNvPr id="7" name="Graphic 6" descr="Customer review with solid fill">
            <a:extLst>
              <a:ext uri="{FF2B5EF4-FFF2-40B4-BE49-F238E27FC236}">
                <a16:creationId xmlns:a16="http://schemas.microsoft.com/office/drawing/2014/main" id="{57BA4F92-EF91-48F9-A5A3-7D1CB5F00D2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3611" y="3552532"/>
            <a:ext cx="914400" cy="914400"/>
          </a:xfrm>
          <a:prstGeom prst="rect">
            <a:avLst/>
          </a:prstGeom>
        </p:spPr>
      </p:pic>
      <p:pic>
        <p:nvPicPr>
          <p:cNvPr id="13" name="Graphic 12" descr="Remote learning language with solid fill">
            <a:extLst>
              <a:ext uri="{FF2B5EF4-FFF2-40B4-BE49-F238E27FC236}">
                <a16:creationId xmlns:a16="http://schemas.microsoft.com/office/drawing/2014/main" id="{CE060028-56A9-40DF-BD51-4EB0E53850B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5788" y="495469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872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A94188-6D21-4339-9660-9031B183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746" y="868460"/>
            <a:ext cx="11170508" cy="808963"/>
          </a:xfr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b="1" dirty="0"/>
              <a:t>Процесс проектирования </a:t>
            </a:r>
            <a:r>
              <a:rPr lang="en-US" sz="3200" b="1" dirty="0"/>
              <a:t>Double Diamond</a:t>
            </a:r>
            <a:endParaRPr lang="fi-FI" sz="3200" b="1" dirty="0"/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469BE006-858F-47DF-9273-FBC244E19214}"/>
              </a:ext>
            </a:extLst>
          </p:cNvPr>
          <p:cNvSpPr txBox="1"/>
          <p:nvPr/>
        </p:nvSpPr>
        <p:spPr>
          <a:xfrm>
            <a:off x="9285171" y="1246223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i="1" dirty="0"/>
              <a:t>(</a:t>
            </a:r>
            <a:r>
              <a:rPr lang="fi-FI" i="1" dirty="0" err="1"/>
              <a:t>Dolan</a:t>
            </a:r>
            <a:r>
              <a:rPr lang="fi-FI" i="1" dirty="0"/>
              <a:t> 2021)</a:t>
            </a:r>
          </a:p>
        </p:txBody>
      </p:sp>
      <p:graphicFrame>
        <p:nvGraphicFramePr>
          <p:cNvPr id="16" name="Kaaviokuva 4">
            <a:extLst>
              <a:ext uri="{FF2B5EF4-FFF2-40B4-BE49-F238E27FC236}">
                <a16:creationId xmlns:a16="http://schemas.microsoft.com/office/drawing/2014/main" id="{EFEE2E8D-6960-4F94-A7AD-D0A14B07E9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9533314"/>
              </p:ext>
            </p:extLst>
          </p:nvPr>
        </p:nvGraphicFramePr>
        <p:xfrm>
          <a:off x="2202342" y="1923019"/>
          <a:ext cx="8483075" cy="665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Suorakulmio 5">
            <a:extLst>
              <a:ext uri="{FF2B5EF4-FFF2-40B4-BE49-F238E27FC236}">
                <a16:creationId xmlns:a16="http://schemas.microsoft.com/office/drawing/2014/main" id="{03AB3D4C-D4E0-4176-8749-11CB87B1642B}"/>
              </a:ext>
            </a:extLst>
          </p:cNvPr>
          <p:cNvSpPr/>
          <p:nvPr/>
        </p:nvSpPr>
        <p:spPr>
          <a:xfrm>
            <a:off x="2202341" y="4987733"/>
            <a:ext cx="2121325" cy="1368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Комплексное понимание решаемой проблемы</a:t>
            </a:r>
            <a:endParaRPr lang="fi-FI" sz="1200" dirty="0"/>
          </a:p>
        </p:txBody>
      </p:sp>
      <p:sp>
        <p:nvSpPr>
          <p:cNvPr id="18" name="Suorakulmio 6">
            <a:extLst>
              <a:ext uri="{FF2B5EF4-FFF2-40B4-BE49-F238E27FC236}">
                <a16:creationId xmlns:a16="http://schemas.microsoft.com/office/drawing/2014/main" id="{A2D1B83F-D777-477E-9F71-A74ACEF39D05}"/>
              </a:ext>
            </a:extLst>
          </p:cNvPr>
          <p:cNvSpPr/>
          <p:nvPr/>
        </p:nvSpPr>
        <p:spPr>
          <a:xfrm>
            <a:off x="4290204" y="5006651"/>
            <a:ext cx="1863265" cy="1368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Четкое определение решаемой проблемы и ключевых факторов успеха</a:t>
            </a:r>
            <a:endParaRPr lang="fi-FI" sz="1200" b="1" dirty="0">
              <a:solidFill>
                <a:srgbClr val="0070C0"/>
              </a:solidFill>
            </a:endParaRPr>
          </a:p>
        </p:txBody>
      </p:sp>
      <p:sp>
        <p:nvSpPr>
          <p:cNvPr id="19" name="Suorakulmio 7">
            <a:extLst>
              <a:ext uri="{FF2B5EF4-FFF2-40B4-BE49-F238E27FC236}">
                <a16:creationId xmlns:a16="http://schemas.microsoft.com/office/drawing/2014/main" id="{140E02FF-B226-4A5F-AF5D-5B1EEEC5CFDF}"/>
              </a:ext>
            </a:extLst>
          </p:cNvPr>
          <p:cNvSpPr/>
          <p:nvPr/>
        </p:nvSpPr>
        <p:spPr>
          <a:xfrm>
            <a:off x="6190612" y="5006651"/>
            <a:ext cx="2044795" cy="13370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Комплексное понимание возможных решений проблемы</a:t>
            </a:r>
            <a:endParaRPr lang="fi-FI" sz="1200" dirty="0"/>
          </a:p>
        </p:txBody>
      </p:sp>
      <p:sp>
        <p:nvSpPr>
          <p:cNvPr id="20" name="Suorakulmio 8">
            <a:extLst>
              <a:ext uri="{FF2B5EF4-FFF2-40B4-BE49-F238E27FC236}">
                <a16:creationId xmlns:a16="http://schemas.microsoft.com/office/drawing/2014/main" id="{76F3CC81-D9A4-4A7D-85AA-79F1416D8D26}"/>
              </a:ext>
            </a:extLst>
          </p:cNvPr>
          <p:cNvSpPr/>
          <p:nvPr/>
        </p:nvSpPr>
        <p:spPr>
          <a:xfrm>
            <a:off x="8270649" y="5006651"/>
            <a:ext cx="1983518" cy="1356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Четкое описание решения для передачи и повторения</a:t>
            </a:r>
            <a:endParaRPr lang="fi-FI" sz="1200" dirty="0"/>
          </a:p>
        </p:txBody>
      </p:sp>
      <p:sp>
        <p:nvSpPr>
          <p:cNvPr id="21" name="Suorakulmio 9">
            <a:extLst>
              <a:ext uri="{FF2B5EF4-FFF2-40B4-BE49-F238E27FC236}">
                <a16:creationId xmlns:a16="http://schemas.microsoft.com/office/drawing/2014/main" id="{6097E854-2328-4668-B02F-048678A59573}"/>
              </a:ext>
            </a:extLst>
          </p:cNvPr>
          <p:cNvSpPr/>
          <p:nvPr/>
        </p:nvSpPr>
        <p:spPr>
          <a:xfrm>
            <a:off x="2202342" y="2569943"/>
            <a:ext cx="2121325" cy="24177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>
                    <a:lumMod val="65000"/>
                  </a:schemeClr>
                </a:solidFill>
              </a:rPr>
              <a:t>Что мы будем делать, чтобы полностью понять проблему и не делать предположений?</a:t>
            </a:r>
            <a:endParaRPr lang="fi-FI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Suorakulmio 10">
            <a:extLst>
              <a:ext uri="{FF2B5EF4-FFF2-40B4-BE49-F238E27FC236}">
                <a16:creationId xmlns:a16="http://schemas.microsoft.com/office/drawing/2014/main" id="{F881C3C9-632D-4DDA-983B-E0D80CA5B647}"/>
              </a:ext>
            </a:extLst>
          </p:cNvPr>
          <p:cNvSpPr/>
          <p:nvPr/>
        </p:nvSpPr>
        <p:spPr>
          <a:xfrm>
            <a:off x="4250078" y="2588861"/>
            <a:ext cx="1915280" cy="24177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70C0"/>
                </a:solidFill>
              </a:rPr>
              <a:t>Как мы будем синтезировать наши полученные данные и определять наши проблемы?</a:t>
            </a:r>
            <a:endParaRPr lang="fi-FI" sz="1400" b="1" dirty="0">
              <a:solidFill>
                <a:srgbClr val="0070C0"/>
              </a:solidFill>
            </a:endParaRPr>
          </a:p>
        </p:txBody>
      </p:sp>
      <p:sp>
        <p:nvSpPr>
          <p:cNvPr id="23" name="Suorakulmio 11">
            <a:extLst>
              <a:ext uri="{FF2B5EF4-FFF2-40B4-BE49-F238E27FC236}">
                <a16:creationId xmlns:a16="http://schemas.microsoft.com/office/drawing/2014/main" id="{C0DAACA9-B57A-47E0-94CE-75D53E3845DC}"/>
              </a:ext>
            </a:extLst>
          </p:cNvPr>
          <p:cNvSpPr/>
          <p:nvPr/>
        </p:nvSpPr>
        <p:spPr>
          <a:xfrm>
            <a:off x="6209412" y="2588861"/>
            <a:ext cx="2013761" cy="23988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>
                    <a:lumMod val="65000"/>
                  </a:schemeClr>
                </a:solidFill>
              </a:rPr>
              <a:t>Как мы будем генерировать множество различных идей для решения этой проблемы?</a:t>
            </a:r>
            <a:endParaRPr lang="fi-FI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Suorakulmio 12">
            <a:extLst>
              <a:ext uri="{FF2B5EF4-FFF2-40B4-BE49-F238E27FC236}">
                <a16:creationId xmlns:a16="http://schemas.microsoft.com/office/drawing/2014/main" id="{F388D831-7616-4516-AD83-63D3763349CC}"/>
              </a:ext>
            </a:extLst>
          </p:cNvPr>
          <p:cNvSpPr/>
          <p:nvPr/>
        </p:nvSpPr>
        <p:spPr>
          <a:xfrm>
            <a:off x="8248427" y="2588861"/>
            <a:ext cx="2013762" cy="23988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>
                    <a:lumMod val="65000"/>
                  </a:schemeClr>
                </a:solidFill>
              </a:rPr>
              <a:t>Как мы будем создавать, запускать и тестировать выбранное нами решение?</a:t>
            </a:r>
            <a:endParaRPr lang="fi-FI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697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17E90-1EF7-48D5-B2B7-B42C8AAFA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02" y="253389"/>
            <a:ext cx="11409009" cy="1839816"/>
          </a:xfrm>
        </p:spPr>
        <p:txBody>
          <a:bodyPr vert="horz" lIns="91440" tIns="45720" rIns="91440" bIns="45720" rtlCol="0" anchor="b">
            <a:noAutofit/>
          </a:bodyPr>
          <a:lstStyle/>
          <a:p>
            <a:br>
              <a:rPr lang="en-US" sz="3600" b="1" i="0" dirty="0">
                <a:effectLst/>
                <a:latin typeface="Calibri"/>
              </a:rPr>
            </a:br>
            <a:br>
              <a:rPr lang="en-US" sz="3600" b="1" i="0" dirty="0">
                <a:effectLst/>
                <a:latin typeface="Calibri"/>
              </a:rPr>
            </a:br>
            <a:br>
              <a:rPr lang="en-US" sz="3600" b="1" i="0" dirty="0">
                <a:effectLst/>
                <a:latin typeface="Calibri"/>
              </a:rPr>
            </a:br>
            <a:br>
              <a:rPr lang="en-US" sz="3600" b="1" i="0" dirty="0">
                <a:effectLst/>
                <a:latin typeface="Calibri"/>
              </a:rPr>
            </a:br>
            <a:br>
              <a:rPr lang="en-US" sz="3600" b="1" i="0" dirty="0">
                <a:effectLst/>
                <a:latin typeface="Calibri"/>
              </a:rPr>
            </a:br>
            <a:br>
              <a:rPr lang="en-US" sz="3600" b="1" i="0" dirty="0">
                <a:effectLst/>
                <a:latin typeface="Calibri"/>
              </a:rPr>
            </a:br>
            <a:r>
              <a:rPr lang="ru-RU" sz="3600" b="1" dirty="0">
                <a:solidFill>
                  <a:schemeClr val="tx1"/>
                </a:solidFill>
                <a:latin typeface="+mn-lt"/>
              </a:rPr>
              <a:t>Анализируйте мир вокруг вас</a:t>
            </a:r>
            <a:br>
              <a:rPr lang="en-US" sz="3600" b="1" i="0" dirty="0">
                <a:effectLst/>
                <a:latin typeface="+mn-lt"/>
              </a:rPr>
            </a:br>
            <a:endParaRPr lang="lt-LT" sz="3600" dirty="0">
              <a:solidFill>
                <a:schemeClr val="tx1"/>
              </a:solidFill>
              <a:latin typeface="+mn-lt"/>
              <a:cs typeface="Calibri"/>
            </a:endParaRPr>
          </a:p>
        </p:txBody>
      </p:sp>
      <p:pic>
        <p:nvPicPr>
          <p:cNvPr id="7" name="Content Placeholder 6" descr="Mountain scene with solid fill">
            <a:extLst>
              <a:ext uri="{FF2B5EF4-FFF2-40B4-BE49-F238E27FC236}">
                <a16:creationId xmlns:a16="http://schemas.microsoft.com/office/drawing/2014/main" id="{7D130C0D-63E5-4FE7-99DD-1BF11DE942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15229" y="1717221"/>
            <a:ext cx="4549966" cy="4549966"/>
          </a:xfrm>
        </p:spPr>
      </p:pic>
      <p:pic>
        <p:nvPicPr>
          <p:cNvPr id="9" name="Graphic 8" descr="Teacher with solid fill">
            <a:extLst>
              <a:ext uri="{FF2B5EF4-FFF2-40B4-BE49-F238E27FC236}">
                <a16:creationId xmlns:a16="http://schemas.microsoft.com/office/drawing/2014/main" id="{132085C7-F07E-46B0-B050-17C2EAC440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21371" y="2093205"/>
            <a:ext cx="1319236" cy="123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709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65E26-D232-48C1-A203-969AFD77F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780" y="551104"/>
            <a:ext cx="11277600" cy="123759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+mn-lt"/>
              </a:rPr>
              <a:t>Используйте свое время на размышления</a:t>
            </a:r>
            <a:endParaRPr lang="lt-LT" sz="3200" b="1" dirty="0">
              <a:solidFill>
                <a:schemeClr val="tx1"/>
              </a:solidFill>
              <a:latin typeface="+mn-lt"/>
              <a:cs typeface="Calibri"/>
            </a:endParaRPr>
          </a:p>
        </p:txBody>
      </p:sp>
      <p:pic>
        <p:nvPicPr>
          <p:cNvPr id="5" name="Content Placeholder 4" descr="Reflection with solid fill">
            <a:extLst>
              <a:ext uri="{FF2B5EF4-FFF2-40B4-BE49-F238E27FC236}">
                <a16:creationId xmlns:a16="http://schemas.microsoft.com/office/drawing/2014/main" id="{E728913B-7339-4D3F-A3D2-58F02ED98B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6241" y="2031541"/>
            <a:ext cx="4472848" cy="4472848"/>
          </a:xfrm>
        </p:spPr>
      </p:pic>
    </p:spTree>
    <p:extLst>
      <p:ext uri="{BB962C8B-B14F-4D97-AF65-F5344CB8AC3E}">
        <p14:creationId xmlns:p14="http://schemas.microsoft.com/office/powerpoint/2010/main" val="517814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F9F99-FC33-422F-AF82-024C6A63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+mn-lt"/>
              </a:rPr>
              <a:t>Применять знания из одной области в другой</a:t>
            </a:r>
            <a:endParaRPr lang="lt-LT" sz="32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BA3FD-6A8C-40D7-8A62-5D11DF2A3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1" y="1779456"/>
            <a:ext cx="11277600" cy="421494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45720" rIns="0" bIns="45720" rtlCol="0" anchor="t"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Илон </a:t>
            </a:r>
            <a:r>
              <a:rPr lang="ru-RU" sz="2800" dirty="0" err="1">
                <a:solidFill>
                  <a:schemeClr val="tx1"/>
                </a:solidFill>
              </a:rPr>
              <a:t>Маск</a:t>
            </a:r>
            <a:r>
              <a:rPr lang="ru-RU" sz="2800" dirty="0">
                <a:solidFill>
                  <a:schemeClr val="tx1"/>
                </a:solidFill>
              </a:rPr>
              <a:t> сказал:</a:t>
            </a:r>
            <a:endParaRPr lang="ru-RU" sz="2800" dirty="0">
              <a:solidFill>
                <a:schemeClr val="tx1"/>
              </a:solidFill>
              <a:cs typeface="Calibri"/>
            </a:endParaRPr>
          </a:p>
          <a:p>
            <a:endParaRPr lang="en-US" sz="2800" b="0" i="0" dirty="0">
              <a:solidFill>
                <a:srgbClr val="002060"/>
              </a:solidFill>
              <a:effectLst/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«Один небольшой совет: важно рассматривать знания как своего рода семантическое дерево. Убедитесь, что вы понимаете основные принципы, то есть ствол и большие ветви, прежде чем переходить к листьям/деталям, иначе им не за что будет держаться».</a:t>
            </a:r>
            <a:endParaRPr lang="ru-RU" sz="28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4189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5091A-6FD1-4949-9692-81C63C4910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chemeClr val="tx1"/>
                </a:solidFill>
                <a:latin typeface="+mn-lt"/>
              </a:rPr>
              <a:t>Методы генерации творческих идей</a:t>
            </a:r>
            <a:endParaRPr lang="lt-LT" sz="4800" b="1" dirty="0">
              <a:solidFill>
                <a:schemeClr val="tx1"/>
              </a:solidFill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96190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4EBF50E-7F3C-4053-A496-142AB8DEF1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702191"/>
              </p:ext>
            </p:extLst>
          </p:nvPr>
        </p:nvGraphicFramePr>
        <p:xfrm>
          <a:off x="-558800" y="1354667"/>
          <a:ext cx="12547600" cy="4758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00786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652AD-D057-42C0-85B8-DBF0F17D5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479409"/>
            <a:ext cx="11277600" cy="1102124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+mn-lt"/>
              </a:rPr>
              <a:t>КИЛЛЕРЫ ЛУЧШИХ ИДЕЙ</a:t>
            </a:r>
            <a:endParaRPr lang="lt-LT" sz="3600" b="1" dirty="0">
              <a:solidFill>
                <a:schemeClr val="tx1"/>
              </a:solidFill>
              <a:latin typeface="+mn-lt"/>
              <a:cs typeface="Calibri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EDCD00-68A7-468A-B5B2-01D5149032A4}"/>
              </a:ext>
            </a:extLst>
          </p:cNvPr>
          <p:cNvSpPr txBox="1">
            <a:spLocks/>
          </p:cNvSpPr>
          <p:nvPr/>
        </p:nvSpPr>
        <p:spPr>
          <a:xfrm>
            <a:off x="598891" y="1779458"/>
            <a:ext cx="6001722" cy="459913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solidFill>
                  <a:schemeClr val="tx1"/>
                </a:solidFill>
              </a:rPr>
              <a:t>Сказать… ..</a:t>
            </a:r>
          </a:p>
          <a:p>
            <a:r>
              <a:rPr lang="ru-RU" sz="2400" dirty="0">
                <a:solidFill>
                  <a:schemeClr val="tx1"/>
                </a:solidFill>
              </a:rPr>
              <a:t>- Это уже существует!</a:t>
            </a:r>
          </a:p>
          <a:p>
            <a:r>
              <a:rPr lang="ru-RU" sz="2400" dirty="0">
                <a:solidFill>
                  <a:schemeClr val="tx1"/>
                </a:solidFill>
              </a:rPr>
              <a:t>- Мы это пробовали!</a:t>
            </a:r>
          </a:p>
          <a:p>
            <a:r>
              <a:rPr lang="ru-RU" sz="2400" dirty="0">
                <a:solidFill>
                  <a:schemeClr val="tx1"/>
                </a:solidFill>
              </a:rPr>
              <a:t>- Это не наш образ мышления!</a:t>
            </a:r>
          </a:p>
          <a:p>
            <a:r>
              <a:rPr lang="ru-RU" sz="2400" dirty="0">
                <a:solidFill>
                  <a:schemeClr val="tx1"/>
                </a:solidFill>
              </a:rPr>
              <a:t>- Это то  к чему наша система еще не готова!</a:t>
            </a:r>
          </a:p>
          <a:p>
            <a:r>
              <a:rPr lang="ru-RU" sz="2400" dirty="0">
                <a:solidFill>
                  <a:schemeClr val="tx1"/>
                </a:solidFill>
              </a:rPr>
              <a:t>- Наше рабочее место особенное!</a:t>
            </a:r>
          </a:p>
          <a:p>
            <a:r>
              <a:rPr lang="ru-RU" sz="2400" dirty="0">
                <a:solidFill>
                  <a:schemeClr val="tx1"/>
                </a:solidFill>
              </a:rPr>
              <a:t>- Это имеет место только в теории!</a:t>
            </a:r>
          </a:p>
          <a:p>
            <a:r>
              <a:rPr lang="ru-RU" sz="2400" dirty="0">
                <a:solidFill>
                  <a:schemeClr val="tx1"/>
                </a:solidFill>
              </a:rPr>
              <a:t>- Слишком просто!</a:t>
            </a:r>
          </a:p>
          <a:p>
            <a:r>
              <a:rPr lang="ru-RU" sz="2400" dirty="0">
                <a:solidFill>
                  <a:schemeClr val="tx1"/>
                </a:solidFill>
              </a:rPr>
              <a:t>- О да, но… ..!</a:t>
            </a:r>
            <a:endParaRPr lang="lt-L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7994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57111-C07C-4D45-B761-FF862C7CAE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0180" y="1320800"/>
            <a:ext cx="10422854" cy="4961467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r"/>
            <a:r>
              <a:rPr lang="ru-RU" sz="4000" b="1" dirty="0">
                <a:solidFill>
                  <a:schemeClr val="tx1"/>
                </a:solidFill>
                <a:latin typeface="+mn-lt"/>
              </a:rPr>
              <a:t>Воображение важнее знаний </a:t>
            </a:r>
            <a:br>
              <a:rPr lang="ru-RU" sz="4000" b="1" dirty="0">
                <a:latin typeface="+mn-lt"/>
              </a:rPr>
            </a:br>
            <a:br>
              <a:rPr lang="ru-RU" sz="4000" b="1" dirty="0">
                <a:latin typeface="+mn-lt"/>
              </a:rPr>
            </a:br>
            <a:r>
              <a:rPr lang="ru-RU" sz="4000" b="1" dirty="0">
                <a:solidFill>
                  <a:schemeClr val="tx1"/>
                </a:solidFill>
                <a:latin typeface="+mn-lt"/>
              </a:rPr>
              <a:t>Альберт Эйнштейн</a:t>
            </a:r>
            <a:br>
              <a:rPr lang="ru-RU" sz="4000" b="1" dirty="0">
                <a:effectLst/>
                <a:latin typeface="Calibri"/>
              </a:rPr>
            </a:br>
            <a:endParaRPr lang="lt-LT" sz="4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2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4086E4-B924-4F97-84E2-806363B63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lt-LT" dirty="0">
                <a:solidFill>
                  <a:schemeClr val="tx1"/>
                </a:solidFill>
              </a:rPr>
              <a:t>Byrge, C., &amp; Hansen, S. 2012. The Creative Platform: A new paradigm for teaching creativity. Problems of Education in the 21st Century. 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</a:rPr>
              <a:t>Byrge C &amp; Hansen S. 2009. The creative platform: a didactic approach for unlimited application of knowledge in interdisciplinary and intercultural groups, European Journal of Engineering Education, 34:3, 235-250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r>
              <a:rPr lang="en-US" dirty="0">
                <a:solidFill>
                  <a:schemeClr val="tx1"/>
                </a:solidFill>
              </a:rPr>
              <a:t>Byrge C &amp; Hansen S. 2008. “Knowledge Management in Creativity: A Perspective on the Connection between Knowledge and Creativity”</a:t>
            </a:r>
            <a:endParaRPr lang="lt-LT">
              <a:solidFill>
                <a:schemeClr val="tx1"/>
              </a:solidFill>
              <a:cs typeface="Calibri"/>
            </a:endParaRPr>
          </a:p>
          <a:p>
            <a:r>
              <a:rPr lang="en-US" sz="2000" b="0" dirty="0">
                <a:solidFill>
                  <a:srgbClr val="000000"/>
                </a:solidFill>
                <a:effectLst/>
              </a:rPr>
              <a:t>Man J. Creating innovation. Work Study. 2001;50(6):229–34</a:t>
            </a:r>
            <a:endParaRPr lang="en-US" sz="2000" b="0" dirty="0">
              <a:solidFill>
                <a:srgbClr val="000000"/>
              </a:solidFill>
              <a:effectLst/>
              <a:cs typeface="Calibri"/>
            </a:endParaRPr>
          </a:p>
          <a:p>
            <a:r>
              <a:rPr lang="en-US" sz="2000" b="0" dirty="0">
                <a:solidFill>
                  <a:srgbClr val="000000"/>
                </a:solidFill>
                <a:effectLst/>
              </a:rPr>
              <a:t>Pesut DJ. 2013. Creativity and innovation: thought and action. </a:t>
            </a:r>
            <a:r>
              <a:rPr lang="en-US" sz="2000" b="0" err="1">
                <a:solidFill>
                  <a:srgbClr val="000000"/>
                </a:solidFill>
                <a:effectLst/>
              </a:rPr>
              <a:t>Creat</a:t>
            </a:r>
            <a:r>
              <a:rPr lang="en-US" sz="2000" b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err="1">
                <a:solidFill>
                  <a:srgbClr val="000000"/>
                </a:solidFill>
                <a:effectLst/>
              </a:rPr>
              <a:t>Nurs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</a:rPr>
              <a:t>19(3):113–21.</a:t>
            </a:r>
            <a:endParaRPr lang="en-US" sz="2000" b="0" dirty="0">
              <a:solidFill>
                <a:srgbClr val="000000"/>
              </a:solidFill>
              <a:effectLst/>
              <a:cs typeface="Calibri"/>
            </a:endParaRPr>
          </a:p>
          <a:p>
            <a:r>
              <a:rPr lang="en-US" sz="2100" dirty="0" err="1">
                <a:solidFill>
                  <a:srgbClr val="000000"/>
                </a:solidFill>
              </a:rPr>
              <a:t>Shahsavarani</a:t>
            </a:r>
            <a:r>
              <a:rPr lang="en-US" sz="2100" dirty="0">
                <a:solidFill>
                  <a:srgbClr val="000000"/>
                </a:solidFill>
              </a:rPr>
              <a:t> Isfahani et al 2015 Nurses' Creativity: advantage </a:t>
            </a:r>
            <a:r>
              <a:rPr lang="en-US" dirty="0">
                <a:solidFill>
                  <a:schemeClr val="tx1"/>
                </a:solidFill>
              </a:rPr>
              <a:t>or disadvantage. Iran Red Crescent Med J. 2015;17(2):e20895. Published 2015 Feb 1. </a:t>
            </a:r>
            <a:endParaRPr lang="ru-RU">
              <a:solidFill>
                <a:schemeClr val="tx1"/>
              </a:solidFill>
              <a:cs typeface="Calibri"/>
            </a:endParaRPr>
          </a:p>
          <a:p>
            <a:r>
              <a:rPr lang="en-US" sz="2000" b="0" dirty="0">
                <a:solidFill>
                  <a:srgbClr val="000000"/>
                </a:solidFill>
                <a:effectLst/>
              </a:rPr>
              <a:t>Weng RH, Huang CY, Chen LM, Chang LY. 2013. Exploring the impact of transformational leadership on nurse innovation </a:t>
            </a:r>
            <a:r>
              <a:rPr lang="en-US" sz="2000" b="0" dirty="0" err="1">
                <a:solidFill>
                  <a:srgbClr val="000000"/>
                </a:solidFill>
                <a:effectLst/>
              </a:rPr>
              <a:t>behaviour</a:t>
            </a:r>
            <a:r>
              <a:rPr lang="en-US" sz="2000" b="0" dirty="0">
                <a:solidFill>
                  <a:srgbClr val="000000"/>
                </a:solidFill>
                <a:effectLst/>
              </a:rPr>
              <a:t>: a cross-sectional study. J </a:t>
            </a:r>
            <a:r>
              <a:rPr lang="en-US" sz="2000" b="0" dirty="0" err="1">
                <a:solidFill>
                  <a:srgbClr val="000000"/>
                </a:solidFill>
                <a:effectLst/>
              </a:rPr>
              <a:t>Nurs</a:t>
            </a:r>
            <a:r>
              <a:rPr lang="en-US" sz="2000" b="0" dirty="0">
                <a:solidFill>
                  <a:srgbClr val="000000"/>
                </a:solidFill>
                <a:effectLst/>
              </a:rPr>
              <a:t> Manag. 2013</a:t>
            </a:r>
            <a:r>
              <a:rPr lang="ru-RU" dirty="0">
                <a:solidFill>
                  <a:srgbClr val="000000"/>
                </a:solidFill>
              </a:rPr>
              <a:t>;</a:t>
            </a:r>
            <a:r>
              <a:rPr lang="ru-RU" sz="2000" b="0" dirty="0">
                <a:solidFill>
                  <a:srgbClr val="000000"/>
                </a:solidFill>
                <a:effectLst/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23(4):427-439</a:t>
            </a:r>
            <a:endParaRPr lang="en-US" dirty="0">
              <a:solidFill>
                <a:srgbClr val="000000"/>
              </a:solidFill>
              <a:cs typeface="Calibri"/>
            </a:endParaRPr>
          </a:p>
          <a:p>
            <a:r>
              <a:rPr lang="lt-LT" sz="2000" b="0" dirty="0">
                <a:solidFill>
                  <a:srgbClr val="000000"/>
                </a:solidFill>
                <a:effectLst/>
              </a:rPr>
              <a:t>Weng RH, Huang CY, Huang JA, Wang MH. </a:t>
            </a:r>
            <a:r>
              <a:rPr lang="fi-FI" sz="2000" b="0" dirty="0">
                <a:solidFill>
                  <a:srgbClr val="000000"/>
                </a:solidFill>
                <a:effectLst/>
              </a:rPr>
              <a:t>2012. </a:t>
            </a:r>
            <a:r>
              <a:rPr lang="lt-LT" sz="2000" b="0" dirty="0">
                <a:solidFill>
                  <a:srgbClr val="000000"/>
                </a:solidFill>
                <a:effectLst/>
              </a:rPr>
              <a:t>The cross-level impact of patient safety climate on nursing innovation: a cross-sectional questionnaire survey. J Clin Nurs. 2012;21(15-16):2262–74.</a:t>
            </a:r>
            <a:endParaRPr lang="en-US" sz="2000" b="0" dirty="0">
              <a:solidFill>
                <a:srgbClr val="000000"/>
              </a:solidFill>
              <a:effectLst/>
              <a:cs typeface="Calibri"/>
            </a:endParaRPr>
          </a:p>
          <a:p>
            <a:endParaRPr lang="en-US" dirty="0">
              <a:solidFill>
                <a:srgbClr val="000000"/>
              </a:solidFill>
              <a:cs typeface="Calibri"/>
            </a:endParaRPr>
          </a:p>
          <a:p>
            <a:endParaRPr lang="lt-LT" sz="2000" dirty="0">
              <a:cs typeface="Calibri"/>
            </a:endParaRPr>
          </a:p>
          <a:p>
            <a:endParaRPr lang="fi-FI" dirty="0">
              <a:cs typeface="Calibri"/>
            </a:endParaRPr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87BDC667-1E9B-41C5-A9DC-19FBC0EF7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887366"/>
            <a:ext cx="11277600" cy="808963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Список использованной литературы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71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E7830-7FF3-4DD0-BC6B-42B177FD7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552894"/>
            <a:ext cx="11277600" cy="94869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Calibri"/>
                <a:cs typeface="Calibri"/>
              </a:rPr>
              <a:t>Некоторые факты</a:t>
            </a:r>
            <a:endParaRPr lang="lt-LT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DF6B50-82B3-4EC1-83BB-3B2C1C9D1416}"/>
              </a:ext>
            </a:extLst>
          </p:cNvPr>
          <p:cNvSpPr txBox="1"/>
          <p:nvPr/>
        </p:nvSpPr>
        <p:spPr>
          <a:xfrm>
            <a:off x="1519829" y="5821901"/>
            <a:ext cx="10672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0" i="1" dirty="0" err="1">
                <a:solidFill>
                  <a:srgbClr val="000000"/>
                </a:solidFill>
                <a:effectLst/>
              </a:rPr>
              <a:t>Weng</a:t>
            </a:r>
            <a:r>
              <a:rPr lang="en-US" sz="1000" b="0" i="1" dirty="0">
                <a:solidFill>
                  <a:srgbClr val="000000"/>
                </a:solidFill>
                <a:effectLst/>
              </a:rPr>
              <a:t> RH, Huang CY, Chen LM, Chang LY. Exploring the impact of transformational leadership on nurse innovation </a:t>
            </a:r>
            <a:r>
              <a:rPr lang="en-US" sz="1000" b="0" i="1" dirty="0" err="1">
                <a:solidFill>
                  <a:srgbClr val="000000"/>
                </a:solidFill>
                <a:effectLst/>
              </a:rPr>
              <a:t>behaviour</a:t>
            </a:r>
            <a:r>
              <a:rPr lang="en-US" sz="1000" b="0" i="1" dirty="0">
                <a:solidFill>
                  <a:srgbClr val="000000"/>
                </a:solidFill>
                <a:effectLst/>
              </a:rPr>
              <a:t>: a cross-sectional study. J </a:t>
            </a:r>
            <a:r>
              <a:rPr lang="en-US" sz="1000" b="0" i="1" dirty="0" err="1">
                <a:solidFill>
                  <a:srgbClr val="000000"/>
                </a:solidFill>
                <a:effectLst/>
              </a:rPr>
              <a:t>Nurs</a:t>
            </a:r>
            <a:r>
              <a:rPr lang="en-US" sz="1000" b="0" i="1" dirty="0">
                <a:solidFill>
                  <a:srgbClr val="000000"/>
                </a:solidFill>
                <a:effectLst/>
              </a:rPr>
              <a:t> </a:t>
            </a:r>
            <a:r>
              <a:rPr lang="en-US" sz="1000" b="0" i="1" dirty="0" err="1">
                <a:solidFill>
                  <a:srgbClr val="000000"/>
                </a:solidFill>
                <a:effectLst/>
              </a:rPr>
              <a:t>Manag</a:t>
            </a:r>
            <a:r>
              <a:rPr lang="en-US" sz="1000" b="0" i="1" dirty="0">
                <a:solidFill>
                  <a:srgbClr val="000000"/>
                </a:solidFill>
                <a:effectLst/>
              </a:rPr>
              <a:t>. 2013</a:t>
            </a:r>
            <a:r>
              <a:rPr lang="ru-RU" sz="1000" i="1" dirty="0">
                <a:solidFill>
                  <a:srgbClr val="000000"/>
                </a:solidFill>
              </a:rPr>
              <a:t>; 23(4):427-439</a:t>
            </a:r>
            <a:endParaRPr lang="en-US" sz="1000" b="0" i="1" dirty="0">
              <a:solidFill>
                <a:srgbClr val="000000"/>
              </a:solidFill>
              <a:effectLst/>
            </a:endParaRPr>
          </a:p>
          <a:p>
            <a:pPr algn="r"/>
            <a:r>
              <a:rPr lang="lt-LT" sz="1000" b="0" i="1" dirty="0" err="1">
                <a:solidFill>
                  <a:srgbClr val="000000"/>
                </a:solidFill>
                <a:effectLst/>
              </a:rPr>
              <a:t>Weng</a:t>
            </a:r>
            <a:r>
              <a:rPr lang="lt-LT" sz="1000" b="0" i="1" dirty="0">
                <a:solidFill>
                  <a:srgbClr val="000000"/>
                </a:solidFill>
                <a:effectLst/>
              </a:rPr>
              <a:t> RH, </a:t>
            </a:r>
            <a:r>
              <a:rPr lang="lt-LT" sz="1000" b="0" i="1" dirty="0" err="1">
                <a:solidFill>
                  <a:srgbClr val="000000"/>
                </a:solidFill>
                <a:effectLst/>
              </a:rPr>
              <a:t>Huang</a:t>
            </a:r>
            <a:r>
              <a:rPr lang="lt-LT" sz="1000" b="0" i="1" dirty="0">
                <a:solidFill>
                  <a:srgbClr val="000000"/>
                </a:solidFill>
                <a:effectLst/>
              </a:rPr>
              <a:t> CY, </a:t>
            </a:r>
            <a:r>
              <a:rPr lang="lt-LT" sz="1000" b="0" i="1" dirty="0" err="1">
                <a:solidFill>
                  <a:srgbClr val="000000"/>
                </a:solidFill>
                <a:effectLst/>
              </a:rPr>
              <a:t>Huang</a:t>
            </a:r>
            <a:r>
              <a:rPr lang="lt-LT" sz="1000" b="0" i="1" dirty="0">
                <a:solidFill>
                  <a:srgbClr val="000000"/>
                </a:solidFill>
                <a:effectLst/>
              </a:rPr>
              <a:t> JA, </a:t>
            </a:r>
            <a:r>
              <a:rPr lang="lt-LT" sz="1000" b="0" i="1" dirty="0" err="1">
                <a:solidFill>
                  <a:srgbClr val="000000"/>
                </a:solidFill>
                <a:effectLst/>
              </a:rPr>
              <a:t>Wang</a:t>
            </a:r>
            <a:r>
              <a:rPr lang="lt-LT" sz="1000" b="0" i="1" dirty="0">
                <a:solidFill>
                  <a:srgbClr val="000000"/>
                </a:solidFill>
                <a:effectLst/>
              </a:rPr>
              <a:t> MH. </a:t>
            </a:r>
            <a:r>
              <a:rPr lang="lt-LT" sz="1000" b="0" i="1" dirty="0" err="1">
                <a:solidFill>
                  <a:srgbClr val="000000"/>
                </a:solidFill>
                <a:effectLst/>
              </a:rPr>
              <a:t>The</a:t>
            </a:r>
            <a:r>
              <a:rPr lang="lt-LT" sz="1000" b="0" i="1" dirty="0">
                <a:solidFill>
                  <a:srgbClr val="000000"/>
                </a:solidFill>
                <a:effectLst/>
              </a:rPr>
              <a:t> </a:t>
            </a:r>
            <a:r>
              <a:rPr lang="lt-LT" sz="1000" b="0" i="1" dirty="0" err="1">
                <a:solidFill>
                  <a:srgbClr val="000000"/>
                </a:solidFill>
                <a:effectLst/>
              </a:rPr>
              <a:t>cross-level</a:t>
            </a:r>
            <a:r>
              <a:rPr lang="lt-LT" sz="1000" b="0" i="1" dirty="0">
                <a:solidFill>
                  <a:srgbClr val="000000"/>
                </a:solidFill>
                <a:effectLst/>
              </a:rPr>
              <a:t> </a:t>
            </a:r>
            <a:r>
              <a:rPr lang="lt-LT" sz="1000" b="0" i="1" dirty="0" err="1">
                <a:solidFill>
                  <a:srgbClr val="000000"/>
                </a:solidFill>
                <a:effectLst/>
              </a:rPr>
              <a:t>impact</a:t>
            </a:r>
            <a:r>
              <a:rPr lang="lt-LT" sz="1000" b="0" i="1" dirty="0">
                <a:solidFill>
                  <a:srgbClr val="000000"/>
                </a:solidFill>
                <a:effectLst/>
              </a:rPr>
              <a:t> </a:t>
            </a:r>
            <a:r>
              <a:rPr lang="lt-LT" sz="1000" b="0" i="1" dirty="0" err="1">
                <a:solidFill>
                  <a:srgbClr val="000000"/>
                </a:solidFill>
                <a:effectLst/>
              </a:rPr>
              <a:t>of</a:t>
            </a:r>
            <a:r>
              <a:rPr lang="lt-LT" sz="1000" b="0" i="1" dirty="0">
                <a:solidFill>
                  <a:srgbClr val="000000"/>
                </a:solidFill>
                <a:effectLst/>
              </a:rPr>
              <a:t> </a:t>
            </a:r>
            <a:r>
              <a:rPr lang="lt-LT" sz="1000" b="0" i="1" dirty="0" err="1">
                <a:solidFill>
                  <a:srgbClr val="000000"/>
                </a:solidFill>
                <a:effectLst/>
              </a:rPr>
              <a:t>patient</a:t>
            </a:r>
            <a:r>
              <a:rPr lang="lt-LT" sz="1000" b="0" i="1" dirty="0">
                <a:solidFill>
                  <a:srgbClr val="000000"/>
                </a:solidFill>
                <a:effectLst/>
              </a:rPr>
              <a:t> </a:t>
            </a:r>
            <a:r>
              <a:rPr lang="lt-LT" sz="1000" b="0" i="1" dirty="0" err="1">
                <a:solidFill>
                  <a:srgbClr val="000000"/>
                </a:solidFill>
                <a:effectLst/>
              </a:rPr>
              <a:t>safety</a:t>
            </a:r>
            <a:r>
              <a:rPr lang="lt-LT" sz="1000" b="0" i="1" dirty="0">
                <a:solidFill>
                  <a:srgbClr val="000000"/>
                </a:solidFill>
                <a:effectLst/>
              </a:rPr>
              <a:t> </a:t>
            </a:r>
            <a:r>
              <a:rPr lang="lt-LT" sz="1000" b="0" i="1" dirty="0" err="1">
                <a:solidFill>
                  <a:srgbClr val="000000"/>
                </a:solidFill>
                <a:effectLst/>
              </a:rPr>
              <a:t>climate</a:t>
            </a:r>
            <a:r>
              <a:rPr lang="lt-LT" sz="1000" b="0" i="1" dirty="0">
                <a:solidFill>
                  <a:srgbClr val="000000"/>
                </a:solidFill>
                <a:effectLst/>
              </a:rPr>
              <a:t> </a:t>
            </a:r>
            <a:r>
              <a:rPr lang="lt-LT" sz="1000" b="0" i="1" dirty="0" err="1">
                <a:solidFill>
                  <a:srgbClr val="000000"/>
                </a:solidFill>
                <a:effectLst/>
              </a:rPr>
              <a:t>on</a:t>
            </a:r>
            <a:r>
              <a:rPr lang="lt-LT" sz="1000" b="0" i="1" dirty="0">
                <a:solidFill>
                  <a:srgbClr val="000000"/>
                </a:solidFill>
                <a:effectLst/>
              </a:rPr>
              <a:t> </a:t>
            </a:r>
            <a:r>
              <a:rPr lang="lt-LT" sz="1000" b="0" i="1" dirty="0" err="1">
                <a:solidFill>
                  <a:srgbClr val="000000"/>
                </a:solidFill>
                <a:effectLst/>
              </a:rPr>
              <a:t>nursing</a:t>
            </a:r>
            <a:r>
              <a:rPr lang="lt-LT" sz="1000" b="0" i="1" dirty="0">
                <a:solidFill>
                  <a:srgbClr val="000000"/>
                </a:solidFill>
                <a:effectLst/>
              </a:rPr>
              <a:t> </a:t>
            </a:r>
            <a:r>
              <a:rPr lang="lt-LT" sz="1000" b="0" i="1" dirty="0" err="1">
                <a:solidFill>
                  <a:srgbClr val="000000"/>
                </a:solidFill>
                <a:effectLst/>
              </a:rPr>
              <a:t>innovation</a:t>
            </a:r>
            <a:r>
              <a:rPr lang="lt-LT" sz="1000" b="0" i="1" dirty="0">
                <a:solidFill>
                  <a:srgbClr val="000000"/>
                </a:solidFill>
                <a:effectLst/>
              </a:rPr>
              <a:t>: a </a:t>
            </a:r>
            <a:r>
              <a:rPr lang="lt-LT" sz="1000" b="0" i="1" dirty="0" err="1">
                <a:solidFill>
                  <a:srgbClr val="000000"/>
                </a:solidFill>
                <a:effectLst/>
              </a:rPr>
              <a:t>cross-sectional</a:t>
            </a:r>
            <a:r>
              <a:rPr lang="lt-LT" sz="1000" b="0" i="1" dirty="0">
                <a:solidFill>
                  <a:srgbClr val="000000"/>
                </a:solidFill>
                <a:effectLst/>
              </a:rPr>
              <a:t> </a:t>
            </a:r>
            <a:r>
              <a:rPr lang="lt-LT" sz="1000" b="0" i="1" dirty="0" err="1">
                <a:solidFill>
                  <a:srgbClr val="000000"/>
                </a:solidFill>
                <a:effectLst/>
              </a:rPr>
              <a:t>questionnaire</a:t>
            </a:r>
            <a:r>
              <a:rPr lang="lt-LT" sz="1000" b="0" i="1" dirty="0">
                <a:solidFill>
                  <a:srgbClr val="000000"/>
                </a:solidFill>
                <a:effectLst/>
              </a:rPr>
              <a:t> </a:t>
            </a:r>
            <a:r>
              <a:rPr lang="lt-LT" sz="1000" b="0" i="1" dirty="0" err="1">
                <a:solidFill>
                  <a:srgbClr val="000000"/>
                </a:solidFill>
                <a:effectLst/>
              </a:rPr>
              <a:t>survey</a:t>
            </a:r>
            <a:r>
              <a:rPr lang="lt-LT" sz="1000" b="0" i="1" dirty="0">
                <a:solidFill>
                  <a:srgbClr val="000000"/>
                </a:solidFill>
                <a:effectLst/>
              </a:rPr>
              <a:t>. J </a:t>
            </a:r>
            <a:r>
              <a:rPr lang="lt-LT" sz="1000" b="0" i="1" dirty="0" err="1">
                <a:solidFill>
                  <a:srgbClr val="000000"/>
                </a:solidFill>
                <a:effectLst/>
              </a:rPr>
              <a:t>Clin</a:t>
            </a:r>
            <a:r>
              <a:rPr lang="lt-LT" sz="1000" b="0" i="1" dirty="0">
                <a:solidFill>
                  <a:srgbClr val="000000"/>
                </a:solidFill>
                <a:effectLst/>
              </a:rPr>
              <a:t> </a:t>
            </a:r>
            <a:r>
              <a:rPr lang="lt-LT" sz="1000" b="0" i="1" dirty="0" err="1">
                <a:solidFill>
                  <a:srgbClr val="000000"/>
                </a:solidFill>
                <a:effectLst/>
              </a:rPr>
              <a:t>Nurs</a:t>
            </a:r>
            <a:r>
              <a:rPr lang="lt-LT" sz="1000" b="0" i="1" dirty="0">
                <a:solidFill>
                  <a:srgbClr val="000000"/>
                </a:solidFill>
                <a:effectLst/>
              </a:rPr>
              <a:t>. 2012;21(15-16):2262–74.</a:t>
            </a:r>
            <a:endParaRPr lang="lt-LT" sz="1000" i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6A796E-0E1C-4FF2-AA23-7D0126BF60F9}"/>
              </a:ext>
            </a:extLst>
          </p:cNvPr>
          <p:cNvSpPr txBox="1">
            <a:spLocks/>
          </p:cNvSpPr>
          <p:nvPr/>
        </p:nvSpPr>
        <p:spPr>
          <a:xfrm>
            <a:off x="832728" y="1857403"/>
            <a:ext cx="10708483" cy="364728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sz="1800" dirty="0">
                <a:solidFill>
                  <a:schemeClr val="tx1"/>
                </a:solidFill>
              </a:rPr>
              <a:t>В большинстве систем здравоохранения, медсестры являются основным профессиональным компонентом «передового» персонала, обеспечивающего до 80% первичной медико-санитарной помощи.</a:t>
            </a:r>
            <a:endParaRPr lang="en-US" sz="1800" dirty="0">
              <a:solidFill>
                <a:schemeClr val="tx1"/>
              </a:solidFill>
              <a:cs typeface="Calibri"/>
            </a:endParaRPr>
          </a:p>
          <a:p>
            <a:pPr>
              <a:lnSpc>
                <a:spcPct val="110000"/>
              </a:lnSpc>
            </a:pPr>
            <a:endParaRPr lang="en-US" sz="1800" dirty="0">
              <a:solidFill>
                <a:schemeClr val="tx1"/>
              </a:solidFill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ru-RU" sz="1800" dirty="0">
                <a:solidFill>
                  <a:schemeClr val="tx1"/>
                </a:solidFill>
              </a:rPr>
              <a:t>Сегодняшним организациям здравоохранения нужны креативные и инновационные решения.</a:t>
            </a:r>
            <a:endParaRPr lang="en-US" sz="1800" dirty="0">
              <a:solidFill>
                <a:schemeClr val="tx1"/>
              </a:solidFill>
              <a:cs typeface="Calibri"/>
            </a:endParaRPr>
          </a:p>
          <a:p>
            <a:pPr>
              <a:lnSpc>
                <a:spcPct val="110000"/>
              </a:lnSpc>
            </a:pPr>
            <a:endParaRPr lang="ru-RU" sz="1800" dirty="0">
              <a:solidFill>
                <a:schemeClr val="tx1"/>
              </a:solidFill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ru-RU" sz="1800" dirty="0">
                <a:solidFill>
                  <a:schemeClr val="tx1"/>
                </a:solidFill>
              </a:rPr>
              <a:t>Мировые эксперты по сестринскому делу настойчиво призывают медсестер к творчеству и инновациям в сестринском деле с целью улучшения результатов сестринского дела.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284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27CA8-358E-4021-96EB-F2E956151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970495"/>
            <a:ext cx="11277600" cy="63885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Calibri"/>
                <a:cs typeface="Calibri"/>
              </a:rPr>
              <a:t>Данные исследований показывают</a:t>
            </a:r>
            <a:endParaRPr lang="lt-LT" sz="36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010175-18B2-4293-9FA0-DEDF1D767B97}"/>
              </a:ext>
            </a:extLst>
          </p:cNvPr>
          <p:cNvSpPr txBox="1"/>
          <p:nvPr/>
        </p:nvSpPr>
        <p:spPr>
          <a:xfrm>
            <a:off x="6228449" y="5702839"/>
            <a:ext cx="5690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i="1" dirty="0" err="1">
                <a:solidFill>
                  <a:srgbClr val="000000"/>
                </a:solidFill>
                <a:effectLst/>
              </a:rPr>
              <a:t>Pesut</a:t>
            </a:r>
            <a:r>
              <a:rPr lang="en-US" sz="1200" b="0" i="1" dirty="0">
                <a:solidFill>
                  <a:srgbClr val="000000"/>
                </a:solidFill>
                <a:effectLst/>
              </a:rPr>
              <a:t> DJ. Creativity and innovation: thought and action. </a:t>
            </a:r>
            <a:r>
              <a:rPr lang="en-US" sz="1200" b="0" i="1" dirty="0" err="1">
                <a:solidFill>
                  <a:srgbClr val="000000"/>
                </a:solidFill>
                <a:effectLst/>
              </a:rPr>
              <a:t>Creat</a:t>
            </a:r>
            <a:r>
              <a:rPr lang="en-US" sz="1200" b="0" i="1" dirty="0">
                <a:solidFill>
                  <a:srgbClr val="000000"/>
                </a:solidFill>
                <a:effectLst/>
              </a:rPr>
              <a:t> </a:t>
            </a:r>
            <a:r>
              <a:rPr lang="en-US" sz="1200" b="0" i="1" dirty="0" err="1">
                <a:solidFill>
                  <a:srgbClr val="000000"/>
                </a:solidFill>
                <a:effectLst/>
              </a:rPr>
              <a:t>Nurs</a:t>
            </a:r>
            <a:r>
              <a:rPr lang="en-US" sz="1200" b="0" i="1" dirty="0">
                <a:solidFill>
                  <a:srgbClr val="000000"/>
                </a:solidFill>
                <a:effectLst/>
              </a:rPr>
              <a:t>. 2013;19(3):113–21</a:t>
            </a:r>
            <a:r>
              <a:rPr lang="en-US" b="0" i="1" dirty="0">
                <a:solidFill>
                  <a:srgbClr val="000000"/>
                </a:solidFill>
                <a:effectLst/>
              </a:rPr>
              <a:t>.</a:t>
            </a:r>
            <a:endParaRPr lang="lt-LT" i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C89B2A5-7040-4422-9A84-DCABD5E80E1C}"/>
              </a:ext>
            </a:extLst>
          </p:cNvPr>
          <p:cNvSpPr txBox="1">
            <a:spLocks/>
          </p:cNvSpPr>
          <p:nvPr/>
        </p:nvSpPr>
        <p:spPr>
          <a:xfrm>
            <a:off x="572878" y="1779457"/>
            <a:ext cx="11311143" cy="402336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70000"/>
              </a:lnSpc>
            </a:pPr>
            <a:r>
              <a:rPr lang="ru-RU" sz="2200" dirty="0">
                <a:solidFill>
                  <a:schemeClr val="tx1"/>
                </a:solidFill>
              </a:rPr>
              <a:t>Креативность (творчество) не так высоко вознаграждается в практике</a:t>
            </a:r>
            <a:endParaRPr lang="en-US" sz="2200" dirty="0">
              <a:solidFill>
                <a:schemeClr val="tx1"/>
              </a:solidFill>
              <a:cs typeface="Calibri"/>
            </a:endParaRPr>
          </a:p>
          <a:p>
            <a:pPr algn="just">
              <a:lnSpc>
                <a:spcPct val="70000"/>
              </a:lnSpc>
            </a:pPr>
            <a:endParaRPr lang="ru-RU" sz="2200" dirty="0">
              <a:solidFill>
                <a:schemeClr val="tx1"/>
              </a:solidFill>
            </a:endParaRPr>
          </a:p>
          <a:p>
            <a:pPr algn="just">
              <a:lnSpc>
                <a:spcPct val="70000"/>
              </a:lnSpc>
            </a:pPr>
            <a:r>
              <a:rPr lang="ru-RU" sz="2200" dirty="0">
                <a:solidFill>
                  <a:schemeClr val="tx1"/>
                </a:solidFill>
              </a:rPr>
              <a:t>Большинство исследований по креативности проводилось в сфере сестринского образования, но креативность в клинических условиях и ее результаты для пациентов, медсестер и организаций здравоохранения не были широко изучены, и его последствия до сих пор не ясны.</a:t>
            </a:r>
            <a:endParaRPr lang="ru-RU" sz="2200" dirty="0">
              <a:solidFill>
                <a:schemeClr val="tx1"/>
              </a:solidFill>
              <a:cs typeface="Calibri"/>
            </a:endParaRPr>
          </a:p>
          <a:p>
            <a:pPr algn="just">
              <a:lnSpc>
                <a:spcPct val="70000"/>
              </a:lnSpc>
            </a:pPr>
            <a:endParaRPr lang="ru-RU" sz="2200" dirty="0">
              <a:solidFill>
                <a:schemeClr val="tx1"/>
              </a:solidFill>
            </a:endParaRPr>
          </a:p>
          <a:p>
            <a:pPr algn="just">
              <a:lnSpc>
                <a:spcPct val="70000"/>
              </a:lnSpc>
            </a:pPr>
            <a:r>
              <a:rPr lang="ru-RU" sz="2200" dirty="0">
                <a:solidFill>
                  <a:schemeClr val="tx1"/>
                </a:solidFill>
              </a:rPr>
              <a:t>Область креативности в медицине и сестринском деле кажется недостаточно развитой, и результаты креативности в этих областях неизвестны.</a:t>
            </a:r>
            <a:endParaRPr lang="lt-LT" sz="22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204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21804-1EA2-40C7-BB8A-9FD5B3567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744" y="852679"/>
            <a:ext cx="11277600" cy="808963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+mn-lt"/>
              </a:rPr>
              <a:t>Ландшафт, над которым мы работаем</a:t>
            </a:r>
            <a:endParaRPr lang="lt-LT" sz="2400" b="1" dirty="0">
              <a:solidFill>
                <a:schemeClr val="tx1"/>
              </a:solidFill>
              <a:latin typeface="+mn-lt"/>
              <a:cs typeface="Calibri"/>
            </a:endParaRPr>
          </a:p>
        </p:txBody>
      </p:sp>
      <p:pic>
        <p:nvPicPr>
          <p:cNvPr id="4" name="Content Placeholder 3" descr="Orthorhombic Sphenoid And Prism Blue">
            <a:extLst>
              <a:ext uri="{FF2B5EF4-FFF2-40B4-BE49-F238E27FC236}">
                <a16:creationId xmlns:a16="http://schemas.microsoft.com/office/drawing/2014/main" id="{E1A4E199-EF15-47EB-B120-104593AED00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995" y="2441785"/>
            <a:ext cx="1232277" cy="37791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5668216-2578-4F90-85EC-D6EA8F91BC09}"/>
              </a:ext>
            </a:extLst>
          </p:cNvPr>
          <p:cNvSpPr txBox="1"/>
          <p:nvPr/>
        </p:nvSpPr>
        <p:spPr>
          <a:xfrm>
            <a:off x="1469234" y="2907935"/>
            <a:ext cx="492443" cy="303067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Параллельное мышление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lt-LT" sz="2000" b="1" dirty="0">
              <a:solidFill>
                <a:schemeClr val="bg1"/>
              </a:solidFill>
            </a:endParaRPr>
          </a:p>
        </p:txBody>
      </p:sp>
      <p:pic>
        <p:nvPicPr>
          <p:cNvPr id="8" name="Content Placeholder 3" descr="Orthorhombic Sphenoid And Prism Blue">
            <a:extLst>
              <a:ext uri="{FF2B5EF4-FFF2-40B4-BE49-F238E27FC236}">
                <a16:creationId xmlns:a16="http://schemas.microsoft.com/office/drawing/2014/main" id="{BC58B5F0-A13F-4CF3-B36F-C00DB5EA36F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25" y="2441785"/>
            <a:ext cx="1232277" cy="3779128"/>
          </a:xfrm>
          <a:prstGeom prst="rect">
            <a:avLst/>
          </a:prstGeom>
        </p:spPr>
      </p:pic>
      <p:pic>
        <p:nvPicPr>
          <p:cNvPr id="9" name="Content Placeholder 3" descr="Orthorhombic Sphenoid And Prism Blue">
            <a:extLst>
              <a:ext uri="{FF2B5EF4-FFF2-40B4-BE49-F238E27FC236}">
                <a16:creationId xmlns:a16="http://schemas.microsoft.com/office/drawing/2014/main" id="{1554AE03-AECF-4A57-80C4-1573D0BA082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2345" y="2441785"/>
            <a:ext cx="1232277" cy="3779128"/>
          </a:xfrm>
          <a:prstGeom prst="rect">
            <a:avLst/>
          </a:prstGeom>
        </p:spPr>
      </p:pic>
      <p:pic>
        <p:nvPicPr>
          <p:cNvPr id="10" name="Content Placeholder 3" descr="Orthorhombic Sphenoid And Prism Blue">
            <a:extLst>
              <a:ext uri="{FF2B5EF4-FFF2-40B4-BE49-F238E27FC236}">
                <a16:creationId xmlns:a16="http://schemas.microsoft.com/office/drawing/2014/main" id="{96CF8585-D8EB-4DE1-8A45-3C2F314082F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6084" y="2441785"/>
            <a:ext cx="1232277" cy="377912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B644617-E191-41FC-9361-921CF304D114}"/>
              </a:ext>
            </a:extLst>
          </p:cNvPr>
          <p:cNvSpPr txBox="1"/>
          <p:nvPr/>
        </p:nvSpPr>
        <p:spPr>
          <a:xfrm>
            <a:off x="3249391" y="3156331"/>
            <a:ext cx="800219" cy="253388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Сосредоточенность на задачах</a:t>
            </a:r>
            <a:endParaRPr lang="lt-LT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728E19-427B-40C4-AFDF-9D4662DC79AF}"/>
              </a:ext>
            </a:extLst>
          </p:cNvPr>
          <p:cNvSpPr txBox="1"/>
          <p:nvPr/>
        </p:nvSpPr>
        <p:spPr>
          <a:xfrm>
            <a:off x="5461140" y="3316669"/>
            <a:ext cx="492443" cy="243472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Без осуждений 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endParaRPr lang="lt-LT" sz="2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29E56B-187F-4D07-8003-5CE2AF554E77}"/>
              </a:ext>
            </a:extLst>
          </p:cNvPr>
          <p:cNvSpPr txBox="1"/>
          <p:nvPr/>
        </p:nvSpPr>
        <p:spPr>
          <a:xfrm>
            <a:off x="7794879" y="3067008"/>
            <a:ext cx="492443" cy="287160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Разнообразные знания</a:t>
            </a:r>
            <a:endParaRPr lang="lt-LT" sz="2000" b="1" dirty="0">
              <a:solidFill>
                <a:schemeClr val="bg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30D1FCF-C807-4ACE-B9C9-C2A5C3918E46}"/>
              </a:ext>
            </a:extLst>
          </p:cNvPr>
          <p:cNvSpPr/>
          <p:nvPr/>
        </p:nvSpPr>
        <p:spPr>
          <a:xfrm>
            <a:off x="1047583" y="1890217"/>
            <a:ext cx="8052198" cy="13156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ТВОРЧЕСКАЯ ПЛАТФОРМА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lt-LT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582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13AAC-A4E8-4C27-9DA6-1A637FA7C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189" y="889515"/>
            <a:ext cx="11277600" cy="808963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+mn-lt"/>
              </a:rPr>
              <a:t>Согласно Творческой Платформе</a:t>
            </a:r>
            <a:endParaRPr lang="lt-LT" sz="3600" b="1" dirty="0">
              <a:solidFill>
                <a:schemeClr val="tx1"/>
              </a:solidFill>
              <a:latin typeface="+mn-lt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7D4CA-95DF-4393-91FE-790A00F5F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189" y="1945125"/>
            <a:ext cx="11057313" cy="4023360"/>
          </a:xfrm>
        </p:spPr>
        <p:txBody>
          <a:bodyPr vert="horz" lIns="0" tIns="45720" rIns="0" bIns="45720" rtlCol="0" anchor="t">
            <a:normAutofit/>
          </a:bodyPr>
          <a:lstStyle/>
          <a:p>
            <a:pPr marL="1471295" lvl="8" indent="0" algn="ctr">
              <a:buNone/>
            </a:pPr>
            <a:r>
              <a:rPr lang="ru-RU" sz="2800" b="1" dirty="0">
                <a:solidFill>
                  <a:schemeClr val="tx1"/>
                </a:solidFill>
              </a:rPr>
              <a:t>Креативность - это безграничное применение Знаний</a:t>
            </a:r>
            <a:endParaRPr lang="en-US" sz="2800" b="1" dirty="0">
              <a:solidFill>
                <a:schemeClr val="tx1"/>
              </a:solidFill>
              <a:cs typeface="Calibri" panose="020F0502020204030204"/>
            </a:endParaRPr>
          </a:p>
          <a:p>
            <a:pPr marL="1471295" lvl="8" indent="0" algn="ctr">
              <a:buNone/>
            </a:pPr>
            <a:endParaRPr lang="en-US" sz="2800" b="1" i="0" u="none" strike="noStrike" baseline="0" dirty="0">
              <a:solidFill>
                <a:srgbClr val="0070C0"/>
              </a:solidFill>
              <a:cs typeface="Calibri"/>
            </a:endParaRPr>
          </a:p>
          <a:p>
            <a:pPr marL="1471295" lvl="8" indent="0" algn="ctr">
              <a:buNone/>
            </a:pPr>
            <a:endParaRPr lang="en-US" sz="2800" b="1" dirty="0">
              <a:solidFill>
                <a:srgbClr val="0070C0"/>
              </a:solidFill>
              <a:cs typeface="Calibri"/>
            </a:endParaRPr>
          </a:p>
          <a:p>
            <a:pPr marL="1471295" lvl="8" indent="0" algn="ctr">
              <a:buNone/>
            </a:pPr>
            <a:endParaRPr lang="en-US" sz="2800" b="1" dirty="0">
              <a:solidFill>
                <a:srgbClr val="0070C0"/>
              </a:solidFill>
              <a:cs typeface="Calibri"/>
            </a:endParaRPr>
          </a:p>
          <a:p>
            <a:pPr marL="1471295" lvl="8" indent="0" algn="ctr">
              <a:buNone/>
            </a:pPr>
            <a:endParaRPr lang="ru-RU" sz="2800" b="1" dirty="0">
              <a:solidFill>
                <a:schemeClr val="tx1"/>
              </a:solidFill>
            </a:endParaRPr>
          </a:p>
          <a:p>
            <a:pPr marL="1471295" lvl="8" indent="0" algn="ctr">
              <a:buNone/>
            </a:pPr>
            <a:r>
              <a:rPr lang="ru-RU" sz="2800" b="1" dirty="0">
                <a:solidFill>
                  <a:schemeClr val="tx1"/>
                </a:solidFill>
              </a:rPr>
              <a:t>Мы используем все имеющиеся у нас знания, а не только знания, которые полученные в результате образования.</a:t>
            </a:r>
            <a:endParaRPr lang="lt-LT" sz="28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322BF4F7-AC8D-4DC0-B36F-CB0670103276}"/>
              </a:ext>
            </a:extLst>
          </p:cNvPr>
          <p:cNvSpPr/>
          <p:nvPr/>
        </p:nvSpPr>
        <p:spPr>
          <a:xfrm>
            <a:off x="6096000" y="2887275"/>
            <a:ext cx="947450" cy="11374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82081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64236-5BB6-44A3-AFC7-4FB674773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668418"/>
            <a:ext cx="11277600" cy="808963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+mn-lt"/>
              </a:rPr>
              <a:t>Параллельное мышление создает концентрацию</a:t>
            </a:r>
            <a:endParaRPr lang="lt-LT" sz="2800" dirty="0">
              <a:solidFill>
                <a:schemeClr val="tx1"/>
              </a:solidFill>
              <a:latin typeface="+mn-lt"/>
              <a:cs typeface="Calibri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6D02E11-F2FA-4206-9EAD-AEEBF05882EF}"/>
              </a:ext>
            </a:extLst>
          </p:cNvPr>
          <p:cNvSpPr txBox="1">
            <a:spLocks/>
          </p:cNvSpPr>
          <p:nvPr/>
        </p:nvSpPr>
        <p:spPr>
          <a:xfrm>
            <a:off x="859537" y="1883629"/>
            <a:ext cx="11027664" cy="4203135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</a:rPr>
              <a:t> -  </a:t>
            </a:r>
            <a:r>
              <a:rPr lang="ru-RU" dirty="0">
                <a:solidFill>
                  <a:schemeClr val="tx1"/>
                </a:solidFill>
                <a:latin typeface="Calibri"/>
                <a:cs typeface="Calibri"/>
              </a:rPr>
              <a:t>Параллельное мышление - это  сосредоточение мышления как отдельного человека, так и всех участников группы на одной задаче за раз.</a:t>
            </a:r>
            <a:endParaRPr lang="lt-LT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- </a:t>
            </a:r>
            <a:r>
              <a:rPr lang="ru-RU" dirty="0">
                <a:solidFill>
                  <a:schemeClr val="tx1"/>
                </a:solidFill>
                <a:latin typeface="Calibri"/>
                <a:cs typeface="Calibri"/>
              </a:rPr>
              <a:t>Параллельное мышление делит процесс основной задачи на несколько подзадач.</a:t>
            </a:r>
            <a:endParaRPr lang="lt-LT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- </a:t>
            </a:r>
            <a:r>
              <a:rPr lang="ru-RU" dirty="0">
                <a:solidFill>
                  <a:schemeClr val="tx1"/>
                </a:solidFill>
                <a:latin typeface="Calibri"/>
                <a:cs typeface="Calibri"/>
              </a:rPr>
              <a:t>Затем эти подзадачи передаются участникам коллективно, так что все участники решают одну и ту же подзадачу одновременно - они параллельно думают параллельно над одной и той же задачей.</a:t>
            </a:r>
            <a:endParaRPr lang="lt-LT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- </a:t>
            </a:r>
            <a:r>
              <a:rPr lang="ru-RU" dirty="0">
                <a:solidFill>
                  <a:schemeClr val="tx1"/>
                </a:solidFill>
                <a:latin typeface="Calibri"/>
                <a:cs typeface="Calibri"/>
              </a:rPr>
              <a:t>Параллельное мышление максимизирует чувствительность мышления о конкретной области или сфере.</a:t>
            </a:r>
            <a:r>
              <a:rPr lang="fi-FI" dirty="0">
                <a:solidFill>
                  <a:schemeClr val="tx1"/>
                </a:solidFill>
                <a:latin typeface="Calibri"/>
                <a:cs typeface="Calibri"/>
              </a:rPr>
              <a:t> </a:t>
            </a:r>
            <a:endParaRPr lang="ru-RU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78617" y="5989136"/>
            <a:ext cx="4008583" cy="335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i-FI" sz="1600" i="1" dirty="0"/>
              <a:t>(</a:t>
            </a:r>
            <a:r>
              <a:rPr lang="lt-LT" sz="1600" i="1" dirty="0"/>
              <a:t>Byrge&amp; Hansen</a:t>
            </a:r>
            <a:r>
              <a:rPr lang="fi-FI" sz="1600" i="1" dirty="0"/>
              <a:t> </a:t>
            </a:r>
            <a:r>
              <a:rPr lang="lt-LT" sz="1600" i="1" dirty="0"/>
              <a:t>2012</a:t>
            </a:r>
            <a:r>
              <a:rPr lang="fi-FI" sz="1600" i="1" dirty="0"/>
              <a:t>, </a:t>
            </a:r>
            <a:r>
              <a:rPr lang="en-US" sz="1600" i="1" dirty="0" err="1"/>
              <a:t>Byrge</a:t>
            </a:r>
            <a:r>
              <a:rPr lang="en-US" sz="1600" i="1" dirty="0"/>
              <a:t> &amp; Hansen 2009)</a:t>
            </a:r>
            <a:endParaRPr lang="lt-LT" sz="1600" i="1" dirty="0"/>
          </a:p>
        </p:txBody>
      </p:sp>
    </p:spTree>
    <p:extLst>
      <p:ext uri="{BB962C8B-B14F-4D97-AF65-F5344CB8AC3E}">
        <p14:creationId xmlns:p14="http://schemas.microsoft.com/office/powerpoint/2010/main" val="1433601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1478E-21D6-4F5C-BA87-756A8F6AE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791590"/>
            <a:ext cx="11277600" cy="808963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+mn-lt"/>
              </a:rPr>
              <a:t>Сосредоточенность на задаче создает мотивацию</a:t>
            </a:r>
            <a:endParaRPr lang="lt-LT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90DC9B5-B11C-4B3A-B837-082086CD8DC1}"/>
              </a:ext>
            </a:extLst>
          </p:cNvPr>
          <p:cNvSpPr txBox="1">
            <a:spLocks/>
          </p:cNvSpPr>
          <p:nvPr/>
        </p:nvSpPr>
        <p:spPr>
          <a:xfrm>
            <a:off x="859536" y="1885491"/>
            <a:ext cx="10987907" cy="3948382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1"/>
                </a:solidFill>
                <a:latin typeface="Georgia"/>
              </a:rPr>
              <a:t>-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Calibri"/>
                <a:cs typeface="Calibri"/>
              </a:rPr>
              <a:t>Важно на 100% быть сфокусированным на задаче</a:t>
            </a:r>
          </a:p>
          <a:p>
            <a:pPr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  <a:latin typeface="Calibri"/>
                <a:cs typeface="Calibri"/>
              </a:rPr>
              <a:t>- Это структурирование процесса и разделение основной задачи на более мелкие подзадачи.</a:t>
            </a:r>
            <a:endParaRPr lang="lt-LT"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-</a:t>
            </a:r>
            <a:r>
              <a:rPr lang="ru-RU" sz="2400" dirty="0">
                <a:solidFill>
                  <a:schemeClr val="tx1"/>
                </a:solidFill>
                <a:latin typeface="Calibri"/>
                <a:cs typeface="Calibri"/>
              </a:rPr>
              <a:t>Участникам разрешается настолько сосредоточиться на задаче, что они теряют счет времени, теряют счет коллег, теряют счет самим себе.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- </a:t>
            </a:r>
            <a:r>
              <a:rPr lang="ru-RU" sz="2400" dirty="0" err="1">
                <a:solidFill>
                  <a:schemeClr val="tx1"/>
                </a:solidFill>
                <a:latin typeface="Calibri"/>
                <a:cs typeface="Calibri"/>
              </a:rPr>
              <a:t>Фасилитатор</a:t>
            </a:r>
            <a:r>
              <a:rPr lang="ru-RU" sz="2400" dirty="0">
                <a:solidFill>
                  <a:schemeClr val="tx1"/>
                </a:solidFill>
                <a:latin typeface="Calibri"/>
                <a:cs typeface="Calibri"/>
              </a:rPr>
              <a:t> должен заранее подготовить все методы и все упражнения, чтобы участники не начали думать об альтернативных методах и альтернативных упражнениях.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78617" y="5989136"/>
            <a:ext cx="4008583" cy="335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i-FI" sz="1600" i="1" dirty="0"/>
              <a:t>(</a:t>
            </a:r>
            <a:r>
              <a:rPr lang="lt-LT" sz="1600" i="1" dirty="0"/>
              <a:t>Byrge&amp; Hansen</a:t>
            </a:r>
            <a:r>
              <a:rPr lang="fi-FI" sz="1600" i="1" dirty="0"/>
              <a:t> </a:t>
            </a:r>
            <a:r>
              <a:rPr lang="lt-LT" sz="1600" i="1" dirty="0"/>
              <a:t>2012</a:t>
            </a:r>
            <a:r>
              <a:rPr lang="fi-FI" sz="1600" i="1" dirty="0"/>
              <a:t>, </a:t>
            </a:r>
            <a:r>
              <a:rPr lang="en-US" sz="1600" i="1" dirty="0" err="1"/>
              <a:t>Byrge</a:t>
            </a:r>
            <a:r>
              <a:rPr lang="en-US" sz="1600" i="1" dirty="0"/>
              <a:t> &amp; Hansen 2009)</a:t>
            </a:r>
            <a:endParaRPr lang="lt-LT" sz="1600" i="1" dirty="0"/>
          </a:p>
        </p:txBody>
      </p:sp>
    </p:spTree>
    <p:extLst>
      <p:ext uri="{BB962C8B-B14F-4D97-AF65-F5344CB8AC3E}">
        <p14:creationId xmlns:p14="http://schemas.microsoft.com/office/powerpoint/2010/main" val="1118026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43C5E-8FE5-4C1B-AEB5-1522CF75C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784175"/>
            <a:ext cx="11277600" cy="808963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+mn-lt"/>
              </a:rPr>
              <a:t>Никакое осуждение не создает уверенности</a:t>
            </a:r>
            <a:endParaRPr lang="lt-LT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0663FD4-BDAE-4129-9C58-895DFCD16CD7}"/>
              </a:ext>
            </a:extLst>
          </p:cNvPr>
          <p:cNvSpPr txBox="1">
            <a:spLocks/>
          </p:cNvSpPr>
          <p:nvPr/>
        </p:nvSpPr>
        <p:spPr>
          <a:xfrm>
            <a:off x="877824" y="1779457"/>
            <a:ext cx="10663387" cy="402336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dirty="0">
                <a:solidFill>
                  <a:schemeClr val="tx1"/>
                </a:solidFill>
              </a:rPr>
              <a:t>- Ключом к уменьшению страха совершить ошибку является устранение любых осуждений в группе.</a:t>
            </a:r>
            <a:endParaRPr lang="ru-RU" sz="2200" dirty="0">
              <a:solidFill>
                <a:schemeClr val="tx1"/>
              </a:solidFill>
              <a:cs typeface="Calibri"/>
            </a:endParaRPr>
          </a:p>
          <a:p>
            <a:r>
              <a:rPr lang="ru-RU" sz="2200" dirty="0">
                <a:solidFill>
                  <a:schemeClr val="tx1"/>
                </a:solidFill>
              </a:rPr>
              <a:t>- На Творческой Платформе нет места для осуждений.</a:t>
            </a:r>
            <a:endParaRPr lang="ru-RU" sz="2200" dirty="0">
              <a:solidFill>
                <a:schemeClr val="tx1"/>
              </a:solidFill>
              <a:cs typeface="Calibri"/>
            </a:endParaRPr>
          </a:p>
          <a:p>
            <a:r>
              <a:rPr lang="ru-RU" sz="2200" dirty="0">
                <a:solidFill>
                  <a:schemeClr val="tx1"/>
                </a:solidFill>
              </a:rPr>
              <a:t>- На Творческой платформе никогда не позиционируются индивидуальные идеи, но любая идея рассматривается как строительный блок, на котором можно строить.</a:t>
            </a:r>
            <a:endParaRPr lang="ru-RU" sz="2200" dirty="0">
              <a:solidFill>
                <a:schemeClr val="tx1"/>
              </a:solidFill>
              <a:cs typeface="Calibri"/>
            </a:endParaRPr>
          </a:p>
          <a:p>
            <a:r>
              <a:rPr lang="ru-RU" sz="2200" dirty="0">
                <a:solidFill>
                  <a:schemeClr val="tx1"/>
                </a:solidFill>
              </a:rPr>
              <a:t>  </a:t>
            </a:r>
            <a:r>
              <a:rPr lang="lt-LT" sz="2200" dirty="0">
                <a:solidFill>
                  <a:schemeClr val="tx1"/>
                </a:solidFill>
              </a:rPr>
              <a:t>- </a:t>
            </a:r>
            <a:r>
              <a:rPr lang="ru-RU" sz="2200" dirty="0">
                <a:solidFill>
                  <a:schemeClr val="tx1"/>
                </a:solidFill>
              </a:rPr>
              <a:t>Не обсуждается, можно ли было что-то сделать лучше.</a:t>
            </a:r>
            <a:endParaRPr lang="lt-LT" sz="2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78617" y="5989136"/>
            <a:ext cx="4008583" cy="335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i-FI" sz="1600" i="1" dirty="0"/>
              <a:t>(</a:t>
            </a:r>
            <a:r>
              <a:rPr lang="lt-LT" sz="1600" i="1" dirty="0"/>
              <a:t>Byrge&amp; Hansen</a:t>
            </a:r>
            <a:r>
              <a:rPr lang="fi-FI" sz="1600" i="1" dirty="0"/>
              <a:t> </a:t>
            </a:r>
            <a:r>
              <a:rPr lang="lt-LT" sz="1600" i="1" dirty="0"/>
              <a:t>2012</a:t>
            </a:r>
            <a:r>
              <a:rPr lang="fi-FI" sz="1600" i="1" dirty="0"/>
              <a:t>, </a:t>
            </a:r>
            <a:r>
              <a:rPr lang="en-US" sz="1600" i="1" dirty="0" err="1"/>
              <a:t>Byrge</a:t>
            </a:r>
            <a:r>
              <a:rPr lang="en-US" sz="1600" i="1" dirty="0"/>
              <a:t> &amp; Hansen 2009)</a:t>
            </a:r>
            <a:endParaRPr lang="lt-LT" sz="1600" i="1" dirty="0"/>
          </a:p>
        </p:txBody>
      </p:sp>
    </p:spTree>
    <p:extLst>
      <p:ext uri="{BB962C8B-B14F-4D97-AF65-F5344CB8AC3E}">
        <p14:creationId xmlns:p14="http://schemas.microsoft.com/office/powerpoint/2010/main" val="25067933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yvinė">
  <a:themeElements>
    <a:clrScheme name="Retrospektyvinė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yvinė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yvinė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Template" id="{F52BAE4A-3757-4BB5-BC6D-16B0C296CE13}" vid="{3F6DFB22-61F0-4797-B00A-C0AFD3CE9603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9C86511A18EC4A95F12566BD21D95B" ma:contentTypeVersion="14" ma:contentTypeDescription="Create a new document." ma:contentTypeScope="" ma:versionID="524ebb3554a35b4ff401e5735c27bff3">
  <xsd:schema xmlns:xsd="http://www.w3.org/2001/XMLSchema" xmlns:xs="http://www.w3.org/2001/XMLSchema" xmlns:p="http://schemas.microsoft.com/office/2006/metadata/properties" xmlns:ns3="aa47b9a8-fd4e-47e5-8d6c-6c39d9acd0f9" xmlns:ns4="04ff1122-fd99-48cb-a909-3a2a0f378c2d" targetNamespace="http://schemas.microsoft.com/office/2006/metadata/properties" ma:root="true" ma:fieldsID="47c2077367a6daa50ede9278d1baf3f2" ns3:_="" ns4:_="">
    <xsd:import namespace="aa47b9a8-fd4e-47e5-8d6c-6c39d9acd0f9"/>
    <xsd:import namespace="04ff1122-fd99-48cb-a909-3a2a0f378c2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47b9a8-fd4e-47e5-8d6c-6c39d9acd0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f1122-fd99-48cb-a909-3a2a0f378c2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19BF9B-04C6-4E42-B557-DD03FE839A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47b9a8-fd4e-47e5-8d6c-6c39d9acd0f9"/>
    <ds:schemaRef ds:uri="04ff1122-fd99-48cb-a909-3a2a0f378c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B9000F-9770-47E3-A560-ED474BBDAB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31A093-DBF8-4A4A-84B1-6C5EBC16C251}">
  <ds:schemaRefs>
    <ds:schemaRef ds:uri="http://purl.org/dc/dcmitype/"/>
    <ds:schemaRef ds:uri="http://purl.org/dc/terms/"/>
    <ds:schemaRef ds:uri="aa47b9a8-fd4e-47e5-8d6c-6c39d9acd0f9"/>
    <ds:schemaRef ds:uri="04ff1122-fd99-48cb-a909-3a2a0f378c2d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PPT_Template</Template>
  <TotalTime>3121</TotalTime>
  <Words>1559</Words>
  <Application>Microsoft Macintosh PowerPoint</Application>
  <PresentationFormat>Широкоэкранный</PresentationFormat>
  <Paragraphs>155</Paragraphs>
  <Slides>27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Arial</vt:lpstr>
      <vt:lpstr>Calibri</vt:lpstr>
      <vt:lpstr>Calibri Light</vt:lpstr>
      <vt:lpstr>Georgia</vt:lpstr>
      <vt:lpstr>Times New Roman</vt:lpstr>
      <vt:lpstr>Retrospektyvinė</vt:lpstr>
      <vt:lpstr>“Сервис-дизайн подход в развитии сестринских услуг”  Лекция 04 Генерация идей</vt:lpstr>
      <vt:lpstr>Процесс проектирования Double Diamond</vt:lpstr>
      <vt:lpstr>Некоторые факты</vt:lpstr>
      <vt:lpstr>Данные исследований показывают</vt:lpstr>
      <vt:lpstr>Ландшафт, над которым мы работаем</vt:lpstr>
      <vt:lpstr>Согласно Творческой Платформе</vt:lpstr>
      <vt:lpstr>Параллельное мышление создает концентрацию</vt:lpstr>
      <vt:lpstr>Сосредоточенность на задаче создает мотивацию</vt:lpstr>
      <vt:lpstr>Никакое осуждение не создает уверенности</vt:lpstr>
      <vt:lpstr>Горизонтальное мышление создает правильное использование знаний</vt:lpstr>
      <vt:lpstr>Творчество и Инновации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Если вы считаете, что у вас нет хороших идей, наиболее вероятная причина в том, что вы не прилагаете усилий, чтобы воплотить их в жизнь. Успешные люди не ждут, пока идеи упадут им с неба. Они следят за процессом и постоянно стараются придумывать новые идеи. </vt:lpstr>
      <vt:lpstr> 5 техник для генерации идей</vt:lpstr>
      <vt:lpstr>  Придумывайте по 5 идей в день</vt:lpstr>
      <vt:lpstr> Откройте для себя более широкий опыт</vt:lpstr>
      <vt:lpstr>      Анализируйте мир вокруг вас </vt:lpstr>
      <vt:lpstr>Используйте свое время на размышления</vt:lpstr>
      <vt:lpstr>Применять знания из одной области в другой</vt:lpstr>
      <vt:lpstr>Методы генерации творческих идей</vt:lpstr>
      <vt:lpstr>Презентация PowerPoint</vt:lpstr>
      <vt:lpstr>КИЛЛЕРЫ ЛУЧШИХ ИДЕЙ</vt:lpstr>
      <vt:lpstr>Воображение важнее знаний   Альберт Эйнштейн </vt:lpstr>
      <vt:lpstr>Список использованной литературы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[TITLE]</dc:title>
  <dc:creator>Enrika Morkienė</dc:creator>
  <cp:lastModifiedBy>Қуаныш Жұлдыз</cp:lastModifiedBy>
  <cp:revision>169</cp:revision>
  <dcterms:created xsi:type="dcterms:W3CDTF">2021-02-03T14:20:44Z</dcterms:created>
  <dcterms:modified xsi:type="dcterms:W3CDTF">2023-01-10T17:10:44Z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0x010100999C86511A18EC4A95F12566BD21D95B</vt:lpwstr>
  </property>
</Properties>
</file>