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1" r:id="rId3"/>
    <p:sldId id="260" r:id="rId4"/>
    <p:sldId id="269" r:id="rId5"/>
    <p:sldId id="282" r:id="rId6"/>
    <p:sldId id="302" r:id="rId7"/>
    <p:sldId id="270" r:id="rId8"/>
    <p:sldId id="271" r:id="rId9"/>
    <p:sldId id="287" r:id="rId10"/>
    <p:sldId id="288" r:id="rId11"/>
    <p:sldId id="289" r:id="rId12"/>
    <p:sldId id="290" r:id="rId13"/>
    <p:sldId id="291" r:id="rId14"/>
    <p:sldId id="285" r:id="rId15"/>
    <p:sldId id="272" r:id="rId16"/>
    <p:sldId id="306" r:id="rId17"/>
    <p:sldId id="303" r:id="rId18"/>
    <p:sldId id="273" r:id="rId19"/>
    <p:sldId id="274" r:id="rId20"/>
    <p:sldId id="276" r:id="rId21"/>
    <p:sldId id="275" r:id="rId22"/>
    <p:sldId id="292" r:id="rId23"/>
    <p:sldId id="293" r:id="rId24"/>
    <p:sldId id="294" r:id="rId25"/>
    <p:sldId id="277" r:id="rId26"/>
    <p:sldId id="278" r:id="rId27"/>
    <p:sldId id="305" r:id="rId28"/>
    <p:sldId id="304" r:id="rId29"/>
    <p:sldId id="296" r:id="rId30"/>
    <p:sldId id="297" r:id="rId31"/>
    <p:sldId id="298" r:id="rId32"/>
    <p:sldId id="299" r:id="rId33"/>
    <p:sldId id="300" r:id="rId34"/>
    <p:sldId id="267" r:id="rId35"/>
    <p:sldId id="264" r:id="rId36"/>
    <p:sldId id="326" r:id="rId37"/>
    <p:sldId id="327" r:id="rId38"/>
    <p:sldId id="328" r:id="rId39"/>
    <p:sldId id="32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4" autoAdjust="0"/>
    <p:restoredTop sz="94027" autoAdjust="0"/>
  </p:normalViewPr>
  <p:slideViewPr>
    <p:cSldViewPr snapToGrid="0">
      <p:cViewPr varScale="1">
        <p:scale>
          <a:sx n="74" d="100"/>
          <a:sy n="74" d="100"/>
        </p:scale>
        <p:origin x="176" y="200"/>
      </p:cViewPr>
      <p:guideLst>
        <p:guide orient="horz" pos="6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1E7FF-48A5-4B6C-8DF3-9CB6F8B419C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2879FB6-EC24-4D80-A676-2674D49A5D3C}">
      <dgm:prSet phldrT="[Teksti]"/>
      <dgm:spPr/>
      <dgm:t>
        <a:bodyPr/>
        <a:lstStyle/>
        <a:p>
          <a:r>
            <a:rPr lang="fi-FI" dirty="0"/>
            <a:t>1. </a:t>
          </a:r>
          <a:r>
            <a:rPr lang="fi-FI" dirty="0" err="1"/>
            <a:t>Discover</a:t>
          </a:r>
          <a:endParaRPr lang="fi-FI" dirty="0"/>
        </a:p>
      </dgm:t>
    </dgm:pt>
    <dgm:pt modelId="{FBD84D3A-9586-4797-9B55-BCE480D56A2A}" type="parTrans" cxnId="{9701837A-3132-4FEF-AE20-A21EDA757102}">
      <dgm:prSet/>
      <dgm:spPr/>
      <dgm:t>
        <a:bodyPr/>
        <a:lstStyle/>
        <a:p>
          <a:endParaRPr lang="fi-FI"/>
        </a:p>
      </dgm:t>
    </dgm:pt>
    <dgm:pt modelId="{CE816442-CCC7-4AF2-A909-C3DAADD9D3FA}" type="sibTrans" cxnId="{9701837A-3132-4FEF-AE20-A21EDA757102}">
      <dgm:prSet/>
      <dgm:spPr/>
      <dgm:t>
        <a:bodyPr/>
        <a:lstStyle/>
        <a:p>
          <a:endParaRPr lang="fi-FI"/>
        </a:p>
      </dgm:t>
    </dgm:pt>
    <dgm:pt modelId="{A73E2F05-F500-4661-AB02-2526360F01B7}">
      <dgm:prSet phldrT="[Teksti]"/>
      <dgm:spPr/>
      <dgm:t>
        <a:bodyPr/>
        <a:lstStyle/>
        <a:p>
          <a:r>
            <a:rPr lang="fi-FI" dirty="0"/>
            <a:t>2.Define</a:t>
          </a:r>
        </a:p>
      </dgm:t>
    </dgm:pt>
    <dgm:pt modelId="{3DFBB476-2C1F-4983-85D5-FC9D403B931C}" type="parTrans" cxnId="{32BD6FE9-AFE2-484B-95C0-5FC061D989F0}">
      <dgm:prSet/>
      <dgm:spPr/>
      <dgm:t>
        <a:bodyPr/>
        <a:lstStyle/>
        <a:p>
          <a:endParaRPr lang="fi-FI"/>
        </a:p>
      </dgm:t>
    </dgm:pt>
    <dgm:pt modelId="{06E16918-76CF-4098-B0BF-A2A4CDE55A83}" type="sibTrans" cxnId="{32BD6FE9-AFE2-484B-95C0-5FC061D989F0}">
      <dgm:prSet/>
      <dgm:spPr/>
      <dgm:t>
        <a:bodyPr/>
        <a:lstStyle/>
        <a:p>
          <a:endParaRPr lang="fi-FI"/>
        </a:p>
      </dgm:t>
    </dgm:pt>
    <dgm:pt modelId="{D5BE7CEA-7AE6-4F0C-860D-15C78F9B9C86}">
      <dgm:prSet phldrT="[Teksti]"/>
      <dgm:spPr/>
      <dgm:t>
        <a:bodyPr/>
        <a:lstStyle/>
        <a:p>
          <a:r>
            <a:rPr lang="fi-FI" dirty="0"/>
            <a:t>3.Develop</a:t>
          </a:r>
        </a:p>
      </dgm:t>
    </dgm:pt>
    <dgm:pt modelId="{A01DC3E3-683F-4485-8E60-9B517B1E504C}" type="parTrans" cxnId="{8D53A884-17E1-4FCC-A19A-2D67E5E6B8E4}">
      <dgm:prSet/>
      <dgm:spPr/>
      <dgm:t>
        <a:bodyPr/>
        <a:lstStyle/>
        <a:p>
          <a:endParaRPr lang="fi-FI"/>
        </a:p>
      </dgm:t>
    </dgm:pt>
    <dgm:pt modelId="{8FD0A3F4-9433-4A21-823C-D41D2D0C6111}" type="sibTrans" cxnId="{8D53A884-17E1-4FCC-A19A-2D67E5E6B8E4}">
      <dgm:prSet/>
      <dgm:spPr/>
      <dgm:t>
        <a:bodyPr/>
        <a:lstStyle/>
        <a:p>
          <a:endParaRPr lang="fi-FI"/>
        </a:p>
      </dgm:t>
    </dgm:pt>
    <dgm:pt modelId="{30B633AA-26F8-4BAC-A206-90F3A6169256}">
      <dgm:prSet phldrT="[Teksti]"/>
      <dgm:spPr/>
      <dgm:t>
        <a:bodyPr/>
        <a:lstStyle/>
        <a:p>
          <a:r>
            <a:rPr lang="fi-FI" dirty="0"/>
            <a:t>4.Deliver</a:t>
          </a:r>
        </a:p>
      </dgm:t>
    </dgm:pt>
    <dgm:pt modelId="{C4735D43-54EA-43AA-9C87-323D8FFE4335}" type="parTrans" cxnId="{D0CF69B1-571E-45D7-B67F-B88C5E925143}">
      <dgm:prSet/>
      <dgm:spPr/>
      <dgm:t>
        <a:bodyPr/>
        <a:lstStyle/>
        <a:p>
          <a:endParaRPr lang="fi-FI"/>
        </a:p>
      </dgm:t>
    </dgm:pt>
    <dgm:pt modelId="{9AA1BE7D-31BB-4275-96E2-4ED507CF7398}" type="sibTrans" cxnId="{D0CF69B1-571E-45D7-B67F-B88C5E925143}">
      <dgm:prSet/>
      <dgm:spPr/>
      <dgm:t>
        <a:bodyPr/>
        <a:lstStyle/>
        <a:p>
          <a:endParaRPr lang="fi-FI"/>
        </a:p>
      </dgm:t>
    </dgm:pt>
    <dgm:pt modelId="{F02FA974-3746-41F0-946A-3DD2185111B6}" type="pres">
      <dgm:prSet presAssocID="{EE21E7FF-48A5-4B6C-8DF3-9CB6F8B419CC}" presName="Name0" presStyleCnt="0">
        <dgm:presLayoutVars>
          <dgm:dir/>
          <dgm:resizeHandles val="exact"/>
        </dgm:presLayoutVars>
      </dgm:prSet>
      <dgm:spPr/>
    </dgm:pt>
    <dgm:pt modelId="{E9BB67A5-0C00-4081-BEC9-5E0D2176DA32}" type="pres">
      <dgm:prSet presAssocID="{A2879FB6-EC24-4D80-A676-2674D49A5D3C}" presName="parTxOnly" presStyleLbl="node1" presStyleIdx="0" presStyleCnt="4">
        <dgm:presLayoutVars>
          <dgm:bulletEnabled val="1"/>
        </dgm:presLayoutVars>
      </dgm:prSet>
      <dgm:spPr/>
    </dgm:pt>
    <dgm:pt modelId="{D5D4B1F9-ADEC-4759-9854-C6851B6D98A9}" type="pres">
      <dgm:prSet presAssocID="{CE816442-CCC7-4AF2-A909-C3DAADD9D3FA}" presName="parSpace" presStyleCnt="0"/>
      <dgm:spPr/>
    </dgm:pt>
    <dgm:pt modelId="{955E6096-3289-40B9-9BE6-8972A61DA5E9}" type="pres">
      <dgm:prSet presAssocID="{A73E2F05-F500-4661-AB02-2526360F01B7}" presName="parTxOnly" presStyleLbl="node1" presStyleIdx="1" presStyleCnt="4">
        <dgm:presLayoutVars>
          <dgm:bulletEnabled val="1"/>
        </dgm:presLayoutVars>
      </dgm:prSet>
      <dgm:spPr/>
    </dgm:pt>
    <dgm:pt modelId="{34665BCC-4BC1-402D-86AA-6EDDE9D46D0E}" type="pres">
      <dgm:prSet presAssocID="{06E16918-76CF-4098-B0BF-A2A4CDE55A83}" presName="parSpace" presStyleCnt="0"/>
      <dgm:spPr/>
    </dgm:pt>
    <dgm:pt modelId="{45F65B02-AF09-4A1F-A75B-FA344974C3B7}" type="pres">
      <dgm:prSet presAssocID="{D5BE7CEA-7AE6-4F0C-860D-15C78F9B9C86}" presName="parTxOnly" presStyleLbl="node1" presStyleIdx="2" presStyleCnt="4">
        <dgm:presLayoutVars>
          <dgm:bulletEnabled val="1"/>
        </dgm:presLayoutVars>
      </dgm:prSet>
      <dgm:spPr/>
    </dgm:pt>
    <dgm:pt modelId="{C97B7373-89BF-4379-AD24-EA5A16B70EBC}" type="pres">
      <dgm:prSet presAssocID="{8FD0A3F4-9433-4A21-823C-D41D2D0C6111}" presName="parSpace" presStyleCnt="0"/>
      <dgm:spPr/>
    </dgm:pt>
    <dgm:pt modelId="{3B8077B8-F6EF-43AF-A5BC-0CDB74AF7C46}" type="pres">
      <dgm:prSet presAssocID="{30B633AA-26F8-4BAC-A206-90F3A616925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75E2CC25-1594-4BE8-BA97-8A72EF746C25}" type="presOf" srcId="{A73E2F05-F500-4661-AB02-2526360F01B7}" destId="{955E6096-3289-40B9-9BE6-8972A61DA5E9}" srcOrd="0" destOrd="0" presId="urn:microsoft.com/office/officeart/2005/8/layout/hChevron3"/>
    <dgm:cxn modelId="{A65D4668-E8A4-4282-B00F-ECA44502C8FA}" type="presOf" srcId="{EE21E7FF-48A5-4B6C-8DF3-9CB6F8B419CC}" destId="{F02FA974-3746-41F0-946A-3DD2185111B6}" srcOrd="0" destOrd="0" presId="urn:microsoft.com/office/officeart/2005/8/layout/hChevron3"/>
    <dgm:cxn modelId="{9701837A-3132-4FEF-AE20-A21EDA757102}" srcId="{EE21E7FF-48A5-4B6C-8DF3-9CB6F8B419CC}" destId="{A2879FB6-EC24-4D80-A676-2674D49A5D3C}" srcOrd="0" destOrd="0" parTransId="{FBD84D3A-9586-4797-9B55-BCE480D56A2A}" sibTransId="{CE816442-CCC7-4AF2-A909-C3DAADD9D3FA}"/>
    <dgm:cxn modelId="{8D53A884-17E1-4FCC-A19A-2D67E5E6B8E4}" srcId="{EE21E7FF-48A5-4B6C-8DF3-9CB6F8B419CC}" destId="{D5BE7CEA-7AE6-4F0C-860D-15C78F9B9C86}" srcOrd="2" destOrd="0" parTransId="{A01DC3E3-683F-4485-8E60-9B517B1E504C}" sibTransId="{8FD0A3F4-9433-4A21-823C-D41D2D0C6111}"/>
    <dgm:cxn modelId="{99EA51AE-90A7-4630-80C4-45259DD24170}" type="presOf" srcId="{A2879FB6-EC24-4D80-A676-2674D49A5D3C}" destId="{E9BB67A5-0C00-4081-BEC9-5E0D2176DA32}" srcOrd="0" destOrd="0" presId="urn:microsoft.com/office/officeart/2005/8/layout/hChevron3"/>
    <dgm:cxn modelId="{DB332AB0-9685-4220-B53D-AA36F965E483}" type="presOf" srcId="{30B633AA-26F8-4BAC-A206-90F3A6169256}" destId="{3B8077B8-F6EF-43AF-A5BC-0CDB74AF7C46}" srcOrd="0" destOrd="0" presId="urn:microsoft.com/office/officeart/2005/8/layout/hChevron3"/>
    <dgm:cxn modelId="{D0CF69B1-571E-45D7-B67F-B88C5E925143}" srcId="{EE21E7FF-48A5-4B6C-8DF3-9CB6F8B419CC}" destId="{30B633AA-26F8-4BAC-A206-90F3A6169256}" srcOrd="3" destOrd="0" parTransId="{C4735D43-54EA-43AA-9C87-323D8FFE4335}" sibTransId="{9AA1BE7D-31BB-4275-96E2-4ED507CF7398}"/>
    <dgm:cxn modelId="{D237E6B2-070A-4DBC-A45D-E45CB4F75086}" type="presOf" srcId="{D5BE7CEA-7AE6-4F0C-860D-15C78F9B9C86}" destId="{45F65B02-AF09-4A1F-A75B-FA344974C3B7}" srcOrd="0" destOrd="0" presId="urn:microsoft.com/office/officeart/2005/8/layout/hChevron3"/>
    <dgm:cxn modelId="{32BD6FE9-AFE2-484B-95C0-5FC061D989F0}" srcId="{EE21E7FF-48A5-4B6C-8DF3-9CB6F8B419CC}" destId="{A73E2F05-F500-4661-AB02-2526360F01B7}" srcOrd="1" destOrd="0" parTransId="{3DFBB476-2C1F-4983-85D5-FC9D403B931C}" sibTransId="{06E16918-76CF-4098-B0BF-A2A4CDE55A83}"/>
    <dgm:cxn modelId="{7188F1B3-9677-427D-834A-2CFCFA18D7BE}" type="presParOf" srcId="{F02FA974-3746-41F0-946A-3DD2185111B6}" destId="{E9BB67A5-0C00-4081-BEC9-5E0D2176DA32}" srcOrd="0" destOrd="0" presId="urn:microsoft.com/office/officeart/2005/8/layout/hChevron3"/>
    <dgm:cxn modelId="{0A3C5E71-A3FD-44C4-8C6A-45B18FE08A5A}" type="presParOf" srcId="{F02FA974-3746-41F0-946A-3DD2185111B6}" destId="{D5D4B1F9-ADEC-4759-9854-C6851B6D98A9}" srcOrd="1" destOrd="0" presId="urn:microsoft.com/office/officeart/2005/8/layout/hChevron3"/>
    <dgm:cxn modelId="{111A5553-C9DC-4488-B148-09B448A84D60}" type="presParOf" srcId="{F02FA974-3746-41F0-946A-3DD2185111B6}" destId="{955E6096-3289-40B9-9BE6-8972A61DA5E9}" srcOrd="2" destOrd="0" presId="urn:microsoft.com/office/officeart/2005/8/layout/hChevron3"/>
    <dgm:cxn modelId="{2388A120-0603-42E3-A8C4-DBB8B6DEC895}" type="presParOf" srcId="{F02FA974-3746-41F0-946A-3DD2185111B6}" destId="{34665BCC-4BC1-402D-86AA-6EDDE9D46D0E}" srcOrd="3" destOrd="0" presId="urn:microsoft.com/office/officeart/2005/8/layout/hChevron3"/>
    <dgm:cxn modelId="{2194F9A6-7FE1-4DC8-A3A2-BC7020682C38}" type="presParOf" srcId="{F02FA974-3746-41F0-946A-3DD2185111B6}" destId="{45F65B02-AF09-4A1F-A75B-FA344974C3B7}" srcOrd="4" destOrd="0" presId="urn:microsoft.com/office/officeart/2005/8/layout/hChevron3"/>
    <dgm:cxn modelId="{B5EDF78C-214C-4D73-9BFD-4C4F39F79B06}" type="presParOf" srcId="{F02FA974-3746-41F0-946A-3DD2185111B6}" destId="{C97B7373-89BF-4379-AD24-EA5A16B70EBC}" srcOrd="5" destOrd="0" presId="urn:microsoft.com/office/officeart/2005/8/layout/hChevron3"/>
    <dgm:cxn modelId="{3CB137BD-FF5B-4C34-AAA3-B4627335EDD9}" type="presParOf" srcId="{F02FA974-3746-41F0-946A-3DD2185111B6}" destId="{3B8077B8-F6EF-43AF-A5BC-0CDB74AF7C4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67A5-0C00-4081-BEC9-5E0D2176DA32}">
      <dsp:nvSpPr>
        <dsp:cNvPr id="0" name=""/>
        <dsp:cNvSpPr/>
      </dsp:nvSpPr>
      <dsp:spPr>
        <a:xfrm>
          <a:off x="1511" y="713426"/>
          <a:ext cx="1516163" cy="6064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1. </a:t>
          </a:r>
          <a:r>
            <a:rPr lang="fi-FI" sz="1500" kern="1200" dirty="0" err="1"/>
            <a:t>Discover</a:t>
          </a:r>
          <a:endParaRPr lang="fi-FI" sz="1500" kern="1200" dirty="0"/>
        </a:p>
      </dsp:txBody>
      <dsp:txXfrm>
        <a:off x="1511" y="713426"/>
        <a:ext cx="1364547" cy="606465"/>
      </dsp:txXfrm>
    </dsp:sp>
    <dsp:sp modelId="{955E6096-3289-40B9-9BE6-8972A61DA5E9}">
      <dsp:nvSpPr>
        <dsp:cNvPr id="0" name=""/>
        <dsp:cNvSpPr/>
      </dsp:nvSpPr>
      <dsp:spPr>
        <a:xfrm>
          <a:off x="1214441" y="713426"/>
          <a:ext cx="1516163" cy="606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2.Define</a:t>
          </a:r>
        </a:p>
      </dsp:txBody>
      <dsp:txXfrm>
        <a:off x="1517674" y="713426"/>
        <a:ext cx="909698" cy="606465"/>
      </dsp:txXfrm>
    </dsp:sp>
    <dsp:sp modelId="{45F65B02-AF09-4A1F-A75B-FA344974C3B7}">
      <dsp:nvSpPr>
        <dsp:cNvPr id="0" name=""/>
        <dsp:cNvSpPr/>
      </dsp:nvSpPr>
      <dsp:spPr>
        <a:xfrm>
          <a:off x="2427372" y="713426"/>
          <a:ext cx="1516163" cy="606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3.Develop</a:t>
          </a:r>
        </a:p>
      </dsp:txBody>
      <dsp:txXfrm>
        <a:off x="2730605" y="713426"/>
        <a:ext cx="909698" cy="606465"/>
      </dsp:txXfrm>
    </dsp:sp>
    <dsp:sp modelId="{3B8077B8-F6EF-43AF-A5BC-0CDB74AF7C46}">
      <dsp:nvSpPr>
        <dsp:cNvPr id="0" name=""/>
        <dsp:cNvSpPr/>
      </dsp:nvSpPr>
      <dsp:spPr>
        <a:xfrm>
          <a:off x="3640302" y="713426"/>
          <a:ext cx="1516163" cy="606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4.Deliver</a:t>
          </a:r>
        </a:p>
      </dsp:txBody>
      <dsp:txXfrm>
        <a:off x="3943535" y="713426"/>
        <a:ext cx="909698" cy="606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E4EA-A592-4B3C-84B8-EB43BD280C89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3B9C-3A07-45FE-922C-29F3E73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1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3A which is the different model of client behavior template to draft the personas’ behavior/characteristics</a:t>
            </a:r>
            <a:endParaRPr lang="en-P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</a:t>
            </a:r>
            <a:r>
              <a:rPr lang="en-P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how the character/ patient will use the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3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4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photos of individuals that closely depicts the persona (NO celebrity)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6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8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0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5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</a:t>
            </a:r>
            <a:r>
              <a:rPr lang="en-US" baseline="0" dirty="0"/>
              <a:t>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2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</a:t>
            </a:r>
            <a:r>
              <a:rPr lang="en-US" baseline="0" dirty="0"/>
              <a:t>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4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</a:t>
            </a:r>
            <a:r>
              <a:rPr lang="en-US" baseline="0" dirty="0"/>
              <a:t>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0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73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</a:t>
            </a:r>
            <a:r>
              <a:rPr lang="en-US" baseline="0" dirty="0"/>
              <a:t>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7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6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4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 = Early version of concept of solution or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4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3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Divergent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 that all identified solutions are considered prototypes (product/model/process for testing)</a:t>
            </a:r>
          </a:p>
          <a:p>
            <a:pPr marL="109728" lvl="2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0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8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5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0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6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baseline="0" dirty="0"/>
              <a:t>Iterative =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 something again and again, usually to improve it [7]</a:t>
            </a:r>
            <a:r>
              <a:rPr lang="en-P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going back and forth during the steps or processes of the design to improve the actions/solutions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https://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dictionary.cambridge.org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/dictionary/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/iterative</a:t>
            </a:r>
            <a:endParaRPr lang="en-P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P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aseline="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Users/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Clients; Customers;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End-users</a:t>
            </a:r>
            <a:r>
              <a:rPr lang="en-PH" b="1" dirty="0">
                <a:effectLst/>
              </a:rPr>
              <a:t>  =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a design context, the term “user” would commonly refer to people using a product or a service [1]</a:t>
            </a:r>
            <a:r>
              <a:rPr lang="en-PH" b="1" dirty="0">
                <a:effectLst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PH" dirty="0">
                <a:effectLst/>
              </a:rPr>
              <a:t>Reference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A.K. FORSHAUG &amp; J.B. SIGURJÓNSSON. User involvement in design of health care services, INTERNATIONAL CONFERENCE ON ENGINEERING AND PRODUCT DESIGN EDUCATION.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Prototype = </a:t>
            </a:r>
            <a:r>
              <a:rPr lang="en-PH" sz="1800" b="1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P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design of something from which other forms are copied or developed [11] ; </a:t>
            </a:r>
            <a:r>
              <a:rPr lang="en-PH" sz="1800" b="1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design it is the early version of solution to be tested and improve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PH" sz="180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https://</a:t>
            </a:r>
            <a:r>
              <a:rPr lang="en-PH" sz="18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www.oxfordlearnersdictionaries.com</a:t>
            </a:r>
            <a:r>
              <a:rPr lang="en-PH" sz="180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/definition/</a:t>
            </a:r>
            <a:r>
              <a:rPr lang="en-PH" sz="18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n-PH" sz="180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PH" sz="180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prototype?q</a:t>
            </a:r>
            <a:r>
              <a:rPr lang="en-PH" sz="180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=prototype</a:t>
            </a:r>
            <a:endParaRPr lang="en-P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1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en-US" sz="12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prototyping: Testing the solution with end-user and their feedback will be used to improve the solution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Demographics-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age, gender etc.</a:t>
            </a:r>
            <a:endParaRPr lang="en-US" dirty="0"/>
          </a:p>
          <a:p>
            <a:r>
              <a:rPr lang="en-US" dirty="0"/>
              <a:t>General-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occupation, interests, hobbies etc.</a:t>
            </a:r>
            <a:endParaRPr lang="en-US" dirty="0"/>
          </a:p>
          <a:p>
            <a:r>
              <a:rPr lang="en-US" dirty="0"/>
              <a:t>Psychological- needs and goals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Keeptitusable</a:t>
            </a:r>
            <a:r>
              <a:rPr lang="en-US" b="0" dirty="0"/>
              <a:t>. (n.d.)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Personas: Why is it important to understand your users?</a:t>
            </a:r>
            <a:r>
              <a:rPr lang="en-US" b="0" dirty="0"/>
              <a:t> https://www.keepitusable.com/blog/personas-why-is-it-important-to-understand-your-users/</a:t>
            </a:r>
            <a:endParaRPr lang="ru-RU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557225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61322"/>
            <a:ext cx="3352799" cy="7149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1A6DE-4906-4E8E-B059-08E1ACFD3D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2959" y="159116"/>
            <a:ext cx="1330982" cy="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08963"/>
          </a:xfrm>
        </p:spPr>
        <p:txBody>
          <a:bodyPr/>
          <a:lstStyle>
            <a:lvl1pPr marL="0" algn="ctr">
              <a:defRPr sz="4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46052"/>
            <a:ext cx="57302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19388"/>
            <a:ext cx="5730240" cy="3341145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348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9388"/>
            <a:ext cx="5348004" cy="3341146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796" y="2142111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27774"/>
            <a:ext cx="3519577" cy="75054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1D42B-C63A-4E8A-B953-0F567EEA1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2871" y="127774"/>
            <a:ext cx="1297550" cy="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11" y="1845734"/>
            <a:ext cx="1127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25249"/>
            <a:ext cx="3519577" cy="75054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3611" y="6305977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C2833-4B21-4E16-88A8-EE218A7DAEA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07193" y="139107"/>
            <a:ext cx="132273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rachelshadoan/4171746951/in/photostrea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rohles.net/en/articles/chatbot-prototypi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experience.sap.com/designservices/approach/scene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kyla.fi/fi/tyokalut/service-blueprint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epitusable.com/blog/personas-why-is-it-important-to-understand-your-us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viajeroaccidental.blogspot.com/2012/10/invertir-en-las-persona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6114" y="1173192"/>
            <a:ext cx="11736580" cy="285431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E36C0A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“Service design approach in the development of nursing services”</a:t>
            </a:r>
            <a:b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3200" b="1" dirty="0">
                <a:solidFill>
                  <a:schemeClr val="tx1"/>
                </a:solidFill>
              </a:rPr>
            </a:br>
            <a:r>
              <a:rPr lang="fi-FI" sz="3200" b="1" dirty="0"/>
              <a:t>Lecture 05 </a:t>
            </a:r>
            <a:br>
              <a:rPr lang="fi-FI" sz="3200" b="1" dirty="0">
                <a:solidFill>
                  <a:schemeClr val="tx1"/>
                </a:solidFill>
              </a:rPr>
            </a:br>
            <a:r>
              <a:rPr lang="en-US" sz="3200" b="1" dirty="0"/>
              <a:t>Develop</a:t>
            </a:r>
            <a:r>
              <a:rPr lang="en-GB" sz="3200" b="1" dirty="0" err="1"/>
              <a:t>ing</a:t>
            </a:r>
            <a:br>
              <a:rPr lang="en-US" sz="3200" b="1" dirty="0"/>
            </a:br>
            <a:r>
              <a:rPr lang="en-US" sz="3200" b="1" dirty="0">
                <a:solidFill>
                  <a:schemeClr val="tx1"/>
                </a:solidFill>
              </a:rPr>
              <a:t>3 phase</a:t>
            </a:r>
            <a:endParaRPr lang="en-US" sz="3200" b="1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692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b="1" dirty="0">
                <a:solidFill>
                  <a:srgbClr val="0070C0"/>
                </a:solidFill>
                <a:cs typeface="Times New Roman" panose="02020603050405020304" pitchFamily="18" charset="0"/>
              </a:rPr>
              <a:t>Presented by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Paolo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colet</a:t>
            </a:r>
            <a:endParaRPr 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Nazarbayev university,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09020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710120"/>
            <a:ext cx="11261124" cy="866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(4/9)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1017917" y="1839741"/>
            <a:ext cx="10196423" cy="406072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 (2/5)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or drafting of personas</a:t>
            </a:r>
          </a:p>
          <a:p>
            <a:pPr marL="1460020" lvl="6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of several users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020" lvl="6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020" lvl="6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Use 3A which is the different model of client behavior template</a:t>
            </a:r>
            <a:r>
              <a:rPr lang="ru-RU" sz="2400" dirty="0">
                <a:solidFill>
                  <a:srgbClr val="0070C0"/>
                </a:solidFill>
              </a:rPr>
              <a:t>,</a:t>
            </a:r>
            <a:r>
              <a:rPr lang="en-US" sz="2400" dirty="0">
                <a:solidFill>
                  <a:srgbClr val="0070C0"/>
                </a:solidFill>
              </a:rPr>
              <a:t> to draft the personas’ behavior/characteristics</a:t>
            </a:r>
          </a:p>
          <a:p>
            <a:pPr marL="1460020" lvl="6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7008" lvl="4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89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(5/9)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984188" y="1837016"/>
            <a:ext cx="10581736" cy="45637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 (3/5)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Scenarios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about how the persona use the service or product (imagined situation)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how the persona use the service/solutions 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End-user interaction with the service/product</a:t>
            </a:r>
          </a:p>
          <a:p>
            <a:pPr marL="384048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8404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Use 3A which is the different model of client behavior template to draft the personas’ behavior/characteristics</a:t>
            </a:r>
            <a:endParaRPr lang="en-US" sz="1800" dirty="0"/>
          </a:p>
          <a:p>
            <a:pPr lvl="6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1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(6/9)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935488" y="1923696"/>
            <a:ext cx="10503138" cy="390776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 (4/5)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Personas’ description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the end-user (detailing including the scenario)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a narration of the character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88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33138"/>
            <a:ext cx="11261124" cy="1143546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(7/9)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9088" y="1960510"/>
            <a:ext cx="10909538" cy="402622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 (5/5)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personas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personas that represent the end-users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3-6 personas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Dissemination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results/findings with the team 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05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17096"/>
            <a:ext cx="11261124" cy="1159588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(8/9)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57279" y="1943258"/>
            <a:ext cx="10460578" cy="3974463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end-users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empathy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9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49180"/>
            <a:ext cx="11261124" cy="1127504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(9/9)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56150" y="1796497"/>
            <a:ext cx="11009773" cy="4069465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Output?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Sketch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different personas with end-users’ information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Communicated through </a:t>
            </a:r>
            <a:r>
              <a:rPr lang="en-US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materials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these PERSONAS are useful to guide in creating a solution (they help focuses the design of solutions)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should be noted that personas are archetypes (representative profile) and not stereotypes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84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example 2">
            <a:extLst>
              <a:ext uri="{FF2B5EF4-FFF2-40B4-BE49-F238E27FC236}">
                <a16:creationId xmlns:a16="http://schemas.microsoft.com/office/drawing/2014/main" id="{95280D1D-0329-6240-9DA4-8F2F9712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28" y="914400"/>
            <a:ext cx="8298015" cy="5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CA7DD-78A1-6345-BFCA-1E06E6794F90}"/>
              </a:ext>
            </a:extLst>
          </p:cNvPr>
          <p:cNvSpPr txBox="1"/>
          <p:nvPr/>
        </p:nvSpPr>
        <p:spPr>
          <a:xfrm>
            <a:off x="6947363" y="5885898"/>
            <a:ext cx="844360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Photo credit to https://</a:t>
            </a:r>
            <a:r>
              <a:rPr lang="en-US" sz="600" dirty="0" err="1"/>
              <a:t>www.keepitusable.com</a:t>
            </a:r>
            <a:r>
              <a:rPr lang="en-US" sz="600" dirty="0"/>
              <a:t>/blog/personas-why-is-it-important-to-understand-your-users/</a:t>
            </a:r>
          </a:p>
        </p:txBody>
      </p:sp>
    </p:spTree>
    <p:extLst>
      <p:ext uri="{BB962C8B-B14F-4D97-AF65-F5344CB8AC3E}">
        <p14:creationId xmlns:p14="http://schemas.microsoft.com/office/powerpoint/2010/main" val="381036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FBC8-CEE2-7C4A-9908-A1464449D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797" y="2142111"/>
            <a:ext cx="4005717" cy="2576846"/>
          </a:xfrm>
        </p:spPr>
        <p:txBody>
          <a:bodyPr>
            <a:noAutofit/>
          </a:bodyPr>
          <a:lstStyle/>
          <a:p>
            <a:r>
              <a:rPr lang="en-US" sz="3600" b="1" dirty="0"/>
              <a:t>Tools &amp; Methods B Service blueprint</a:t>
            </a:r>
            <a:r>
              <a:rPr lang="ru-RU" sz="3600" b="1" dirty="0"/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Table&#10;&#10;Description automatically generated with low confidence">
            <a:extLst>
              <a:ext uri="{FF2B5EF4-FFF2-40B4-BE49-F238E27FC236}">
                <a16:creationId xmlns:a16="http://schemas.microsoft.com/office/drawing/2014/main" id="{0D2DC885-CCC5-2C40-8FFE-4BF91F01B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12632" y="1465942"/>
            <a:ext cx="6691756" cy="431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8F0D6E-5420-A146-9641-1F295B09D527}"/>
              </a:ext>
            </a:extLst>
          </p:cNvPr>
          <p:cNvSpPr txBox="1"/>
          <p:nvPr/>
        </p:nvSpPr>
        <p:spPr>
          <a:xfrm>
            <a:off x="8766634" y="5783943"/>
            <a:ext cx="635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hlinkClick r:id="rId4" tooltip="https://www.flickr.com/photos/rachelshadoan/4171746951/in/photostream/"/>
              </a:rPr>
              <a:t>This Photo</a:t>
            </a:r>
            <a:r>
              <a:rPr lang="en-US" sz="800"/>
              <a:t> by Unknown Author is licensed under </a:t>
            </a:r>
            <a:r>
              <a:rPr lang="en-US" sz="800">
                <a:hlinkClick r:id="rId5" tooltip="https://creativecommons.org/licenses/by-nc-sa/3.0/"/>
              </a:rPr>
              <a:t>CC BY-SA-NC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9062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612844"/>
            <a:ext cx="11261124" cy="988553"/>
          </a:xfrm>
        </p:spPr>
        <p:txBody>
          <a:bodyPr>
            <a:normAutofit/>
          </a:bodyPr>
          <a:lstStyle/>
          <a:p>
            <a:pPr marL="164592"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tabLst/>
              <a:defRPr/>
            </a:pPr>
            <a:r>
              <a:rPr lang="en-US" sz="3200" b="1" dirty="0">
                <a:latin typeface="Calibri Light" panose="020F0302020204030204"/>
              </a:rPr>
              <a:t>Tools &amp; Methods B Service blueprint (1/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9)</a:t>
            </a:r>
            <a:endParaRPr lang="en-US" sz="3200" b="1" dirty="0">
              <a:solidFill>
                <a:schemeClr val="tx1"/>
              </a:solidFill>
              <a:latin typeface="Calibri Light" panose="020F0302020204030204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1"/>
            <a:ext cx="11261124" cy="3663913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to be the second part/follow-up to user’s journey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blueprint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combines the 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user’s experience and the workers’ actions/support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559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B. Service blueprint (2/ 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2"/>
            <a:ext cx="11261124" cy="393471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representation of the service (process how service is delivered/ task of providing the service/ steps in the process of providing service)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 the future service (which include the provider/end-users)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Visualize using the user pathway</a:t>
            </a:r>
            <a:r>
              <a:rPr lang="ru-RU" sz="2400" dirty="0"/>
              <a:t>/</a:t>
            </a:r>
            <a:r>
              <a:rPr lang="en-US" sz="2400" dirty="0"/>
              <a:t>patient journey 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597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01A9A561-6FE0-42D8-BCDC-E8D6666B0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894089"/>
              </p:ext>
            </p:extLst>
          </p:nvPr>
        </p:nvGraphicFramePr>
        <p:xfrm>
          <a:off x="3796523" y="1176096"/>
          <a:ext cx="5157977" cy="203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75C350D5-E344-4178-A179-1047D11D898B}"/>
              </a:ext>
            </a:extLst>
          </p:cNvPr>
          <p:cNvSpPr/>
          <p:nvPr/>
        </p:nvSpPr>
        <p:spPr>
          <a:xfrm>
            <a:off x="3819143" y="4968814"/>
            <a:ext cx="1291025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A </a:t>
            </a:r>
            <a:r>
              <a:rPr lang="fi-FI" sz="1200" dirty="0" err="1"/>
              <a:t>comprehensive</a:t>
            </a:r>
            <a:r>
              <a:rPr lang="fi-FI" sz="1200" dirty="0"/>
              <a:t> </a:t>
            </a:r>
            <a:r>
              <a:rPr lang="fi-FI" sz="1200" dirty="0" err="1"/>
              <a:t>understanding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problem</a:t>
            </a:r>
            <a:r>
              <a:rPr lang="fi-FI" sz="1200" dirty="0"/>
              <a:t> to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solved</a:t>
            </a:r>
            <a:endParaRPr lang="fi-FI" sz="120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A94188-6D21-4339-9660-9031B183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2" y="910238"/>
            <a:ext cx="11170508" cy="808963"/>
          </a:xfr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sz="2800" b="1" dirty="0"/>
              <a:t>Double Diamond Design </a:t>
            </a:r>
            <a:r>
              <a:rPr lang="fi-FI" sz="2800" b="1" dirty="0" err="1"/>
              <a:t>Process</a:t>
            </a:r>
            <a:endParaRPr lang="fi-FI" sz="2800" b="1" dirty="0">
              <a:solidFill>
                <a:schemeClr val="tx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8612B6D-FC66-485F-9690-E00B6B1E42A5}"/>
              </a:ext>
            </a:extLst>
          </p:cNvPr>
          <p:cNvSpPr/>
          <p:nvPr/>
        </p:nvSpPr>
        <p:spPr>
          <a:xfrm>
            <a:off x="5086284" y="4968815"/>
            <a:ext cx="1185212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A </a:t>
            </a:r>
            <a:r>
              <a:rPr lang="fi-FI" sz="1200" dirty="0" err="1"/>
              <a:t>clear</a:t>
            </a:r>
            <a:r>
              <a:rPr lang="fi-FI" sz="1200" dirty="0"/>
              <a:t> definition of </a:t>
            </a:r>
            <a:r>
              <a:rPr lang="fi-FI" sz="1200" dirty="0" err="1"/>
              <a:t>problem</a:t>
            </a:r>
            <a:r>
              <a:rPr lang="fi-FI" sz="1200" dirty="0"/>
              <a:t> to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solved</a:t>
            </a:r>
            <a:r>
              <a:rPr lang="fi-FI" sz="1200" dirty="0"/>
              <a:t> and </a:t>
            </a:r>
            <a:r>
              <a:rPr lang="fi-FI" sz="1200" dirty="0" err="1"/>
              <a:t>key</a:t>
            </a:r>
            <a:r>
              <a:rPr lang="fi-FI" sz="1200" dirty="0"/>
              <a:t> </a:t>
            </a:r>
            <a:r>
              <a:rPr lang="fi-FI" sz="1200" dirty="0" err="1"/>
              <a:t>success</a:t>
            </a:r>
            <a:r>
              <a:rPr lang="fi-FI" sz="1200" dirty="0"/>
              <a:t> </a:t>
            </a:r>
            <a:r>
              <a:rPr lang="fi-FI" sz="1200" dirty="0" err="1"/>
              <a:t>factors</a:t>
            </a:r>
            <a:endParaRPr lang="fi-FI" sz="1200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37E8E95-ED10-4BB0-8385-689E7D4BA4E3}"/>
              </a:ext>
            </a:extLst>
          </p:cNvPr>
          <p:cNvSpPr/>
          <p:nvPr/>
        </p:nvSpPr>
        <p:spPr>
          <a:xfrm>
            <a:off x="6247613" y="4987733"/>
            <a:ext cx="1238785" cy="13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0070C0"/>
                </a:solidFill>
              </a:rPr>
              <a:t>A </a:t>
            </a:r>
            <a:r>
              <a:rPr lang="fi-FI" sz="1200" b="1" dirty="0" err="1">
                <a:solidFill>
                  <a:srgbClr val="0070C0"/>
                </a:solidFill>
              </a:rPr>
              <a:t>comprehensive</a:t>
            </a:r>
            <a:r>
              <a:rPr lang="fi-FI" sz="1200" b="1" dirty="0">
                <a:solidFill>
                  <a:srgbClr val="0070C0"/>
                </a:solidFill>
              </a:rPr>
              <a:t> </a:t>
            </a:r>
            <a:r>
              <a:rPr lang="fi-FI" sz="1200" b="1" dirty="0" err="1">
                <a:solidFill>
                  <a:srgbClr val="0070C0"/>
                </a:solidFill>
              </a:rPr>
              <a:t>understanding</a:t>
            </a:r>
            <a:r>
              <a:rPr lang="fi-FI" sz="1200" b="1" dirty="0">
                <a:solidFill>
                  <a:srgbClr val="0070C0"/>
                </a:solidFill>
              </a:rPr>
              <a:t> of </a:t>
            </a:r>
            <a:r>
              <a:rPr lang="fi-FI" sz="1200" b="1" dirty="0" err="1">
                <a:solidFill>
                  <a:srgbClr val="0070C0"/>
                </a:solidFill>
              </a:rPr>
              <a:t>potential</a:t>
            </a:r>
            <a:r>
              <a:rPr lang="fi-FI" sz="1200" b="1" dirty="0">
                <a:solidFill>
                  <a:srgbClr val="0070C0"/>
                </a:solidFill>
              </a:rPr>
              <a:t> </a:t>
            </a:r>
            <a:r>
              <a:rPr lang="fi-FI" sz="1200" b="1" dirty="0" err="1">
                <a:solidFill>
                  <a:srgbClr val="0070C0"/>
                </a:solidFill>
              </a:rPr>
              <a:t>solutions</a:t>
            </a:r>
            <a:r>
              <a:rPr lang="fi-FI" sz="1200" b="1" dirty="0">
                <a:solidFill>
                  <a:srgbClr val="0070C0"/>
                </a:solidFill>
              </a:rPr>
              <a:t> to </a:t>
            </a:r>
            <a:r>
              <a:rPr lang="fi-FI" sz="1200" b="1" dirty="0" err="1">
                <a:solidFill>
                  <a:srgbClr val="0070C0"/>
                </a:solidFill>
              </a:rPr>
              <a:t>the</a:t>
            </a:r>
            <a:r>
              <a:rPr lang="fi-FI" sz="1200" b="1" dirty="0">
                <a:solidFill>
                  <a:srgbClr val="0070C0"/>
                </a:solidFill>
              </a:rPr>
              <a:t> </a:t>
            </a:r>
            <a:r>
              <a:rPr lang="fi-FI" sz="1200" b="1" dirty="0" err="1">
                <a:solidFill>
                  <a:srgbClr val="0070C0"/>
                </a:solidFill>
              </a:rPr>
              <a:t>problem</a:t>
            </a:r>
            <a:endParaRPr lang="fi-FI" sz="1200" b="1" dirty="0">
              <a:solidFill>
                <a:srgbClr val="0070C0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6D48F8-A7D6-4B4F-991D-30EF51E8FFB5}"/>
              </a:ext>
            </a:extLst>
          </p:cNvPr>
          <p:cNvSpPr/>
          <p:nvPr/>
        </p:nvSpPr>
        <p:spPr>
          <a:xfrm>
            <a:off x="7508620" y="4949897"/>
            <a:ext cx="1197762" cy="137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A </a:t>
            </a:r>
            <a:r>
              <a:rPr lang="fi-FI" sz="1200" dirty="0" err="1"/>
              <a:t>clear</a:t>
            </a:r>
            <a:r>
              <a:rPr lang="fi-FI" sz="1200" dirty="0"/>
              <a:t> </a:t>
            </a:r>
            <a:r>
              <a:rPr lang="fi-FI" sz="1200" dirty="0" err="1"/>
              <a:t>descrption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solution</a:t>
            </a:r>
            <a:r>
              <a:rPr lang="fi-FI" sz="1200" dirty="0"/>
              <a:t> to </a:t>
            </a:r>
            <a:r>
              <a:rPr lang="fi-FI" sz="1200" dirty="0" err="1"/>
              <a:t>delivered</a:t>
            </a:r>
            <a:r>
              <a:rPr lang="fi-FI" sz="1200" dirty="0"/>
              <a:t> and </a:t>
            </a:r>
            <a:r>
              <a:rPr lang="fi-FI" sz="1200" dirty="0" err="1"/>
              <a:t>iterated</a:t>
            </a:r>
            <a:r>
              <a:rPr lang="fi-FI" sz="1200" dirty="0"/>
              <a:t> </a:t>
            </a:r>
            <a:r>
              <a:rPr lang="fi-FI" sz="1200" dirty="0" err="1"/>
              <a:t>upon</a:t>
            </a:r>
            <a:endParaRPr lang="fi-FI" sz="1200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B58A003D-63B5-4542-A617-5D4E08B26A83}"/>
              </a:ext>
            </a:extLst>
          </p:cNvPr>
          <p:cNvSpPr/>
          <p:nvPr/>
        </p:nvSpPr>
        <p:spPr>
          <a:xfrm>
            <a:off x="3831253" y="2551025"/>
            <a:ext cx="1232809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What will we do to fully understand the problem and not proceed with assumptions?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A28EFD6-1D3C-411D-8170-6F0E2A836573}"/>
              </a:ext>
            </a:extLst>
          </p:cNvPr>
          <p:cNvSpPr/>
          <p:nvPr/>
        </p:nvSpPr>
        <p:spPr>
          <a:xfrm>
            <a:off x="5086283" y="2551025"/>
            <a:ext cx="1145085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How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will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we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synthesize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our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findings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define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our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problem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? 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3A88855-A052-4356-B17D-291BFB6A1D41}"/>
              </a:ext>
            </a:extLst>
          </p:cNvPr>
          <p:cNvSpPr/>
          <p:nvPr/>
        </p:nvSpPr>
        <p:spPr>
          <a:xfrm>
            <a:off x="6266414" y="2569943"/>
            <a:ext cx="1219984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spc="-50" dirty="0">
                <a:solidFill>
                  <a:srgbClr val="0070C0"/>
                </a:solidFill>
                <a:latin typeface="Calibri"/>
                <a:ea typeface="+mj-ea"/>
                <a:cs typeface="Calibri"/>
              </a:rPr>
              <a:t>How will we generate many viabel ideas to solve the problem? 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365ECAAC-1ADF-492F-ACCA-891114EA09EC}"/>
              </a:ext>
            </a:extLst>
          </p:cNvPr>
          <p:cNvSpPr/>
          <p:nvPr/>
        </p:nvSpPr>
        <p:spPr>
          <a:xfrm>
            <a:off x="7486398" y="2551025"/>
            <a:ext cx="1219985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How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will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we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build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launch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, and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test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our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chosen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bg1">
                    <a:lumMod val="65000"/>
                  </a:schemeClr>
                </a:solidFill>
              </a:rPr>
              <a:t>solution</a:t>
            </a:r>
            <a:r>
              <a:rPr lang="fi-FI" sz="1400" dirty="0">
                <a:solidFill>
                  <a:schemeClr val="bg1">
                    <a:lumMod val="65000"/>
                  </a:schemeClr>
                </a:solidFill>
              </a:rPr>
              <a:t>?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69BE006-858F-47DF-9273-FBC244E19214}"/>
              </a:ext>
            </a:extLst>
          </p:cNvPr>
          <p:cNvSpPr txBox="1"/>
          <p:nvPr/>
        </p:nvSpPr>
        <p:spPr>
          <a:xfrm>
            <a:off x="9624552" y="130652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i="1" dirty="0"/>
              <a:t>(</a:t>
            </a:r>
            <a:r>
              <a:rPr lang="fi-FI" i="1" dirty="0" err="1"/>
              <a:t>Dolan</a:t>
            </a:r>
            <a:r>
              <a:rPr lang="fi-FI" i="1" dirty="0"/>
              <a:t> 2021)</a:t>
            </a:r>
          </a:p>
        </p:txBody>
      </p:sp>
    </p:spTree>
    <p:extLst>
      <p:ext uri="{BB962C8B-B14F-4D97-AF65-F5344CB8AC3E}">
        <p14:creationId xmlns:p14="http://schemas.microsoft.com/office/powerpoint/2010/main" val="112963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B. Service blueprint (3/9)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2"/>
            <a:ext cx="11582399" cy="41297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visual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 of a service that shows the role of the end-users and employees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in planning and as a guide in implementing new service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480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45432"/>
            <a:ext cx="11261124" cy="1031251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 Service blueprint (4/9)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799" y="1887881"/>
            <a:ext cx="11720423" cy="388775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Components 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Service space visible to the customer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Customer activity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Visible activities of customer service personnel (stage)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Invisible activity of customer service staff (back room)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Support processes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C9CDB-258F-4233-8CD3-724C748D20D9}"/>
              </a:ext>
            </a:extLst>
          </p:cNvPr>
          <p:cNvSpPr txBox="1"/>
          <p:nvPr/>
        </p:nvSpPr>
        <p:spPr>
          <a:xfrm>
            <a:off x="8848182" y="5775632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(Adopted from </a:t>
            </a:r>
            <a:r>
              <a:rPr lang="en-US" i="1" dirty="0" err="1"/>
              <a:t>Innokyla</a:t>
            </a:r>
            <a:r>
              <a:rPr lang="en-US" i="1" dirty="0"/>
              <a:t>, n.d.)</a:t>
            </a:r>
          </a:p>
        </p:txBody>
      </p:sp>
    </p:spTree>
    <p:extLst>
      <p:ext uri="{BB962C8B-B14F-4D97-AF65-F5344CB8AC3E}">
        <p14:creationId xmlns:p14="http://schemas.microsoft.com/office/powerpoint/2010/main" val="134389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97306"/>
            <a:ext cx="11261124" cy="1079378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 Service blueprint (5/9)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799" y="1822737"/>
            <a:ext cx="11261124" cy="3952895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Components 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”Service space visible to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customer </a:t>
            </a:r>
            <a:endParaRPr lang="fi-FI" sz="2400" dirty="0">
              <a:solidFill>
                <a:srgbClr val="0070C0"/>
              </a:solidFill>
            </a:endParaRP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dirty="0">
                <a:solidFill>
                  <a:srgbClr val="0070C0"/>
                </a:solidFill>
                <a:effectLst/>
              </a:rPr>
              <a:t>Customer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activity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”</a:t>
            </a:r>
          </a:p>
          <a:p>
            <a:pPr marL="1337310" lvl="3" indent="-5143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0" i="0" dirty="0" err="1">
                <a:solidFill>
                  <a:srgbClr val="0070C0"/>
                </a:solidFill>
                <a:effectLst/>
              </a:rPr>
              <a:t>Description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of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customer’s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experience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(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all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steps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being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done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2170F-5DAD-0446-BAE2-E493328C173C}"/>
              </a:ext>
            </a:extLst>
          </p:cNvPr>
          <p:cNvSpPr txBox="1"/>
          <p:nvPr/>
        </p:nvSpPr>
        <p:spPr>
          <a:xfrm>
            <a:off x="8629550" y="5775632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(Adopted from </a:t>
            </a:r>
            <a:r>
              <a:rPr lang="en-US" i="1" dirty="0" err="1"/>
              <a:t>Innokyla</a:t>
            </a:r>
            <a:r>
              <a:rPr lang="en-US" i="1" dirty="0"/>
              <a:t>, n.d.)</a:t>
            </a:r>
          </a:p>
        </p:txBody>
      </p:sp>
    </p:spTree>
    <p:extLst>
      <p:ext uri="{BB962C8B-B14F-4D97-AF65-F5344CB8AC3E}">
        <p14:creationId xmlns:p14="http://schemas.microsoft.com/office/powerpoint/2010/main" val="2783795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29390"/>
            <a:ext cx="11261124" cy="1047294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 Service blueprint (6/9)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47472" y="2029522"/>
            <a:ext cx="11261124" cy="393471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67894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fi-FI" sz="2400" b="0" i="0" dirty="0">
                <a:effectLst/>
              </a:rPr>
              <a:t>”</a:t>
            </a:r>
            <a:r>
              <a:rPr lang="fi-FI" sz="2400" b="0" i="0" dirty="0" err="1">
                <a:effectLst/>
              </a:rPr>
              <a:t>Visible</a:t>
            </a:r>
            <a:r>
              <a:rPr lang="fi-FI" sz="2400" b="0" i="0" dirty="0">
                <a:effectLst/>
              </a:rPr>
              <a:t> activities of customer </a:t>
            </a:r>
            <a:r>
              <a:rPr lang="fi-FI" sz="2400" b="0" i="0" dirty="0" err="1">
                <a:effectLst/>
              </a:rPr>
              <a:t>service</a:t>
            </a:r>
            <a:r>
              <a:rPr lang="fi-FI" sz="2400" b="0" i="0" dirty="0">
                <a:effectLst/>
              </a:rPr>
              <a:t> </a:t>
            </a:r>
            <a:r>
              <a:rPr lang="fi-FI" sz="2400" b="0" i="0" dirty="0" err="1">
                <a:effectLst/>
              </a:rPr>
              <a:t>personnel</a:t>
            </a:r>
            <a:r>
              <a:rPr lang="fi-FI" sz="2400" b="0" i="0" dirty="0">
                <a:effectLst/>
              </a:rPr>
              <a:t>”</a:t>
            </a:r>
          </a:p>
          <a:p>
            <a:pPr marL="1337310" lvl="3" indent="-5143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0" i="0" dirty="0" err="1">
                <a:solidFill>
                  <a:srgbClr val="0070C0"/>
                </a:solidFill>
                <a:effectLst/>
              </a:rPr>
              <a:t>Customer’s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direct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interaction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with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employee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providing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the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service</a:t>
            </a:r>
            <a:endParaRPr lang="fi-FI" sz="2400" dirty="0">
              <a:solidFill>
                <a:srgbClr val="0070C0"/>
              </a:solidFill>
            </a:endParaRPr>
          </a:p>
          <a:p>
            <a:pPr marL="1337310" lvl="3" indent="-5143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0070C0"/>
                </a:solidFill>
              </a:rPr>
              <a:t>Activities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that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are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visible</a:t>
            </a:r>
            <a:r>
              <a:rPr lang="fi-FI" sz="2400" dirty="0">
                <a:solidFill>
                  <a:srgbClr val="0070C0"/>
                </a:solidFill>
              </a:rPr>
              <a:t> to </a:t>
            </a:r>
            <a:r>
              <a:rPr lang="fi-FI" sz="2400" dirty="0" err="1">
                <a:solidFill>
                  <a:srgbClr val="0070C0"/>
                </a:solidFill>
              </a:rPr>
              <a:t>the</a:t>
            </a:r>
            <a:r>
              <a:rPr lang="fi-FI" sz="2400" dirty="0">
                <a:solidFill>
                  <a:srgbClr val="0070C0"/>
                </a:solidFill>
              </a:rPr>
              <a:t> customer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CB6BC-48B8-064D-A988-44F1856B9B18}"/>
              </a:ext>
            </a:extLst>
          </p:cNvPr>
          <p:cNvSpPr txBox="1"/>
          <p:nvPr/>
        </p:nvSpPr>
        <p:spPr>
          <a:xfrm>
            <a:off x="8808154" y="5587030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(Adopted from </a:t>
            </a:r>
            <a:r>
              <a:rPr lang="en-US" i="1" dirty="0" err="1"/>
              <a:t>Innokyla</a:t>
            </a:r>
            <a:r>
              <a:rPr lang="en-US" i="1" dirty="0"/>
              <a:t>, n.d.)</a:t>
            </a:r>
          </a:p>
        </p:txBody>
      </p:sp>
    </p:spTree>
    <p:extLst>
      <p:ext uri="{BB962C8B-B14F-4D97-AF65-F5344CB8AC3E}">
        <p14:creationId xmlns:p14="http://schemas.microsoft.com/office/powerpoint/2010/main" val="1661539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29390"/>
            <a:ext cx="11261124" cy="1047294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 Service blueprint (7/9)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2"/>
            <a:ext cx="11261123" cy="364665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Components 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i-FI" sz="2400" b="0" i="0" dirty="0" err="1">
                <a:solidFill>
                  <a:srgbClr val="0070C0"/>
                </a:solidFill>
                <a:effectLst/>
              </a:rPr>
              <a:t>Invisible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/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invisible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activity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of customer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service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staff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(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back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room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) and 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i-FI" sz="2400" b="0" i="0" dirty="0" err="1">
                <a:solidFill>
                  <a:srgbClr val="0070C0"/>
                </a:solidFill>
                <a:effectLst/>
              </a:rPr>
              <a:t>Support</a:t>
            </a:r>
            <a:r>
              <a:rPr lang="fi-FI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0070C0"/>
                </a:solidFill>
                <a:effectLst/>
              </a:rPr>
              <a:t>processes</a:t>
            </a:r>
            <a:endParaRPr lang="fi-FI" sz="2400" b="0" i="0" dirty="0">
              <a:solidFill>
                <a:srgbClr val="0070C0"/>
              </a:solidFill>
              <a:effectLst/>
            </a:endParaRPr>
          </a:p>
          <a:p>
            <a:pPr marL="1520190" lvl="4" indent="-5143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0070C0"/>
                </a:solidFill>
              </a:rPr>
              <a:t>Activities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that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are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invisble</a:t>
            </a:r>
            <a:r>
              <a:rPr lang="fi-FI" sz="2400" dirty="0">
                <a:solidFill>
                  <a:srgbClr val="0070C0"/>
                </a:solidFill>
              </a:rPr>
              <a:t> to </a:t>
            </a:r>
            <a:r>
              <a:rPr lang="fi-FI" sz="2400" dirty="0" err="1">
                <a:solidFill>
                  <a:srgbClr val="0070C0"/>
                </a:solidFill>
              </a:rPr>
              <a:t>the</a:t>
            </a:r>
            <a:r>
              <a:rPr lang="fi-FI" sz="2400" dirty="0">
                <a:solidFill>
                  <a:srgbClr val="0070C0"/>
                </a:solidFill>
              </a:rPr>
              <a:t> customer</a:t>
            </a:r>
            <a:endParaRPr lang="fi-FI" sz="2400" b="0" i="0" dirty="0">
              <a:solidFill>
                <a:srgbClr val="0070C0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326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93388"/>
            <a:ext cx="11261124" cy="983295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 Service blueprint (8/9)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1"/>
            <a:ext cx="11377856" cy="328435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service processes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customers (who)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service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of employee (visible/invisible)</a:t>
            </a: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support functions</a:t>
            </a:r>
          </a:p>
          <a:p>
            <a:pPr marL="1516052" lvl="5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16052" lvl="5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4EB8FF8-901C-4E25-9EB6-BFA5C2144C31}"/>
              </a:ext>
            </a:extLst>
          </p:cNvPr>
          <p:cNvSpPr txBox="1"/>
          <p:nvPr/>
        </p:nvSpPr>
        <p:spPr>
          <a:xfrm>
            <a:off x="8746282" y="5775632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(Adopted from </a:t>
            </a:r>
            <a:r>
              <a:rPr lang="en-US" i="1" dirty="0" err="1"/>
              <a:t>Innokyla</a:t>
            </a:r>
            <a:r>
              <a:rPr lang="en-US" i="1" dirty="0"/>
              <a:t>, n.d.)</a:t>
            </a:r>
          </a:p>
        </p:txBody>
      </p:sp>
    </p:spTree>
    <p:extLst>
      <p:ext uri="{BB962C8B-B14F-4D97-AF65-F5344CB8AC3E}">
        <p14:creationId xmlns:p14="http://schemas.microsoft.com/office/powerpoint/2010/main" val="1147699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93558"/>
            <a:ext cx="11261124" cy="983125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B. Service blueprint (9/9)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1583" y="1891499"/>
            <a:ext cx="10555285" cy="4112486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map/diagram of a service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employees to visualize and understand the role and what users will be experiencing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0203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13914D62-1BC8-DB4D-8CBB-A90BF7B12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24638" y="1045029"/>
            <a:ext cx="7228114" cy="4978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015409-EF32-3B48-A2AF-F99D653E498B}"/>
              </a:ext>
            </a:extLst>
          </p:cNvPr>
          <p:cNvSpPr txBox="1"/>
          <p:nvPr/>
        </p:nvSpPr>
        <p:spPr>
          <a:xfrm>
            <a:off x="7271658" y="60147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rohles.net/en/articles/chatbot-prototyp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38046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A9E-E1D4-C348-B174-D74C720AF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3654" y="1923965"/>
            <a:ext cx="4462917" cy="2470280"/>
          </a:xfrm>
        </p:spPr>
        <p:txBody>
          <a:bodyPr>
            <a:noAutofit/>
          </a:bodyPr>
          <a:lstStyle/>
          <a:p>
            <a:r>
              <a:rPr lang="en-US" sz="3600" b="1" dirty="0"/>
              <a:t>Tools &amp; Methods: C.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Experience prototyping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, person, indoor, working&#10;&#10;Description automatically generated">
            <a:extLst>
              <a:ext uri="{FF2B5EF4-FFF2-40B4-BE49-F238E27FC236}">
                <a16:creationId xmlns:a16="http://schemas.microsoft.com/office/drawing/2014/main" id="{DC0D9253-4458-FD4A-960E-0B75B38C6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378" y="1923965"/>
            <a:ext cx="6312279" cy="3010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FF6C8-530E-6949-84ED-3EC23CD01CED}"/>
              </a:ext>
            </a:extLst>
          </p:cNvPr>
          <p:cNvSpPr txBox="1"/>
          <p:nvPr/>
        </p:nvSpPr>
        <p:spPr>
          <a:xfrm>
            <a:off x="4844860" y="4934035"/>
            <a:ext cx="5905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4" tooltip="https://experience.sap.com/designservices/approach/scenes"/>
              </a:rPr>
              <a:t>This Photo</a:t>
            </a:r>
            <a:r>
              <a:rPr lang="en-US" sz="600" dirty="0"/>
              <a:t> by Unknown Author is licensed under </a:t>
            </a:r>
            <a:r>
              <a:rPr lang="en-US" sz="600" dirty="0">
                <a:hlinkClick r:id="rId5" tooltip="https://creativecommons.org/licenses/by-nc-sa/3.0/"/>
              </a:rPr>
              <a:t>CC BY-SA-NC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74873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729574"/>
            <a:ext cx="11261124" cy="847109"/>
          </a:xfrm>
        </p:spPr>
        <p:txBody>
          <a:bodyPr>
            <a:noAutofit/>
          </a:bodyPr>
          <a:lstStyle/>
          <a:p>
            <a:r>
              <a:rPr lang="en-US" sz="2800" dirty="0"/>
              <a:t>Tools &amp; Methods: C.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prototyping (1/5)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87888"/>
            <a:ext cx="11261123" cy="3571040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of newly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service ideas 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communicates what will be the experience of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costumers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allows designers to refine solutions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Promotes ownership/buy in from the members of the organization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568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Develop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344751" y="2113288"/>
            <a:ext cx="10938599" cy="386612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First step in creating solution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 or developing is third on the service design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Stage of developing solutions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Done </a:t>
            </a:r>
            <a:r>
              <a:rPr lang="en-US" dirty="0">
                <a:solidFill>
                  <a:srgbClr val="0070C0"/>
                </a:solidFill>
              </a:rPr>
              <a:t>through a DIVERGENT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Divergent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Suggest that all identified solutions are considered prototypes (product/model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/process for testing)</a:t>
            </a:r>
          </a:p>
          <a:p>
            <a:pPr marL="566928" lvl="3" indent="0">
              <a:buNone/>
            </a:pP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6928" lvl="3" indent="0">
              <a:buNone/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C947D-DE27-0843-8C61-771FBC27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32" y="636663"/>
            <a:ext cx="1853947" cy="1130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5137D-CD64-BD4A-9319-12044AE09461}"/>
              </a:ext>
            </a:extLst>
          </p:cNvPr>
          <p:cNvSpPr txBox="1"/>
          <p:nvPr/>
        </p:nvSpPr>
        <p:spPr>
          <a:xfrm>
            <a:off x="5902411" y="5979411"/>
            <a:ext cx="60987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Photo credit to https://</a:t>
            </a:r>
            <a:r>
              <a:rPr lang="en-US" sz="1000" dirty="0" err="1"/>
              <a:t>www.reshot.com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7344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0632" y="609600"/>
            <a:ext cx="11325292" cy="967083"/>
          </a:xfrm>
        </p:spPr>
        <p:txBody>
          <a:bodyPr>
            <a:normAutofit/>
          </a:bodyPr>
          <a:lstStyle/>
          <a:p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Methods: C.</a:t>
            </a:r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prototyping (2/5)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44750" y="2029523"/>
            <a:ext cx="10876624" cy="357764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Prototypes do not need to be perfect since it will be tested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Ultimate goal is to gather input or feedback from customers for improving the service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9105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13348"/>
            <a:ext cx="11261124" cy="1063336"/>
          </a:xfrm>
        </p:spPr>
        <p:txBody>
          <a:bodyPr>
            <a:normAutofit/>
          </a:bodyPr>
          <a:lstStyle/>
          <a:p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Methods: C.</a:t>
            </a:r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prototyping (3/5)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86383" y="2029523"/>
            <a:ext cx="11079541" cy="380193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playing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Mock-up products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Mock-up environment</a:t>
            </a:r>
          </a:p>
          <a:p>
            <a:pPr marL="82296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4312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33138"/>
            <a:ext cx="11261124" cy="1143546"/>
          </a:xfrm>
        </p:spPr>
        <p:txBody>
          <a:bodyPr>
            <a:normAutofit/>
          </a:bodyPr>
          <a:lstStyle/>
          <a:p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Methods: C.</a:t>
            </a:r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prototyping (4/5)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3"/>
            <a:ext cx="11261124" cy="383643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may use photoshoots or video during practice implementation of the service</a:t>
            </a: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2296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154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673768"/>
            <a:ext cx="11261124" cy="902915"/>
          </a:xfrm>
        </p:spPr>
        <p:txBody>
          <a:bodyPr>
            <a:normAutofit/>
          </a:bodyPr>
          <a:lstStyle/>
          <a:p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Methods: C.</a:t>
            </a:r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prototyping (5/5)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12270"/>
            <a:ext cx="11705616" cy="400896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numbers of mock-ups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feedback from customer during the mock-up</a:t>
            </a: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2296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319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088796" y="1299411"/>
            <a:ext cx="10061171" cy="2358189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01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cs typeface="Arial"/>
              </a:rPr>
              <a:t>References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70431" y="2032000"/>
            <a:ext cx="9960865" cy="3837094"/>
          </a:xfrm>
        </p:spPr>
        <p:txBody>
          <a:bodyPr/>
          <a:lstStyle/>
          <a:p>
            <a:r>
              <a:rPr lang="en-US" sz="2400" b="0" i="0" dirty="0">
                <a:solidFill>
                  <a:srgbClr val="222222"/>
                </a:solidFill>
                <a:effectLst/>
              </a:rPr>
              <a:t>Design Council. (2015). </a:t>
            </a:r>
            <a:r>
              <a:rPr lang="en-US" sz="2400" b="0" i="1" dirty="0">
                <a:solidFill>
                  <a:srgbClr val="222222"/>
                </a:solidFill>
                <a:effectLst/>
              </a:rPr>
              <a:t>Design methods for developing services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 https://www.designcouncil.org.uk/resources/guide/design-methods-developing-services</a:t>
            </a:r>
          </a:p>
          <a:p>
            <a:r>
              <a:rPr lang="en-US" sz="2400" b="0" i="0" dirty="0" err="1">
                <a:solidFill>
                  <a:srgbClr val="222222"/>
                </a:solidFill>
                <a:effectLst/>
              </a:rPr>
              <a:t>Innokyla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 (n.d.). </a:t>
            </a:r>
            <a:r>
              <a:rPr lang="en-US" sz="2400" b="0" i="1" dirty="0">
                <a:solidFill>
                  <a:srgbClr val="222222"/>
                </a:solidFill>
                <a:effectLst/>
              </a:rPr>
              <a:t>Service blueprint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22222"/>
                </a:solidFill>
                <a:effectLst/>
                <a:hlinkClick r:id="rId2"/>
              </a:rPr>
              <a:t>https://innokyla.fi/fi/tyokalut/service-blueprint</a:t>
            </a:r>
            <a:endParaRPr lang="en-US" sz="2400" b="0" i="0" dirty="0">
              <a:solidFill>
                <a:srgbClr val="222222"/>
              </a:solidFill>
              <a:effectLst/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Keepitusable</a:t>
            </a:r>
            <a:r>
              <a:rPr lang="en-US" sz="2400" dirty="0">
                <a:solidFill>
                  <a:schemeClr val="tx1"/>
                </a:solidFill>
              </a:rPr>
              <a:t>. (n.d.). </a:t>
            </a:r>
            <a:r>
              <a:rPr lang="en-PH" sz="2400" dirty="0">
                <a:solidFill>
                  <a:schemeClr val="tx1"/>
                </a:solidFill>
              </a:rPr>
              <a:t>Personas: Why is it important to understand your users?</a:t>
            </a:r>
            <a:r>
              <a:rPr lang="en-US" sz="2400" dirty="0"/>
              <a:t> https://</a:t>
            </a:r>
            <a:r>
              <a:rPr lang="en-US" sz="2400" dirty="0" err="1"/>
              <a:t>www.keepitusable.com</a:t>
            </a:r>
            <a:r>
              <a:rPr lang="en-US" sz="2400" dirty="0"/>
              <a:t>/blog/personas-why-is-it-important-to-understand-your-users/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9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B351-0CB6-AC92-9737-8697943B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for </a:t>
            </a:r>
            <a:r>
              <a:rPr lang="ru-RU" dirty="0" err="1"/>
              <a:t>t</a:t>
            </a:r>
            <a:r>
              <a:rPr lang="en-GB" dirty="0"/>
              <a:t>he Discovery phase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CEC5-7DAF-695D-D5A5-733C6852A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3A USER profiles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3B Persona </a:t>
            </a:r>
            <a:r>
              <a:rPr lang="fi-FI" dirty="0" err="1"/>
              <a:t>template</a:t>
            </a:r>
            <a:endParaRPr lang="ru-RU" dirty="0"/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3C </a:t>
            </a:r>
            <a:r>
              <a:rPr lang="fi-FI" dirty="0" err="1"/>
              <a:t>Blueprint</a:t>
            </a:r>
            <a:r>
              <a:rPr lang="fi-FI" dirty="0"/>
              <a:t> / </a:t>
            </a:r>
            <a:r>
              <a:rPr lang="fi-FI" dirty="0" err="1"/>
              <a:t>Improved</a:t>
            </a:r>
            <a:r>
              <a:rPr lang="fi-FI" dirty="0"/>
              <a:t> Care </a:t>
            </a:r>
            <a:r>
              <a:rPr lang="fi-FI" dirty="0" err="1"/>
              <a:t>pathway</a:t>
            </a:r>
            <a:endParaRPr lang="fi-FI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68157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384B2-D0B0-0080-1F38-F24D0B22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3A USER profiles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A57BF1-0B5E-0E52-4AE5-1344599F4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78" y="1858830"/>
            <a:ext cx="6254844" cy="4371807"/>
          </a:xfrm>
        </p:spPr>
      </p:pic>
    </p:spTree>
    <p:extLst>
      <p:ext uri="{BB962C8B-B14F-4D97-AF65-F5344CB8AC3E}">
        <p14:creationId xmlns:p14="http://schemas.microsoft.com/office/powerpoint/2010/main" val="2880470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80C08-B58A-766F-338D-70EA44E4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3B Persona </a:t>
            </a:r>
            <a:r>
              <a:rPr lang="fi-FI" dirty="0" err="1"/>
              <a:t>template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BE2CE3-0B11-1E45-0023-A709D561B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48" y="1778531"/>
            <a:ext cx="3142941" cy="4520670"/>
          </a:xfrm>
        </p:spPr>
      </p:pic>
    </p:spTree>
    <p:extLst>
      <p:ext uri="{BB962C8B-B14F-4D97-AF65-F5344CB8AC3E}">
        <p14:creationId xmlns:p14="http://schemas.microsoft.com/office/powerpoint/2010/main" val="2536243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BA935-99D6-6A0E-061F-8E9AEA1D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3C </a:t>
            </a:r>
            <a:r>
              <a:rPr lang="fi-FI" dirty="0" err="1"/>
              <a:t>Blueprint</a:t>
            </a:r>
            <a:r>
              <a:rPr lang="fi-FI" dirty="0"/>
              <a:t> / </a:t>
            </a:r>
            <a:r>
              <a:rPr lang="fi-FI" dirty="0" err="1"/>
              <a:t>Improved</a:t>
            </a:r>
            <a:r>
              <a:rPr lang="fi-FI" dirty="0"/>
              <a:t> Care </a:t>
            </a:r>
            <a:r>
              <a:rPr lang="fi-FI" dirty="0" err="1"/>
              <a:t>pathway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D71357-5EA7-1DE9-4865-612B8FFA3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36" y="1764357"/>
            <a:ext cx="6183727" cy="4569467"/>
          </a:xfrm>
        </p:spPr>
      </p:pic>
    </p:spTree>
    <p:extLst>
      <p:ext uri="{BB962C8B-B14F-4D97-AF65-F5344CB8AC3E}">
        <p14:creationId xmlns:p14="http://schemas.microsoft.com/office/powerpoint/2010/main" val="380621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</a:t>
            </a:r>
            <a:r>
              <a:rPr lang="ru-RU" b="1" dirty="0"/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5016" y="2099601"/>
            <a:ext cx="10941967" cy="3864633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 team/nurses do here?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Illustrate/determine the target users by creating a PERSONAS or USER PERSONAS</a:t>
            </a:r>
          </a:p>
          <a:p>
            <a:pPr marL="86868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 are a character that represent the target use</a:t>
            </a:r>
          </a:p>
          <a:p>
            <a:pPr marL="86868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user’s characteristics is considered (take into account) in developing solutions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PH" sz="1800" dirty="0">
                <a:solidFill>
                  <a:srgbClr val="0070C0"/>
                </a:solidFill>
              </a:rPr>
              <a:t>create understanding and empathy with the end user(s).” </a:t>
            </a:r>
            <a:r>
              <a:rPr lang="en-PH" sz="1800" dirty="0">
                <a:solidFill>
                  <a:srgbClr val="0070C0"/>
                </a:solidFill>
                <a:hlinkClick r:id="rId3"/>
              </a:rPr>
              <a:t>https://www.keepitusable.com/blog/personas-why-is-it-important-to-understand-your-users/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endParaRPr lang="ru-RU" sz="18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58368" lvl="1" indent="-457200">
              <a:buFont typeface="+mj-lt"/>
              <a:buAutoNum type="arabicPeriod" startAt="2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Build prototype of solution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58368" lvl="1" indent="-457200">
              <a:buFont typeface="+mj-lt"/>
              <a:buAutoNum type="arabicPeriod" startAt="3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Test with end-user </a:t>
            </a:r>
            <a:r>
              <a:rPr lang="en-US" dirty="0">
                <a:solidFill>
                  <a:srgbClr val="0070C0"/>
                </a:solidFill>
              </a:rPr>
              <a:t>(iterative process of trial and error)</a:t>
            </a:r>
          </a:p>
        </p:txBody>
      </p:sp>
    </p:spTree>
    <p:extLst>
      <p:ext uri="{BB962C8B-B14F-4D97-AF65-F5344CB8AC3E}">
        <p14:creationId xmlns:p14="http://schemas.microsoft.com/office/powerpoint/2010/main" val="57462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960409" y="1985306"/>
            <a:ext cx="10495470" cy="365637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 team/nurses do here?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 and Tools use</a:t>
            </a:r>
          </a:p>
          <a:p>
            <a:pPr marL="841248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</a:t>
            </a:r>
          </a:p>
          <a:p>
            <a:pPr marL="841248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Blueprint</a:t>
            </a:r>
          </a:p>
          <a:p>
            <a:pPr marL="841248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prototyping</a:t>
            </a:r>
          </a:p>
          <a:p>
            <a:pPr marL="841248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many other more…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id="{3DC89F27-D399-45AF-BC88-BBF70A11C7CA}"/>
              </a:ext>
            </a:extLst>
          </p:cNvPr>
          <p:cNvSpPr txBox="1">
            <a:spLocks/>
          </p:cNvSpPr>
          <p:nvPr/>
        </p:nvSpPr>
        <p:spPr>
          <a:xfrm>
            <a:off x="457200" y="1046166"/>
            <a:ext cx="11261124" cy="6829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Develop</a:t>
            </a:r>
            <a:r>
              <a:rPr lang="ru-RU" b="1" dirty="0"/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8EAA-3EBD-D246-BAE1-F8AB8C26E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396" y="2193860"/>
            <a:ext cx="4441147" cy="2470280"/>
          </a:xfrm>
        </p:spPr>
        <p:txBody>
          <a:bodyPr>
            <a:noAutofit/>
          </a:bodyPr>
          <a:lstStyle/>
          <a:p>
            <a:r>
              <a:rPr lang="en-US" sz="4000" b="1" dirty="0"/>
              <a:t>Tools &amp; Methods : </a:t>
            </a:r>
            <a:br>
              <a:rPr lang="ru-RU" sz="4000" b="1" dirty="0"/>
            </a:br>
            <a:r>
              <a:rPr lang="ru-RU" sz="4000" b="1" dirty="0"/>
              <a:t>3 </a:t>
            </a:r>
            <a:r>
              <a:rPr lang="en-US" sz="4000" b="1" dirty="0"/>
              <a:t>A. Personas</a:t>
            </a:r>
            <a:r>
              <a:rPr lang="ru-RU" sz="4000" b="1" dirty="0"/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DCC2C276-68AB-4C47-B4A3-BD20155A1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4749" y="1134552"/>
            <a:ext cx="6477647" cy="4425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604D2-0185-BE4E-BDC8-90D8EB5D34CE}"/>
              </a:ext>
            </a:extLst>
          </p:cNvPr>
          <p:cNvSpPr txBox="1"/>
          <p:nvPr/>
        </p:nvSpPr>
        <p:spPr>
          <a:xfrm>
            <a:off x="554749" y="5523393"/>
            <a:ext cx="53734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hlinkClick r:id="rId4" tooltip="https://viajeroaccidental.blogspot.com/2012/10/invertir-en-las-personas.html"/>
              </a:rPr>
              <a:t>This Photo</a:t>
            </a:r>
            <a:r>
              <a:rPr lang="en-US" sz="700"/>
              <a:t> by Unknown Author is licensed under </a:t>
            </a:r>
            <a:r>
              <a:rPr lang="en-US" sz="700">
                <a:hlinkClick r:id="rId5" tooltip="https://creativecommons.org/licenses/by-nc-nd/3.0/"/>
              </a:rPr>
              <a:t>CC BY-NC-ND</a:t>
            </a: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53541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66584" y="1116188"/>
            <a:ext cx="11261124" cy="682917"/>
          </a:xfrm>
        </p:spPr>
        <p:txBody>
          <a:bodyPr>
            <a:noAutofit/>
          </a:bodyPr>
          <a:lstStyle/>
          <a:p>
            <a:r>
              <a:rPr lang="en-US" sz="3600" b="1" dirty="0"/>
              <a:t>Tools &amp; Methods : </a:t>
            </a:r>
            <a:r>
              <a:rPr lang="ru-RU" sz="3600" b="1" dirty="0"/>
              <a:t>3 </a:t>
            </a:r>
            <a:r>
              <a:rPr lang="en-US" sz="3600" b="1" dirty="0"/>
              <a:t>A. Personas (1/9)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5294" y="2029522"/>
            <a:ext cx="11102414" cy="393101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is?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different types of end-users (patients) and their different needs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through several formats using text and images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 can be of the user’s profile. For example: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Demographics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traits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traits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232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(2/9)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0" y="2029523"/>
            <a:ext cx="11261123" cy="378468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or drafting of personas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Scenarios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Personas’ description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personas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Dissemination </a:t>
            </a:r>
          </a:p>
          <a:p>
            <a:pPr marL="566928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Keeptitusable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(n.d.) 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0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Tools &amp; Methods : 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Personas (3/9)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53018" y="1926005"/>
            <a:ext cx="10712906" cy="376742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it?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of developing personas (1/5)</a:t>
            </a: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group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</a:p>
          <a:p>
            <a:pPr marL="20116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201168" lvl="1" indent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20116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Data collection is done during Discovery phase. Refer to the data you collected to create personas</a:t>
            </a:r>
            <a:endParaRPr lang="en-US" dirty="0"/>
          </a:p>
          <a:p>
            <a:pPr marL="1207008" lvl="4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20936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nė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" id="{F52BAE4A-3757-4BB5-BC6D-16B0C296CE13}" vid="{3F6DFB22-61F0-4797-B00A-C0AFD3CE9603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6048</TotalTime>
  <Words>1873</Words>
  <Application>Microsoft Macintosh PowerPoint</Application>
  <PresentationFormat>Широкоэкранный</PresentationFormat>
  <Paragraphs>367</Paragraphs>
  <Slides>39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Source Sans Pro</vt:lpstr>
      <vt:lpstr>Times New Roman</vt:lpstr>
      <vt:lpstr>Wingdings</vt:lpstr>
      <vt:lpstr>Retrospektyvinė</vt:lpstr>
      <vt:lpstr>“Service design approach in the development of nursing services”   Lecture 05  Developing 3 phase</vt:lpstr>
      <vt:lpstr>Double Diamond Design Process</vt:lpstr>
      <vt:lpstr>Develop</vt:lpstr>
      <vt:lpstr>Develop </vt:lpstr>
      <vt:lpstr>Презентация PowerPoint</vt:lpstr>
      <vt:lpstr>Tools &amp; Methods :  3 A. Personas </vt:lpstr>
      <vt:lpstr>Tools &amp; Methods : 3 A. Personas (1/9)</vt:lpstr>
      <vt:lpstr>Tools &amp; Methods : 3 A. Personas (2/9)</vt:lpstr>
      <vt:lpstr>Tools &amp; Methods : 3 A. Personas (3/9)</vt:lpstr>
      <vt:lpstr>Tools &amp; Methods : 3 A. Personas (4/9)</vt:lpstr>
      <vt:lpstr>Tools &amp; Methods : 3 A. Personas (5/9)</vt:lpstr>
      <vt:lpstr>Tools &amp; Methods : 3 A. Personas (6/9)</vt:lpstr>
      <vt:lpstr>Tools &amp; Methods : 3 A. Personas (7/9)</vt:lpstr>
      <vt:lpstr>Tools &amp; Methods : 3 A. Personas (8/9)</vt:lpstr>
      <vt:lpstr>Tools &amp; Methods : 3 A. Personas (9/9)</vt:lpstr>
      <vt:lpstr>Презентация PowerPoint</vt:lpstr>
      <vt:lpstr>Tools &amp; Methods B Service blueprint </vt:lpstr>
      <vt:lpstr>Tools &amp; Methods B Service blueprint (1/9)</vt:lpstr>
      <vt:lpstr>Tools &amp; Methods B. Service blueprint (2/ 9)</vt:lpstr>
      <vt:lpstr>Tools &amp; Methods B. Service blueprint (3/9)</vt:lpstr>
      <vt:lpstr>Tools &amp; Methods B Service blueprint (4/9)</vt:lpstr>
      <vt:lpstr>Tools &amp; Methods B Service blueprint (5/9)</vt:lpstr>
      <vt:lpstr>Tools &amp; Methods B Service blueprint (6/9)</vt:lpstr>
      <vt:lpstr>Tools &amp; Methods B Service blueprint (7/9)</vt:lpstr>
      <vt:lpstr>Tools &amp; Methods B Service blueprint (8/9)</vt:lpstr>
      <vt:lpstr>Tools &amp; Methods B. Service blueprint (9/9)</vt:lpstr>
      <vt:lpstr>Презентация PowerPoint</vt:lpstr>
      <vt:lpstr>Tools &amp; Methods: C. Experience prototyping</vt:lpstr>
      <vt:lpstr>Tools &amp; Methods: C. Experience prototyping (1/5)</vt:lpstr>
      <vt:lpstr>Tools &amp; Methods: C. Experience prototyping (2/5)</vt:lpstr>
      <vt:lpstr>Tools &amp; Methods: C. Experience prototyping (3/5)</vt:lpstr>
      <vt:lpstr>Tools &amp; Methods: C. Experience prototyping (4/5)</vt:lpstr>
      <vt:lpstr>Tools &amp; Methods: C. Experience prototyping (5/5)</vt:lpstr>
      <vt:lpstr>Thank you</vt:lpstr>
      <vt:lpstr>References</vt:lpstr>
      <vt:lpstr>Tools for the Discovery phase</vt:lpstr>
      <vt:lpstr>3A USER profiles</vt:lpstr>
      <vt:lpstr>3B Persona template</vt:lpstr>
      <vt:lpstr>3C Blueprint / Improved Care pathway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Enrika Morkienė</dc:creator>
  <cp:lastModifiedBy>Қуаныш Жұлдыз</cp:lastModifiedBy>
  <cp:revision>83</cp:revision>
  <dcterms:created xsi:type="dcterms:W3CDTF">2021-02-03T14:20:44Z</dcterms:created>
  <dcterms:modified xsi:type="dcterms:W3CDTF">2023-01-05T19:28:24Z</dcterms:modified>
</cp:coreProperties>
</file>