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30" r:id="rId3"/>
    <p:sldId id="260" r:id="rId4"/>
    <p:sldId id="269" r:id="rId5"/>
    <p:sldId id="282" r:id="rId6"/>
    <p:sldId id="302" r:id="rId7"/>
    <p:sldId id="270" r:id="rId8"/>
    <p:sldId id="271" r:id="rId9"/>
    <p:sldId id="287" r:id="rId10"/>
    <p:sldId id="288" r:id="rId11"/>
    <p:sldId id="289" r:id="rId12"/>
    <p:sldId id="290" r:id="rId13"/>
    <p:sldId id="291" r:id="rId14"/>
    <p:sldId id="285" r:id="rId15"/>
    <p:sldId id="272" r:id="rId16"/>
    <p:sldId id="306" r:id="rId17"/>
    <p:sldId id="303" r:id="rId18"/>
    <p:sldId id="273" r:id="rId19"/>
    <p:sldId id="274" r:id="rId20"/>
    <p:sldId id="276" r:id="rId21"/>
    <p:sldId id="275" r:id="rId22"/>
    <p:sldId id="292" r:id="rId23"/>
    <p:sldId id="293" r:id="rId24"/>
    <p:sldId id="294" r:id="rId25"/>
    <p:sldId id="277" r:id="rId26"/>
    <p:sldId id="278" r:id="rId27"/>
    <p:sldId id="305" r:id="rId28"/>
    <p:sldId id="304" r:id="rId29"/>
    <p:sldId id="296" r:id="rId30"/>
    <p:sldId id="297" r:id="rId31"/>
    <p:sldId id="298" r:id="rId32"/>
    <p:sldId id="299" r:id="rId33"/>
    <p:sldId id="300" r:id="rId34"/>
    <p:sldId id="267" r:id="rId35"/>
    <p:sldId id="264" r:id="rId36"/>
    <p:sldId id="326" r:id="rId37"/>
    <p:sldId id="327" r:id="rId38"/>
    <p:sldId id="328" r:id="rId39"/>
    <p:sldId id="32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15" autoAdjust="0"/>
    <p:restoredTop sz="57156" autoAdjust="0"/>
  </p:normalViewPr>
  <p:slideViewPr>
    <p:cSldViewPr snapToGrid="0">
      <p:cViewPr varScale="1">
        <p:scale>
          <a:sx n="43" d="100"/>
          <a:sy n="43" d="100"/>
        </p:scale>
        <p:origin x="208" y="328"/>
      </p:cViewPr>
      <p:guideLst>
        <p:guide orient="horz" pos="6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1E7FF-48A5-4B6C-8DF3-9CB6F8B419C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2879FB6-EC24-4D80-A676-2674D49A5D3C}">
      <dgm:prSet phldrT="[Teksti]" custT="1"/>
      <dgm:spPr/>
      <dgm:t>
        <a:bodyPr/>
        <a:lstStyle/>
        <a:p>
          <a:r>
            <a:rPr lang="fi-FI" sz="1450" dirty="0"/>
            <a:t>1. </a:t>
          </a:r>
          <a:r>
            <a:rPr lang="ru-RU" sz="1450" dirty="0"/>
            <a:t>Обнаружить</a:t>
          </a:r>
          <a:endParaRPr lang="fi-FI" sz="1450" dirty="0"/>
        </a:p>
      </dgm:t>
    </dgm:pt>
    <dgm:pt modelId="{FBD84D3A-9586-4797-9B55-BCE480D56A2A}" type="parTrans" cxnId="{9701837A-3132-4FEF-AE20-A21EDA757102}">
      <dgm:prSet/>
      <dgm:spPr/>
      <dgm:t>
        <a:bodyPr/>
        <a:lstStyle/>
        <a:p>
          <a:endParaRPr lang="fi-FI"/>
        </a:p>
      </dgm:t>
    </dgm:pt>
    <dgm:pt modelId="{CE816442-CCC7-4AF2-A909-C3DAADD9D3FA}" type="sibTrans" cxnId="{9701837A-3132-4FEF-AE20-A21EDA757102}">
      <dgm:prSet/>
      <dgm:spPr/>
      <dgm:t>
        <a:bodyPr/>
        <a:lstStyle/>
        <a:p>
          <a:endParaRPr lang="fi-FI"/>
        </a:p>
      </dgm:t>
    </dgm:pt>
    <dgm:pt modelId="{A73E2F05-F500-4661-AB02-2526360F01B7}">
      <dgm:prSet phldrT="[Teksti]" custT="1"/>
      <dgm:spPr/>
      <dgm:t>
        <a:bodyPr/>
        <a:lstStyle/>
        <a:p>
          <a:r>
            <a:rPr lang="fi-FI" sz="1500" dirty="0"/>
            <a:t>2.</a:t>
          </a:r>
          <a:r>
            <a:rPr lang="ru-RU" sz="1500" dirty="0"/>
            <a:t>Определять</a:t>
          </a:r>
          <a:endParaRPr lang="fi-FI" sz="1500" dirty="0"/>
        </a:p>
      </dgm:t>
    </dgm:pt>
    <dgm:pt modelId="{3DFBB476-2C1F-4983-85D5-FC9D403B931C}" type="parTrans" cxnId="{32BD6FE9-AFE2-484B-95C0-5FC061D989F0}">
      <dgm:prSet/>
      <dgm:spPr/>
      <dgm:t>
        <a:bodyPr/>
        <a:lstStyle/>
        <a:p>
          <a:endParaRPr lang="fi-FI"/>
        </a:p>
      </dgm:t>
    </dgm:pt>
    <dgm:pt modelId="{06E16918-76CF-4098-B0BF-A2A4CDE55A83}" type="sibTrans" cxnId="{32BD6FE9-AFE2-484B-95C0-5FC061D989F0}">
      <dgm:prSet/>
      <dgm:spPr/>
      <dgm:t>
        <a:bodyPr/>
        <a:lstStyle/>
        <a:p>
          <a:endParaRPr lang="fi-FI"/>
        </a:p>
      </dgm:t>
    </dgm:pt>
    <dgm:pt modelId="{D5BE7CEA-7AE6-4F0C-860D-15C78F9B9C86}">
      <dgm:prSet phldrT="[Teksti]" custT="1"/>
      <dgm:spPr/>
      <dgm:t>
        <a:bodyPr/>
        <a:lstStyle/>
        <a:p>
          <a:r>
            <a:rPr lang="fi-FI" sz="1500" dirty="0"/>
            <a:t>3. </a:t>
          </a:r>
          <a:r>
            <a:rPr lang="ru-RU" sz="1500"/>
            <a:t>Разработать</a:t>
          </a:r>
          <a:endParaRPr lang="fi-FI" sz="1500" dirty="0"/>
        </a:p>
      </dgm:t>
    </dgm:pt>
    <dgm:pt modelId="{A01DC3E3-683F-4485-8E60-9B517B1E504C}" type="parTrans" cxnId="{8D53A884-17E1-4FCC-A19A-2D67E5E6B8E4}">
      <dgm:prSet/>
      <dgm:spPr/>
      <dgm:t>
        <a:bodyPr/>
        <a:lstStyle/>
        <a:p>
          <a:endParaRPr lang="fi-FI"/>
        </a:p>
      </dgm:t>
    </dgm:pt>
    <dgm:pt modelId="{8FD0A3F4-9433-4A21-823C-D41D2D0C6111}" type="sibTrans" cxnId="{8D53A884-17E1-4FCC-A19A-2D67E5E6B8E4}">
      <dgm:prSet/>
      <dgm:spPr/>
      <dgm:t>
        <a:bodyPr/>
        <a:lstStyle/>
        <a:p>
          <a:endParaRPr lang="fi-FI"/>
        </a:p>
      </dgm:t>
    </dgm:pt>
    <dgm:pt modelId="{30B633AA-26F8-4BAC-A206-90F3A6169256}">
      <dgm:prSet phldrT="[Teksti]" custT="1"/>
      <dgm:spPr/>
      <dgm:t>
        <a:bodyPr/>
        <a:lstStyle/>
        <a:p>
          <a:r>
            <a:rPr lang="fi-FI" sz="1450" dirty="0"/>
            <a:t>4. </a:t>
          </a:r>
          <a:r>
            <a:rPr lang="ru-RU" sz="1450" dirty="0"/>
            <a:t>Доставить</a:t>
          </a:r>
          <a:endParaRPr lang="fi-FI" sz="1450" dirty="0"/>
        </a:p>
      </dgm:t>
    </dgm:pt>
    <dgm:pt modelId="{C4735D43-54EA-43AA-9C87-323D8FFE4335}" type="parTrans" cxnId="{D0CF69B1-571E-45D7-B67F-B88C5E925143}">
      <dgm:prSet/>
      <dgm:spPr/>
      <dgm:t>
        <a:bodyPr/>
        <a:lstStyle/>
        <a:p>
          <a:endParaRPr lang="fi-FI"/>
        </a:p>
      </dgm:t>
    </dgm:pt>
    <dgm:pt modelId="{9AA1BE7D-31BB-4275-96E2-4ED507CF7398}" type="sibTrans" cxnId="{D0CF69B1-571E-45D7-B67F-B88C5E925143}">
      <dgm:prSet/>
      <dgm:spPr/>
      <dgm:t>
        <a:bodyPr/>
        <a:lstStyle/>
        <a:p>
          <a:endParaRPr lang="fi-FI"/>
        </a:p>
      </dgm:t>
    </dgm:pt>
    <dgm:pt modelId="{F02FA974-3746-41F0-946A-3DD2185111B6}" type="pres">
      <dgm:prSet presAssocID="{EE21E7FF-48A5-4B6C-8DF3-9CB6F8B419CC}" presName="Name0" presStyleCnt="0">
        <dgm:presLayoutVars>
          <dgm:dir/>
          <dgm:resizeHandles val="exact"/>
        </dgm:presLayoutVars>
      </dgm:prSet>
      <dgm:spPr/>
    </dgm:pt>
    <dgm:pt modelId="{E9BB67A5-0C00-4081-BEC9-5E0D2176DA32}" type="pres">
      <dgm:prSet presAssocID="{A2879FB6-EC24-4D80-A676-2674D49A5D3C}" presName="parTxOnly" presStyleLbl="node1" presStyleIdx="0" presStyleCnt="4" custScaleX="59718" custScaleY="105361" custLinFactNeighborX="-2537">
        <dgm:presLayoutVars>
          <dgm:bulletEnabled val="1"/>
        </dgm:presLayoutVars>
      </dgm:prSet>
      <dgm:spPr/>
    </dgm:pt>
    <dgm:pt modelId="{D5D4B1F9-ADEC-4759-9854-C6851B6D98A9}" type="pres">
      <dgm:prSet presAssocID="{CE816442-CCC7-4AF2-A909-C3DAADD9D3FA}" presName="parSpace" presStyleCnt="0"/>
      <dgm:spPr/>
    </dgm:pt>
    <dgm:pt modelId="{955E6096-3289-40B9-9BE6-8972A61DA5E9}" type="pres">
      <dgm:prSet presAssocID="{A73E2F05-F500-4661-AB02-2526360F01B7}" presName="parTxOnly" presStyleLbl="node1" presStyleIdx="1" presStyleCnt="4" custScaleX="84169" custScaleY="97935" custLinFactNeighborX="13631" custLinFactNeighborY="2121">
        <dgm:presLayoutVars>
          <dgm:bulletEnabled val="1"/>
        </dgm:presLayoutVars>
      </dgm:prSet>
      <dgm:spPr/>
    </dgm:pt>
    <dgm:pt modelId="{34665BCC-4BC1-402D-86AA-6EDDE9D46D0E}" type="pres">
      <dgm:prSet presAssocID="{06E16918-76CF-4098-B0BF-A2A4CDE55A83}" presName="parSpace" presStyleCnt="0"/>
      <dgm:spPr/>
    </dgm:pt>
    <dgm:pt modelId="{45F65B02-AF09-4A1F-A75B-FA344974C3B7}" type="pres">
      <dgm:prSet presAssocID="{D5BE7CEA-7AE6-4F0C-860D-15C78F9B9C86}" presName="parTxOnly" presStyleLbl="node1" presStyleIdx="2" presStyleCnt="4" custScaleX="58179" custLinFactNeighborX="-39619">
        <dgm:presLayoutVars>
          <dgm:bulletEnabled val="1"/>
        </dgm:presLayoutVars>
      </dgm:prSet>
      <dgm:spPr/>
    </dgm:pt>
    <dgm:pt modelId="{C97B7373-89BF-4379-AD24-EA5A16B70EBC}" type="pres">
      <dgm:prSet presAssocID="{8FD0A3F4-9433-4A21-823C-D41D2D0C6111}" presName="parSpace" presStyleCnt="0"/>
      <dgm:spPr/>
    </dgm:pt>
    <dgm:pt modelId="{3B8077B8-F6EF-43AF-A5BC-0CDB74AF7C46}" type="pres">
      <dgm:prSet presAssocID="{30B633AA-26F8-4BAC-A206-90F3A6169256}" presName="parTxOnly" presStyleLbl="node1" presStyleIdx="3" presStyleCnt="4" custScaleX="64891" custScaleY="100420" custLinFactNeighborX="27088" custLinFactNeighborY="0">
        <dgm:presLayoutVars>
          <dgm:bulletEnabled val="1"/>
        </dgm:presLayoutVars>
      </dgm:prSet>
      <dgm:spPr/>
    </dgm:pt>
  </dgm:ptLst>
  <dgm:cxnLst>
    <dgm:cxn modelId="{75E2CC25-1594-4BE8-BA97-8A72EF746C25}" type="presOf" srcId="{A73E2F05-F500-4661-AB02-2526360F01B7}" destId="{955E6096-3289-40B9-9BE6-8972A61DA5E9}" srcOrd="0" destOrd="0" presId="urn:microsoft.com/office/officeart/2005/8/layout/hChevron3"/>
    <dgm:cxn modelId="{A65D4668-E8A4-4282-B00F-ECA44502C8FA}" type="presOf" srcId="{EE21E7FF-48A5-4B6C-8DF3-9CB6F8B419CC}" destId="{F02FA974-3746-41F0-946A-3DD2185111B6}" srcOrd="0" destOrd="0" presId="urn:microsoft.com/office/officeart/2005/8/layout/hChevron3"/>
    <dgm:cxn modelId="{9701837A-3132-4FEF-AE20-A21EDA757102}" srcId="{EE21E7FF-48A5-4B6C-8DF3-9CB6F8B419CC}" destId="{A2879FB6-EC24-4D80-A676-2674D49A5D3C}" srcOrd="0" destOrd="0" parTransId="{FBD84D3A-9586-4797-9B55-BCE480D56A2A}" sibTransId="{CE816442-CCC7-4AF2-A909-C3DAADD9D3FA}"/>
    <dgm:cxn modelId="{8D53A884-17E1-4FCC-A19A-2D67E5E6B8E4}" srcId="{EE21E7FF-48A5-4B6C-8DF3-9CB6F8B419CC}" destId="{D5BE7CEA-7AE6-4F0C-860D-15C78F9B9C86}" srcOrd="2" destOrd="0" parTransId="{A01DC3E3-683F-4485-8E60-9B517B1E504C}" sibTransId="{8FD0A3F4-9433-4A21-823C-D41D2D0C6111}"/>
    <dgm:cxn modelId="{99EA51AE-90A7-4630-80C4-45259DD24170}" type="presOf" srcId="{A2879FB6-EC24-4D80-A676-2674D49A5D3C}" destId="{E9BB67A5-0C00-4081-BEC9-5E0D2176DA32}" srcOrd="0" destOrd="0" presId="urn:microsoft.com/office/officeart/2005/8/layout/hChevron3"/>
    <dgm:cxn modelId="{DB332AB0-9685-4220-B53D-AA36F965E483}" type="presOf" srcId="{30B633AA-26F8-4BAC-A206-90F3A6169256}" destId="{3B8077B8-F6EF-43AF-A5BC-0CDB74AF7C46}" srcOrd="0" destOrd="0" presId="urn:microsoft.com/office/officeart/2005/8/layout/hChevron3"/>
    <dgm:cxn modelId="{D0CF69B1-571E-45D7-B67F-B88C5E925143}" srcId="{EE21E7FF-48A5-4B6C-8DF3-9CB6F8B419CC}" destId="{30B633AA-26F8-4BAC-A206-90F3A6169256}" srcOrd="3" destOrd="0" parTransId="{C4735D43-54EA-43AA-9C87-323D8FFE4335}" sibTransId="{9AA1BE7D-31BB-4275-96E2-4ED507CF7398}"/>
    <dgm:cxn modelId="{D237E6B2-070A-4DBC-A45D-E45CB4F75086}" type="presOf" srcId="{D5BE7CEA-7AE6-4F0C-860D-15C78F9B9C86}" destId="{45F65B02-AF09-4A1F-A75B-FA344974C3B7}" srcOrd="0" destOrd="0" presId="urn:microsoft.com/office/officeart/2005/8/layout/hChevron3"/>
    <dgm:cxn modelId="{32BD6FE9-AFE2-484B-95C0-5FC061D989F0}" srcId="{EE21E7FF-48A5-4B6C-8DF3-9CB6F8B419CC}" destId="{A73E2F05-F500-4661-AB02-2526360F01B7}" srcOrd="1" destOrd="0" parTransId="{3DFBB476-2C1F-4983-85D5-FC9D403B931C}" sibTransId="{06E16918-76CF-4098-B0BF-A2A4CDE55A83}"/>
    <dgm:cxn modelId="{7188F1B3-9677-427D-834A-2CFCFA18D7BE}" type="presParOf" srcId="{F02FA974-3746-41F0-946A-3DD2185111B6}" destId="{E9BB67A5-0C00-4081-BEC9-5E0D2176DA32}" srcOrd="0" destOrd="0" presId="urn:microsoft.com/office/officeart/2005/8/layout/hChevron3"/>
    <dgm:cxn modelId="{0A3C5E71-A3FD-44C4-8C6A-45B18FE08A5A}" type="presParOf" srcId="{F02FA974-3746-41F0-946A-3DD2185111B6}" destId="{D5D4B1F9-ADEC-4759-9854-C6851B6D98A9}" srcOrd="1" destOrd="0" presId="urn:microsoft.com/office/officeart/2005/8/layout/hChevron3"/>
    <dgm:cxn modelId="{111A5553-C9DC-4488-B148-09B448A84D60}" type="presParOf" srcId="{F02FA974-3746-41F0-946A-3DD2185111B6}" destId="{955E6096-3289-40B9-9BE6-8972A61DA5E9}" srcOrd="2" destOrd="0" presId="urn:microsoft.com/office/officeart/2005/8/layout/hChevron3"/>
    <dgm:cxn modelId="{2388A120-0603-42E3-A8C4-DBB8B6DEC895}" type="presParOf" srcId="{F02FA974-3746-41F0-946A-3DD2185111B6}" destId="{34665BCC-4BC1-402D-86AA-6EDDE9D46D0E}" srcOrd="3" destOrd="0" presId="urn:microsoft.com/office/officeart/2005/8/layout/hChevron3"/>
    <dgm:cxn modelId="{2194F9A6-7FE1-4DC8-A3A2-BC7020682C38}" type="presParOf" srcId="{F02FA974-3746-41F0-946A-3DD2185111B6}" destId="{45F65B02-AF09-4A1F-A75B-FA344974C3B7}" srcOrd="4" destOrd="0" presId="urn:microsoft.com/office/officeart/2005/8/layout/hChevron3"/>
    <dgm:cxn modelId="{B5EDF78C-214C-4D73-9BFD-4C4F39F79B06}" type="presParOf" srcId="{F02FA974-3746-41F0-946A-3DD2185111B6}" destId="{C97B7373-89BF-4379-AD24-EA5A16B70EBC}" srcOrd="5" destOrd="0" presId="urn:microsoft.com/office/officeart/2005/8/layout/hChevron3"/>
    <dgm:cxn modelId="{3CB137BD-FF5B-4C34-AAA3-B4627335EDD9}" type="presParOf" srcId="{F02FA974-3746-41F0-946A-3DD2185111B6}" destId="{3B8077B8-F6EF-43AF-A5BC-0CDB74AF7C4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B67A5-0C00-4081-BEC9-5E0D2176DA32}">
      <dsp:nvSpPr>
        <dsp:cNvPr id="0" name=""/>
        <dsp:cNvSpPr/>
      </dsp:nvSpPr>
      <dsp:spPr>
        <a:xfrm>
          <a:off x="0" y="0"/>
          <a:ext cx="2446385" cy="6658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50" kern="1200" dirty="0"/>
            <a:t>1. </a:t>
          </a:r>
          <a:r>
            <a:rPr lang="ru-RU" sz="1450" kern="1200" dirty="0"/>
            <a:t>Обнаружить</a:t>
          </a:r>
          <a:endParaRPr lang="fi-FI" sz="1450" kern="1200" dirty="0"/>
        </a:p>
      </dsp:txBody>
      <dsp:txXfrm>
        <a:off x="0" y="0"/>
        <a:ext cx="2279925" cy="665842"/>
      </dsp:txXfrm>
    </dsp:sp>
    <dsp:sp modelId="{955E6096-3289-40B9-9BE6-8972A61DA5E9}">
      <dsp:nvSpPr>
        <dsp:cNvPr id="0" name=""/>
        <dsp:cNvSpPr/>
      </dsp:nvSpPr>
      <dsp:spPr>
        <a:xfrm>
          <a:off x="1741228" y="0"/>
          <a:ext cx="3448036" cy="665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2.</a:t>
          </a:r>
          <a:r>
            <a:rPr lang="ru-RU" sz="1500" kern="1200" dirty="0"/>
            <a:t>Определять</a:t>
          </a:r>
          <a:endParaRPr lang="fi-FI" sz="1500" kern="1200" dirty="0"/>
        </a:p>
      </dsp:txBody>
      <dsp:txXfrm>
        <a:off x="2074149" y="0"/>
        <a:ext cx="2782194" cy="665842"/>
      </dsp:txXfrm>
    </dsp:sp>
    <dsp:sp modelId="{45F65B02-AF09-4A1F-A75B-FA344974C3B7}">
      <dsp:nvSpPr>
        <dsp:cNvPr id="0" name=""/>
        <dsp:cNvSpPr/>
      </dsp:nvSpPr>
      <dsp:spPr>
        <a:xfrm>
          <a:off x="3933668" y="0"/>
          <a:ext cx="2383339" cy="665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3. </a:t>
          </a:r>
          <a:r>
            <a:rPr lang="ru-RU" sz="1500" kern="1200"/>
            <a:t>Разработать</a:t>
          </a:r>
          <a:endParaRPr lang="fi-FI" sz="1500" kern="1200" dirty="0"/>
        </a:p>
      </dsp:txBody>
      <dsp:txXfrm>
        <a:off x="4266589" y="0"/>
        <a:ext cx="1717497" cy="665842"/>
      </dsp:txXfrm>
    </dsp:sp>
    <dsp:sp modelId="{3B8077B8-F6EF-43AF-A5BC-0CDB74AF7C46}">
      <dsp:nvSpPr>
        <dsp:cNvPr id="0" name=""/>
        <dsp:cNvSpPr/>
      </dsp:nvSpPr>
      <dsp:spPr>
        <a:xfrm>
          <a:off x="5824774" y="0"/>
          <a:ext cx="2658300" cy="6658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50" kern="1200" dirty="0"/>
            <a:t>4. </a:t>
          </a:r>
          <a:r>
            <a:rPr lang="ru-RU" sz="1450" kern="1200" dirty="0"/>
            <a:t>Доставить</a:t>
          </a:r>
          <a:endParaRPr lang="fi-FI" sz="1450" kern="1200" dirty="0"/>
        </a:p>
      </dsp:txBody>
      <dsp:txXfrm>
        <a:off x="6157695" y="0"/>
        <a:ext cx="1992458" cy="665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4EA-A592-4B3C-84B8-EB43BD280C89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3B9C-3A07-45FE-922C-29F3E73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1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Используйте 3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представляет собой другую модель шаблона поведения клиента, для составления проекта поведения/характеристик персон.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Сценарии: рассказ о том, как персонаж/пациент будет пользоваться услугой.</a:t>
            </a:r>
            <a:endParaRPr lang="en-P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1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Используйте фотографии людей, которые точно изображают персону (НИКАКОЙ знаменитости)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6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8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CBC33-BD31-4756-B835-3C6164AE07CE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9039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Ссылки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Ссылки 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4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Ссылки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73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Ссылки</a:t>
            </a:r>
            <a:r>
              <a:rPr lang="en-US" baseline="0" dirty="0"/>
              <a:t> </a:t>
            </a:r>
            <a:r>
              <a:rPr lang="en-US" dirty="0"/>
              <a:t>https://innokyla.fi/fi/tyokalut/service-blueprint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7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6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Прототип = ранняя версия концепции решения или процесса.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Дивергентный подход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strike="no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Предложите, чтобы все найденные решения считались прототипами (продукт/модель/процесс для тестирования)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0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8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5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0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baseline="0" dirty="0"/>
              <a:t>Итеративность = делать что-то снова и снова, обычно для улучшения [7] Это движение вперед и назад во время этапов или процессов проектирования для улучшения действий/решений.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baseline="0" dirty="0"/>
              <a:t>Ссылка </a:t>
            </a:r>
            <a:r>
              <a:rPr lang="en-US" b="1" baseline="0" dirty="0"/>
              <a:t>https://</a:t>
            </a:r>
            <a:r>
              <a:rPr lang="en-US" b="1" baseline="0" dirty="0" err="1"/>
              <a:t>dictionary.cambridge.org</a:t>
            </a:r>
            <a:r>
              <a:rPr lang="en-US" b="1" baseline="0" dirty="0"/>
              <a:t>/dictionary/</a:t>
            </a:r>
            <a:r>
              <a:rPr lang="en-US" b="1" baseline="0" dirty="0" err="1"/>
              <a:t>english</a:t>
            </a:r>
            <a:r>
              <a:rPr lang="en-US" b="1" baseline="0" dirty="0"/>
              <a:t>/iterative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baseline="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baseline="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baseline="0" dirty="0"/>
              <a:t>Пользователи/Клиенты; Клиенты; Конечные пользователи = В контексте дизайна термин «пользователь» обычно относится к людям, использующим продукт или услугу [1].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baseline="0" dirty="0"/>
              <a:t>Ссылка А.К. </a:t>
            </a:r>
            <a:r>
              <a:rPr lang="en-US" b="1" baseline="0" dirty="0"/>
              <a:t>FORSHAUG &amp; J.B. SIGURJÓNSSON. </a:t>
            </a:r>
            <a:r>
              <a:rPr lang="ru-RU" b="1" baseline="0" dirty="0"/>
              <a:t>Участие пользователей в разработке медицинских услуг, МЕЖДУНАРОДНАЯ КОНФЕРЕНЦИЯ ПО ОБРАЗОВАНИЮ ИНЖИНИРИНГА И ДИЗАЙНА ПРОДУКЦИИ.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baseline="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baseline="0" dirty="0"/>
              <a:t>Прототип = первый дизайн чего-либо, из которого копируются или развиваются другие формы [11]; По дизайну это ранняя версия решения, которую нужно тестировать и улучшать.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baseline="0" dirty="0"/>
              <a:t>Ссылка </a:t>
            </a:r>
            <a:r>
              <a:rPr lang="en-US" b="1" baseline="0" dirty="0"/>
              <a:t>https://</a:t>
            </a:r>
            <a:r>
              <a:rPr lang="en-US" b="1" baseline="0" dirty="0" err="1"/>
              <a:t>www.oxfordlearnersdictionaries.com</a:t>
            </a:r>
            <a:r>
              <a:rPr lang="en-US" b="1" baseline="0" dirty="0"/>
              <a:t>/definition/</a:t>
            </a:r>
            <a:r>
              <a:rPr lang="en-US" b="1" baseline="0" dirty="0" err="1"/>
              <a:t>english</a:t>
            </a:r>
            <a:r>
              <a:rPr lang="en-US" b="1" baseline="0" dirty="0"/>
              <a:t>/</a:t>
            </a:r>
            <a:r>
              <a:rPr lang="en-US" b="1" baseline="0" dirty="0" err="1"/>
              <a:t>prototype?q</a:t>
            </a:r>
            <a:r>
              <a:rPr lang="en-US" b="1" baseline="0" dirty="0"/>
              <a:t>=prototype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1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прототипирования: тестирование решения с конечными пользователями, и их отзывы будут использоваться для улучшения решения.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Demographics-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age, gender etc.</a:t>
            </a:r>
            <a:endParaRPr lang="en-US" dirty="0"/>
          </a:p>
          <a:p>
            <a:r>
              <a:rPr lang="en-US" dirty="0"/>
              <a:t>General-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occupation, interests, hobbies etc.</a:t>
            </a:r>
            <a:endParaRPr lang="en-US" dirty="0"/>
          </a:p>
          <a:p>
            <a:r>
              <a:rPr lang="en-US" dirty="0"/>
              <a:t>Psychological- needs and goals</a:t>
            </a:r>
          </a:p>
          <a:p>
            <a:endParaRPr lang="ru-RU" dirty="0"/>
          </a:p>
          <a:p>
            <a:r>
              <a:rPr lang="ru-RU" dirty="0"/>
              <a:t>Демография — возраст, пол и т. д.</a:t>
            </a:r>
          </a:p>
          <a:p>
            <a:r>
              <a:rPr lang="ru-RU" dirty="0"/>
              <a:t>Общие - род занятий, интересы, хобби и т.д.</a:t>
            </a:r>
          </a:p>
          <a:p>
            <a:r>
              <a:rPr lang="ru-RU" dirty="0"/>
              <a:t>Психологические потребности и цели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Ссылки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Keeptitusable</a:t>
            </a:r>
            <a:r>
              <a:rPr lang="en-US" b="0" dirty="0"/>
              <a:t>. (n.d.) </a:t>
            </a:r>
            <a:r>
              <a:rPr lang="en-PH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Personas: Why is it important to understand your users?</a:t>
            </a:r>
            <a:r>
              <a:rPr lang="en-US" b="0" dirty="0"/>
              <a:t> https://www.keepitusable.com/blog/personas-why-is-it-important-to-understand-your-users/</a:t>
            </a:r>
            <a:endParaRPr lang="ru-R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53B9C-3A07-45FE-922C-29F3E73C4F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1557225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61322"/>
            <a:ext cx="3352799" cy="71497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1A6DE-4906-4E8E-B059-08E1ACFD3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2959" y="159116"/>
            <a:ext cx="1330982" cy="76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1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277600" cy="808963"/>
          </a:xfrm>
        </p:spPr>
        <p:txBody>
          <a:bodyPr/>
          <a:lstStyle>
            <a:lvl1pPr marL="0" algn="ctr">
              <a:defRPr sz="4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46052"/>
            <a:ext cx="573024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19388"/>
            <a:ext cx="5730240" cy="3341145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5348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619388"/>
            <a:ext cx="5348004" cy="3341146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4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796" y="2142111"/>
            <a:ext cx="10061171" cy="24702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0070C0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pic>
        <p:nvPicPr>
          <p:cNvPr id="10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" y="127774"/>
            <a:ext cx="3519577" cy="7505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4757" y="6226848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1D42B-C63A-4E8A-B953-0F567EEA1B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2871" y="127774"/>
            <a:ext cx="1297550" cy="7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611" y="970494"/>
            <a:ext cx="11170508" cy="808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611" y="1845734"/>
            <a:ext cx="112776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A36D6F-0A78-4ABF-BA3C-47B8BD1BB5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25249"/>
            <a:ext cx="3519577" cy="75054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3611" y="6305977"/>
            <a:ext cx="4201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1" cap="small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Accelerating Master and PhD level nursing education development </a:t>
            </a:r>
            <a:endParaRPr lang="en-US" sz="800" b="1" dirty="0">
              <a:solidFill>
                <a:schemeClr val="bg1"/>
              </a:solidFill>
            </a:endParaRPr>
          </a:p>
          <a:p>
            <a:pPr algn="l"/>
            <a:r>
              <a:rPr lang="en-US" sz="800" b="1" cap="small" dirty="0">
                <a:solidFill>
                  <a:schemeClr val="bg1"/>
                </a:solidFill>
              </a:rPr>
              <a:t>in the higher education system in Kazakhstan</a:t>
            </a:r>
            <a:endParaRPr lang="lt-LT" sz="800" b="1" cap="small" dirty="0">
              <a:solidFill>
                <a:schemeClr val="bg1"/>
              </a:solidFill>
            </a:endParaRPr>
          </a:p>
          <a:p>
            <a:pPr algn="l"/>
            <a:r>
              <a:rPr lang="lt-LT" sz="800" b="1" cap="small" dirty="0">
                <a:solidFill>
                  <a:schemeClr val="bg1"/>
                </a:solidFill>
              </a:rPr>
              <a:t>No.618052-EPP-1-2020-1LT-EPPKA2-CBHE-SP</a:t>
            </a:r>
            <a:endParaRPr lang="en-US" sz="800" b="1" cap="small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C2833-4B21-4E16-88A8-EE218A7DAEA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07193" y="139107"/>
            <a:ext cx="1322733" cy="7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70C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rachelshadoan/4171746951/in/photostrea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rohles.net/en/articles/chatbot-prototypi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experience.sap.com/designservices/approach/scen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kyla.fi/fi/tyokalut/service-blueprint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epitusable.com/blog/personas-why-is-it-important-to-understand-your-us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viajeroaccidental.blogspot.com/2012/10/invertir-en-las-persona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6114" y="1165860"/>
            <a:ext cx="10876140" cy="286164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E36C0A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“Сервис-дизайн подход в развитии сестринских услуг”</a:t>
            </a:r>
            <a:b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3200" b="1" dirty="0">
                <a:solidFill>
                  <a:schemeClr val="tx1"/>
                </a:solidFill>
              </a:rPr>
            </a:br>
            <a:r>
              <a:rPr lang="ru-RU" sz="3200" b="1" dirty="0"/>
              <a:t>Лекция</a:t>
            </a:r>
            <a:r>
              <a:rPr lang="fi-FI" sz="3200" b="1" dirty="0"/>
              <a:t> 05 </a:t>
            </a:r>
            <a:br>
              <a:rPr lang="fi-FI" sz="3200" b="1" dirty="0"/>
            </a:br>
            <a:br>
              <a:rPr lang="en-US" sz="3200" b="1" dirty="0"/>
            </a:br>
            <a:r>
              <a:rPr lang="ru-RU" sz="3200" b="1" dirty="0">
                <a:solidFill>
                  <a:schemeClr val="tx1"/>
                </a:solidFill>
              </a:rPr>
              <a:t>Фаза РАЗРАБОТКА</a:t>
            </a:r>
            <a:endParaRPr lang="en-US" sz="3200" b="1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922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cs typeface="Times New Roman"/>
              </a:rPr>
              <a:t>Представлено Паоло </a:t>
            </a:r>
            <a:r>
              <a:rPr lang="ru-RU" b="1" dirty="0" err="1">
                <a:solidFill>
                  <a:schemeClr val="tx1"/>
                </a:solidFill>
                <a:cs typeface="Times New Roman"/>
              </a:rPr>
              <a:t>КолеТ</a:t>
            </a:r>
            <a:endParaRPr lang="ru-RU" b="1" dirty="0">
              <a:solidFill>
                <a:schemeClr val="tx1"/>
              </a:solidFill>
              <a:cs typeface="Times New Roman"/>
            </a:endParaRPr>
          </a:p>
          <a:p>
            <a:r>
              <a:rPr lang="ru-RU" b="1" dirty="0">
                <a:solidFill>
                  <a:schemeClr val="tx1"/>
                </a:solidFill>
                <a:cs typeface="Times New Roman"/>
              </a:rPr>
              <a:t>Назарбаев университет, Школа медицины</a:t>
            </a:r>
            <a:endParaRPr lang="en-US" b="1" dirty="0">
              <a:solidFill>
                <a:schemeClr val="tx1"/>
              </a:solidFill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710120"/>
            <a:ext cx="11261124" cy="866563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(4/9)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30306" y="1846729"/>
            <a:ext cx="11512017" cy="430115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Гипотезы или составление образов персон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персоны нескольких пользователей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3A, который является другой моделью шаблона поведения клиента для того, чтобы составить поведение / характеристики персонажей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(5/9)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48235" y="1739153"/>
            <a:ext cx="11546543" cy="450259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Сценарии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идет о том, как персона использует услугу или продукт (представьте ситуацию).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того, как персона использует сервис / решения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конечного пользователя с услугой / продуктом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Используйте 3A, который является другой моделью шаблона поведения клиента для того, чтобы составить поведение / характеристики персонажей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(6/9)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783771" y="1828800"/>
            <a:ext cx="10419251" cy="4241260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персоны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конечного пользователя (подробное описание, включая сценарий)</a:t>
            </a:r>
          </a:p>
          <a:p>
            <a:pPr lvl="6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Создайте характеристику персонажа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8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33138"/>
            <a:ext cx="11261124" cy="1143546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(7/9)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6075" y="1940767"/>
            <a:ext cx="11261124" cy="393473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персон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персон, представляющих конечных пользователей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3-6 персон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</a:t>
            </a:r>
          </a:p>
          <a:p>
            <a:pPr lvl="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Делитесь результатами / выводами с командой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17096"/>
            <a:ext cx="11261124" cy="1159588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(8/9)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783771" y="1922106"/>
            <a:ext cx="10782153" cy="3933945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конечных пользователей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Эмпанируйте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Поведение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Потребности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9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49180"/>
            <a:ext cx="11261124" cy="1127504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(9/9)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59838" y="1866122"/>
            <a:ext cx="11453822" cy="4340126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Выход?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Наброски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персон с информацией о конечных пользователях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через </a:t>
            </a:r>
            <a:r>
              <a:rPr lang="ru-RU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визуальные материалы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эти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ПЕРСОНы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полезны в качестве руководства при создании решения (они помогают фокусировать разработку решений).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отметить, что персоны - это архетипы (репрезентативный профиль), а не стереотипы.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84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 example 2">
            <a:extLst>
              <a:ext uri="{FF2B5EF4-FFF2-40B4-BE49-F238E27FC236}">
                <a16:creationId xmlns:a16="http://schemas.microsoft.com/office/drawing/2014/main" id="{95280D1D-0329-6240-9DA4-8F2F9712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28" y="914400"/>
            <a:ext cx="8298015" cy="5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CA7DD-78A1-6345-BFCA-1E06E6794F90}"/>
              </a:ext>
            </a:extLst>
          </p:cNvPr>
          <p:cNvSpPr txBox="1"/>
          <p:nvPr/>
        </p:nvSpPr>
        <p:spPr>
          <a:xfrm>
            <a:off x="6947363" y="5885898"/>
            <a:ext cx="844360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Photo credit to https://</a:t>
            </a:r>
            <a:r>
              <a:rPr lang="en-US" sz="600" dirty="0" err="1"/>
              <a:t>www.keepitusable.com</a:t>
            </a:r>
            <a:r>
              <a:rPr lang="en-US" sz="600" dirty="0"/>
              <a:t>/blog/personas-why-is-it-important-to-understand-your-users/</a:t>
            </a:r>
          </a:p>
        </p:txBody>
      </p:sp>
    </p:spTree>
    <p:extLst>
      <p:ext uri="{BB962C8B-B14F-4D97-AF65-F5344CB8AC3E}">
        <p14:creationId xmlns:p14="http://schemas.microsoft.com/office/powerpoint/2010/main" val="381036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FBC8-CEE2-7C4A-9908-A1464449D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797" y="2142111"/>
            <a:ext cx="4005717" cy="257684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Инструменты и методы</a:t>
            </a:r>
            <a:r>
              <a:rPr lang="fi-FI" sz="3600" b="1" dirty="0">
                <a:solidFill>
                  <a:schemeClr val="tx1"/>
                </a:solidFill>
              </a:rPr>
              <a:t> B. </a:t>
            </a:r>
            <a:r>
              <a:rPr lang="ru-RU" sz="3600" b="1" dirty="0">
                <a:solidFill>
                  <a:schemeClr val="tx1"/>
                </a:solidFill>
              </a:rPr>
              <a:t>План обслуживания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Table&#10;&#10;Description automatically generated with low confidence">
            <a:extLst>
              <a:ext uri="{FF2B5EF4-FFF2-40B4-BE49-F238E27FC236}">
                <a16:creationId xmlns:a16="http://schemas.microsoft.com/office/drawing/2014/main" id="{0D2DC885-CCC5-2C40-8FFE-4BF91F01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12632" y="1465942"/>
            <a:ext cx="6691756" cy="431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8F0D6E-5420-A146-9641-1F295B09D527}"/>
              </a:ext>
            </a:extLst>
          </p:cNvPr>
          <p:cNvSpPr txBox="1"/>
          <p:nvPr/>
        </p:nvSpPr>
        <p:spPr>
          <a:xfrm>
            <a:off x="8766634" y="5783943"/>
            <a:ext cx="635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hlinkClick r:id="rId4" tooltip="https://www.flickr.com/photos/rachelshadoan/4171746951/in/photostream/"/>
              </a:rPr>
              <a:t>This Photo</a:t>
            </a:r>
            <a:r>
              <a:rPr lang="en-US" sz="800"/>
              <a:t> by Unknown Author is licensed under </a:t>
            </a:r>
            <a:r>
              <a:rPr lang="en-US" sz="800">
                <a:hlinkClick r:id="rId5" tooltip="https://creativecommons.org/licenses/by-nc-sa/3.0/"/>
              </a:rPr>
              <a:t>CC BY-SA-NC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9062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612844"/>
            <a:ext cx="11261124" cy="988553"/>
          </a:xfrm>
        </p:spPr>
        <p:txBody>
          <a:bodyPr>
            <a:normAutofit/>
          </a:bodyPr>
          <a:lstStyle/>
          <a:p>
            <a:pPr marL="164592" lvl="0">
              <a:lnSpc>
                <a:spcPct val="90000"/>
              </a:lnSpc>
              <a:spcBef>
                <a:spcPts val="0"/>
              </a:spcBef>
              <a:buClr>
                <a:srgbClr val="E48312"/>
              </a:buClr>
              <a:buSzPct val="100000"/>
              <a:defRPr/>
            </a:pPr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1</a:t>
            </a:r>
            <a:r>
              <a:rPr lang="en-US" sz="3200" b="1" dirty="0"/>
              <a:t>/ 9)</a:t>
            </a:r>
            <a:endParaRPr lang="en-US" sz="3200" b="1" dirty="0">
              <a:latin typeface="Calibri Light" panose="020F0302020204030204"/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45013" y="1922106"/>
            <a:ext cx="11261124" cy="432304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 второй частью / продолжением пути пользователя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обслуживания сочетает в себе опыт пользователя и действия / поддержку сотрудников.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9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(2/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36866" y="2029522"/>
            <a:ext cx="11261124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Визуальное представление услуги (процесс предоставления услуги / задача предоставления услуги / шаги в процессе предоставления услуги)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будущей услуги/улучшенный вариант пути конечного пользователя, например, пациента (включая поставщика услуги)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Визуализируйте, используя путь пользователя/ «путешествие» пациента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7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A94188-6D21-4339-9660-9031B183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46" y="868460"/>
            <a:ext cx="11170508" cy="808963"/>
          </a:xfr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/>
              <a:t>Процесс проектирования </a:t>
            </a:r>
            <a:r>
              <a:rPr lang="en-US" sz="3200" b="1" dirty="0"/>
              <a:t>Double Diamond</a:t>
            </a:r>
            <a:endParaRPr lang="fi-FI" sz="3200" b="1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69BE006-858F-47DF-9273-FBC244E19214}"/>
              </a:ext>
            </a:extLst>
          </p:cNvPr>
          <p:cNvSpPr txBox="1"/>
          <p:nvPr/>
        </p:nvSpPr>
        <p:spPr>
          <a:xfrm>
            <a:off x="9285171" y="124622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i="1" dirty="0"/>
              <a:t>(</a:t>
            </a:r>
            <a:r>
              <a:rPr lang="fi-FI" i="1" dirty="0" err="1"/>
              <a:t>Dolan</a:t>
            </a:r>
            <a:r>
              <a:rPr lang="fi-FI" i="1" dirty="0"/>
              <a:t> 2021)</a:t>
            </a:r>
          </a:p>
        </p:txBody>
      </p:sp>
      <p:graphicFrame>
        <p:nvGraphicFramePr>
          <p:cNvPr id="16" name="Kaaviokuva 4">
            <a:extLst>
              <a:ext uri="{FF2B5EF4-FFF2-40B4-BE49-F238E27FC236}">
                <a16:creationId xmlns:a16="http://schemas.microsoft.com/office/drawing/2014/main" id="{EFEE2E8D-6960-4F94-A7AD-D0A14B07E985}"/>
              </a:ext>
            </a:extLst>
          </p:cNvPr>
          <p:cNvGraphicFramePr/>
          <p:nvPr/>
        </p:nvGraphicFramePr>
        <p:xfrm>
          <a:off x="2202342" y="1923019"/>
          <a:ext cx="8483075" cy="66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uorakulmio 5">
            <a:extLst>
              <a:ext uri="{FF2B5EF4-FFF2-40B4-BE49-F238E27FC236}">
                <a16:creationId xmlns:a16="http://schemas.microsoft.com/office/drawing/2014/main" id="{03AB3D4C-D4E0-4176-8749-11CB87B1642B}"/>
              </a:ext>
            </a:extLst>
          </p:cNvPr>
          <p:cNvSpPr/>
          <p:nvPr/>
        </p:nvSpPr>
        <p:spPr>
          <a:xfrm>
            <a:off x="2202341" y="4987733"/>
            <a:ext cx="2121325" cy="136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Комплексное понимание решаемой проблемы</a:t>
            </a:r>
            <a:endParaRPr lang="fi-FI" sz="1200" dirty="0"/>
          </a:p>
        </p:txBody>
      </p:sp>
      <p:sp>
        <p:nvSpPr>
          <p:cNvPr id="18" name="Suorakulmio 6">
            <a:extLst>
              <a:ext uri="{FF2B5EF4-FFF2-40B4-BE49-F238E27FC236}">
                <a16:creationId xmlns:a16="http://schemas.microsoft.com/office/drawing/2014/main" id="{A2D1B83F-D777-477E-9F71-A74ACEF39D05}"/>
              </a:ext>
            </a:extLst>
          </p:cNvPr>
          <p:cNvSpPr/>
          <p:nvPr/>
        </p:nvSpPr>
        <p:spPr>
          <a:xfrm>
            <a:off x="4290204" y="5006651"/>
            <a:ext cx="1863265" cy="13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Четкое определение решаемой проблемы и ключевых факторов успеха</a:t>
            </a:r>
            <a:endParaRPr lang="fi-FI" sz="1200" dirty="0"/>
          </a:p>
        </p:txBody>
      </p:sp>
      <p:sp>
        <p:nvSpPr>
          <p:cNvPr id="19" name="Suorakulmio 7">
            <a:extLst>
              <a:ext uri="{FF2B5EF4-FFF2-40B4-BE49-F238E27FC236}">
                <a16:creationId xmlns:a16="http://schemas.microsoft.com/office/drawing/2014/main" id="{140E02FF-B226-4A5F-AF5D-5B1EEEC5CFDF}"/>
              </a:ext>
            </a:extLst>
          </p:cNvPr>
          <p:cNvSpPr/>
          <p:nvPr/>
        </p:nvSpPr>
        <p:spPr>
          <a:xfrm>
            <a:off x="6190612" y="5006651"/>
            <a:ext cx="2044795" cy="13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Комплексное понимание возможных решений проблемы</a:t>
            </a:r>
            <a:endParaRPr lang="fi-FI" sz="1400" b="1" dirty="0">
              <a:solidFill>
                <a:srgbClr val="0070C0"/>
              </a:solidFill>
            </a:endParaRPr>
          </a:p>
        </p:txBody>
      </p:sp>
      <p:sp>
        <p:nvSpPr>
          <p:cNvPr id="20" name="Suorakulmio 8">
            <a:extLst>
              <a:ext uri="{FF2B5EF4-FFF2-40B4-BE49-F238E27FC236}">
                <a16:creationId xmlns:a16="http://schemas.microsoft.com/office/drawing/2014/main" id="{76F3CC81-D9A4-4A7D-85AA-79F1416D8D26}"/>
              </a:ext>
            </a:extLst>
          </p:cNvPr>
          <p:cNvSpPr/>
          <p:nvPr/>
        </p:nvSpPr>
        <p:spPr>
          <a:xfrm>
            <a:off x="8270649" y="5006651"/>
            <a:ext cx="1983518" cy="135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Четкое описание решения для передачи и повторения</a:t>
            </a:r>
            <a:endParaRPr lang="fi-FI" sz="1200" dirty="0"/>
          </a:p>
        </p:txBody>
      </p:sp>
      <p:sp>
        <p:nvSpPr>
          <p:cNvPr id="21" name="Suorakulmio 9">
            <a:extLst>
              <a:ext uri="{FF2B5EF4-FFF2-40B4-BE49-F238E27FC236}">
                <a16:creationId xmlns:a16="http://schemas.microsoft.com/office/drawing/2014/main" id="{6097E854-2328-4668-B02F-048678A59573}"/>
              </a:ext>
            </a:extLst>
          </p:cNvPr>
          <p:cNvSpPr/>
          <p:nvPr/>
        </p:nvSpPr>
        <p:spPr>
          <a:xfrm>
            <a:off x="2202342" y="2569943"/>
            <a:ext cx="2121325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Что мы будем делать, чтобы полностью понять проблему и не делать предположений?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Suorakulmio 10">
            <a:extLst>
              <a:ext uri="{FF2B5EF4-FFF2-40B4-BE49-F238E27FC236}">
                <a16:creationId xmlns:a16="http://schemas.microsoft.com/office/drawing/2014/main" id="{F881C3C9-632D-4DDA-983B-E0D80CA5B647}"/>
              </a:ext>
            </a:extLst>
          </p:cNvPr>
          <p:cNvSpPr/>
          <p:nvPr/>
        </p:nvSpPr>
        <p:spPr>
          <a:xfrm>
            <a:off x="4250078" y="2588861"/>
            <a:ext cx="1915280" cy="241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Как мы будем синтезировать наши полученные данные и определять наши проблемы?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Suorakulmio 11">
            <a:extLst>
              <a:ext uri="{FF2B5EF4-FFF2-40B4-BE49-F238E27FC236}">
                <a16:creationId xmlns:a16="http://schemas.microsoft.com/office/drawing/2014/main" id="{C0DAACA9-B57A-47E0-94CE-75D53E3845DC}"/>
              </a:ext>
            </a:extLst>
          </p:cNvPr>
          <p:cNvSpPr/>
          <p:nvPr/>
        </p:nvSpPr>
        <p:spPr>
          <a:xfrm>
            <a:off x="6209412" y="2588861"/>
            <a:ext cx="2013761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Как мы будем генерировать множество различных идей для решения этой проблемы?</a:t>
            </a:r>
            <a:endParaRPr lang="fi-FI" sz="1400" b="1" dirty="0">
              <a:solidFill>
                <a:srgbClr val="0070C0"/>
              </a:solidFill>
            </a:endParaRPr>
          </a:p>
        </p:txBody>
      </p:sp>
      <p:sp>
        <p:nvSpPr>
          <p:cNvPr id="24" name="Suorakulmio 12">
            <a:extLst>
              <a:ext uri="{FF2B5EF4-FFF2-40B4-BE49-F238E27FC236}">
                <a16:creationId xmlns:a16="http://schemas.microsoft.com/office/drawing/2014/main" id="{F388D831-7616-4516-AD83-63D3763349CC}"/>
              </a:ext>
            </a:extLst>
          </p:cNvPr>
          <p:cNvSpPr/>
          <p:nvPr/>
        </p:nvSpPr>
        <p:spPr>
          <a:xfrm>
            <a:off x="8248427" y="2588861"/>
            <a:ext cx="2013762" cy="23988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</a:rPr>
              <a:t>Как мы будем создавать, запускать и тестировать выбранное нами решение?</a:t>
            </a:r>
            <a:endParaRPr lang="fi-FI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9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3</a:t>
            </a:r>
            <a:r>
              <a:rPr lang="en-US" sz="3200" b="1" dirty="0"/>
              <a:t>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90465" y="2029522"/>
            <a:ext cx="10875459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Визуальная диаграмма сервиса, показывающая роль конечных пользователей и сотрудников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при планировании и в качестве руководства при внедрении новой услуги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8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45432"/>
            <a:ext cx="11261124" cy="103125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4</a:t>
            </a:r>
            <a:r>
              <a:rPr lang="en-US" sz="3200" b="1" dirty="0"/>
              <a:t>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C9CDB-258F-4233-8CD3-724C748D20D9}"/>
              </a:ext>
            </a:extLst>
          </p:cNvPr>
          <p:cNvSpPr txBox="1"/>
          <p:nvPr/>
        </p:nvSpPr>
        <p:spPr>
          <a:xfrm>
            <a:off x="8848182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  <p:sp>
        <p:nvSpPr>
          <p:cNvPr id="8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07444" y="1772816"/>
            <a:ext cx="11479756" cy="4002816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Компоненты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Сервис/услуга глазами пациента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клиентов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Видимая деятельность персонала, предоставляющего услуги (этап)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Невидимая / деятельность персонала, предоставляющего услуги (например, повар, прачечная и т.д.)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Процессы поддержки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9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97306"/>
            <a:ext cx="11261124" cy="107937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5</a:t>
            </a:r>
            <a:r>
              <a:rPr lang="en-US" sz="3200" b="1" dirty="0"/>
              <a:t>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170F-5DAD-0446-BAE2-E493328C173C}"/>
              </a:ext>
            </a:extLst>
          </p:cNvPr>
          <p:cNvSpPr txBox="1"/>
          <p:nvPr/>
        </p:nvSpPr>
        <p:spPr>
          <a:xfrm>
            <a:off x="8629550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1822737"/>
            <a:ext cx="11545077" cy="362634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Компоненты</a:t>
            </a:r>
          </a:p>
          <a:p>
            <a:pPr marL="62179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«Часть сервиса, видимая конечному пользователю </a:t>
            </a:r>
          </a:p>
          <a:p>
            <a:pPr marL="62179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Действия конечного  пользователя»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опыта конечного  пользователя (все выполняемые шаги)</a:t>
            </a:r>
          </a:p>
        </p:txBody>
      </p:sp>
    </p:spTree>
    <p:extLst>
      <p:ext uri="{BB962C8B-B14F-4D97-AF65-F5344CB8AC3E}">
        <p14:creationId xmlns:p14="http://schemas.microsoft.com/office/powerpoint/2010/main" val="278379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29390"/>
            <a:ext cx="11261124" cy="104729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6</a:t>
            </a:r>
            <a:r>
              <a:rPr lang="en-US" sz="3200" b="1" dirty="0"/>
              <a:t>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3CB6BC-48B8-064D-A988-44F1856B9B18}"/>
              </a:ext>
            </a:extLst>
          </p:cNvPr>
          <p:cNvSpPr txBox="1"/>
          <p:nvPr/>
        </p:nvSpPr>
        <p:spPr>
          <a:xfrm>
            <a:off x="8808154" y="5587030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746450" y="2018198"/>
            <a:ext cx="10998078" cy="3374896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1"/>
                </a:solidFill>
              </a:rPr>
              <a:t>3. Видимая деятельность персонала по обслуживанию пользователей услуги»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Прямое взаимодействие пользователя услуги с сотрудником, предоставляющим услугу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Действия, которые видны пользователю услуги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3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29390"/>
            <a:ext cx="11261124" cy="104729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7</a:t>
            </a:r>
            <a:r>
              <a:rPr lang="en-US" sz="3200" b="1" dirty="0"/>
              <a:t>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3380" y="2029522"/>
            <a:ext cx="11261124" cy="409890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Компоненты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chemeClr val="tx1"/>
                </a:solidFill>
              </a:rPr>
              <a:t>Невидимая / невидимая деятельность персонала, предоставляющего услуги </a:t>
            </a:r>
          </a:p>
          <a:p>
            <a:pPr marL="1154430" lvl="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2400" dirty="0">
                <a:solidFill>
                  <a:schemeClr val="tx1"/>
                </a:solidFill>
              </a:rPr>
              <a:t>Процессы поддержки</a:t>
            </a:r>
            <a:endParaRPr lang="fi-FI" sz="2400" dirty="0">
              <a:solidFill>
                <a:schemeClr val="tx1"/>
              </a:solidFill>
            </a:endParaRPr>
          </a:p>
          <a:p>
            <a:pPr marL="1520190" lvl="4" indent="-5143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Действия, невидимые для пользователя услуги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6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93388"/>
            <a:ext cx="11261124" cy="98329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8</a:t>
            </a:r>
            <a:r>
              <a:rPr lang="en-US" sz="3200" b="1" dirty="0"/>
              <a:t>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09345" y="2029521"/>
            <a:ext cx="11173311" cy="3746111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Шаги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Идентификация процессов </a:t>
            </a:r>
            <a:r>
              <a:rPr lang="kk-KZ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Идентификация пользователей услуги (кто)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услуги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сотрудника (видимые / невидимые)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вспомогательных функций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4EB8FF8-901C-4E25-9EB6-BFA5C2144C31}"/>
              </a:ext>
            </a:extLst>
          </p:cNvPr>
          <p:cNvSpPr txBox="1"/>
          <p:nvPr/>
        </p:nvSpPr>
        <p:spPr>
          <a:xfrm>
            <a:off x="8746282" y="5775632"/>
            <a:ext cx="2936374" cy="37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(Adopted from </a:t>
            </a:r>
            <a:r>
              <a:rPr lang="en-US" i="1" dirty="0" err="1"/>
              <a:t>Innokyla</a:t>
            </a:r>
            <a:r>
              <a:rPr lang="en-US" i="1" dirty="0"/>
              <a:t>, n.d.)</a:t>
            </a:r>
          </a:p>
        </p:txBody>
      </p:sp>
    </p:spTree>
    <p:extLst>
      <p:ext uri="{BB962C8B-B14F-4D97-AF65-F5344CB8AC3E}">
        <p14:creationId xmlns:p14="http://schemas.microsoft.com/office/powerpoint/2010/main" val="114769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93558"/>
            <a:ext cx="11261124" cy="9831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alibri Light" panose="020F0302020204030204"/>
              </a:rPr>
              <a:t>Инструменты и методы</a:t>
            </a:r>
            <a:r>
              <a:rPr lang="fi-FI" sz="3200" b="1" dirty="0">
                <a:latin typeface="Calibri Light" panose="020F0302020204030204"/>
              </a:rPr>
              <a:t> B. </a:t>
            </a:r>
            <a:r>
              <a:rPr lang="ru-RU" sz="3200" b="1" dirty="0">
                <a:latin typeface="Calibri Light" panose="020F0302020204030204"/>
              </a:rPr>
              <a:t>План обслуживания </a:t>
            </a:r>
            <a:r>
              <a:rPr lang="en-US" sz="3200" b="1" dirty="0"/>
              <a:t>(</a:t>
            </a:r>
            <a:r>
              <a:rPr lang="ru-RU" sz="3200" b="1" dirty="0"/>
              <a:t>9</a:t>
            </a:r>
            <a:r>
              <a:rPr lang="en-US" sz="3200" b="1" dirty="0"/>
              <a:t>/ 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77079" y="2029522"/>
            <a:ext cx="10442676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Визуальная карта / схема услуги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Помогите сотрудникам визуализировать и понять роль и то, что пользователи будут испытывать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0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13914D62-1BC8-DB4D-8CBB-A90BF7B12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24638" y="1045029"/>
            <a:ext cx="7228114" cy="4978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15409-EF32-3B48-A2AF-F99D653E498B}"/>
              </a:ext>
            </a:extLst>
          </p:cNvPr>
          <p:cNvSpPr txBox="1"/>
          <p:nvPr/>
        </p:nvSpPr>
        <p:spPr>
          <a:xfrm>
            <a:off x="7271658" y="60147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rohles.net/en/articles/chatbot-prototyp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38046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BA9E-E1D4-C348-B174-D74C720AF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3654" y="1923965"/>
            <a:ext cx="4462917" cy="24702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Инструменты и методы</a:t>
            </a:r>
            <a:r>
              <a:rPr lang="fi-FI" sz="3600" b="1" dirty="0">
                <a:solidFill>
                  <a:schemeClr val="tx1"/>
                </a:solidFill>
              </a:rPr>
              <a:t>: C. </a:t>
            </a:r>
            <a:r>
              <a:rPr lang="ru-RU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Опыт </a:t>
            </a:r>
            <a:r>
              <a:rPr lang="ru-RU" sz="36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прототипирования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DC0D9253-4458-FD4A-960E-0B75B38C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378" y="1923965"/>
            <a:ext cx="6312279" cy="3010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FF6C8-530E-6949-84ED-3EC23CD01CED}"/>
              </a:ext>
            </a:extLst>
          </p:cNvPr>
          <p:cNvSpPr txBox="1"/>
          <p:nvPr/>
        </p:nvSpPr>
        <p:spPr>
          <a:xfrm>
            <a:off x="4844860" y="4934035"/>
            <a:ext cx="5905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4" tooltip="https://experience.sap.com/designservices/approach/scenes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5" tooltip="https://creativecommons.org/licenses/by-nc-sa/3.0/"/>
              </a:rPr>
              <a:t>CC BY-SA-NC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87487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729574"/>
            <a:ext cx="11261124" cy="847109"/>
          </a:xfrm>
        </p:spPr>
        <p:txBody>
          <a:bodyPr>
            <a:noAutofit/>
          </a:bodyPr>
          <a:lstStyle/>
          <a:p>
            <a:r>
              <a:rPr lang="ru-RU" sz="2800" dirty="0"/>
              <a:t>Инструменты и методы</a:t>
            </a:r>
            <a:r>
              <a:rPr lang="fi-FI" sz="2800" dirty="0"/>
              <a:t>: </a:t>
            </a:r>
            <a:r>
              <a:rPr lang="fi-FI" sz="2800" b="1" dirty="0"/>
              <a:t>C. </a:t>
            </a:r>
            <a:r>
              <a:rPr lang="ru-RU" sz="2800" b="1" dirty="0"/>
              <a:t>Опыт прототипирования </a:t>
            </a:r>
            <a:r>
              <a:rPr lang="en-US" sz="2800" b="1" dirty="0"/>
              <a:t>(1/5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3380" y="2087888"/>
            <a:ext cx="11261124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вновь разработанных сервисных идей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сообщает, что будет опыт клиентов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разработчикам дорабатывать решения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Продвигает владение / поддержку со стороны членов организации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8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Разработка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 txBox="1">
            <a:spLocks/>
          </p:cNvSpPr>
          <p:nvPr/>
        </p:nvSpPr>
        <p:spPr>
          <a:xfrm>
            <a:off x="586903" y="2101064"/>
            <a:ext cx="11277600" cy="387834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шаг в создании решения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 - третья фаза в процессе проектирования услуг (сервис дизайн)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Стадия разработки решений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Совершено с помощью </a:t>
            </a:r>
            <a:r>
              <a:rPr lang="ru-RU" dirty="0">
                <a:solidFill>
                  <a:schemeClr val="tx1"/>
                </a:solidFill>
              </a:rPr>
              <a:t>РАЗНООБРАЗНОГО ПОДХОДА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Дивергентный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 (поиск множества решений одной проблемы)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Предложите, чтобы все идентифицированные решения считались прототипами (продукт / модель / процесс для тестирования)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buFont typeface="Calibri" pitchFamily="34" charset="0"/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lvl="3" indent="0">
              <a:buFont typeface="Calibri" pitchFamily="34" charset="0"/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C947D-DE27-0843-8C61-771FBC27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32" y="636663"/>
            <a:ext cx="1853947" cy="113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5137D-CD64-BD4A-9319-12044AE09461}"/>
              </a:ext>
            </a:extLst>
          </p:cNvPr>
          <p:cNvSpPr txBox="1"/>
          <p:nvPr/>
        </p:nvSpPr>
        <p:spPr>
          <a:xfrm>
            <a:off x="5902411" y="5956135"/>
            <a:ext cx="60987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i="1" dirty="0"/>
              <a:t>Photo credit to https://</a:t>
            </a:r>
            <a:r>
              <a:rPr lang="en-US" sz="1000" i="1" dirty="0" err="1"/>
              <a:t>www.reshot.com</a:t>
            </a:r>
            <a:r>
              <a:rPr lang="en-US" sz="1000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7344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0632" y="609600"/>
            <a:ext cx="11325292" cy="967083"/>
          </a:xfrm>
        </p:spPr>
        <p:txBody>
          <a:bodyPr>
            <a:normAutofit/>
          </a:bodyPr>
          <a:lstStyle/>
          <a:p>
            <a:r>
              <a:rPr lang="ru-RU" sz="2800" dirty="0"/>
              <a:t>Инструменты и методы</a:t>
            </a:r>
            <a:r>
              <a:rPr lang="fi-FI" sz="2800" dirty="0"/>
              <a:t>: </a:t>
            </a:r>
            <a:r>
              <a:rPr lang="fi-FI" sz="2800" b="1" dirty="0"/>
              <a:t>C. </a:t>
            </a:r>
            <a:r>
              <a:rPr lang="ru-RU" sz="2800" b="1" dirty="0"/>
              <a:t>Опыт прототипирования </a:t>
            </a:r>
            <a:r>
              <a:rPr lang="en-US" sz="2800" b="1" dirty="0"/>
              <a:t>(</a:t>
            </a:r>
            <a:r>
              <a:rPr lang="ru-RU" sz="2800" b="1" dirty="0"/>
              <a:t>2</a:t>
            </a:r>
            <a:r>
              <a:rPr lang="en-US" sz="2800" b="1" dirty="0"/>
              <a:t>/5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5820" y="2029522"/>
            <a:ext cx="11170860" cy="4059993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Прототипы не обязательно должны быть идеальными, так как они будут проверены.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Конечная цель - собрать отзывы клиентов для улучшения сервиса.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9105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513348"/>
            <a:ext cx="11261124" cy="1063336"/>
          </a:xfrm>
        </p:spPr>
        <p:txBody>
          <a:bodyPr>
            <a:normAutofit/>
          </a:bodyPr>
          <a:lstStyle/>
          <a:p>
            <a:r>
              <a:rPr lang="ru-RU" sz="2800" dirty="0"/>
              <a:t>Инструменты и методы</a:t>
            </a:r>
            <a:r>
              <a:rPr lang="fi-FI" sz="2800" dirty="0"/>
              <a:t>: </a:t>
            </a:r>
            <a:r>
              <a:rPr lang="fi-FI" sz="2800" b="1" dirty="0"/>
              <a:t>C. </a:t>
            </a:r>
            <a:r>
              <a:rPr lang="ru-RU" sz="2800" b="1" dirty="0"/>
              <a:t>Опыт прототипирования </a:t>
            </a:r>
            <a:r>
              <a:rPr lang="en-US" sz="2800" b="1" dirty="0"/>
              <a:t>(</a:t>
            </a:r>
            <a:r>
              <a:rPr lang="ru-RU" sz="2800" b="1" dirty="0"/>
              <a:t>4</a:t>
            </a:r>
            <a:r>
              <a:rPr lang="en-US" sz="2800" b="1" dirty="0"/>
              <a:t>/5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746449" y="2029523"/>
            <a:ext cx="10819475" cy="404053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игры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Макеты услуг</a:t>
            </a:r>
          </a:p>
          <a:p>
            <a:pPr marL="98298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Макет среды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12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433138"/>
            <a:ext cx="11261124" cy="1143546"/>
          </a:xfrm>
        </p:spPr>
        <p:txBody>
          <a:bodyPr>
            <a:normAutofit/>
          </a:bodyPr>
          <a:lstStyle/>
          <a:p>
            <a:r>
              <a:rPr lang="ru-RU" sz="2800" dirty="0"/>
              <a:t>Инструменты и методы</a:t>
            </a:r>
            <a:r>
              <a:rPr lang="fi-FI" sz="2800" dirty="0"/>
              <a:t>: </a:t>
            </a:r>
            <a:r>
              <a:rPr lang="fi-FI" sz="2800" b="1" dirty="0"/>
              <a:t>C. </a:t>
            </a:r>
            <a:r>
              <a:rPr lang="ru-RU" sz="2800" b="1" dirty="0"/>
              <a:t>Опыт прототипирования </a:t>
            </a:r>
            <a:r>
              <a:rPr lang="en-US" sz="2800" b="1" dirty="0"/>
              <a:t>(</a:t>
            </a:r>
            <a:r>
              <a:rPr lang="ru-RU" sz="2800" b="1" dirty="0"/>
              <a:t>4</a:t>
            </a:r>
            <a:r>
              <a:rPr lang="en-US" sz="2800" b="1" dirty="0"/>
              <a:t>/5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58417" y="2029523"/>
            <a:ext cx="10558614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практического выполнения услуги можно использовать фотосессии или видео.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5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673768"/>
            <a:ext cx="11261124" cy="902915"/>
          </a:xfrm>
        </p:spPr>
        <p:txBody>
          <a:bodyPr>
            <a:normAutofit/>
          </a:bodyPr>
          <a:lstStyle/>
          <a:p>
            <a:r>
              <a:rPr lang="ru-RU" sz="2800" dirty="0"/>
              <a:t>Инструменты и методы</a:t>
            </a:r>
            <a:r>
              <a:rPr lang="fi-FI" sz="2800" dirty="0"/>
              <a:t>: </a:t>
            </a:r>
            <a:r>
              <a:rPr lang="fi-FI" sz="2800" b="1" dirty="0"/>
              <a:t>C. </a:t>
            </a:r>
            <a:r>
              <a:rPr lang="ru-RU" sz="2800" b="1" dirty="0"/>
              <a:t>Опыт прототипирования </a:t>
            </a:r>
            <a:r>
              <a:rPr lang="en-US" sz="2800" b="1" dirty="0"/>
              <a:t>(</a:t>
            </a:r>
            <a:r>
              <a:rPr lang="ru-RU" sz="2800" b="1" dirty="0"/>
              <a:t>5</a:t>
            </a:r>
            <a:r>
              <a:rPr lang="en-US" sz="2800" b="1" dirty="0"/>
              <a:t>/5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765110" y="2029523"/>
            <a:ext cx="10812293" cy="3845984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0749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Выход?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вариантов макетов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Документация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Делитесь отзывами клиентов во время создания макета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16052" lvl="5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860" lvl="3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319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088796" y="1299411"/>
            <a:ext cx="10061171" cy="23581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Спасибо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01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chemeClr val="tx1"/>
                </a:solidFill>
                <a:cs typeface="Arial"/>
              </a:rPr>
              <a:t>Ссылки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70431" y="2032000"/>
            <a:ext cx="9960865" cy="3837094"/>
          </a:xfrm>
        </p:spPr>
        <p:txBody>
          <a:bodyPr/>
          <a:lstStyle/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Design Council. (2015). 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Design methods for developing services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 https://www.designcouncil.org.uk/resources/guide/design-methods-developing-services</a:t>
            </a:r>
          </a:p>
          <a:p>
            <a:r>
              <a:rPr lang="en-US" sz="2400" b="0" i="0" dirty="0" err="1">
                <a:solidFill>
                  <a:srgbClr val="222222"/>
                </a:solidFill>
                <a:effectLst/>
              </a:rPr>
              <a:t>Innokyla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(n.d.). 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Service blueprint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22222"/>
                </a:solidFill>
                <a:effectLst/>
                <a:hlinkClick r:id="rId2"/>
              </a:rPr>
              <a:t>https://innokyla.fi/fi/tyokalut/service-blueprint</a:t>
            </a:r>
            <a:endParaRPr lang="en-US" sz="2400" b="0" i="0" dirty="0">
              <a:solidFill>
                <a:srgbClr val="222222"/>
              </a:solidFill>
              <a:effectLst/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Keepitusable</a:t>
            </a:r>
            <a:r>
              <a:rPr lang="en-US" sz="2400" dirty="0">
                <a:solidFill>
                  <a:schemeClr val="tx1"/>
                </a:solidFill>
              </a:rPr>
              <a:t>. (n.d.). </a:t>
            </a:r>
            <a:r>
              <a:rPr lang="en-PH" sz="2400" dirty="0">
                <a:solidFill>
                  <a:schemeClr val="tx1"/>
                </a:solidFill>
              </a:rPr>
              <a:t>Personas: Why is it important to understand your users?</a:t>
            </a:r>
            <a:r>
              <a:rPr lang="en-US" sz="2400" dirty="0"/>
              <a:t> https://</a:t>
            </a:r>
            <a:r>
              <a:rPr lang="en-US" sz="2400" dirty="0" err="1"/>
              <a:t>www.keepitusable.com</a:t>
            </a:r>
            <a:r>
              <a:rPr lang="en-US" sz="2400" dirty="0"/>
              <a:t>/blog/personas-why-is-it-important-to-understand-your-users/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19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F125D-6760-4D5A-DEDE-9F266275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для фазы Определения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AEE2B-4BB1-6D97-33FE-AC77600A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KZ" dirty="0"/>
              <a:t>3А Модели поведения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3В Персоны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3C Blueprint / </a:t>
            </a:r>
            <a:r>
              <a:rPr lang="ru-RU" dirty="0"/>
              <a:t>Путь улучшенного ухода</a:t>
            </a:r>
          </a:p>
          <a:p>
            <a:pPr>
              <a:buFont typeface="Wingdings" pitchFamily="2" charset="2"/>
              <a:buChar char="Ø"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02461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6E2C0-AA18-76DC-1654-76DF5EE7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3А Модели поведения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7D455F-079E-735E-CF32-256517792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20" y="1846263"/>
            <a:ext cx="5893009" cy="4022725"/>
          </a:xfrm>
        </p:spPr>
      </p:pic>
    </p:spTree>
    <p:extLst>
      <p:ext uri="{BB962C8B-B14F-4D97-AF65-F5344CB8AC3E}">
        <p14:creationId xmlns:p14="http://schemas.microsoft.com/office/powerpoint/2010/main" val="2583434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F8D6C-5978-C119-1B8B-F63BBAE7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3В Персоны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3F7D8E-2988-C22E-E981-CA03E76DF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8" y="1846263"/>
            <a:ext cx="3137934" cy="4444809"/>
          </a:xfrm>
        </p:spPr>
      </p:pic>
    </p:spTree>
    <p:extLst>
      <p:ext uri="{BB962C8B-B14F-4D97-AF65-F5344CB8AC3E}">
        <p14:creationId xmlns:p14="http://schemas.microsoft.com/office/powerpoint/2010/main" val="3019296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D7BD-156D-02E3-DE5D-E52B9FEA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3C Blueprint / </a:t>
            </a:r>
            <a:r>
              <a:rPr lang="ru-RU" dirty="0"/>
              <a:t>Путь улучшенного ухода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C663BB-28FF-F82F-850C-86CF71876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59" y="1779457"/>
            <a:ext cx="5993882" cy="4469536"/>
          </a:xfrm>
        </p:spPr>
      </p:pic>
    </p:spTree>
    <p:extLst>
      <p:ext uri="{BB962C8B-B14F-4D97-AF65-F5344CB8AC3E}">
        <p14:creationId xmlns:p14="http://schemas.microsoft.com/office/powerpoint/2010/main" val="264214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Разработка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304801" y="1882587"/>
            <a:ext cx="11773882" cy="4426515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Что здесь делают команда / медсестры?</a:t>
            </a:r>
          </a:p>
          <a:p>
            <a:pPr marL="726948" lvl="2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Проиллюстрируйте / определите целевых пользователей, создав ПЕРСОНЫ или ПЕРСОНЫ ПОЛЬЗОВАТЕЛЯ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Персоны — это персонажи, представляющие целевое использование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Важность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пользователя учитываются (учитываются) при разработке решений</a:t>
            </a:r>
          </a:p>
          <a:p>
            <a:pPr marL="1200150" marR="0" lvl="2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«создавать понимание и сопереживание у конечных пользователя(-ей)».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https://www.keepitusable.com/blog/personas-why-is-it-important-to-understand-your-users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4068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Построить прототип решения</a:t>
            </a:r>
          </a:p>
          <a:p>
            <a:pPr marL="544068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dirty="0"/>
              <a:t>Тестирование с конечным пользователем (итеративный (повторяющийся) процесс проб и ошибок)</a:t>
            </a:r>
          </a:p>
        </p:txBody>
      </p:sp>
    </p:spTree>
    <p:extLst>
      <p:ext uri="{BB962C8B-B14F-4D97-AF65-F5344CB8AC3E}">
        <p14:creationId xmlns:p14="http://schemas.microsoft.com/office/powerpoint/2010/main" val="57462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81318" y="2029522"/>
            <a:ext cx="11066453" cy="3826529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Что здесь делают команда / медсестры?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инструменты использования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Персоны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услуги (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блупринт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прототипирования </a:t>
            </a:r>
          </a:p>
          <a:p>
            <a:pPr marL="84124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многое другое…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7" name="Pavadinimas 1">
            <a:extLst>
              <a:ext uri="{FF2B5EF4-FFF2-40B4-BE49-F238E27FC236}">
                <a16:creationId xmlns:a16="http://schemas.microsoft.com/office/drawing/2014/main" id="{3DC89F27-D399-45AF-BC88-BBF70A11C7CA}"/>
              </a:ext>
            </a:extLst>
          </p:cNvPr>
          <p:cNvSpPr txBox="1">
            <a:spLocks/>
          </p:cNvSpPr>
          <p:nvPr/>
        </p:nvSpPr>
        <p:spPr>
          <a:xfrm>
            <a:off x="457200" y="1046166"/>
            <a:ext cx="11261124" cy="682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</a:rPr>
              <a:t>Разработка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8EAA-3EBD-D246-BAE1-F8AB8C26E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396" y="2193860"/>
            <a:ext cx="4441147" cy="247028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Инструменты и методы</a:t>
            </a:r>
            <a:r>
              <a:rPr lang="fi-FI" sz="4000" b="1" dirty="0">
                <a:solidFill>
                  <a:schemeClr val="tx1"/>
                </a:solidFill>
              </a:rPr>
              <a:t>: </a:t>
            </a:r>
            <a:r>
              <a:rPr lang="ru-RU" sz="4000" b="1" dirty="0">
                <a:solidFill>
                  <a:schemeClr val="tx1"/>
                </a:solidFill>
              </a:rPr>
              <a:t>3 </a:t>
            </a:r>
            <a:r>
              <a:rPr lang="fi-FI" sz="4000" b="1" dirty="0">
                <a:solidFill>
                  <a:schemeClr val="tx1"/>
                </a:solidFill>
              </a:rPr>
              <a:t>A. </a:t>
            </a:r>
            <a:r>
              <a:rPr lang="ru-RU" sz="4000" b="1" dirty="0">
                <a:solidFill>
                  <a:schemeClr val="tx1"/>
                </a:solidFill>
              </a:rPr>
              <a:t>Персоны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DCC2C276-68AB-4C47-B4A3-BD20155A1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749" y="1134552"/>
            <a:ext cx="6477647" cy="4425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604D2-0185-BE4E-BDC8-90D8EB5D34CE}"/>
              </a:ext>
            </a:extLst>
          </p:cNvPr>
          <p:cNvSpPr txBox="1"/>
          <p:nvPr/>
        </p:nvSpPr>
        <p:spPr>
          <a:xfrm>
            <a:off x="554749" y="5523393"/>
            <a:ext cx="53734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hlinkClick r:id="rId4" tooltip="https://viajeroaccidental.blogspot.com/2012/10/invertir-en-las-personas.html"/>
              </a:rPr>
              <a:t>This Photo</a:t>
            </a:r>
            <a:r>
              <a:rPr lang="en-US" sz="700"/>
              <a:t> by Unknown Author is licensed under </a:t>
            </a:r>
            <a:r>
              <a:rPr lang="en-US" sz="700">
                <a:hlinkClick r:id="rId5" tooltip="https://creativecommons.org/licenses/by-nc-nd/3.0/"/>
              </a:rPr>
              <a:t>CC BY-NC-ND</a:t>
            </a:r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53541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66584" y="1116188"/>
            <a:ext cx="11261124" cy="682917"/>
          </a:xfrm>
        </p:spPr>
        <p:txBody>
          <a:bodyPr>
            <a:noAutofit/>
          </a:bodyPr>
          <a:lstStyle/>
          <a:p>
            <a:r>
              <a:rPr lang="ru-RU" sz="3600" b="1" dirty="0"/>
              <a:t>Инструменты и методы: 3 А Персоны </a:t>
            </a:r>
            <a:r>
              <a:rPr lang="en-US" sz="3600" b="1" dirty="0"/>
              <a:t>(1/9)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42292" y="1972234"/>
            <a:ext cx="11261124" cy="398829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разных типов конечных пользователей (например, пациенты) и их различных потребностей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Создано в нескольких форматах с использованием текста и изображений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может быть профилем пользователя. Например: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черты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черты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32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(2/9)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81318" y="1882588"/>
            <a:ext cx="11046998" cy="399291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данных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или составление образов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Сценарии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персон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персон</a:t>
            </a:r>
          </a:p>
          <a:p>
            <a:pPr marL="932688" lvl="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4754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Keeptitusable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(n.d.) 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0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04800" y="893766"/>
            <a:ext cx="11261124" cy="682917"/>
          </a:xfrm>
        </p:spPr>
        <p:txBody>
          <a:bodyPr>
            <a:normAutofit/>
          </a:bodyPr>
          <a:lstStyle/>
          <a:p>
            <a:r>
              <a:rPr kumimoji="0" lang="ru-RU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Инструменты и методы: 3 А Персоны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(3/9)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27529" y="1792941"/>
            <a:ext cx="11097543" cy="4329079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это сделать?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разработки персон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(1/5)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808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данных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Фокус-группа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медиа</a:t>
            </a:r>
          </a:p>
          <a:p>
            <a:pPr lvl="4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Аналитика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4128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 Сбор данных осуществляется на этапе обнаружения.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  Используйте данные, которые вы собрали для создания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персонажей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36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nė">
  <a:themeElements>
    <a:clrScheme name="Retrospektyvinė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nė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nė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" id="{F52BAE4A-3757-4BB5-BC6D-16B0C296CE13}" vid="{3F6DFB22-61F0-4797-B00A-C0AFD3CE960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6056</TotalTime>
  <Words>1809</Words>
  <Application>Microsoft Macintosh PowerPoint</Application>
  <PresentationFormat>Широкоэкранный</PresentationFormat>
  <Paragraphs>304</Paragraphs>
  <Slides>39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Wingdings</vt:lpstr>
      <vt:lpstr>Retrospektyvinė</vt:lpstr>
      <vt:lpstr>“Сервис-дизайн подход в развитии сестринских услуг”  Лекция 05   Фаза РАЗРАБОТКА</vt:lpstr>
      <vt:lpstr>Процесс проектирования Double Diamond</vt:lpstr>
      <vt:lpstr>Разработка</vt:lpstr>
      <vt:lpstr>Разработка</vt:lpstr>
      <vt:lpstr>Презентация PowerPoint</vt:lpstr>
      <vt:lpstr>Инструменты и методы: 3 A. Персоны</vt:lpstr>
      <vt:lpstr>Инструменты и методы: 3 А Персоны (1/9)</vt:lpstr>
      <vt:lpstr>Инструменты и методы: 3 А Персоны (2/9)</vt:lpstr>
      <vt:lpstr>Инструменты и методы: 3 А Персоны (3/9)</vt:lpstr>
      <vt:lpstr>Инструменты и методы: 3 А Персоны(4/9)</vt:lpstr>
      <vt:lpstr>Инструменты и методы: 3 А Персоны (5/9)</vt:lpstr>
      <vt:lpstr>Инструменты и методы: 3 А Персоны (6/9)</vt:lpstr>
      <vt:lpstr>Инструменты и методы: 3 А Персоны (7/9)</vt:lpstr>
      <vt:lpstr>Инструменты и методы: 3 А Персоны (8/9)</vt:lpstr>
      <vt:lpstr>Инструменты и методы: 3 А Персоны (9/9)</vt:lpstr>
      <vt:lpstr>Презентация PowerPoint</vt:lpstr>
      <vt:lpstr>Инструменты и методы B. План обслуживания</vt:lpstr>
      <vt:lpstr>Инструменты и методы B. План обслуживания (1/ 9)</vt:lpstr>
      <vt:lpstr>Инструменты и методы B. План обслуживания (2/ 9)</vt:lpstr>
      <vt:lpstr>Инструменты и методы B. План обслуживания (3/ 9)</vt:lpstr>
      <vt:lpstr>Инструменты и методы B. План обслуживания (4/ 9)</vt:lpstr>
      <vt:lpstr>Инструменты и методы B. План обслуживания (5/ 9)</vt:lpstr>
      <vt:lpstr>Инструменты и методы B. План обслуживания (6/ 9)</vt:lpstr>
      <vt:lpstr>Инструменты и методы B. План обслуживания (7/ 9)</vt:lpstr>
      <vt:lpstr>Инструменты и методы B. План обслуживания (8/9)</vt:lpstr>
      <vt:lpstr>Инструменты и методы B. План обслуживания (9/ 9)</vt:lpstr>
      <vt:lpstr>Презентация PowerPoint</vt:lpstr>
      <vt:lpstr>Инструменты и методы: C. Опыт прототипирования</vt:lpstr>
      <vt:lpstr>Инструменты и методы: C. Опыт прототипирования (1/5)</vt:lpstr>
      <vt:lpstr>Инструменты и методы: C. Опыт прототипирования (2/5)</vt:lpstr>
      <vt:lpstr>Инструменты и методы: C. Опыт прототипирования (4/5)</vt:lpstr>
      <vt:lpstr>Инструменты и методы: C. Опыт прототипирования (4/5)</vt:lpstr>
      <vt:lpstr>Инструменты и методы: C. Опыт прототипирования (5/5)</vt:lpstr>
      <vt:lpstr>Спасибо</vt:lpstr>
      <vt:lpstr>Ссылки</vt:lpstr>
      <vt:lpstr>Инструменты для фазы Определения</vt:lpstr>
      <vt:lpstr>3А Модели поведения</vt:lpstr>
      <vt:lpstr>3В Персоны</vt:lpstr>
      <vt:lpstr>3C Blueprint / Путь улучшенного ухода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Enrika Morkienė</dc:creator>
  <cp:lastModifiedBy>Қуаныш Жұлдыз</cp:lastModifiedBy>
  <cp:revision>86</cp:revision>
  <dcterms:created xsi:type="dcterms:W3CDTF">2021-02-03T14:20:44Z</dcterms:created>
  <dcterms:modified xsi:type="dcterms:W3CDTF">2023-01-10T17:14:25Z</dcterms:modified>
</cp:coreProperties>
</file>