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5" r:id="rId3"/>
    <p:sldId id="373" r:id="rId4"/>
    <p:sldId id="372" r:id="rId5"/>
    <p:sldId id="258" r:id="rId6"/>
    <p:sldId id="282" r:id="rId7"/>
    <p:sldId id="259" r:id="rId8"/>
    <p:sldId id="269" r:id="rId9"/>
    <p:sldId id="262" r:id="rId10"/>
    <p:sldId id="264" r:id="rId11"/>
    <p:sldId id="276" r:id="rId12"/>
    <p:sldId id="271" r:id="rId13"/>
    <p:sldId id="280" r:id="rId14"/>
    <p:sldId id="272" r:id="rId15"/>
    <p:sldId id="281" r:id="rId16"/>
    <p:sldId id="274" r:id="rId17"/>
    <p:sldId id="277" r:id="rId18"/>
    <p:sldId id="278" r:id="rId19"/>
    <p:sldId id="283" r:id="rId20"/>
    <p:sldId id="270" r:id="rId21"/>
    <p:sldId id="268" r:id="rId22"/>
    <p:sldId id="370" r:id="rId23"/>
    <p:sldId id="3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37" autoAdjust="0"/>
    <p:restoredTop sz="94660"/>
  </p:normalViewPr>
  <p:slideViewPr>
    <p:cSldViewPr snapToGrid="0">
      <p:cViewPr varScale="1">
        <p:scale>
          <a:sx n="51" d="100"/>
          <a:sy n="51" d="100"/>
        </p:scale>
        <p:origin x="216" y="1136"/>
      </p:cViewPr>
      <p:guideLst>
        <p:guide orient="horz" pos="6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E7FF-48A5-4B6C-8DF3-9CB6F8B419C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2879FB6-EC24-4D80-A676-2674D49A5D3C}">
      <dgm:prSet phldrT="[Teksti]"/>
      <dgm:spPr/>
      <dgm:t>
        <a:bodyPr/>
        <a:lstStyle/>
        <a:p>
          <a:r>
            <a:rPr lang="en-US" noProof="0" dirty="0"/>
            <a:t>1. Discover</a:t>
          </a:r>
        </a:p>
      </dgm:t>
    </dgm:pt>
    <dgm:pt modelId="{FBD84D3A-9586-4797-9B55-BCE480D56A2A}" type="parTrans" cxnId="{9701837A-3132-4FEF-AE20-A21EDA757102}">
      <dgm:prSet/>
      <dgm:spPr/>
      <dgm:t>
        <a:bodyPr/>
        <a:lstStyle/>
        <a:p>
          <a:endParaRPr lang="en-US" noProof="0" dirty="0"/>
        </a:p>
      </dgm:t>
    </dgm:pt>
    <dgm:pt modelId="{CE816442-CCC7-4AF2-A909-C3DAADD9D3FA}" type="sibTrans" cxnId="{9701837A-3132-4FEF-AE20-A21EDA757102}">
      <dgm:prSet/>
      <dgm:spPr/>
      <dgm:t>
        <a:bodyPr/>
        <a:lstStyle/>
        <a:p>
          <a:endParaRPr lang="en-US" noProof="0" dirty="0"/>
        </a:p>
      </dgm:t>
    </dgm:pt>
    <dgm:pt modelId="{A73E2F05-F500-4661-AB02-2526360F01B7}">
      <dgm:prSet phldrT="[Teksti]"/>
      <dgm:spPr/>
      <dgm:t>
        <a:bodyPr/>
        <a:lstStyle/>
        <a:p>
          <a:r>
            <a:rPr lang="en-US" noProof="0" dirty="0"/>
            <a:t>2.Define</a:t>
          </a:r>
        </a:p>
      </dgm:t>
    </dgm:pt>
    <dgm:pt modelId="{3DFBB476-2C1F-4983-85D5-FC9D403B931C}" type="parTrans" cxnId="{32BD6FE9-AFE2-484B-95C0-5FC061D989F0}">
      <dgm:prSet/>
      <dgm:spPr/>
      <dgm:t>
        <a:bodyPr/>
        <a:lstStyle/>
        <a:p>
          <a:endParaRPr lang="en-US" noProof="0" dirty="0"/>
        </a:p>
      </dgm:t>
    </dgm:pt>
    <dgm:pt modelId="{06E16918-76CF-4098-B0BF-A2A4CDE55A83}" type="sibTrans" cxnId="{32BD6FE9-AFE2-484B-95C0-5FC061D989F0}">
      <dgm:prSet/>
      <dgm:spPr/>
      <dgm:t>
        <a:bodyPr/>
        <a:lstStyle/>
        <a:p>
          <a:endParaRPr lang="en-US" noProof="0" dirty="0"/>
        </a:p>
      </dgm:t>
    </dgm:pt>
    <dgm:pt modelId="{D5BE7CEA-7AE6-4F0C-860D-15C78F9B9C86}">
      <dgm:prSet phldrT="[Teksti]"/>
      <dgm:spPr/>
      <dgm:t>
        <a:bodyPr/>
        <a:lstStyle/>
        <a:p>
          <a:r>
            <a:rPr lang="en-US" noProof="0" dirty="0"/>
            <a:t>3.Develop</a:t>
          </a:r>
        </a:p>
      </dgm:t>
    </dgm:pt>
    <dgm:pt modelId="{A01DC3E3-683F-4485-8E60-9B517B1E504C}" type="parTrans" cxnId="{8D53A884-17E1-4FCC-A19A-2D67E5E6B8E4}">
      <dgm:prSet/>
      <dgm:spPr/>
      <dgm:t>
        <a:bodyPr/>
        <a:lstStyle/>
        <a:p>
          <a:endParaRPr lang="en-US" noProof="0" dirty="0"/>
        </a:p>
      </dgm:t>
    </dgm:pt>
    <dgm:pt modelId="{8FD0A3F4-9433-4A21-823C-D41D2D0C6111}" type="sibTrans" cxnId="{8D53A884-17E1-4FCC-A19A-2D67E5E6B8E4}">
      <dgm:prSet/>
      <dgm:spPr/>
      <dgm:t>
        <a:bodyPr/>
        <a:lstStyle/>
        <a:p>
          <a:endParaRPr lang="en-US" noProof="0" dirty="0"/>
        </a:p>
      </dgm:t>
    </dgm:pt>
    <dgm:pt modelId="{30B633AA-26F8-4BAC-A206-90F3A6169256}">
      <dgm:prSet phldrT="[Teksti]"/>
      <dgm:spPr/>
      <dgm:t>
        <a:bodyPr/>
        <a:lstStyle/>
        <a:p>
          <a:r>
            <a:rPr lang="en-US" b="1" noProof="0" dirty="0">
              <a:solidFill>
                <a:srgbClr val="0070C0"/>
              </a:solidFill>
            </a:rPr>
            <a:t>4.Deliver</a:t>
          </a:r>
        </a:p>
      </dgm:t>
    </dgm:pt>
    <dgm:pt modelId="{C4735D43-54EA-43AA-9C87-323D8FFE4335}" type="parTrans" cxnId="{D0CF69B1-571E-45D7-B67F-B88C5E925143}">
      <dgm:prSet/>
      <dgm:spPr/>
      <dgm:t>
        <a:bodyPr/>
        <a:lstStyle/>
        <a:p>
          <a:endParaRPr lang="en-US" noProof="0" dirty="0"/>
        </a:p>
      </dgm:t>
    </dgm:pt>
    <dgm:pt modelId="{9AA1BE7D-31BB-4275-96E2-4ED507CF7398}" type="sibTrans" cxnId="{D0CF69B1-571E-45D7-B67F-B88C5E925143}">
      <dgm:prSet/>
      <dgm:spPr/>
      <dgm:t>
        <a:bodyPr/>
        <a:lstStyle/>
        <a:p>
          <a:endParaRPr lang="en-US" noProof="0" dirty="0"/>
        </a:p>
      </dgm:t>
    </dgm:pt>
    <dgm:pt modelId="{F02FA974-3746-41F0-946A-3DD2185111B6}" type="pres">
      <dgm:prSet presAssocID="{EE21E7FF-48A5-4B6C-8DF3-9CB6F8B419CC}" presName="Name0" presStyleCnt="0">
        <dgm:presLayoutVars>
          <dgm:dir/>
          <dgm:resizeHandles val="exact"/>
        </dgm:presLayoutVars>
      </dgm:prSet>
      <dgm:spPr/>
    </dgm:pt>
    <dgm:pt modelId="{E9BB67A5-0C00-4081-BEC9-5E0D2176DA32}" type="pres">
      <dgm:prSet presAssocID="{A2879FB6-EC24-4D80-A676-2674D49A5D3C}" presName="parTxOnly" presStyleLbl="node1" presStyleIdx="0" presStyleCnt="4">
        <dgm:presLayoutVars>
          <dgm:bulletEnabled val="1"/>
        </dgm:presLayoutVars>
      </dgm:prSet>
      <dgm:spPr/>
    </dgm:pt>
    <dgm:pt modelId="{D5D4B1F9-ADEC-4759-9854-C6851B6D98A9}" type="pres">
      <dgm:prSet presAssocID="{CE816442-CCC7-4AF2-A909-C3DAADD9D3FA}" presName="parSpace" presStyleCnt="0"/>
      <dgm:spPr/>
    </dgm:pt>
    <dgm:pt modelId="{955E6096-3289-40B9-9BE6-8972A61DA5E9}" type="pres">
      <dgm:prSet presAssocID="{A73E2F05-F500-4661-AB02-2526360F01B7}" presName="parTxOnly" presStyleLbl="node1" presStyleIdx="1" presStyleCnt="4">
        <dgm:presLayoutVars>
          <dgm:bulletEnabled val="1"/>
        </dgm:presLayoutVars>
      </dgm:prSet>
      <dgm:spPr/>
    </dgm:pt>
    <dgm:pt modelId="{34665BCC-4BC1-402D-86AA-6EDDE9D46D0E}" type="pres">
      <dgm:prSet presAssocID="{06E16918-76CF-4098-B0BF-A2A4CDE55A83}" presName="parSpace" presStyleCnt="0"/>
      <dgm:spPr/>
    </dgm:pt>
    <dgm:pt modelId="{45F65B02-AF09-4A1F-A75B-FA344974C3B7}" type="pres">
      <dgm:prSet presAssocID="{D5BE7CEA-7AE6-4F0C-860D-15C78F9B9C86}" presName="parTxOnly" presStyleLbl="node1" presStyleIdx="2" presStyleCnt="4">
        <dgm:presLayoutVars>
          <dgm:bulletEnabled val="1"/>
        </dgm:presLayoutVars>
      </dgm:prSet>
      <dgm:spPr/>
    </dgm:pt>
    <dgm:pt modelId="{C97B7373-89BF-4379-AD24-EA5A16B70EBC}" type="pres">
      <dgm:prSet presAssocID="{8FD0A3F4-9433-4A21-823C-D41D2D0C6111}" presName="parSpace" presStyleCnt="0"/>
      <dgm:spPr/>
    </dgm:pt>
    <dgm:pt modelId="{3B8077B8-F6EF-43AF-A5BC-0CDB74AF7C46}" type="pres">
      <dgm:prSet presAssocID="{30B633AA-26F8-4BAC-A206-90F3A616925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75E2CC25-1594-4BE8-BA97-8A72EF746C25}" type="presOf" srcId="{A73E2F05-F500-4661-AB02-2526360F01B7}" destId="{955E6096-3289-40B9-9BE6-8972A61DA5E9}" srcOrd="0" destOrd="0" presId="urn:microsoft.com/office/officeart/2005/8/layout/hChevron3"/>
    <dgm:cxn modelId="{A65D4668-E8A4-4282-B00F-ECA44502C8FA}" type="presOf" srcId="{EE21E7FF-48A5-4B6C-8DF3-9CB6F8B419CC}" destId="{F02FA974-3746-41F0-946A-3DD2185111B6}" srcOrd="0" destOrd="0" presId="urn:microsoft.com/office/officeart/2005/8/layout/hChevron3"/>
    <dgm:cxn modelId="{9701837A-3132-4FEF-AE20-A21EDA757102}" srcId="{EE21E7FF-48A5-4B6C-8DF3-9CB6F8B419CC}" destId="{A2879FB6-EC24-4D80-A676-2674D49A5D3C}" srcOrd="0" destOrd="0" parTransId="{FBD84D3A-9586-4797-9B55-BCE480D56A2A}" sibTransId="{CE816442-CCC7-4AF2-A909-C3DAADD9D3FA}"/>
    <dgm:cxn modelId="{8D53A884-17E1-4FCC-A19A-2D67E5E6B8E4}" srcId="{EE21E7FF-48A5-4B6C-8DF3-9CB6F8B419CC}" destId="{D5BE7CEA-7AE6-4F0C-860D-15C78F9B9C86}" srcOrd="2" destOrd="0" parTransId="{A01DC3E3-683F-4485-8E60-9B517B1E504C}" sibTransId="{8FD0A3F4-9433-4A21-823C-D41D2D0C6111}"/>
    <dgm:cxn modelId="{99EA51AE-90A7-4630-80C4-45259DD24170}" type="presOf" srcId="{A2879FB6-EC24-4D80-A676-2674D49A5D3C}" destId="{E9BB67A5-0C00-4081-BEC9-5E0D2176DA32}" srcOrd="0" destOrd="0" presId="urn:microsoft.com/office/officeart/2005/8/layout/hChevron3"/>
    <dgm:cxn modelId="{DB332AB0-9685-4220-B53D-AA36F965E483}" type="presOf" srcId="{30B633AA-26F8-4BAC-A206-90F3A6169256}" destId="{3B8077B8-F6EF-43AF-A5BC-0CDB74AF7C46}" srcOrd="0" destOrd="0" presId="urn:microsoft.com/office/officeart/2005/8/layout/hChevron3"/>
    <dgm:cxn modelId="{D0CF69B1-571E-45D7-B67F-B88C5E925143}" srcId="{EE21E7FF-48A5-4B6C-8DF3-9CB6F8B419CC}" destId="{30B633AA-26F8-4BAC-A206-90F3A6169256}" srcOrd="3" destOrd="0" parTransId="{C4735D43-54EA-43AA-9C87-323D8FFE4335}" sibTransId="{9AA1BE7D-31BB-4275-96E2-4ED507CF7398}"/>
    <dgm:cxn modelId="{D237E6B2-070A-4DBC-A45D-E45CB4F75086}" type="presOf" srcId="{D5BE7CEA-7AE6-4F0C-860D-15C78F9B9C86}" destId="{45F65B02-AF09-4A1F-A75B-FA344974C3B7}" srcOrd="0" destOrd="0" presId="urn:microsoft.com/office/officeart/2005/8/layout/hChevron3"/>
    <dgm:cxn modelId="{32BD6FE9-AFE2-484B-95C0-5FC061D989F0}" srcId="{EE21E7FF-48A5-4B6C-8DF3-9CB6F8B419CC}" destId="{A73E2F05-F500-4661-AB02-2526360F01B7}" srcOrd="1" destOrd="0" parTransId="{3DFBB476-2C1F-4983-85D5-FC9D403B931C}" sibTransId="{06E16918-76CF-4098-B0BF-A2A4CDE55A83}"/>
    <dgm:cxn modelId="{7188F1B3-9677-427D-834A-2CFCFA18D7BE}" type="presParOf" srcId="{F02FA974-3746-41F0-946A-3DD2185111B6}" destId="{E9BB67A5-0C00-4081-BEC9-5E0D2176DA32}" srcOrd="0" destOrd="0" presId="urn:microsoft.com/office/officeart/2005/8/layout/hChevron3"/>
    <dgm:cxn modelId="{0A3C5E71-A3FD-44C4-8C6A-45B18FE08A5A}" type="presParOf" srcId="{F02FA974-3746-41F0-946A-3DD2185111B6}" destId="{D5D4B1F9-ADEC-4759-9854-C6851B6D98A9}" srcOrd="1" destOrd="0" presId="urn:microsoft.com/office/officeart/2005/8/layout/hChevron3"/>
    <dgm:cxn modelId="{111A5553-C9DC-4488-B148-09B448A84D60}" type="presParOf" srcId="{F02FA974-3746-41F0-946A-3DD2185111B6}" destId="{955E6096-3289-40B9-9BE6-8972A61DA5E9}" srcOrd="2" destOrd="0" presId="urn:microsoft.com/office/officeart/2005/8/layout/hChevron3"/>
    <dgm:cxn modelId="{2388A120-0603-42E3-A8C4-DBB8B6DEC895}" type="presParOf" srcId="{F02FA974-3746-41F0-946A-3DD2185111B6}" destId="{34665BCC-4BC1-402D-86AA-6EDDE9D46D0E}" srcOrd="3" destOrd="0" presId="urn:microsoft.com/office/officeart/2005/8/layout/hChevron3"/>
    <dgm:cxn modelId="{2194F9A6-7FE1-4DC8-A3A2-BC7020682C38}" type="presParOf" srcId="{F02FA974-3746-41F0-946A-3DD2185111B6}" destId="{45F65B02-AF09-4A1F-A75B-FA344974C3B7}" srcOrd="4" destOrd="0" presId="urn:microsoft.com/office/officeart/2005/8/layout/hChevron3"/>
    <dgm:cxn modelId="{B5EDF78C-214C-4D73-9BFD-4C4F39F79B06}" type="presParOf" srcId="{F02FA974-3746-41F0-946A-3DD2185111B6}" destId="{C97B7373-89BF-4379-AD24-EA5A16B70EBC}" srcOrd="5" destOrd="0" presId="urn:microsoft.com/office/officeart/2005/8/layout/hChevron3"/>
    <dgm:cxn modelId="{3CB137BD-FF5B-4C34-AAA3-B4627335EDD9}" type="presParOf" srcId="{F02FA974-3746-41F0-946A-3DD2185111B6}" destId="{3B8077B8-F6EF-43AF-A5BC-0CDB74AF7C4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67A5-0C00-4081-BEC9-5E0D2176DA32}">
      <dsp:nvSpPr>
        <dsp:cNvPr id="0" name=""/>
        <dsp:cNvSpPr/>
      </dsp:nvSpPr>
      <dsp:spPr>
        <a:xfrm>
          <a:off x="1934" y="628544"/>
          <a:ext cx="1940573" cy="776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1. Discover</a:t>
          </a:r>
        </a:p>
      </dsp:txBody>
      <dsp:txXfrm>
        <a:off x="1934" y="628544"/>
        <a:ext cx="1746516" cy="776229"/>
      </dsp:txXfrm>
    </dsp:sp>
    <dsp:sp modelId="{955E6096-3289-40B9-9BE6-8972A61DA5E9}">
      <dsp:nvSpPr>
        <dsp:cNvPr id="0" name=""/>
        <dsp:cNvSpPr/>
      </dsp:nvSpPr>
      <dsp:spPr>
        <a:xfrm>
          <a:off x="1554392" y="628544"/>
          <a:ext cx="1940573" cy="776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2.Define</a:t>
          </a:r>
        </a:p>
      </dsp:txBody>
      <dsp:txXfrm>
        <a:off x="1942507" y="628544"/>
        <a:ext cx="1164344" cy="776229"/>
      </dsp:txXfrm>
    </dsp:sp>
    <dsp:sp modelId="{45F65B02-AF09-4A1F-A75B-FA344974C3B7}">
      <dsp:nvSpPr>
        <dsp:cNvPr id="0" name=""/>
        <dsp:cNvSpPr/>
      </dsp:nvSpPr>
      <dsp:spPr>
        <a:xfrm>
          <a:off x="3106851" y="628544"/>
          <a:ext cx="1940573" cy="776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3.Develop</a:t>
          </a:r>
        </a:p>
      </dsp:txBody>
      <dsp:txXfrm>
        <a:off x="3494966" y="628544"/>
        <a:ext cx="1164344" cy="776229"/>
      </dsp:txXfrm>
    </dsp:sp>
    <dsp:sp modelId="{3B8077B8-F6EF-43AF-A5BC-0CDB74AF7C46}">
      <dsp:nvSpPr>
        <dsp:cNvPr id="0" name=""/>
        <dsp:cNvSpPr/>
      </dsp:nvSpPr>
      <dsp:spPr>
        <a:xfrm>
          <a:off x="4659310" y="628544"/>
          <a:ext cx="1940573" cy="776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rgbClr val="0070C0"/>
              </a:solidFill>
            </a:rPr>
            <a:t>4.Deliver</a:t>
          </a:r>
        </a:p>
      </dsp:txBody>
      <dsp:txXfrm>
        <a:off x="5047425" y="628544"/>
        <a:ext cx="1164344" cy="77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4EA-A592-4B3C-84B8-EB43BD280C89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3B9C-3A07-45FE-922C-29F3E73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The delivery phase is simply when the service goes live. Therefore no work needs to be carried out initially in the delivery phase. However, a review date should be agreed (normally 6-12months from ‘go live’).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4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6/bmjopen-2015-008567" TargetMode="External"/><Relationship Id="rId2" Type="http://schemas.openxmlformats.org/officeDocument/2006/relationships/hyperlink" Target="https://doi.org/10.1332/239788220X160209386931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2/14651858.CD013135.pub2" TargetMode="External"/><Relationship Id="rId4" Type="http://schemas.openxmlformats.org/officeDocument/2006/relationships/hyperlink" Target="https://doi.org/10.1136/ebnurs-2022-10360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910819" y="771236"/>
            <a:ext cx="10061171" cy="3332807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E36C0A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“Service design approach in the development of nursing services”</a:t>
            </a:r>
            <a:b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b="1" dirty="0"/>
            </a:br>
            <a:br>
              <a:rPr lang="ru-RU" sz="4000" b="1" dirty="0"/>
            </a:br>
            <a:r>
              <a:rPr lang="fi-FI" sz="4000" b="1" dirty="0" err="1"/>
              <a:t>Lecture</a:t>
            </a:r>
            <a:r>
              <a:rPr lang="fi-FI" sz="4000" b="1" dirty="0"/>
              <a:t> 06 </a:t>
            </a:r>
            <a:br>
              <a:rPr lang="ru-RU" sz="4000" b="1" dirty="0"/>
            </a:br>
            <a:r>
              <a:rPr lang="ru-RU" sz="4000" b="1" dirty="0" err="1"/>
              <a:t>D</a:t>
            </a:r>
            <a:r>
              <a:rPr lang="en-GB" sz="4000" b="1" dirty="0"/>
              <a:t>ELIVERING Phase </a:t>
            </a:r>
            <a:br>
              <a:rPr lang="ru-RU" sz="4000" b="1" dirty="0"/>
            </a:br>
            <a:r>
              <a:rPr lang="ru-RU" sz="4000" b="1" dirty="0"/>
              <a:t>&amp;</a:t>
            </a:r>
            <a:br>
              <a:rPr lang="ru-RU" sz="4000" b="1" dirty="0"/>
            </a:br>
            <a:r>
              <a:rPr lang="en-US" sz="4000" b="1" dirty="0">
                <a:effectLst/>
                <a:ea typeface="Calibri" panose="020F0502020204030204" pitchFamily="34" charset="0"/>
              </a:rPr>
              <a:t>Evaluating the improvement in service design projects by </a:t>
            </a:r>
            <a:r>
              <a:rPr lang="en-US" sz="4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 the theory of realist evaluation</a:t>
            </a:r>
            <a:r>
              <a:rPr lang="en-US" sz="4000" b="1" dirty="0"/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62460" y="4446384"/>
            <a:ext cx="10395990" cy="1640380"/>
          </a:xfrm>
        </p:spPr>
        <p:txBody>
          <a:bodyPr>
            <a:normAutofit fontScale="92500" lnSpcReduction="20000"/>
          </a:bodyPr>
          <a:lstStyle/>
          <a:p>
            <a:r>
              <a:rPr lang="sv-SE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Maria Björkmark</a:t>
            </a:r>
          </a:p>
          <a:p>
            <a:r>
              <a:rPr lang="sv-SE" b="1" dirty="0">
                <a:latin typeface="+mn-lt"/>
                <a:cs typeface="Times New Roman" panose="02020603050405020304" pitchFamily="18" charset="0"/>
              </a:rPr>
              <a:t>University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teacher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Phd-candidate</a:t>
            </a:r>
            <a:endParaRPr lang="sv-SE" b="1" dirty="0">
              <a:latin typeface="+mn-lt"/>
              <a:cs typeface="Times New Roman" panose="02020603050405020304" pitchFamily="18" charset="0"/>
            </a:endParaRPr>
          </a:p>
          <a:p>
            <a:r>
              <a:rPr lang="sv-SE" b="1" dirty="0" err="1">
                <a:latin typeface="+mn-lt"/>
                <a:cs typeface="Times New Roman" panose="02020603050405020304" pitchFamily="18" charset="0"/>
              </a:rPr>
              <a:t>Department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of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caring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 science</a:t>
            </a:r>
          </a:p>
          <a:p>
            <a:r>
              <a:rPr lang="sv-SE" b="1" dirty="0">
                <a:latin typeface="+mn-lt"/>
                <a:cs typeface="Times New Roman" panose="02020603050405020304" pitchFamily="18" charset="0"/>
              </a:rPr>
              <a:t>Åbo Akademi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university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Vaasa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finland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 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904488"/>
          </a:xfrm>
        </p:spPr>
        <p:txBody>
          <a:bodyPr>
            <a:noAutofit/>
          </a:bodyPr>
          <a:lstStyle/>
          <a:p>
            <a:r>
              <a:rPr lang="en-US" sz="3600" b="1" dirty="0"/>
              <a:t>When to use realist evaluation?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03415" y="1874982"/>
            <a:ext cx="10537795" cy="36878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Evaluating complex interventions such as community based public health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Evaluating programs that produce mixed outcomes to better understand how and why differential outcomes occur.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n addition to the outcomes, evaluation of the processes of how the intervention has worked, peoples’ actions and reactions etc.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0163-53FD-42E7-19C4-3F289320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SUCCESS</a:t>
            </a:r>
            <a:endParaRPr lang="sv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1BE26-283A-DC1B-E3DE-CC6BA76F6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1575" y="2096656"/>
            <a:ext cx="4143376" cy="3863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Success often depends on contextual factors and therefore evaluation of these is crucial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lmainen kuvapankkikuva tunnisteilla aallot, aamu, auringonlasku Kuvapankkikuva">
            <a:extLst>
              <a:ext uri="{FF2B5EF4-FFF2-40B4-BE49-F238E27FC236}">
                <a16:creationId xmlns:a16="http://schemas.microsoft.com/office/drawing/2014/main" id="{5E189B9A-CD89-9866-7F7A-11C1AEDA2E7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57" y="1876424"/>
            <a:ext cx="5191553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5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9112-BBBF-A200-6115-DDCDED7D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/>
              <a:t>KEY CONCEPTS</a:t>
            </a:r>
            <a:endParaRPr lang="sv-FI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4589-DC23-06A6-9EC0-0D7D6E62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67" y="2006312"/>
            <a:ext cx="11277599" cy="434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CMO: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3600" b="1" dirty="0"/>
              <a:t>Context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3600" b="1" dirty="0"/>
              <a:t>Mechanism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3600" b="1" dirty="0"/>
              <a:t>Outcome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US" sz="3600" b="1" dirty="0"/>
          </a:p>
          <a:p>
            <a:pPr marL="0" indent="0" algn="ctr">
              <a:buNone/>
            </a:pPr>
            <a:r>
              <a:rPr lang="sv-FI" sz="3600" dirty="0"/>
              <a:t>”</a:t>
            </a:r>
            <a:r>
              <a:rPr lang="sv-FI" sz="3600" b="1" dirty="0" err="1"/>
              <a:t>Outcomes</a:t>
            </a:r>
            <a:r>
              <a:rPr lang="sv-FI" sz="3600" dirty="0"/>
              <a:t> </a:t>
            </a:r>
            <a:r>
              <a:rPr lang="sv-FI" sz="3600" dirty="0" err="1"/>
              <a:t>are</a:t>
            </a:r>
            <a:r>
              <a:rPr lang="sv-FI" sz="3600" dirty="0"/>
              <a:t> the </a:t>
            </a:r>
            <a:r>
              <a:rPr lang="sv-FI" sz="3600" dirty="0" err="1"/>
              <a:t>result</a:t>
            </a:r>
            <a:r>
              <a:rPr lang="sv-FI" sz="3600" dirty="0"/>
              <a:t> </a:t>
            </a:r>
            <a:r>
              <a:rPr lang="sv-FI" sz="3600" dirty="0" err="1"/>
              <a:t>of</a:t>
            </a:r>
            <a:r>
              <a:rPr lang="sv-FI" sz="3600" dirty="0"/>
              <a:t> </a:t>
            </a:r>
            <a:r>
              <a:rPr lang="sv-FI" sz="3600" b="1" dirty="0" err="1"/>
              <a:t>Mechanisms</a:t>
            </a:r>
            <a:r>
              <a:rPr lang="sv-FI" sz="3600" dirty="0"/>
              <a:t> </a:t>
            </a:r>
            <a:r>
              <a:rPr lang="sv-FI" sz="3600" dirty="0" err="1"/>
              <a:t>triggered</a:t>
            </a:r>
            <a:r>
              <a:rPr lang="sv-FI" sz="3600" dirty="0"/>
              <a:t> in a </a:t>
            </a:r>
            <a:r>
              <a:rPr lang="sv-FI" sz="3600" dirty="0" err="1"/>
              <a:t>specific</a:t>
            </a:r>
            <a:r>
              <a:rPr lang="sv-FI" sz="3600" dirty="0"/>
              <a:t> </a:t>
            </a:r>
            <a:r>
              <a:rPr lang="sv-FI" sz="3600" b="1" dirty="0" err="1"/>
              <a:t>Context</a:t>
            </a:r>
            <a:r>
              <a:rPr lang="sv-FI" sz="3600" dirty="0"/>
              <a:t>”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09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DD376F-8EB2-54E6-2827-779299204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0258" y="323733"/>
            <a:ext cx="8517217" cy="57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6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2BB9-B2C4-7CD2-97D7-51E10F9A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619126"/>
            <a:ext cx="11277600" cy="876300"/>
          </a:xfrm>
        </p:spPr>
        <p:txBody>
          <a:bodyPr>
            <a:normAutofit/>
          </a:bodyPr>
          <a:lstStyle/>
          <a:p>
            <a:r>
              <a:rPr lang="sv-SE" b="1" dirty="0" err="1"/>
              <a:t>Hypotheses</a:t>
            </a:r>
            <a:endParaRPr lang="sv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1A5F-02B8-DDA3-243E-E974E04B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65" y="2017184"/>
            <a:ext cx="1066346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1. For whom will this intervention work and not work, and why?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2. In what contexts will this intervention and not work, and why?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3. What are the main mechanisms by which we expect this intervention to work?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4. If this intervention works, what outcomes will we see?</a:t>
            </a:r>
            <a:endParaRPr lang="sv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8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2BB9-B2C4-7CD2-97D7-51E10F9A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619126"/>
            <a:ext cx="11277600" cy="876300"/>
          </a:xfrm>
        </p:spPr>
        <p:txBody>
          <a:bodyPr>
            <a:normAutofit/>
          </a:bodyPr>
          <a:lstStyle/>
          <a:p>
            <a:r>
              <a:rPr lang="sv-SE" b="1" dirty="0"/>
              <a:t>Observations  </a:t>
            </a:r>
            <a:endParaRPr lang="sv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1A5F-02B8-DDA3-243E-E974E04B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228850"/>
            <a:ext cx="5353050" cy="4076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The hypotheses are tested.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Mixed methods data collection on CMO.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Analysis of CMO.</a:t>
            </a:r>
          </a:p>
        </p:txBody>
      </p:sp>
    </p:spTree>
    <p:extLst>
      <p:ext uri="{BB962C8B-B14F-4D97-AF65-F5344CB8AC3E}">
        <p14:creationId xmlns:p14="http://schemas.microsoft.com/office/powerpoint/2010/main" val="110574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2BB9-B2C4-7CD2-97D7-51E10F9A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619126"/>
            <a:ext cx="11277600" cy="876300"/>
          </a:xfrm>
        </p:spPr>
        <p:txBody>
          <a:bodyPr>
            <a:normAutofit/>
          </a:bodyPr>
          <a:lstStyle/>
          <a:p>
            <a:r>
              <a:rPr lang="sv-SE" b="1" dirty="0"/>
              <a:t>Observation</a:t>
            </a:r>
            <a:r>
              <a:rPr lang="en-US" b="1" dirty="0"/>
              <a:t>s</a:t>
            </a:r>
            <a:endParaRPr lang="sv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1A5F-02B8-DDA3-243E-E974E04B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69534"/>
            <a:ext cx="10942321" cy="45360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For example: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Which specific aspects of context might impact on outcomes and which specific mechanisms might be creating change?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Does an intervention work more or less well, through different mechanisms, in different environments localities (how and why); or for different population groups (e.g. men and women, or groups with differing socioeconomic status).</a:t>
            </a:r>
            <a:endParaRPr lang="sv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7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596E-7E76-9BDA-569A-7CC2545B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/>
              <a:t>Programme</a:t>
            </a:r>
            <a:r>
              <a:rPr lang="sv-SE" b="1" dirty="0"/>
              <a:t> </a:t>
            </a:r>
            <a:r>
              <a:rPr lang="sv-SE" b="1" dirty="0" err="1"/>
              <a:t>specification</a:t>
            </a:r>
            <a:endParaRPr lang="sv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EBF66-3BF9-4F06-98C6-9073AB48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43" y="2091170"/>
            <a:ext cx="11044467" cy="33068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Identify a </a:t>
            </a:r>
            <a:r>
              <a:rPr lang="en-US" sz="3200" dirty="0" err="1">
                <a:solidFill>
                  <a:schemeClr val="tx1"/>
                </a:solidFill>
              </a:rPr>
              <a:t>Programme</a:t>
            </a:r>
            <a:r>
              <a:rPr lang="en-US" sz="3200" dirty="0">
                <a:solidFill>
                  <a:schemeClr val="tx1"/>
                </a:solidFill>
              </a:rPr>
              <a:t> specification theory.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Describe the outcome generated by a specific mechanism in a specific context. </a:t>
            </a:r>
            <a:endParaRPr lang="sv-F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0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B119F3-C6A0-DEED-621A-21BDF7B47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015" y="791748"/>
            <a:ext cx="7650479" cy="5274504"/>
          </a:xfrm>
        </p:spPr>
      </p:pic>
    </p:spTree>
    <p:extLst>
      <p:ext uri="{BB962C8B-B14F-4D97-AF65-F5344CB8AC3E}">
        <p14:creationId xmlns:p14="http://schemas.microsoft.com/office/powerpoint/2010/main" val="3489870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8FCB4-E1BE-1111-52F1-D05324EE5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499" y="0"/>
            <a:ext cx="9001125" cy="6328437"/>
          </a:xfrm>
        </p:spPr>
      </p:pic>
    </p:spTree>
    <p:extLst>
      <p:ext uri="{BB962C8B-B14F-4D97-AF65-F5344CB8AC3E}">
        <p14:creationId xmlns:p14="http://schemas.microsoft.com/office/powerpoint/2010/main" val="33616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94188-6D21-4339-9660-9031B183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08" y="864682"/>
            <a:ext cx="11170508" cy="808963"/>
          </a:xfr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sz="3200" b="1" dirty="0" err="1">
                <a:solidFill>
                  <a:schemeClr val="tx1"/>
                </a:solidFill>
              </a:rPr>
              <a:t>Double</a:t>
            </a:r>
            <a:r>
              <a:rPr lang="fi-FI" sz="3200" b="1" dirty="0">
                <a:solidFill>
                  <a:schemeClr val="tx1"/>
                </a:solidFill>
              </a:rPr>
              <a:t> </a:t>
            </a:r>
            <a:r>
              <a:rPr lang="fi-FI" sz="3200" b="1" dirty="0" err="1">
                <a:solidFill>
                  <a:schemeClr val="tx1"/>
                </a:solidFill>
              </a:rPr>
              <a:t>Diamond</a:t>
            </a:r>
            <a:r>
              <a:rPr lang="fi-FI" sz="3200" b="1" dirty="0">
                <a:solidFill>
                  <a:schemeClr val="tx1"/>
                </a:solidFill>
              </a:rPr>
              <a:t> Design </a:t>
            </a:r>
            <a:r>
              <a:rPr lang="fi-FI" sz="3200" b="1" dirty="0" err="1">
                <a:solidFill>
                  <a:schemeClr val="tx1"/>
                </a:solidFill>
              </a:rPr>
              <a:t>Process</a:t>
            </a:r>
            <a:endParaRPr lang="fi-FI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01A9A561-6FE0-42D8-BCDC-E8D6666B0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006857"/>
              </p:ext>
            </p:extLst>
          </p:nvPr>
        </p:nvGraphicFramePr>
        <p:xfrm>
          <a:off x="2827932" y="1233246"/>
          <a:ext cx="6601818" cy="20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75C350D5-E344-4178-A179-1047D11D898B}"/>
              </a:ext>
            </a:extLst>
          </p:cNvPr>
          <p:cNvSpPr/>
          <p:nvPr/>
        </p:nvSpPr>
        <p:spPr>
          <a:xfrm>
            <a:off x="2856461" y="5007046"/>
            <a:ext cx="1704070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 comprehensive understanding of the problem to be solved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8612B6D-FC66-485F-9690-E00B6B1E42A5}"/>
              </a:ext>
            </a:extLst>
          </p:cNvPr>
          <p:cNvSpPr/>
          <p:nvPr/>
        </p:nvSpPr>
        <p:spPr>
          <a:xfrm>
            <a:off x="4560532" y="5007046"/>
            <a:ext cx="1419682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 clear definition of problem to be solved and key success factors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37E8E95-ED10-4BB0-8385-689E7D4BA4E3}"/>
              </a:ext>
            </a:extLst>
          </p:cNvPr>
          <p:cNvSpPr/>
          <p:nvPr/>
        </p:nvSpPr>
        <p:spPr>
          <a:xfrm>
            <a:off x="5980214" y="5007045"/>
            <a:ext cx="1451557" cy="1374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 comprehensive understanding of potential solutions to the problem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6D48F8-A7D6-4B4F-991D-30EF51E8FFB5}"/>
              </a:ext>
            </a:extLst>
          </p:cNvPr>
          <p:cNvSpPr/>
          <p:nvPr/>
        </p:nvSpPr>
        <p:spPr>
          <a:xfrm>
            <a:off x="7434942" y="5007047"/>
            <a:ext cx="1632857" cy="137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A clear descrption of the solution to delivered and iterated upon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58A003D-63B5-4542-A617-5D4E08B26A83}"/>
              </a:ext>
            </a:extLst>
          </p:cNvPr>
          <p:cNvSpPr/>
          <p:nvPr/>
        </p:nvSpPr>
        <p:spPr>
          <a:xfrm>
            <a:off x="2868571" y="2589257"/>
            <a:ext cx="1704070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What will we do to fully understand the problem and not proceed with assumptions?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A28EFD6-1D3C-411D-8170-6F0E2A836573}"/>
              </a:ext>
            </a:extLst>
          </p:cNvPr>
          <p:cNvSpPr/>
          <p:nvPr/>
        </p:nvSpPr>
        <p:spPr>
          <a:xfrm>
            <a:off x="4560531" y="2589256"/>
            <a:ext cx="1419683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will we synthesize our findings to define our problem? </a:t>
            </a:r>
            <a:endParaRPr lang="en-US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3A88855-A052-4356-B17D-291BFB6A1D41}"/>
              </a:ext>
            </a:extLst>
          </p:cNvPr>
          <p:cNvSpPr/>
          <p:nvPr/>
        </p:nvSpPr>
        <p:spPr>
          <a:xfrm>
            <a:off x="5980214" y="2583248"/>
            <a:ext cx="1451557" cy="2417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will we generate many </a:t>
            </a:r>
            <a:r>
              <a:rPr lang="en-US" dirty="0" err="1">
                <a:solidFill>
                  <a:schemeClr val="tx1"/>
                </a:solidFill>
              </a:rPr>
              <a:t>viabel</a:t>
            </a:r>
            <a:r>
              <a:rPr lang="en-US" dirty="0">
                <a:solidFill>
                  <a:schemeClr val="tx1"/>
                </a:solidFill>
              </a:rPr>
              <a:t> ideas to solve the problem? </a:t>
            </a:r>
            <a:endParaRPr lang="en-US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365ECAAC-1ADF-492F-ACCA-891114EA09EC}"/>
              </a:ext>
            </a:extLst>
          </p:cNvPr>
          <p:cNvSpPr/>
          <p:nvPr/>
        </p:nvSpPr>
        <p:spPr>
          <a:xfrm>
            <a:off x="7431771" y="2589256"/>
            <a:ext cx="1636029" cy="2417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How will we build, launch, and test our chosen solution?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69BE006-858F-47DF-9273-FBC244E19214}"/>
              </a:ext>
            </a:extLst>
          </p:cNvPr>
          <p:cNvSpPr txBox="1"/>
          <p:nvPr/>
        </p:nvSpPr>
        <p:spPr>
          <a:xfrm>
            <a:off x="9619817" y="123401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/>
              <a:t>(Dolan 2021)</a:t>
            </a:r>
          </a:p>
        </p:txBody>
      </p:sp>
    </p:spTree>
    <p:extLst>
      <p:ext uri="{BB962C8B-B14F-4D97-AF65-F5344CB8AC3E}">
        <p14:creationId xmlns:p14="http://schemas.microsoft.com/office/powerpoint/2010/main" val="112963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D76-DC75-785C-B305-B81AD840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Examples </a:t>
            </a:r>
            <a:r>
              <a:rPr lang="sv-SE" b="1" dirty="0" err="1"/>
              <a:t>of</a:t>
            </a:r>
            <a:r>
              <a:rPr lang="sv-SE" b="1" dirty="0"/>
              <a:t> studies</a:t>
            </a:r>
            <a:endParaRPr lang="sv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4401-3E6F-7E5E-B52B-92214473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2028824"/>
            <a:ext cx="11277600" cy="424815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Bulley, C., Baer, G., Mahal, D., Buckton, C., Donald, S.,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Lugton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K., Gillespie, D., McCormack, B. (2021). Supporting families and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carers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of people living with multiple sclerosis: A rapid realist review and realist evaluation. </a:t>
            </a:r>
            <a:r>
              <a:rPr lang="sv-FI" sz="18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International Journal </a:t>
            </a:r>
            <a:r>
              <a:rPr lang="sv-FI" sz="1800" i="1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sv-FI" sz="18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Care and </a:t>
            </a:r>
            <a:r>
              <a:rPr lang="sv-FI" sz="1800" i="1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5(2), 263-282.  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FI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Rycroft</a:t>
            </a:r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-Malone, J., </a:t>
            </a:r>
            <a:r>
              <a:rPr lang="sv-FI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Seers</a:t>
            </a:r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K., Eldh, A., Cox, K., Crichton, N., Harvey, G., Hawkes, C., Kitson, A., McCormack, B., </a:t>
            </a:r>
            <a:r>
              <a:rPr lang="sv-FI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Mcmullan</a:t>
            </a:r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C., et al (2018). 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A realist process evaluation within the Facilitating Implementation of Research Evidence (FIRE) cluster </a:t>
            </a:r>
            <a:r>
              <a:rPr lang="en-US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randomised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controlled international trial: An exemplar. </a:t>
            </a:r>
            <a:r>
              <a:rPr lang="sv-FI" sz="18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Implementation Science</a:t>
            </a:r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13(1).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Dickson, M., Riddell, H., Gilmour, F., McCormack, B. (2017). Delivering dignified care: A realist synthesis of evidence that promotes effective listening to and learning from older people's feedback in acute care settings. </a:t>
            </a:r>
            <a:r>
              <a:rPr lang="sv-FI" sz="18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Journal </a:t>
            </a:r>
            <a:r>
              <a:rPr lang="sv-FI" sz="1800" i="1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sv-FI" sz="18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Clinical </a:t>
            </a:r>
            <a:r>
              <a:rPr lang="sv-FI" sz="1800" i="1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Nursing</a:t>
            </a:r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26(23-24), 4028-4038. 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Rycroft-Malone, J., Burton, C., Wilkinson, J., Harvey, G., McCormack, B., Baker, R., Dopson, S., Graham, I.,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Staniszewska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S., Thompson, C., et al (2016). Collective action for implementation: A realist evaluation of </a:t>
            </a:r>
            <a:r>
              <a:rPr lang="en-US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organisational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collaboration in healthcare. </a:t>
            </a:r>
            <a:r>
              <a:rPr lang="sv-FI" sz="18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Implementation Science</a:t>
            </a:r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11(1). 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Williams, L., Rycroft-Malone, J., Burton, C., Edwards, S., Fisher, D., Hall, B., McCormack, B., Nutley, S., Seddon, D., Williams, R. (2016). Improving skills and care standards in the support workforce for older people: a realist synthesis of workforce development interventions. </a:t>
            </a:r>
            <a:r>
              <a:rPr lang="sv-FI" sz="18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BMJ </a:t>
            </a:r>
            <a:r>
              <a:rPr lang="sv-FI" sz="1800" i="1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Open</a:t>
            </a:r>
            <a:r>
              <a:rPr lang="sv-FI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, 6(8), e011964.</a:t>
            </a:r>
            <a:endParaRPr lang="sv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2934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A6D0-BA6B-0084-943C-A683A64A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20" y="504826"/>
            <a:ext cx="11277600" cy="723899"/>
          </a:xfrm>
        </p:spPr>
        <p:txBody>
          <a:bodyPr>
            <a:normAutofit/>
          </a:bodyPr>
          <a:lstStyle/>
          <a:p>
            <a:r>
              <a:rPr lang="sv-SE" sz="3600" b="1"/>
              <a:t>REFERENCES</a:t>
            </a:r>
            <a:endParaRPr lang="sv-FI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BCF5-97D6-E441-A315-7F52BCF9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80" y="1943100"/>
            <a:ext cx="11555439" cy="44100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21212"/>
                </a:solidFill>
                <a:effectLst/>
              </a:rPr>
              <a:t>Bulley, C., Baer, G., Mahal, D., Buckton, C. H., Donald, S., </a:t>
            </a:r>
            <a:r>
              <a:rPr lang="en-US" sz="1800" b="0" i="0" dirty="0" err="1">
                <a:solidFill>
                  <a:srgbClr val="121212"/>
                </a:solidFill>
                <a:effectLst/>
              </a:rPr>
              <a:t>Lugton</a:t>
            </a:r>
            <a:r>
              <a:rPr lang="en-US" sz="1800" b="0" i="0" dirty="0">
                <a:solidFill>
                  <a:srgbClr val="121212"/>
                </a:solidFill>
                <a:effectLst/>
              </a:rPr>
              <a:t>, K., . . . McCormack, B. (2021). Supporting families and </a:t>
            </a:r>
            <a:r>
              <a:rPr lang="en-US" sz="1800" b="0" i="0" dirty="0" err="1">
                <a:solidFill>
                  <a:srgbClr val="121212"/>
                </a:solidFill>
                <a:effectLst/>
              </a:rPr>
              <a:t>carers</a:t>
            </a:r>
            <a:r>
              <a:rPr lang="en-US" sz="1800" b="0" i="0" dirty="0">
                <a:solidFill>
                  <a:srgbClr val="121212"/>
                </a:solidFill>
                <a:effectLst/>
              </a:rPr>
              <a:t> of people living with multiple sclerosis: A rapid realist review and realist evaluation. </a:t>
            </a:r>
            <a:r>
              <a:rPr lang="en-US" sz="1800" b="0" i="1" dirty="0">
                <a:solidFill>
                  <a:srgbClr val="121212"/>
                </a:solidFill>
                <a:effectLst/>
              </a:rPr>
              <a:t>International journal of care and caring, 5</a:t>
            </a:r>
            <a:r>
              <a:rPr lang="en-US" sz="1800" b="0" i="0" dirty="0">
                <a:solidFill>
                  <a:srgbClr val="121212"/>
                </a:solidFill>
                <a:effectLst/>
              </a:rPr>
              <a:t>(2), 263-282. </a:t>
            </a:r>
            <a:r>
              <a:rPr lang="en-US" sz="1800" b="0" i="0" dirty="0">
                <a:solidFill>
                  <a:srgbClr val="121212"/>
                </a:solidFill>
                <a:effectLst/>
                <a:hlinkClick r:id="rId2"/>
              </a:rPr>
              <a:t>https://doi.org/10.1332/239788220X16020938693101</a:t>
            </a:r>
            <a:r>
              <a:rPr lang="en-US" sz="1800" b="0" i="0" dirty="0">
                <a:solidFill>
                  <a:srgbClr val="121212"/>
                </a:solidFill>
                <a:effectLst/>
              </a:rPr>
              <a:t> (figure slide 16) </a:t>
            </a:r>
            <a:endParaRPr lang="sv-FI" sz="1800" b="0" i="0" dirty="0">
              <a:solidFill>
                <a:srgbClr val="121212"/>
              </a:solidFill>
              <a:effectLst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FI" sz="1800" b="0" i="0" dirty="0" err="1">
                <a:solidFill>
                  <a:srgbClr val="121212"/>
                </a:solidFill>
                <a:effectLst/>
              </a:rPr>
              <a:t>Greenhalgh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, T.,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Wong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, G.,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Jagosh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, J.,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Greenhalgh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, J.,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Manzano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, A.,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Westhorp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, G. &amp;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Pawson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, R. (2015).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Protocol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—the RAMESES II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study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: Developing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guidance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 and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reporting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 standards for realist </a:t>
            </a:r>
            <a:r>
              <a:rPr lang="sv-FI" sz="1800" b="0" i="0" dirty="0" err="1">
                <a:solidFill>
                  <a:srgbClr val="121212"/>
                </a:solidFill>
                <a:effectLst/>
              </a:rPr>
              <a:t>evaluation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. </a:t>
            </a:r>
            <a:r>
              <a:rPr lang="sv-FI" sz="1800" b="0" i="1" dirty="0">
                <a:solidFill>
                  <a:srgbClr val="121212"/>
                </a:solidFill>
                <a:effectLst/>
              </a:rPr>
              <a:t>BMJ </a:t>
            </a:r>
            <a:r>
              <a:rPr lang="sv-FI" sz="1800" b="0" i="1" dirty="0" err="1">
                <a:solidFill>
                  <a:srgbClr val="121212"/>
                </a:solidFill>
                <a:effectLst/>
              </a:rPr>
              <a:t>open</a:t>
            </a:r>
            <a:r>
              <a:rPr lang="sv-FI" sz="1800" b="0" i="1" dirty="0">
                <a:solidFill>
                  <a:srgbClr val="121212"/>
                </a:solidFill>
                <a:effectLst/>
              </a:rPr>
              <a:t>, 5</a:t>
            </a:r>
            <a:r>
              <a:rPr lang="sv-FI" sz="1800" b="0" i="0" dirty="0">
                <a:solidFill>
                  <a:srgbClr val="121212"/>
                </a:solidFill>
                <a:effectLst/>
              </a:rPr>
              <a:t>(8), e008567. </a:t>
            </a:r>
            <a:r>
              <a:rPr lang="sv-FI" sz="1800" b="0" i="0" dirty="0">
                <a:solidFill>
                  <a:srgbClr val="121212"/>
                </a:solidFill>
                <a:effectLst/>
                <a:hlinkClick r:id="rId3"/>
              </a:rPr>
              <a:t>https://doi.org/10.1136/bmjopen-2015-008567</a:t>
            </a:r>
            <a:endParaRPr lang="sv-FI" sz="1800" b="0" i="0" dirty="0">
              <a:solidFill>
                <a:srgbClr val="121212"/>
              </a:solidFill>
              <a:effectLst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21212"/>
                </a:solidFill>
                <a:effectLst/>
              </a:rPr>
              <a:t>Jack, K. (2022). What is realist evaluation? </a:t>
            </a:r>
            <a:r>
              <a:rPr lang="en-US" sz="1800" b="0" i="1" dirty="0">
                <a:solidFill>
                  <a:srgbClr val="121212"/>
                </a:solidFill>
                <a:effectLst/>
              </a:rPr>
              <a:t>Evidence-based nursing</a:t>
            </a:r>
            <a:r>
              <a:rPr lang="en-US" sz="1800" b="0" i="0" dirty="0">
                <a:solidFill>
                  <a:srgbClr val="121212"/>
                </a:solidFill>
                <a:effectLst/>
              </a:rPr>
              <a:t>. </a:t>
            </a:r>
            <a:r>
              <a:rPr lang="en-US" sz="1800" b="0" i="0" dirty="0">
                <a:solidFill>
                  <a:srgbClr val="121212"/>
                </a:solidFill>
                <a:effectLst/>
                <a:hlinkClick r:id="rId4"/>
              </a:rPr>
              <a:t>https://doi.org/10.1136/ebnurs-2022-103608</a:t>
            </a:r>
            <a:endParaRPr lang="en-US" sz="1800" b="0" i="0" dirty="0">
              <a:solidFill>
                <a:srgbClr val="121212"/>
              </a:solidFill>
              <a:effectLst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21212"/>
                </a:solidFill>
                <a:effectLst/>
              </a:rPr>
              <a:t>Pawson, R. &amp; Tilley, N. (1997). </a:t>
            </a:r>
            <a:r>
              <a:rPr lang="en-US" sz="1800" b="0" i="1" dirty="0">
                <a:solidFill>
                  <a:srgbClr val="121212"/>
                </a:solidFill>
                <a:effectLst/>
              </a:rPr>
              <a:t>Realistic evaluation</a:t>
            </a:r>
            <a:r>
              <a:rPr lang="en-US" sz="1800" b="0" i="0" dirty="0">
                <a:solidFill>
                  <a:srgbClr val="121212"/>
                </a:solidFill>
                <a:effectLst/>
              </a:rPr>
              <a:t>. SAGE. (figure slide 10)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21212"/>
                </a:solidFill>
              </a:rPr>
              <a:t>Public Health England: </a:t>
            </a:r>
            <a:r>
              <a:rPr lang="en-US" sz="1800" dirty="0">
                <a:solidFill>
                  <a:schemeClr val="tx1"/>
                </a:solidFill>
              </a:rPr>
              <a:t>A brief introduction to realist evaluation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121212"/>
                </a:solidFill>
                <a:effectLst/>
              </a:rPr>
              <a:t>Rivas, C., Vigurs, C., Cameron, J. &amp; Yeo, L. (2019). A realist review of which advocacy interventions work for which abused women under what circumstances. </a:t>
            </a:r>
            <a:r>
              <a:rPr lang="en-US" sz="1800" b="0" i="1" dirty="0">
                <a:solidFill>
                  <a:srgbClr val="121212"/>
                </a:solidFill>
                <a:effectLst/>
              </a:rPr>
              <a:t>Cochrane database of systematic reviews, 6</a:t>
            </a:r>
            <a:r>
              <a:rPr lang="en-US" sz="1800" b="0" i="0" dirty="0">
                <a:solidFill>
                  <a:srgbClr val="121212"/>
                </a:solidFill>
                <a:effectLst/>
              </a:rPr>
              <a:t>(6), CD013135. </a:t>
            </a:r>
            <a:r>
              <a:rPr lang="en-US" sz="1800" b="0" i="0" dirty="0">
                <a:solidFill>
                  <a:srgbClr val="121212"/>
                </a:solidFill>
                <a:effectLst/>
                <a:hlinkClick r:id="rId5"/>
              </a:rPr>
              <a:t>https://doi.org/10.1002/14651858.CD013135.pub2</a:t>
            </a:r>
            <a:r>
              <a:rPr lang="en-US" sz="1800" b="0" i="0" dirty="0">
                <a:solidFill>
                  <a:srgbClr val="121212"/>
                </a:solidFill>
                <a:effectLst/>
              </a:rPr>
              <a:t> (figure slide 15)  </a:t>
            </a:r>
          </a:p>
        </p:txBody>
      </p:sp>
    </p:spTree>
    <p:extLst>
      <p:ext uri="{BB962C8B-B14F-4D97-AF65-F5344CB8AC3E}">
        <p14:creationId xmlns:p14="http://schemas.microsoft.com/office/powerpoint/2010/main" val="62764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F44E6-7B7A-F6DE-079F-A5083372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for </a:t>
            </a:r>
            <a:r>
              <a:rPr lang="ru-RU" dirty="0" err="1"/>
              <a:t>t</a:t>
            </a:r>
            <a:r>
              <a:rPr lang="en-GB" dirty="0"/>
              <a:t>he D</a:t>
            </a:r>
            <a:r>
              <a:rPr lang="ru-RU" dirty="0" err="1"/>
              <a:t>e</a:t>
            </a:r>
            <a:r>
              <a:rPr lang="en-GB" dirty="0"/>
              <a:t>livery phase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52CD6-374F-4F26-0219-3906214E6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4A Collect information, improve and productize your service</a:t>
            </a:r>
            <a:endParaRPr lang="ru-RU" sz="2400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06464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B4033-CEA8-9A33-0412-08792F0D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4A Collect information, improve and productize your service</a:t>
            </a:r>
            <a:endParaRPr lang="ru-KZ" sz="36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59550AC-F26A-9492-1C0A-58668A066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26" y="1779458"/>
            <a:ext cx="6629986" cy="4593442"/>
          </a:xfrm>
        </p:spPr>
      </p:pic>
    </p:spTree>
    <p:extLst>
      <p:ext uri="{BB962C8B-B14F-4D97-AF65-F5344CB8AC3E}">
        <p14:creationId xmlns:p14="http://schemas.microsoft.com/office/powerpoint/2010/main" val="369020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36D151-3B56-414D-94FD-E403E234BA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+mn-lt"/>
              </a:rPr>
              <a:t> Phase 4: Deliver</a:t>
            </a:r>
            <a:endParaRPr lang="fi-FI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224DB6-4786-4053-9388-5AC682C4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1845733"/>
            <a:ext cx="11277599" cy="435293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2B2B2B"/>
                </a:solidFill>
                <a:latin typeface="Lato" panose="020F0502020204030203" pitchFamily="34" charset="0"/>
              </a:rPr>
              <a:t>A</a:t>
            </a: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 review date should be agreed (normally 6-12months from ‘go live’).</a:t>
            </a: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Ensure you have all the measures to identify if the changes have been a success and what benefits you expect to receive. </a:t>
            </a: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Check the service is delivering what you expected.</a:t>
            </a: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Ensure systems are in place to capture user feedback, especially for services. </a:t>
            </a:r>
          </a:p>
          <a:p>
            <a:pPr algn="l"/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The Deliver phase is the point to feedback lessons from the process to colleagues and partners, sharing new knowledge, insight tools, or ways of working.</a:t>
            </a:r>
          </a:p>
          <a:p>
            <a:r>
              <a:rPr lang="en-US" b="0" dirty="0">
                <a:solidFill>
                  <a:srgbClr val="044B8C"/>
                </a:solidFill>
                <a:effectLst/>
                <a:latin typeface="inherit"/>
              </a:rPr>
              <a:t>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Taking product or service to launch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Ensure customer feedback mechanisms are in place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Share lessons from development process back into the </a:t>
            </a:r>
            <a:r>
              <a:rPr lang="en-US" b="0" i="0" dirty="0" err="1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organisation</a:t>
            </a: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. </a:t>
            </a:r>
          </a:p>
          <a:p>
            <a:pPr marL="201168" lvl="1" indent="0">
              <a:buNone/>
            </a:pP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(Moore 2021 Service Design Toolkit. https://digitalservices.maidstone.gov.uk/about-us/toolkits/service-design-toolkit/5-deliver)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B2B2B"/>
              </a:solidFill>
              <a:effectLst/>
              <a:latin typeface="Lato" panose="020F0502020204030203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0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097279" y="628650"/>
            <a:ext cx="10061171" cy="362902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ea typeface="Calibri" panose="020F0502020204030204" pitchFamily="34" charset="0"/>
              </a:rPr>
              <a:t>Evaluating the improvement in service design projects by </a:t>
            </a:r>
            <a:r>
              <a:rPr lang="en-US" sz="4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 the theory of realist evaluation</a:t>
            </a:r>
            <a:br>
              <a:rPr lang="en-GB" sz="4000" b="1" dirty="0"/>
            </a:br>
            <a:r>
              <a:rPr lang="en-US" sz="4000" b="1" dirty="0"/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62460" y="4446384"/>
            <a:ext cx="10395990" cy="1640380"/>
          </a:xfrm>
        </p:spPr>
        <p:txBody>
          <a:bodyPr>
            <a:normAutofit fontScale="92500" lnSpcReduction="20000"/>
          </a:bodyPr>
          <a:lstStyle/>
          <a:p>
            <a:r>
              <a:rPr lang="sv-SE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Maria Björkmark</a:t>
            </a:r>
          </a:p>
          <a:p>
            <a:r>
              <a:rPr lang="sv-SE" b="1" dirty="0">
                <a:latin typeface="+mn-lt"/>
                <a:cs typeface="Times New Roman" panose="02020603050405020304" pitchFamily="18" charset="0"/>
              </a:rPr>
              <a:t>University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teacher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Phd-candidate</a:t>
            </a:r>
            <a:endParaRPr lang="sv-SE" b="1" dirty="0">
              <a:latin typeface="+mn-lt"/>
              <a:cs typeface="Times New Roman" panose="02020603050405020304" pitchFamily="18" charset="0"/>
            </a:endParaRPr>
          </a:p>
          <a:p>
            <a:r>
              <a:rPr lang="sv-SE" b="1" dirty="0" err="1">
                <a:latin typeface="+mn-lt"/>
                <a:cs typeface="Times New Roman" panose="02020603050405020304" pitchFamily="18" charset="0"/>
              </a:rPr>
              <a:t>Department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of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caring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 science</a:t>
            </a:r>
          </a:p>
          <a:p>
            <a:r>
              <a:rPr lang="sv-SE" b="1" dirty="0">
                <a:latin typeface="+mn-lt"/>
                <a:cs typeface="Times New Roman" panose="02020603050405020304" pitchFamily="18" charset="0"/>
              </a:rPr>
              <a:t>Åbo Akademi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university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Vaasa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sv-SE" b="1" dirty="0" err="1">
                <a:latin typeface="+mn-lt"/>
                <a:cs typeface="Times New Roman" panose="02020603050405020304" pitchFamily="18" charset="0"/>
              </a:rPr>
              <a:t>finland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 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5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931553"/>
            <a:ext cx="6414280" cy="808963"/>
          </a:xfrm>
        </p:spPr>
        <p:txBody>
          <a:bodyPr/>
          <a:lstStyle/>
          <a:p>
            <a:r>
              <a:rPr lang="en-US" b="1" dirty="0"/>
              <a:t>Why Realist evaluation?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22355" y="1864207"/>
            <a:ext cx="10341885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interfaceregular"/>
              </a:rPr>
              <a:t> </a:t>
            </a:r>
            <a:r>
              <a:rPr lang="en-US" sz="2800" i="0" dirty="0">
                <a:solidFill>
                  <a:schemeClr val="tx1"/>
                </a:solidFill>
                <a:effectLst/>
              </a:rPr>
              <a:t>Implementing and evaluating new interventions may be challenging and especially evaluations need a creative approach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i="0" dirty="0">
                <a:solidFill>
                  <a:schemeClr val="tx1"/>
                </a:solidFill>
                <a:effectLst/>
              </a:rPr>
              <a:t>How do we evaluate the implementation of evidence-based care?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The same interventions will not work everywhere and for everyone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1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58306"/>
          </a:xfrm>
        </p:spPr>
        <p:txBody>
          <a:bodyPr>
            <a:normAutofit/>
          </a:bodyPr>
          <a:lstStyle/>
          <a:p>
            <a:r>
              <a:rPr lang="en-US" b="1" dirty="0"/>
              <a:t>Why Realist evaluation?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46257" y="2079624"/>
            <a:ext cx="10894954" cy="36878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“What is really going on here, beyond what I can see??”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Holistic approach: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Not just physical components of health, but psychosocial, environmental and contextual aspects as well</a:t>
            </a:r>
          </a:p>
        </p:txBody>
      </p:sp>
    </p:spTree>
    <p:extLst>
      <p:ext uri="{BB962C8B-B14F-4D97-AF65-F5344CB8AC3E}">
        <p14:creationId xmlns:p14="http://schemas.microsoft.com/office/powerpoint/2010/main" val="98917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904488"/>
          </a:xfrm>
        </p:spPr>
        <p:txBody>
          <a:bodyPr>
            <a:normAutofit/>
          </a:bodyPr>
          <a:lstStyle/>
          <a:p>
            <a:r>
              <a:rPr lang="en-US" b="1" dirty="0"/>
              <a:t>Why Realist evaluation?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6082" y="1946563"/>
            <a:ext cx="11025129" cy="39831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The term “Realist Evaluation” first introduced by Pawson &amp; Tilley (1997)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Based on realism, a philosophical perspective in which the social world is viewed as real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The surrounding culture, social, economic and political structures as well as organizational, geographical and historical context can have a real effect on whether interventions/programs work</a:t>
            </a:r>
          </a:p>
        </p:txBody>
      </p:sp>
    </p:spTree>
    <p:extLst>
      <p:ext uri="{BB962C8B-B14F-4D97-AF65-F5344CB8AC3E}">
        <p14:creationId xmlns:p14="http://schemas.microsoft.com/office/powerpoint/2010/main" val="63751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95251"/>
          </a:xfrm>
        </p:spPr>
        <p:txBody>
          <a:bodyPr>
            <a:normAutofit/>
          </a:bodyPr>
          <a:lstStyle/>
          <a:p>
            <a:r>
              <a:rPr lang="en-US" b="1" dirty="0"/>
              <a:t>Why Realist evaluation?</a:t>
            </a:r>
            <a:endParaRPr lang="en-US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97609" y="2089726"/>
            <a:ext cx="11043602" cy="39909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Research methodology that provides a framework for conducting an evaluation of healthcare interventions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Traditional approaches of evaluations simply measure and report the results, without considering the environment, culture, human behaviors and emotional reactions regarding the intervention and its outcome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Focuses on explaining WHY an intervention works/does not work </a:t>
            </a:r>
          </a:p>
        </p:txBody>
      </p:sp>
    </p:spTree>
    <p:extLst>
      <p:ext uri="{BB962C8B-B14F-4D97-AF65-F5344CB8AC3E}">
        <p14:creationId xmlns:p14="http://schemas.microsoft.com/office/powerpoint/2010/main" val="227032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cs typeface="Arial" panose="020B0604020202020204" pitchFamily="34" charset="0"/>
              </a:rPr>
              <a:t>Key questions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2"/>
          </p:nvPr>
        </p:nvSpPr>
        <p:spPr>
          <a:xfrm>
            <a:off x="1000124" y="1952626"/>
            <a:ext cx="5034915" cy="4007908"/>
          </a:xfrm>
        </p:spPr>
        <p:txBody>
          <a:bodyPr>
            <a:normAutofit/>
          </a:bodyPr>
          <a:lstStyle/>
          <a:p>
            <a:endParaRPr lang="en-US" b="0" i="0" dirty="0">
              <a:solidFill>
                <a:srgbClr val="333333"/>
              </a:solidFill>
              <a:effectLst/>
              <a:latin typeface="interfaceregular"/>
            </a:endParaRPr>
          </a:p>
          <a:p>
            <a:endParaRPr lang="en-US" dirty="0">
              <a:solidFill>
                <a:srgbClr val="333333"/>
              </a:solidFill>
              <a:latin typeface="interfaceregular"/>
            </a:endParaRPr>
          </a:p>
          <a:p>
            <a:pPr algn="ctr"/>
            <a:r>
              <a:rPr lang="en-US" sz="3600" b="1" dirty="0"/>
              <a:t>“What works, for whom, under what circumstances and how?”</a:t>
            </a:r>
            <a:endParaRPr lang="ru-RU" sz="3600" b="1" dirty="0"/>
          </a:p>
        </p:txBody>
      </p:sp>
      <p:pic>
        <p:nvPicPr>
          <p:cNvPr id="1026" name="Picture 2" descr="9,394 Questioning Photos - Free &amp; Royalty-Free Stock Photos from Dreamstime">
            <a:extLst>
              <a:ext uri="{FF2B5EF4-FFF2-40B4-BE49-F238E27FC236}">
                <a16:creationId xmlns:a16="http://schemas.microsoft.com/office/drawing/2014/main" id="{CF0667D0-31D5-3EC2-A2C2-38F2DF2F256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952625"/>
            <a:ext cx="4094161" cy="409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11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" id="{F52BAE4A-3757-4BB5-BC6D-16B0C296CE13}" vid="{3F6DFB22-61F0-4797-B00A-C0AFD3CE960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421</TotalTime>
  <Words>1473</Words>
  <Application>Microsoft Macintosh PowerPoint</Application>
  <PresentationFormat>Широкоэкранный</PresentationFormat>
  <Paragraphs>103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inherit</vt:lpstr>
      <vt:lpstr>interfaceregular</vt:lpstr>
      <vt:lpstr>Lato</vt:lpstr>
      <vt:lpstr>Wingdings</vt:lpstr>
      <vt:lpstr>Retrospektyvinė</vt:lpstr>
      <vt:lpstr>“Service design approach in the development of nursing services”   Lecture 06  DELIVERING Phase  &amp; Evaluating the improvement in service design projects by using the theory of realist evaluation </vt:lpstr>
      <vt:lpstr>Double Diamond Design Process</vt:lpstr>
      <vt:lpstr> Phase 4: Deliver</vt:lpstr>
      <vt:lpstr>Evaluating the improvement in service design projects by using the theory of realist evaluation  </vt:lpstr>
      <vt:lpstr>Why Realist evaluation?</vt:lpstr>
      <vt:lpstr>Why Realist evaluation?</vt:lpstr>
      <vt:lpstr>Why Realist evaluation?</vt:lpstr>
      <vt:lpstr>Why Realist evaluation?</vt:lpstr>
      <vt:lpstr>Key questions</vt:lpstr>
      <vt:lpstr>When to use realist evaluation?</vt:lpstr>
      <vt:lpstr>SUCCESS</vt:lpstr>
      <vt:lpstr>KEY CONCEPTS</vt:lpstr>
      <vt:lpstr>Презентация PowerPoint</vt:lpstr>
      <vt:lpstr>Hypotheses</vt:lpstr>
      <vt:lpstr>Observations  </vt:lpstr>
      <vt:lpstr>Observations</vt:lpstr>
      <vt:lpstr>Programme specification</vt:lpstr>
      <vt:lpstr>Презентация PowerPoint</vt:lpstr>
      <vt:lpstr>Презентация PowerPoint</vt:lpstr>
      <vt:lpstr>Examples of studies</vt:lpstr>
      <vt:lpstr>REFERENCES</vt:lpstr>
      <vt:lpstr>Tools for the Delivery phase</vt:lpstr>
      <vt:lpstr>4A Collect information, improve and productize your service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Enrika Morkienė</dc:creator>
  <cp:lastModifiedBy>Қуаныш Жұлдыз</cp:lastModifiedBy>
  <cp:revision>29</cp:revision>
  <dcterms:created xsi:type="dcterms:W3CDTF">2021-02-03T14:20:44Z</dcterms:created>
  <dcterms:modified xsi:type="dcterms:W3CDTF">2023-01-10T16:52:06Z</dcterms:modified>
</cp:coreProperties>
</file>