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30" r:id="rId3"/>
    <p:sldId id="373" r:id="rId4"/>
    <p:sldId id="374" r:id="rId5"/>
    <p:sldId id="258" r:id="rId6"/>
    <p:sldId id="282" r:id="rId7"/>
    <p:sldId id="259" r:id="rId8"/>
    <p:sldId id="269" r:id="rId9"/>
    <p:sldId id="262" r:id="rId10"/>
    <p:sldId id="264" r:id="rId11"/>
    <p:sldId id="276" r:id="rId12"/>
    <p:sldId id="271" r:id="rId13"/>
    <p:sldId id="280" r:id="rId14"/>
    <p:sldId id="272" r:id="rId15"/>
    <p:sldId id="281" r:id="rId16"/>
    <p:sldId id="274" r:id="rId17"/>
    <p:sldId id="277" r:id="rId18"/>
    <p:sldId id="376" r:id="rId19"/>
    <p:sldId id="283" r:id="rId20"/>
    <p:sldId id="270" r:id="rId21"/>
    <p:sldId id="268" r:id="rId22"/>
    <p:sldId id="370" r:id="rId23"/>
    <p:sldId id="3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360B2-D5D3-411E-A958-175BF81169D6}" v="2" dt="2022-09-29T02:52:57.009"/>
    <p1510:client id="{8A74DF41-5580-475A-907E-1B34A00E5A98}" v="80" dt="2022-09-10T09:05:27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3" autoAdjust="0"/>
    <p:restoredTop sz="93586" autoAdjust="0"/>
  </p:normalViewPr>
  <p:slideViewPr>
    <p:cSldViewPr snapToGrid="0">
      <p:cViewPr>
        <p:scale>
          <a:sx n="55" d="100"/>
          <a:sy n="55" d="100"/>
        </p:scale>
        <p:origin x="28" y="188"/>
      </p:cViewPr>
      <p:guideLst>
        <p:guide orient="horz" pos="6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21E7FF-48A5-4B6C-8DF3-9CB6F8B419C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2879FB6-EC24-4D80-A676-2674D49A5D3C}">
      <dgm:prSet phldrT="[Teksti]" custT="1"/>
      <dgm:spPr/>
      <dgm:t>
        <a:bodyPr/>
        <a:lstStyle/>
        <a:p>
          <a:r>
            <a:rPr lang="fi-FI" sz="1450" dirty="0"/>
            <a:t>1. </a:t>
          </a:r>
          <a:r>
            <a:rPr lang="ru-RU" sz="1450" dirty="0"/>
            <a:t>Обнаружить</a:t>
          </a:r>
          <a:endParaRPr lang="fi-FI" sz="1450" dirty="0"/>
        </a:p>
      </dgm:t>
    </dgm:pt>
    <dgm:pt modelId="{FBD84D3A-9586-4797-9B55-BCE480D56A2A}" type="parTrans" cxnId="{9701837A-3132-4FEF-AE20-A21EDA757102}">
      <dgm:prSet/>
      <dgm:spPr/>
      <dgm:t>
        <a:bodyPr/>
        <a:lstStyle/>
        <a:p>
          <a:endParaRPr lang="fi-FI"/>
        </a:p>
      </dgm:t>
    </dgm:pt>
    <dgm:pt modelId="{CE816442-CCC7-4AF2-A909-C3DAADD9D3FA}" type="sibTrans" cxnId="{9701837A-3132-4FEF-AE20-A21EDA757102}">
      <dgm:prSet/>
      <dgm:spPr/>
      <dgm:t>
        <a:bodyPr/>
        <a:lstStyle/>
        <a:p>
          <a:endParaRPr lang="fi-FI"/>
        </a:p>
      </dgm:t>
    </dgm:pt>
    <dgm:pt modelId="{A73E2F05-F500-4661-AB02-2526360F01B7}">
      <dgm:prSet phldrT="[Teksti]" custT="1"/>
      <dgm:spPr/>
      <dgm:t>
        <a:bodyPr/>
        <a:lstStyle/>
        <a:p>
          <a:r>
            <a:rPr lang="fi-FI" sz="1500" dirty="0"/>
            <a:t>2.</a:t>
          </a:r>
          <a:r>
            <a:rPr lang="ru-RU" sz="1500" dirty="0"/>
            <a:t>Определять</a:t>
          </a:r>
          <a:endParaRPr lang="fi-FI" sz="1500" dirty="0"/>
        </a:p>
      </dgm:t>
    </dgm:pt>
    <dgm:pt modelId="{3DFBB476-2C1F-4983-85D5-FC9D403B931C}" type="parTrans" cxnId="{32BD6FE9-AFE2-484B-95C0-5FC061D989F0}">
      <dgm:prSet/>
      <dgm:spPr/>
      <dgm:t>
        <a:bodyPr/>
        <a:lstStyle/>
        <a:p>
          <a:endParaRPr lang="fi-FI"/>
        </a:p>
      </dgm:t>
    </dgm:pt>
    <dgm:pt modelId="{06E16918-76CF-4098-B0BF-A2A4CDE55A83}" type="sibTrans" cxnId="{32BD6FE9-AFE2-484B-95C0-5FC061D989F0}">
      <dgm:prSet/>
      <dgm:spPr/>
      <dgm:t>
        <a:bodyPr/>
        <a:lstStyle/>
        <a:p>
          <a:endParaRPr lang="fi-FI"/>
        </a:p>
      </dgm:t>
    </dgm:pt>
    <dgm:pt modelId="{D5BE7CEA-7AE6-4F0C-860D-15C78F9B9C86}">
      <dgm:prSet phldrT="[Teksti]" custT="1"/>
      <dgm:spPr/>
      <dgm:t>
        <a:bodyPr/>
        <a:lstStyle/>
        <a:p>
          <a:r>
            <a:rPr lang="fi-FI" sz="1500" dirty="0"/>
            <a:t>3. </a:t>
          </a:r>
          <a:r>
            <a:rPr lang="ru-RU" sz="1500"/>
            <a:t>Разработать</a:t>
          </a:r>
          <a:endParaRPr lang="fi-FI" sz="1500" dirty="0"/>
        </a:p>
      </dgm:t>
    </dgm:pt>
    <dgm:pt modelId="{A01DC3E3-683F-4485-8E60-9B517B1E504C}" type="parTrans" cxnId="{8D53A884-17E1-4FCC-A19A-2D67E5E6B8E4}">
      <dgm:prSet/>
      <dgm:spPr/>
      <dgm:t>
        <a:bodyPr/>
        <a:lstStyle/>
        <a:p>
          <a:endParaRPr lang="fi-FI"/>
        </a:p>
      </dgm:t>
    </dgm:pt>
    <dgm:pt modelId="{8FD0A3F4-9433-4A21-823C-D41D2D0C6111}" type="sibTrans" cxnId="{8D53A884-17E1-4FCC-A19A-2D67E5E6B8E4}">
      <dgm:prSet/>
      <dgm:spPr/>
      <dgm:t>
        <a:bodyPr/>
        <a:lstStyle/>
        <a:p>
          <a:endParaRPr lang="fi-FI"/>
        </a:p>
      </dgm:t>
    </dgm:pt>
    <dgm:pt modelId="{30B633AA-26F8-4BAC-A206-90F3A6169256}">
      <dgm:prSet phldrT="[Teksti]" custT="1"/>
      <dgm:spPr/>
      <dgm:t>
        <a:bodyPr/>
        <a:lstStyle/>
        <a:p>
          <a:r>
            <a:rPr lang="fi-FI" sz="1450" dirty="0"/>
            <a:t>4. </a:t>
          </a:r>
          <a:r>
            <a:rPr lang="ru-RU" sz="1450" dirty="0"/>
            <a:t>Доставить</a:t>
          </a:r>
          <a:endParaRPr lang="fi-FI" sz="1450" dirty="0"/>
        </a:p>
      </dgm:t>
    </dgm:pt>
    <dgm:pt modelId="{C4735D43-54EA-43AA-9C87-323D8FFE4335}" type="parTrans" cxnId="{D0CF69B1-571E-45D7-B67F-B88C5E925143}">
      <dgm:prSet/>
      <dgm:spPr/>
      <dgm:t>
        <a:bodyPr/>
        <a:lstStyle/>
        <a:p>
          <a:endParaRPr lang="fi-FI"/>
        </a:p>
      </dgm:t>
    </dgm:pt>
    <dgm:pt modelId="{9AA1BE7D-31BB-4275-96E2-4ED507CF7398}" type="sibTrans" cxnId="{D0CF69B1-571E-45D7-B67F-B88C5E925143}">
      <dgm:prSet/>
      <dgm:spPr/>
      <dgm:t>
        <a:bodyPr/>
        <a:lstStyle/>
        <a:p>
          <a:endParaRPr lang="fi-FI"/>
        </a:p>
      </dgm:t>
    </dgm:pt>
    <dgm:pt modelId="{F02FA974-3746-41F0-946A-3DD2185111B6}" type="pres">
      <dgm:prSet presAssocID="{EE21E7FF-48A5-4B6C-8DF3-9CB6F8B419CC}" presName="Name0" presStyleCnt="0">
        <dgm:presLayoutVars>
          <dgm:dir/>
          <dgm:resizeHandles val="exact"/>
        </dgm:presLayoutVars>
      </dgm:prSet>
      <dgm:spPr/>
    </dgm:pt>
    <dgm:pt modelId="{E9BB67A5-0C00-4081-BEC9-5E0D2176DA32}" type="pres">
      <dgm:prSet presAssocID="{A2879FB6-EC24-4D80-A676-2674D49A5D3C}" presName="parTxOnly" presStyleLbl="node1" presStyleIdx="0" presStyleCnt="4" custScaleX="59718" custScaleY="105361" custLinFactNeighborX="-2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4B1F9-ADEC-4759-9854-C6851B6D98A9}" type="pres">
      <dgm:prSet presAssocID="{CE816442-CCC7-4AF2-A909-C3DAADD9D3FA}" presName="parSpace" presStyleCnt="0"/>
      <dgm:spPr/>
    </dgm:pt>
    <dgm:pt modelId="{955E6096-3289-40B9-9BE6-8972A61DA5E9}" type="pres">
      <dgm:prSet presAssocID="{A73E2F05-F500-4661-AB02-2526360F01B7}" presName="parTxOnly" presStyleLbl="node1" presStyleIdx="1" presStyleCnt="4" custScaleX="84169" custScaleY="97935" custLinFactNeighborX="13631" custLinFactNeighborY="2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65BCC-4BC1-402D-86AA-6EDDE9D46D0E}" type="pres">
      <dgm:prSet presAssocID="{06E16918-76CF-4098-B0BF-A2A4CDE55A83}" presName="parSpace" presStyleCnt="0"/>
      <dgm:spPr/>
    </dgm:pt>
    <dgm:pt modelId="{45F65B02-AF09-4A1F-A75B-FA344974C3B7}" type="pres">
      <dgm:prSet presAssocID="{D5BE7CEA-7AE6-4F0C-860D-15C78F9B9C86}" presName="parTxOnly" presStyleLbl="node1" presStyleIdx="2" presStyleCnt="4" custScaleX="58179" custLinFactNeighborX="-39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B7373-89BF-4379-AD24-EA5A16B70EBC}" type="pres">
      <dgm:prSet presAssocID="{8FD0A3F4-9433-4A21-823C-D41D2D0C6111}" presName="parSpace" presStyleCnt="0"/>
      <dgm:spPr/>
    </dgm:pt>
    <dgm:pt modelId="{3B8077B8-F6EF-43AF-A5BC-0CDB74AF7C46}" type="pres">
      <dgm:prSet presAssocID="{30B633AA-26F8-4BAC-A206-90F3A6169256}" presName="parTxOnly" presStyleLbl="node1" presStyleIdx="3" presStyleCnt="4" custScaleX="64891" custScaleY="100420" custLinFactNeighborX="2708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332AB0-9685-4220-B53D-AA36F965E483}" type="presOf" srcId="{30B633AA-26F8-4BAC-A206-90F3A6169256}" destId="{3B8077B8-F6EF-43AF-A5BC-0CDB74AF7C46}" srcOrd="0" destOrd="0" presId="urn:microsoft.com/office/officeart/2005/8/layout/hChevron3"/>
    <dgm:cxn modelId="{D237E6B2-070A-4DBC-A45D-E45CB4F75086}" type="presOf" srcId="{D5BE7CEA-7AE6-4F0C-860D-15C78F9B9C86}" destId="{45F65B02-AF09-4A1F-A75B-FA344974C3B7}" srcOrd="0" destOrd="0" presId="urn:microsoft.com/office/officeart/2005/8/layout/hChevron3"/>
    <dgm:cxn modelId="{32BD6FE9-AFE2-484B-95C0-5FC061D989F0}" srcId="{EE21E7FF-48A5-4B6C-8DF3-9CB6F8B419CC}" destId="{A73E2F05-F500-4661-AB02-2526360F01B7}" srcOrd="1" destOrd="0" parTransId="{3DFBB476-2C1F-4983-85D5-FC9D403B931C}" sibTransId="{06E16918-76CF-4098-B0BF-A2A4CDE55A83}"/>
    <dgm:cxn modelId="{99EA51AE-90A7-4630-80C4-45259DD24170}" type="presOf" srcId="{A2879FB6-EC24-4D80-A676-2674D49A5D3C}" destId="{E9BB67A5-0C00-4081-BEC9-5E0D2176DA32}" srcOrd="0" destOrd="0" presId="urn:microsoft.com/office/officeart/2005/8/layout/hChevron3"/>
    <dgm:cxn modelId="{75E2CC25-1594-4BE8-BA97-8A72EF746C25}" type="presOf" srcId="{A73E2F05-F500-4661-AB02-2526360F01B7}" destId="{955E6096-3289-40B9-9BE6-8972A61DA5E9}" srcOrd="0" destOrd="0" presId="urn:microsoft.com/office/officeart/2005/8/layout/hChevron3"/>
    <dgm:cxn modelId="{8D53A884-17E1-4FCC-A19A-2D67E5E6B8E4}" srcId="{EE21E7FF-48A5-4B6C-8DF3-9CB6F8B419CC}" destId="{D5BE7CEA-7AE6-4F0C-860D-15C78F9B9C86}" srcOrd="2" destOrd="0" parTransId="{A01DC3E3-683F-4485-8E60-9B517B1E504C}" sibTransId="{8FD0A3F4-9433-4A21-823C-D41D2D0C6111}"/>
    <dgm:cxn modelId="{9701837A-3132-4FEF-AE20-A21EDA757102}" srcId="{EE21E7FF-48A5-4B6C-8DF3-9CB6F8B419CC}" destId="{A2879FB6-EC24-4D80-A676-2674D49A5D3C}" srcOrd="0" destOrd="0" parTransId="{FBD84D3A-9586-4797-9B55-BCE480D56A2A}" sibTransId="{CE816442-CCC7-4AF2-A909-C3DAADD9D3FA}"/>
    <dgm:cxn modelId="{D0CF69B1-571E-45D7-B67F-B88C5E925143}" srcId="{EE21E7FF-48A5-4B6C-8DF3-9CB6F8B419CC}" destId="{30B633AA-26F8-4BAC-A206-90F3A6169256}" srcOrd="3" destOrd="0" parTransId="{C4735D43-54EA-43AA-9C87-323D8FFE4335}" sibTransId="{9AA1BE7D-31BB-4275-96E2-4ED507CF7398}"/>
    <dgm:cxn modelId="{A65D4668-E8A4-4282-B00F-ECA44502C8FA}" type="presOf" srcId="{EE21E7FF-48A5-4B6C-8DF3-9CB6F8B419CC}" destId="{F02FA974-3746-41F0-946A-3DD2185111B6}" srcOrd="0" destOrd="0" presId="urn:microsoft.com/office/officeart/2005/8/layout/hChevron3"/>
    <dgm:cxn modelId="{7188F1B3-9677-427D-834A-2CFCFA18D7BE}" type="presParOf" srcId="{F02FA974-3746-41F0-946A-3DD2185111B6}" destId="{E9BB67A5-0C00-4081-BEC9-5E0D2176DA32}" srcOrd="0" destOrd="0" presId="urn:microsoft.com/office/officeart/2005/8/layout/hChevron3"/>
    <dgm:cxn modelId="{0A3C5E71-A3FD-44C4-8C6A-45B18FE08A5A}" type="presParOf" srcId="{F02FA974-3746-41F0-946A-3DD2185111B6}" destId="{D5D4B1F9-ADEC-4759-9854-C6851B6D98A9}" srcOrd="1" destOrd="0" presId="urn:microsoft.com/office/officeart/2005/8/layout/hChevron3"/>
    <dgm:cxn modelId="{111A5553-C9DC-4488-B148-09B448A84D60}" type="presParOf" srcId="{F02FA974-3746-41F0-946A-3DD2185111B6}" destId="{955E6096-3289-40B9-9BE6-8972A61DA5E9}" srcOrd="2" destOrd="0" presId="urn:microsoft.com/office/officeart/2005/8/layout/hChevron3"/>
    <dgm:cxn modelId="{2388A120-0603-42E3-A8C4-DBB8B6DEC895}" type="presParOf" srcId="{F02FA974-3746-41F0-946A-3DD2185111B6}" destId="{34665BCC-4BC1-402D-86AA-6EDDE9D46D0E}" srcOrd="3" destOrd="0" presId="urn:microsoft.com/office/officeart/2005/8/layout/hChevron3"/>
    <dgm:cxn modelId="{2194F9A6-7FE1-4DC8-A3A2-BC7020682C38}" type="presParOf" srcId="{F02FA974-3746-41F0-946A-3DD2185111B6}" destId="{45F65B02-AF09-4A1F-A75B-FA344974C3B7}" srcOrd="4" destOrd="0" presId="urn:microsoft.com/office/officeart/2005/8/layout/hChevron3"/>
    <dgm:cxn modelId="{B5EDF78C-214C-4D73-9BFD-4C4F39F79B06}" type="presParOf" srcId="{F02FA974-3746-41F0-946A-3DD2185111B6}" destId="{C97B7373-89BF-4379-AD24-EA5A16B70EBC}" srcOrd="5" destOrd="0" presId="urn:microsoft.com/office/officeart/2005/8/layout/hChevron3"/>
    <dgm:cxn modelId="{3CB137BD-FF5B-4C34-AAA3-B4627335EDD9}" type="presParOf" srcId="{F02FA974-3746-41F0-946A-3DD2185111B6}" destId="{3B8077B8-F6EF-43AF-A5BC-0CDB74AF7C46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B67A5-0C00-4081-BEC9-5E0D2176DA32}">
      <dsp:nvSpPr>
        <dsp:cNvPr id="0" name=""/>
        <dsp:cNvSpPr/>
      </dsp:nvSpPr>
      <dsp:spPr>
        <a:xfrm>
          <a:off x="0" y="0"/>
          <a:ext cx="2446385" cy="6658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50" kern="1200" dirty="0"/>
            <a:t>1. </a:t>
          </a:r>
          <a:r>
            <a:rPr lang="ru-RU" sz="1450" kern="1200" dirty="0"/>
            <a:t>Обнаружить</a:t>
          </a:r>
          <a:endParaRPr lang="fi-FI" sz="1450" kern="1200" dirty="0"/>
        </a:p>
      </dsp:txBody>
      <dsp:txXfrm>
        <a:off x="0" y="0"/>
        <a:ext cx="2279925" cy="665842"/>
      </dsp:txXfrm>
    </dsp:sp>
    <dsp:sp modelId="{955E6096-3289-40B9-9BE6-8972A61DA5E9}">
      <dsp:nvSpPr>
        <dsp:cNvPr id="0" name=""/>
        <dsp:cNvSpPr/>
      </dsp:nvSpPr>
      <dsp:spPr>
        <a:xfrm>
          <a:off x="1741228" y="0"/>
          <a:ext cx="3448036" cy="6658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/>
            <a:t>2.</a:t>
          </a:r>
          <a:r>
            <a:rPr lang="ru-RU" sz="1500" kern="1200" dirty="0"/>
            <a:t>Определять</a:t>
          </a:r>
          <a:endParaRPr lang="fi-FI" sz="1500" kern="1200" dirty="0"/>
        </a:p>
      </dsp:txBody>
      <dsp:txXfrm>
        <a:off x="2074149" y="0"/>
        <a:ext cx="2782194" cy="665842"/>
      </dsp:txXfrm>
    </dsp:sp>
    <dsp:sp modelId="{45F65B02-AF09-4A1F-A75B-FA344974C3B7}">
      <dsp:nvSpPr>
        <dsp:cNvPr id="0" name=""/>
        <dsp:cNvSpPr/>
      </dsp:nvSpPr>
      <dsp:spPr>
        <a:xfrm>
          <a:off x="3933668" y="0"/>
          <a:ext cx="2383339" cy="6658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/>
            <a:t>3. </a:t>
          </a:r>
          <a:r>
            <a:rPr lang="ru-RU" sz="1500" kern="1200"/>
            <a:t>Разработать</a:t>
          </a:r>
          <a:endParaRPr lang="fi-FI" sz="1500" kern="1200" dirty="0"/>
        </a:p>
      </dsp:txBody>
      <dsp:txXfrm>
        <a:off x="4266589" y="0"/>
        <a:ext cx="1717497" cy="665842"/>
      </dsp:txXfrm>
    </dsp:sp>
    <dsp:sp modelId="{3B8077B8-F6EF-43AF-A5BC-0CDB74AF7C46}">
      <dsp:nvSpPr>
        <dsp:cNvPr id="0" name=""/>
        <dsp:cNvSpPr/>
      </dsp:nvSpPr>
      <dsp:spPr>
        <a:xfrm>
          <a:off x="5824774" y="0"/>
          <a:ext cx="2658300" cy="6658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50" kern="1200" dirty="0"/>
            <a:t>4. </a:t>
          </a:r>
          <a:r>
            <a:rPr lang="ru-RU" sz="1450" kern="1200" dirty="0"/>
            <a:t>Доставить</a:t>
          </a:r>
          <a:endParaRPr lang="fi-FI" sz="1450" kern="1200" dirty="0"/>
        </a:p>
      </dsp:txBody>
      <dsp:txXfrm>
        <a:off x="6157695" y="0"/>
        <a:ext cx="1992458" cy="665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6E4EA-A592-4B3C-84B8-EB43BD280C8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53B9C-3A07-45FE-922C-29F3E73C4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66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9CBC33-BD31-4756-B835-3C6164AE07CE}" type="slidenum">
              <a:rPr lang="sv-FI" smtClean="0"/>
              <a:t>2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9039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i="0" dirty="0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Этап доставки — это просто запуск службы. Поэтому никаких работ не требуется выполнять изначально на этапе поставки. </a:t>
            </a:r>
            <a:r>
              <a:rPr lang="ru-RU" b="0" i="0">
                <a:solidFill>
                  <a:srgbClr val="2B2B2B"/>
                </a:solidFill>
                <a:effectLst/>
                <a:latin typeface="Lato" panose="020F0502020204030203" pitchFamily="34" charset="0"/>
              </a:rPr>
              <a:t>Однако должна быть согласована дата проверки (обычно 6-12 месяцев с момента запуска).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46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1557225"/>
            <a:ext cx="10061171" cy="24702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0070C0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rgbClr val="0070C0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" y="161322"/>
            <a:ext cx="3352799" cy="71497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64757" y="6226848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91A6DE-4906-4E8E-B059-08E1ACFD3D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92959" y="159116"/>
            <a:ext cx="1330982" cy="76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01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277600" cy="808963"/>
          </a:xfrm>
        </p:spPr>
        <p:txBody>
          <a:bodyPr/>
          <a:lstStyle>
            <a:lvl1pPr marL="0" algn="ctr">
              <a:defRPr sz="44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0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893766"/>
            <a:ext cx="11261124" cy="682917"/>
          </a:xfrm>
        </p:spPr>
        <p:txBody>
          <a:bodyPr/>
          <a:lstStyle>
            <a:lvl1pPr algn="ctr"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846052"/>
            <a:ext cx="573024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619388"/>
            <a:ext cx="5730240" cy="3341145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534800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619388"/>
            <a:ext cx="5348004" cy="3341146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4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irinktinis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4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796" y="2142111"/>
            <a:ext cx="10061171" cy="24702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0070C0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pic>
        <p:nvPicPr>
          <p:cNvPr id="10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" y="127774"/>
            <a:ext cx="3519577" cy="75054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64757" y="6226848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F1D42B-C63A-4E8A-B953-0F567EEA1B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32871" y="127774"/>
            <a:ext cx="1297550" cy="75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8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550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170508" cy="8089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611" y="1845734"/>
            <a:ext cx="112776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 dirty="0"/>
              <a:t>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125249"/>
            <a:ext cx="3519577" cy="75054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63611" y="6305977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C2833-4B21-4E16-88A8-EE218A7DAEA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607193" y="139107"/>
            <a:ext cx="1322733" cy="76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0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  <p:sldLayoutId id="2147483668" r:id="rId6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0070C0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36/bmjopen-2015-008567" TargetMode="External"/><Relationship Id="rId2" Type="http://schemas.openxmlformats.org/officeDocument/2006/relationships/hyperlink" Target="https://doi.org/10.1332/239788220X1602093869310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02/14651858.CD013135.pub2" TargetMode="External"/><Relationship Id="rId4" Type="http://schemas.openxmlformats.org/officeDocument/2006/relationships/hyperlink" Target="https://doi.org/10.1136/ebnurs-2022-103608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374924" y="703020"/>
            <a:ext cx="10061171" cy="341719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E36C0A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“Сервис-дизайн подход в развитии сестринских услуг”</a:t>
            </a:r>
            <a:r>
              <a:rPr lang="fi-FI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i-FI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err="1"/>
              <a:t>Л</a:t>
            </a:r>
            <a:r>
              <a:rPr lang="ru-RU" sz="4000" b="1" dirty="0" err="1"/>
              <a:t>екция</a:t>
            </a:r>
            <a:r>
              <a:rPr lang="ru-RU" sz="4000" b="1" dirty="0"/>
              <a:t> 06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ru-RU" sz="4000" b="1" dirty="0">
                <a:solidFill>
                  <a:schemeClr val="tx1"/>
                </a:solidFill>
              </a:rPr>
              <a:t>Фаза ДОСТАВКА</a:t>
            </a:r>
            <a:r>
              <a:rPr lang="en-GB" sz="4000" b="1" dirty="0">
                <a:solidFill>
                  <a:schemeClr val="tx1"/>
                </a:solidFill>
              </a:rPr>
              <a:t/>
            </a:r>
            <a:br>
              <a:rPr lang="en-GB" sz="4000" b="1" dirty="0">
                <a:solidFill>
                  <a:schemeClr val="tx1"/>
                </a:solidFill>
              </a:rPr>
            </a:br>
            <a:r>
              <a:rPr lang="en-GB" sz="4000" b="1" dirty="0">
                <a:solidFill>
                  <a:schemeClr val="tx1"/>
                </a:solidFill>
              </a:rPr>
              <a:t>&amp;</a:t>
            </a:r>
            <a:r>
              <a:rPr lang="ru-RU" sz="4000" b="1" dirty="0">
                <a:solidFill>
                  <a:schemeClr val="tx1"/>
                </a:solidFill>
              </a:rPr>
              <a:t/>
            </a:r>
            <a:br>
              <a:rPr lang="ru-RU" sz="4000" b="1" dirty="0">
                <a:solidFill>
                  <a:schemeClr val="tx1"/>
                </a:solidFill>
              </a:rPr>
            </a:br>
            <a:r>
              <a:rPr lang="ru-RU" sz="4000" b="1" dirty="0">
                <a:solidFill>
                  <a:schemeClr val="tx1"/>
                </a:solidFill>
                <a:ea typeface="Calibri" panose="020F0502020204030204" pitchFamily="34" charset="0"/>
              </a:rPr>
              <a:t>Оценка улучшения проектов дизайна услуг с использованием теории реалистичной оценки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6112" y="4446384"/>
            <a:ext cx="11018797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ru-RU" sz="1700" b="1" cap="all" spc="200" dirty="0">
                <a:cs typeface="Times New Roman" panose="02020603050405020304" pitchFamily="18" charset="0"/>
              </a:rPr>
              <a:t>Мария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Бьоркмарк</a:t>
            </a:r>
            <a:endParaRPr lang="ru-RU" sz="1700" b="1" cap="all" spc="200" dirty="0"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ru-RU" sz="1700" b="1" cap="all" spc="200" dirty="0">
                <a:cs typeface="Times New Roman" panose="02020603050405020304" pitchFamily="18" charset="0"/>
              </a:rPr>
              <a:t>Преподаватель вуза, </a:t>
            </a:r>
            <a:r>
              <a:rPr lang="en-US" sz="1700" b="1" cap="all" spc="200" dirty="0" err="1">
                <a:cs typeface="Times New Roman" panose="02020603050405020304" pitchFamily="18" charset="0"/>
              </a:rPr>
              <a:t>Phd</a:t>
            </a:r>
            <a:r>
              <a:rPr lang="en-US" sz="1700" b="1" cap="all" spc="200" dirty="0">
                <a:cs typeface="Times New Roman" panose="02020603050405020304" pitchFamily="18" charset="0"/>
              </a:rPr>
              <a:t>-</a:t>
            </a:r>
            <a:r>
              <a:rPr lang="ru-RU" sz="1700" b="1" cap="all" spc="200" dirty="0">
                <a:cs typeface="Times New Roman" panose="02020603050405020304" pitchFamily="18" charset="0"/>
              </a:rPr>
              <a:t>кандидат Департамент заботливой науки</a:t>
            </a: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ru-RU" sz="1700" b="1" cap="all" spc="200" dirty="0">
                <a:cs typeface="Times New Roman" panose="02020603050405020304" pitchFamily="18" charset="0"/>
              </a:rPr>
              <a:t>Университет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Åbo</a:t>
            </a:r>
            <a:r>
              <a:rPr lang="ru-RU" sz="1700" b="1" cap="all" spc="200" dirty="0">
                <a:cs typeface="Times New Roman" panose="02020603050405020304" pitchFamily="18" charset="0"/>
              </a:rPr>
              <a:t>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Akademi</a:t>
            </a:r>
            <a:r>
              <a:rPr lang="ru-RU" sz="1700" b="1" cap="all" spc="200" dirty="0">
                <a:cs typeface="Times New Roman" panose="02020603050405020304" pitchFamily="18" charset="0"/>
              </a:rPr>
              <a:t>,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Вааса</a:t>
            </a:r>
            <a:r>
              <a:rPr lang="ru-RU" sz="1700" b="1" cap="all" spc="200" dirty="0">
                <a:cs typeface="Times New Roman" panose="02020603050405020304" pitchFamily="18" charset="0"/>
              </a:rPr>
              <a:t>, Финляндия</a:t>
            </a:r>
          </a:p>
        </p:txBody>
      </p:sp>
    </p:spTree>
    <p:extLst>
      <p:ext uri="{BB962C8B-B14F-4D97-AF65-F5344CB8AC3E}">
        <p14:creationId xmlns:p14="http://schemas.microsoft.com/office/powerpoint/2010/main" val="2090209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277600" cy="904488"/>
          </a:xfrm>
        </p:spPr>
        <p:txBody>
          <a:bodyPr>
            <a:noAutofit/>
          </a:bodyPr>
          <a:lstStyle/>
          <a:p>
            <a:r>
              <a:rPr lang="ru-RU" sz="3600" b="1" dirty="0"/>
              <a:t>Когда использовать реалистичное оценивание</a:t>
            </a:r>
            <a:r>
              <a:rPr lang="en-US" sz="3600" b="1" dirty="0"/>
              <a:t>?</a:t>
            </a:r>
          </a:p>
        </p:txBody>
      </p:sp>
      <p:sp>
        <p:nvSpPr>
          <p:cNvPr id="4" name="Turinio vietos rezervavimo ženklas 2"/>
          <p:cNvSpPr txBox="1">
            <a:spLocks/>
          </p:cNvSpPr>
          <p:nvPr/>
        </p:nvSpPr>
        <p:spPr>
          <a:xfrm>
            <a:off x="713232" y="2024205"/>
            <a:ext cx="10827979" cy="384488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Оценивание комплексных вмешательств, таких как программы общественного здравоохранения, основанные  как сообщества.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Оценивание программ, которые дают смешанные результаты, чтобы лучше понять, как и почему возникают разные результаты.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В дополнение к результатам, оценивание процессов того, как вмешательства подействовали, действия и реакции людей и т. д.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19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70163-53FD-42E7-19C4-3F289320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УСПЕХ</a:t>
            </a:r>
            <a:r>
              <a:rPr lang="sv-SE" b="1" dirty="0"/>
              <a:t> </a:t>
            </a:r>
            <a:endParaRPr lang="sv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1BE26-283A-DC1B-E3DE-CC6BA76F6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1575" y="2096656"/>
            <a:ext cx="4143376" cy="38638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Успех часто зависит от ситуационных факторов и более того их оценивание является ключевым</a:t>
            </a:r>
            <a:endParaRPr lang="sv-FI" sz="32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Ilmainen kuvapankkikuva tunnisteilla aallot, aamu, auringonlasku Kuvapankkikuva">
            <a:extLst>
              <a:ext uri="{FF2B5EF4-FFF2-40B4-BE49-F238E27FC236}">
                <a16:creationId xmlns:a16="http://schemas.microsoft.com/office/drawing/2014/main" id="{5E189B9A-CD89-9866-7F7A-11C1AEDA2E7A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357" y="1876424"/>
            <a:ext cx="5191553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153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39112-BBBF-A200-6115-DDCDED7DE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КЛЮЧЕВЫЕ КОНЦЕПЦИИ </a:t>
            </a:r>
            <a:endParaRPr lang="sv-FI" sz="48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AC4589-DC23-06A6-9EC0-0D7D6E62FE5D}"/>
              </a:ext>
            </a:extLst>
          </p:cNvPr>
          <p:cNvSpPr txBox="1">
            <a:spLocks/>
          </p:cNvSpPr>
          <p:nvPr/>
        </p:nvSpPr>
        <p:spPr>
          <a:xfrm>
            <a:off x="658368" y="2006312"/>
            <a:ext cx="10790104" cy="4343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ru-RU" sz="3600" b="1" dirty="0"/>
              <a:t>КМР</a:t>
            </a:r>
            <a:r>
              <a:rPr lang="en-US" sz="3600" b="1" dirty="0"/>
              <a:t>: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600" b="1" dirty="0"/>
              <a:t>Контекст</a:t>
            </a:r>
            <a:endParaRPr lang="en-US" sz="3600" b="1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600" b="1" dirty="0"/>
              <a:t>Механизм </a:t>
            </a:r>
            <a:endParaRPr lang="en-US" sz="3600" b="1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600" b="1" dirty="0"/>
              <a:t>Исход</a:t>
            </a:r>
            <a:endParaRPr lang="en-US" sz="3600" b="1" dirty="0"/>
          </a:p>
          <a:p>
            <a:pPr marL="0" indent="0" algn="ctr">
              <a:buNone/>
            </a:pPr>
            <a:r>
              <a:rPr lang="ru-RU" sz="3600" dirty="0"/>
              <a:t>«</a:t>
            </a:r>
            <a:r>
              <a:rPr lang="ru-RU" sz="3600" b="1" dirty="0"/>
              <a:t>Исход</a:t>
            </a:r>
            <a:r>
              <a:rPr lang="ru-RU" sz="3600" dirty="0"/>
              <a:t> — это результат срабатывания механизмов в специфическом </a:t>
            </a:r>
            <a:r>
              <a:rPr lang="ru-RU" sz="3600" b="1" dirty="0"/>
              <a:t>контексте</a:t>
            </a:r>
            <a:r>
              <a:rPr lang="ru-RU" sz="3600" dirty="0"/>
              <a:t>»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3095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FDD376F-8EB2-54E6-2827-779299204E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60258" y="323733"/>
            <a:ext cx="8517217" cy="577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562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2BB9-B2C4-7CD2-97D7-51E10F9A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619126"/>
            <a:ext cx="11277600" cy="876300"/>
          </a:xfrm>
        </p:spPr>
        <p:txBody>
          <a:bodyPr>
            <a:normAutofit/>
          </a:bodyPr>
          <a:lstStyle/>
          <a:p>
            <a:r>
              <a:rPr lang="ru-RU" b="1" dirty="0"/>
              <a:t>Гипотезы</a:t>
            </a:r>
            <a:r>
              <a:rPr lang="sv-SE" b="1" dirty="0"/>
              <a:t> </a:t>
            </a:r>
            <a:endParaRPr lang="sv-FI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F331A5F-02B8-DDA3-243E-E974E04BB6DE}"/>
              </a:ext>
            </a:extLst>
          </p:cNvPr>
          <p:cNvSpPr txBox="1">
            <a:spLocks/>
          </p:cNvSpPr>
          <p:nvPr/>
        </p:nvSpPr>
        <p:spPr>
          <a:xfrm>
            <a:off x="725055" y="1975104"/>
            <a:ext cx="11277600" cy="406544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1. </a:t>
            </a:r>
            <a:r>
              <a:rPr lang="ru-RU" sz="2800" dirty="0">
                <a:solidFill>
                  <a:schemeClr val="tx1"/>
                </a:solidFill>
              </a:rPr>
              <a:t>Для кого эти вмешательства будут действовать и не действовать, и почему</a:t>
            </a:r>
            <a:r>
              <a:rPr lang="en-US" sz="2800" dirty="0">
                <a:solidFill>
                  <a:schemeClr val="tx1"/>
                </a:solidFill>
              </a:rPr>
              <a:t>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2. </a:t>
            </a:r>
            <a:r>
              <a:rPr lang="ru-RU" sz="2800" dirty="0">
                <a:solidFill>
                  <a:schemeClr val="tx1"/>
                </a:solidFill>
              </a:rPr>
              <a:t>В каком контексте эти вмешательства будут действовать и не действовать, и почему</a:t>
            </a:r>
            <a:r>
              <a:rPr lang="en-US" sz="2800" dirty="0">
                <a:solidFill>
                  <a:schemeClr val="tx1"/>
                </a:solidFill>
              </a:rPr>
              <a:t>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3.</a:t>
            </a:r>
            <a:r>
              <a:rPr lang="ru-RU" sz="2800" dirty="0">
                <a:solidFill>
                  <a:schemeClr val="tx1"/>
                </a:solidFill>
              </a:rPr>
              <a:t>Какие главные механизмы внедряя которые мы ожидаем что эти вмешательства сработают </a:t>
            </a:r>
            <a:r>
              <a:rPr lang="en-US" sz="2800" dirty="0">
                <a:solidFill>
                  <a:schemeClr val="tx1"/>
                </a:solidFill>
              </a:rPr>
              <a:t>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4. </a:t>
            </a:r>
            <a:r>
              <a:rPr lang="ru-RU" sz="2800" dirty="0">
                <a:solidFill>
                  <a:schemeClr val="tx1"/>
                </a:solidFill>
              </a:rPr>
              <a:t>Каков будет исход если сработают эти внедрения 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  <a:endParaRPr lang="sv-FI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89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2BB9-B2C4-7CD2-97D7-51E10F9A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619126"/>
            <a:ext cx="11277600" cy="876300"/>
          </a:xfrm>
        </p:spPr>
        <p:txBody>
          <a:bodyPr>
            <a:normAutofit/>
          </a:bodyPr>
          <a:lstStyle/>
          <a:p>
            <a:r>
              <a:rPr lang="ru-RU" b="1" dirty="0"/>
              <a:t>Наблюдения</a:t>
            </a:r>
            <a:endParaRPr lang="sv-FI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F331A5F-02B8-DDA3-243E-E974E04BB6DE}"/>
              </a:ext>
            </a:extLst>
          </p:cNvPr>
          <p:cNvSpPr txBox="1">
            <a:spLocks/>
          </p:cNvSpPr>
          <p:nvPr/>
        </p:nvSpPr>
        <p:spPr>
          <a:xfrm>
            <a:off x="932688" y="2228850"/>
            <a:ext cx="10170373" cy="42291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Гипотеза проверена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Смешанные методы сбора данных по КМИ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Анализ КМИ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4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2BB9-B2C4-7CD2-97D7-51E10F9A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619126"/>
            <a:ext cx="11277600" cy="876300"/>
          </a:xfrm>
        </p:spPr>
        <p:txBody>
          <a:bodyPr>
            <a:normAutofit/>
          </a:bodyPr>
          <a:lstStyle/>
          <a:p>
            <a:r>
              <a:rPr lang="ru-RU" b="1" dirty="0"/>
              <a:t>Наблюдения </a:t>
            </a:r>
            <a:endParaRPr lang="sv-FI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F331A5F-02B8-DDA3-243E-E974E04BB6DE}"/>
              </a:ext>
            </a:extLst>
          </p:cNvPr>
          <p:cNvSpPr txBox="1">
            <a:spLocks/>
          </p:cNvSpPr>
          <p:nvPr/>
        </p:nvSpPr>
        <p:spPr>
          <a:xfrm>
            <a:off x="591128" y="1838806"/>
            <a:ext cx="11277600" cy="45360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Например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Какие специфические аспекты контекста могут повлиять на исходы и какие специфические механизмы могут создавать изменения?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Действуют  ли вмешательства лучше или хуже, через различные механизмы, в различных локациях окружающей </a:t>
            </a:r>
            <a:r>
              <a:rPr lang="ru-RU" sz="2800" dirty="0" err="1">
                <a:solidFill>
                  <a:schemeClr val="tx1"/>
                </a:solidFill>
              </a:rPr>
              <a:t>средыы</a:t>
            </a:r>
            <a:r>
              <a:rPr lang="ru-RU" sz="2800" dirty="0">
                <a:solidFill>
                  <a:schemeClr val="tx1"/>
                </a:solidFill>
              </a:rPr>
              <a:t> (как и почему); или для различных группах популяции (например, мужчин и женщин, или групп с различным социально-экономическими статусом). </a:t>
            </a:r>
            <a:endParaRPr lang="sv-FI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971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B596E-7E76-9BDA-569A-7CC2545B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 Программа спецификации</a:t>
            </a:r>
            <a:endParaRPr lang="sv-FI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2EBF66-3BF9-4F06-98C6-9073AB48D726}"/>
              </a:ext>
            </a:extLst>
          </p:cNvPr>
          <p:cNvSpPr txBox="1">
            <a:spLocks/>
          </p:cNvSpPr>
          <p:nvPr/>
        </p:nvSpPr>
        <p:spPr>
          <a:xfrm>
            <a:off x="457200" y="1998805"/>
            <a:ext cx="11531600" cy="33068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Определите теорию программы спецификации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</a:rPr>
              <a:t>Опишите исход, образованный специфическим механизмом в специфическом контексте. </a:t>
            </a:r>
            <a:endParaRPr lang="sv-FI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04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DD61D6-0B6B-A499-8976-891808469DF7}"/>
              </a:ext>
            </a:extLst>
          </p:cNvPr>
          <p:cNvSpPr txBox="1">
            <a:spLocks/>
          </p:cNvSpPr>
          <p:nvPr/>
        </p:nvSpPr>
        <p:spPr>
          <a:xfrm>
            <a:off x="3435668" y="606107"/>
            <a:ext cx="680656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kern="0" spc="-8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Схема</a:t>
            </a:r>
            <a:r>
              <a:rPr lang="ru-RU" sz="1400" b="1" kern="0" spc="-3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13.</a:t>
            </a:r>
            <a:r>
              <a:rPr lang="ru-RU" sz="1400" b="1" kern="0" spc="42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8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Общая</a:t>
            </a:r>
            <a:r>
              <a:rPr lang="ru-RU" sz="1400" b="1" kern="0" spc="-1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7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сводная</a:t>
            </a:r>
            <a:r>
              <a:rPr lang="ru-RU" sz="1400" b="1" kern="0" spc="-1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8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модель.</a:t>
            </a:r>
            <a:r>
              <a:rPr lang="ru-RU" sz="1400" b="1" kern="0" spc="-1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8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Сокращения:</a:t>
            </a:r>
            <a:r>
              <a:rPr lang="ru-RU" sz="1400" b="1" kern="0" spc="-1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2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IPV:</a:t>
            </a:r>
            <a:r>
              <a:rPr lang="ru-RU" sz="1400" b="1" kern="0" spc="-1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8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насилие</a:t>
            </a:r>
            <a:r>
              <a:rPr lang="ru-RU" sz="1400" b="1" kern="0" spc="-1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8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</a:t>
            </a:r>
            <a:r>
              <a:rPr lang="ru-RU" sz="1400" b="1" kern="0" spc="-1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9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стороны</a:t>
            </a:r>
            <a:r>
              <a:rPr lang="ru-RU" sz="1400" b="1" kern="0" spc="-15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9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интимного</a:t>
            </a:r>
            <a:r>
              <a:rPr lang="ru-RU" sz="1400" b="1" kern="0" spc="-1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kern="0" spc="-6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партнера</a:t>
            </a:r>
            <a:r>
              <a:rPr lang="ru-RU" kern="0" dirty="0" smtClean="0">
                <a:solidFill>
                  <a:sysClr val="windowText" lastClr="000000"/>
                </a:solidFill>
                <a:latin typeface="Palatino Linotype"/>
                <a:cs typeface="Palatino Linotype"/>
              </a:rPr>
              <a:t/>
            </a:r>
            <a:br>
              <a:rPr lang="ru-RU" kern="0" dirty="0" smtClean="0">
                <a:solidFill>
                  <a:sysClr val="windowText" lastClr="000000"/>
                </a:solidFill>
                <a:latin typeface="Palatino Linotype"/>
                <a:cs typeface="Palatino Linotype"/>
              </a:rPr>
            </a:br>
            <a:endParaRPr lang="fi-FI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25D5142-02F1-F132-EEC5-696C95ED5945}"/>
              </a:ext>
            </a:extLst>
          </p:cNvPr>
          <p:cNvSpPr/>
          <p:nvPr/>
        </p:nvSpPr>
        <p:spPr>
          <a:xfrm>
            <a:off x="532435" y="884420"/>
            <a:ext cx="5646432" cy="388245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numCol="4" spcCol="0" rtlCol="0" anchor="ctr"/>
          <a:lstStyle/>
          <a:p>
            <a:pPr marL="0" marR="0" lvl="2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fi-FI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7DD818-49E2-12DC-22E7-5B2CF0011E93}"/>
              </a:ext>
            </a:extLst>
          </p:cNvPr>
          <p:cNvSpPr txBox="1"/>
          <p:nvPr/>
        </p:nvSpPr>
        <p:spPr>
          <a:xfrm>
            <a:off x="6267449" y="1098550"/>
            <a:ext cx="1600201" cy="544764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Ближайшие результаты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 обращается за помощью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 получает доступ к ресурсам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Время, проведенное с адвокатом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Количество использованных услуг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Чувствует себя: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-Обнадеживающе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-Безопаснее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-Преодоление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-Менее огорчена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-Безопасное поведение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-Социальная поддержка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-Поведение в области безопасности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-Социальная поддержка</a:t>
            </a:r>
            <a:endParaRPr kumimoji="0" lang="fi-FI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Адвокат: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Удовлетворенность работой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Меньше выгорания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Взаимодействие по протоколам (точность)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Чувствует себя эффективным в роли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Побочные эффекты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Депрессия может временно усиливаться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Суицидальные мысли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Злоупотребление может увеличиться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Потеря дома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Потеря социальной поддержки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Финансовые проблемы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Потеря идентичности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8F84CA-D20F-216E-79F1-5885DFDB6100}"/>
              </a:ext>
            </a:extLst>
          </p:cNvPr>
          <p:cNvSpPr txBox="1"/>
          <p:nvPr/>
        </p:nvSpPr>
        <p:spPr>
          <a:xfrm flipH="1">
            <a:off x="7943846" y="1098550"/>
            <a:ext cx="1713500" cy="3570208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Промежуточные результаты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Хороший выживший-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выступать за терапевтический альянс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 ищет защиты в суде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 покидает отношения/управляет насилием в отношениях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Эффективность обслуживания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Более низкая текучесть кадров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Выживший в длительной жизни-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центрированная практика</a:t>
            </a:r>
            <a:endParaRPr kumimoji="0" lang="fi-FI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Автономность в использовании других сервисов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Имеет чувство собственного достоинства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Уверенность в себе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Уполномочена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Начало курса или задания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Улучшение психологических результатов и результатов благополучия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FB930C-5475-E6FC-E49A-88149CB47E13}"/>
              </a:ext>
            </a:extLst>
          </p:cNvPr>
          <p:cNvSpPr txBox="1"/>
          <p:nvPr/>
        </p:nvSpPr>
        <p:spPr>
          <a:xfrm>
            <a:off x="9734548" y="1098550"/>
            <a:ext cx="1955486" cy="2215991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Дистальные результаты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Злоупотребление уменьшается: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Изменение себя (самоуничижение, самоидентификация)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Уверенность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Самостоятельная связь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Автономия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Чувствует себя наделенной полномочиями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Удовлетворенность жизнью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Самооценка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Изучила полноту ресурса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Финансовая стабильность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Хорошая сеть социальной поддержки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CDD385-B500-415A-1292-1FAD12E9F657}"/>
              </a:ext>
            </a:extLst>
          </p:cNvPr>
          <p:cNvSpPr txBox="1"/>
          <p:nvPr/>
        </p:nvSpPr>
        <p:spPr>
          <a:xfrm>
            <a:off x="165574" y="3713576"/>
            <a:ext cx="6013293" cy="360098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Механизмы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Снижение терпимости к злоупотреблениям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Осознание отношений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Женщина, осведомленная о партнере, предпринимает шаги по изменению отношений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Снижение страха перед внесением изменений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Наделена полномочиями принимать меры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Балансовые компромиссы различных действий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Использует новые знания, навыки и осведомленность о сильных сторонах для решения проблем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Развитие доверия и партнерства (уцелевший- адвокат)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Согласованные услуги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Использование возможностей в рамках сервисных ограничений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90FBE4-4C31-A788-8A74-39AB831581EF}"/>
              </a:ext>
            </a:extLst>
          </p:cNvPr>
          <p:cNvSpPr txBox="1"/>
          <p:nvPr/>
        </p:nvSpPr>
        <p:spPr>
          <a:xfrm>
            <a:off x="1856086" y="3178273"/>
            <a:ext cx="4334161" cy="218521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Информационно-пропагандистское вмешательство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Подход, адаптированный к индивидуальным условиям женщины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Постановка целей с учетом контекста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Поддержка в рассмотрении барьеров и компромиссов различных действий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Обучение динамике ИПВ и взаимоотношениям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Разъяснение прав и возможных ресурсов в соответствии с законом и системами социального обеспечения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Направление и связь с другими службами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Оценка рисков и планирование безопасности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Факультативные элементы, например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Наставники-жители (например, матери-наставники)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Развитие социальных сетей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Профессиональные/финансовые элементы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600905"/>
              </p:ext>
            </p:extLst>
          </p:nvPr>
        </p:nvGraphicFramePr>
        <p:xfrm>
          <a:off x="532435" y="884420"/>
          <a:ext cx="5521124" cy="2687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9984">
                  <a:extLst>
                    <a:ext uri="{9D8B030D-6E8A-4147-A177-3AD203B41FA5}">
                      <a16:colId xmlns:a16="http://schemas.microsoft.com/office/drawing/2014/main" val="149868161"/>
                    </a:ext>
                  </a:extLst>
                </a:gridCol>
                <a:gridCol w="872140">
                  <a:extLst>
                    <a:ext uri="{9D8B030D-6E8A-4147-A177-3AD203B41FA5}">
                      <a16:colId xmlns:a16="http://schemas.microsoft.com/office/drawing/2014/main" val="40008679"/>
                    </a:ext>
                  </a:extLst>
                </a:gridCol>
                <a:gridCol w="878212">
                  <a:extLst>
                    <a:ext uri="{9D8B030D-6E8A-4147-A177-3AD203B41FA5}">
                      <a16:colId xmlns:a16="http://schemas.microsoft.com/office/drawing/2014/main" val="1892322461"/>
                    </a:ext>
                  </a:extLst>
                </a:gridCol>
                <a:gridCol w="2300788">
                  <a:extLst>
                    <a:ext uri="{9D8B030D-6E8A-4147-A177-3AD203B41FA5}">
                      <a16:colId xmlns:a16="http://schemas.microsoft.com/office/drawing/2014/main" val="720404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Контекст</a:t>
                      </a: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4" indent="-17145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Социальная	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2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поддержка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Доход/уровень</a:t>
                      </a:r>
                    </a:p>
                    <a:p>
                      <a:pPr marL="0" marR="0" lvl="2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экономической зависимости /социально-экономическое положение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Уязвимые или</a:t>
                      </a:r>
                    </a:p>
                    <a:p>
                      <a:pPr marL="0" marR="0" lvl="2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маргинализированные</a:t>
                      </a: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группы или культурные практики, которые ограничивают поддержку или независимость (инвалиды, сельские, этнические меньшинства, без документов)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Иммиграционный</a:t>
                      </a:r>
                    </a:p>
                    <a:p>
                      <a:pPr marL="0" marR="0" lvl="2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статус, нужен переводчик)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fi-FI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структурные вопросы в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ПТСР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Депрессия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Стадия изменения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Серьезность злоупотреблений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Тип злоупотребления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Жизнь с /вдали от обидчика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Мнения о системе уголовного правосудия</a:t>
                      </a:r>
                      <a:endParaRPr kumimoji="0" lang="fi-FI" sz="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Адвокаты: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 культурному смирению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 справляться с различными ситуациями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Общий фон с женщиной (подвергшейся насилию, этническая группа)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Поддерживается, чтобы избежать стресса / выгорания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Доступные услуги и ресурсы</a:t>
                      </a:r>
                    </a:p>
                    <a:p>
                      <a:pPr marL="171450" marR="0" lvl="2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настройки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531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825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E8FCB4-E1BE-1111-52F1-D05324EE54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499" y="0"/>
            <a:ext cx="9001125" cy="6328437"/>
          </a:xfrm>
        </p:spPr>
      </p:pic>
    </p:spTree>
    <p:extLst>
      <p:ext uri="{BB962C8B-B14F-4D97-AF65-F5344CB8AC3E}">
        <p14:creationId xmlns:p14="http://schemas.microsoft.com/office/powerpoint/2010/main" val="336162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A94188-6D21-4339-9660-9031B183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746" y="868460"/>
            <a:ext cx="11170508" cy="808963"/>
          </a:xfr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dirty="0"/>
              <a:t>Процесс проектирования </a:t>
            </a:r>
            <a:r>
              <a:rPr lang="en-US" sz="3200" b="1" dirty="0"/>
              <a:t>Double Diamond</a:t>
            </a:r>
            <a:endParaRPr lang="fi-FI" sz="3200" b="1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469BE006-858F-47DF-9273-FBC244E19214}"/>
              </a:ext>
            </a:extLst>
          </p:cNvPr>
          <p:cNvSpPr txBox="1"/>
          <p:nvPr/>
        </p:nvSpPr>
        <p:spPr>
          <a:xfrm>
            <a:off x="9285171" y="1246223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i="1" dirty="0"/>
              <a:t>(</a:t>
            </a:r>
            <a:r>
              <a:rPr lang="fi-FI" i="1" dirty="0" err="1"/>
              <a:t>Dolan</a:t>
            </a:r>
            <a:r>
              <a:rPr lang="fi-FI" i="1" dirty="0"/>
              <a:t> 2021)</a:t>
            </a:r>
          </a:p>
        </p:txBody>
      </p:sp>
      <p:graphicFrame>
        <p:nvGraphicFramePr>
          <p:cNvPr id="16" name="Kaaviokuva 4">
            <a:extLst>
              <a:ext uri="{FF2B5EF4-FFF2-40B4-BE49-F238E27FC236}">
                <a16:creationId xmlns:a16="http://schemas.microsoft.com/office/drawing/2014/main" id="{EFEE2E8D-6960-4F94-A7AD-D0A14B07E985}"/>
              </a:ext>
            </a:extLst>
          </p:cNvPr>
          <p:cNvGraphicFramePr/>
          <p:nvPr/>
        </p:nvGraphicFramePr>
        <p:xfrm>
          <a:off x="2202342" y="1923019"/>
          <a:ext cx="8483075" cy="66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Suorakulmio 5">
            <a:extLst>
              <a:ext uri="{FF2B5EF4-FFF2-40B4-BE49-F238E27FC236}">
                <a16:creationId xmlns:a16="http://schemas.microsoft.com/office/drawing/2014/main" id="{03AB3D4C-D4E0-4176-8749-11CB87B1642B}"/>
              </a:ext>
            </a:extLst>
          </p:cNvPr>
          <p:cNvSpPr/>
          <p:nvPr/>
        </p:nvSpPr>
        <p:spPr>
          <a:xfrm>
            <a:off x="2202341" y="4987733"/>
            <a:ext cx="2121325" cy="1368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Комплексное понимание решаемой проблемы</a:t>
            </a:r>
            <a:endParaRPr lang="fi-FI" sz="1200" dirty="0"/>
          </a:p>
        </p:txBody>
      </p:sp>
      <p:sp>
        <p:nvSpPr>
          <p:cNvPr id="18" name="Suorakulmio 6">
            <a:extLst>
              <a:ext uri="{FF2B5EF4-FFF2-40B4-BE49-F238E27FC236}">
                <a16:creationId xmlns:a16="http://schemas.microsoft.com/office/drawing/2014/main" id="{A2D1B83F-D777-477E-9F71-A74ACEF39D05}"/>
              </a:ext>
            </a:extLst>
          </p:cNvPr>
          <p:cNvSpPr/>
          <p:nvPr/>
        </p:nvSpPr>
        <p:spPr>
          <a:xfrm>
            <a:off x="4290204" y="5006651"/>
            <a:ext cx="1863265" cy="1368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Четкое определение решаемой проблемы и ключевых факторов успеха</a:t>
            </a:r>
            <a:endParaRPr lang="fi-FI" sz="1200" dirty="0"/>
          </a:p>
        </p:txBody>
      </p:sp>
      <p:sp>
        <p:nvSpPr>
          <p:cNvPr id="19" name="Suorakulmio 7">
            <a:extLst>
              <a:ext uri="{FF2B5EF4-FFF2-40B4-BE49-F238E27FC236}">
                <a16:creationId xmlns:a16="http://schemas.microsoft.com/office/drawing/2014/main" id="{140E02FF-B226-4A5F-AF5D-5B1EEEC5CFDF}"/>
              </a:ext>
            </a:extLst>
          </p:cNvPr>
          <p:cNvSpPr/>
          <p:nvPr/>
        </p:nvSpPr>
        <p:spPr>
          <a:xfrm>
            <a:off x="6190612" y="5006651"/>
            <a:ext cx="2044795" cy="1337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Комплексное понимание возможных решений проблемы</a:t>
            </a:r>
            <a:endParaRPr lang="fi-FI" sz="1200" dirty="0"/>
          </a:p>
        </p:txBody>
      </p:sp>
      <p:sp>
        <p:nvSpPr>
          <p:cNvPr id="20" name="Suorakulmio 8">
            <a:extLst>
              <a:ext uri="{FF2B5EF4-FFF2-40B4-BE49-F238E27FC236}">
                <a16:creationId xmlns:a16="http://schemas.microsoft.com/office/drawing/2014/main" id="{76F3CC81-D9A4-4A7D-85AA-79F1416D8D26}"/>
              </a:ext>
            </a:extLst>
          </p:cNvPr>
          <p:cNvSpPr/>
          <p:nvPr/>
        </p:nvSpPr>
        <p:spPr>
          <a:xfrm>
            <a:off x="8270649" y="5006651"/>
            <a:ext cx="1983518" cy="1356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70C0"/>
                </a:solidFill>
              </a:rPr>
              <a:t>Четкое описание решения </a:t>
            </a:r>
            <a:r>
              <a:rPr lang="ru-RU" sz="1400" dirty="0">
                <a:solidFill>
                  <a:srgbClr val="0070C0"/>
                </a:solidFill>
              </a:rPr>
              <a:t>для передачи и повторения</a:t>
            </a:r>
            <a:endParaRPr lang="fi-FI" sz="1400" dirty="0">
              <a:solidFill>
                <a:srgbClr val="0070C0"/>
              </a:solidFill>
            </a:endParaRPr>
          </a:p>
        </p:txBody>
      </p:sp>
      <p:sp>
        <p:nvSpPr>
          <p:cNvPr id="21" name="Suorakulmio 9">
            <a:extLst>
              <a:ext uri="{FF2B5EF4-FFF2-40B4-BE49-F238E27FC236}">
                <a16:creationId xmlns:a16="http://schemas.microsoft.com/office/drawing/2014/main" id="{6097E854-2328-4668-B02F-048678A59573}"/>
              </a:ext>
            </a:extLst>
          </p:cNvPr>
          <p:cNvSpPr/>
          <p:nvPr/>
        </p:nvSpPr>
        <p:spPr>
          <a:xfrm>
            <a:off x="2202342" y="2569943"/>
            <a:ext cx="2121325" cy="241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>
                    <a:lumMod val="65000"/>
                  </a:schemeClr>
                </a:solidFill>
              </a:rPr>
              <a:t>Что мы будем делать, чтобы полностью понять проблему и не делать предположений?</a:t>
            </a:r>
            <a:endParaRPr lang="fi-FI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Suorakulmio 10">
            <a:extLst>
              <a:ext uri="{FF2B5EF4-FFF2-40B4-BE49-F238E27FC236}">
                <a16:creationId xmlns:a16="http://schemas.microsoft.com/office/drawing/2014/main" id="{F881C3C9-632D-4DDA-983B-E0D80CA5B647}"/>
              </a:ext>
            </a:extLst>
          </p:cNvPr>
          <p:cNvSpPr/>
          <p:nvPr/>
        </p:nvSpPr>
        <p:spPr>
          <a:xfrm>
            <a:off x="4250078" y="2588861"/>
            <a:ext cx="1915280" cy="241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>
                    <a:lumMod val="65000"/>
                  </a:schemeClr>
                </a:solidFill>
              </a:rPr>
              <a:t>Как мы будем синтезировать наши полученные данные и определять наши проблемы?</a:t>
            </a:r>
            <a:endParaRPr lang="fi-FI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Suorakulmio 11">
            <a:extLst>
              <a:ext uri="{FF2B5EF4-FFF2-40B4-BE49-F238E27FC236}">
                <a16:creationId xmlns:a16="http://schemas.microsoft.com/office/drawing/2014/main" id="{C0DAACA9-B57A-47E0-94CE-75D53E3845DC}"/>
              </a:ext>
            </a:extLst>
          </p:cNvPr>
          <p:cNvSpPr/>
          <p:nvPr/>
        </p:nvSpPr>
        <p:spPr>
          <a:xfrm>
            <a:off x="6209412" y="2588861"/>
            <a:ext cx="2013761" cy="2398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>
                    <a:lumMod val="65000"/>
                  </a:schemeClr>
                </a:solidFill>
              </a:rPr>
              <a:t>Как мы будем генерировать множество различных идей для решения этой проблемы?</a:t>
            </a:r>
            <a:endParaRPr lang="fi-FI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Suorakulmio 12">
            <a:extLst>
              <a:ext uri="{FF2B5EF4-FFF2-40B4-BE49-F238E27FC236}">
                <a16:creationId xmlns:a16="http://schemas.microsoft.com/office/drawing/2014/main" id="{F388D831-7616-4516-AD83-63D3763349CC}"/>
              </a:ext>
            </a:extLst>
          </p:cNvPr>
          <p:cNvSpPr/>
          <p:nvPr/>
        </p:nvSpPr>
        <p:spPr>
          <a:xfrm>
            <a:off x="8248427" y="2588861"/>
            <a:ext cx="2013762" cy="2398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Как мы будем создавать, запускать и тестировать выбранное нами решение?</a:t>
            </a:r>
            <a:endParaRPr lang="fi-FI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697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FD76-DC75-785C-B305-B81AD840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Примеры исследований </a:t>
            </a:r>
            <a:r>
              <a:rPr lang="sv-SE" b="1" dirty="0"/>
              <a:t> </a:t>
            </a:r>
            <a:endParaRPr lang="sv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E4401-3E6F-7E5E-B52B-922144735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2028824"/>
            <a:ext cx="11277600" cy="4248151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Bulley, C., Baer, G., Mahal, D., Buckton, C., Donald, S.,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Lugton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K., Gillespie, D., McCormack, B. (2021). Supporting families and </a:t>
            </a:r>
            <a:r>
              <a:rPr lang="en-US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carers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of people living with multiple sclerosis: A rapid realist review and realist evaluation. 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International Journal </a:t>
            </a:r>
            <a:r>
              <a:rPr lang="sv-FI" sz="18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Care and </a:t>
            </a:r>
            <a:r>
              <a:rPr lang="sv-FI" sz="18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Caring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5(2), 263-282.  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FI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Rycroft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-Malone, J., </a:t>
            </a:r>
            <a:r>
              <a:rPr lang="sv-FI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Seers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K., Eldh, A., Cox, K., Crichton, N., Harvey, G., Hawkes, C., Kitson, A., McCormack, B., </a:t>
            </a:r>
            <a:r>
              <a:rPr lang="sv-FI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Mcmullan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C., et al (2018). 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A realist process evaluation within the Facilitating Implementation of Research Evidence (FIRE) cluster </a:t>
            </a:r>
            <a:r>
              <a:rPr lang="en-US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randomised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controlled international trial: An exemplar. 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Implementation Science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13(1).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Dickson, M., Riddell, H., Gilmour, F., McCormack, B. (2017). Delivering dignified care: A realist synthesis of evidence that promotes effective listening to and learning from older people's feedback in acute care settings. 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Journal </a:t>
            </a:r>
            <a:r>
              <a:rPr lang="sv-FI" sz="18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Clinical </a:t>
            </a:r>
            <a:r>
              <a:rPr lang="sv-FI" sz="18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Nursing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26(23-24), 4028-4038. 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Rycroft-Malone, J., Burton, C., Wilkinson, J., Harvey, G., McCormack, B., Baker, R., Dopson, S., Graham, I.,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Staniszewska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S., Thompson, C., et al (2016). Collective action for implementation: A realist evaluation of </a:t>
            </a:r>
            <a:r>
              <a:rPr lang="en-US" sz="18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organisational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collaboration in healthcare. 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Implementation Science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11(1). 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Williams, L., Rycroft-Malone, J., Burton, C., Edwards, S., Fisher, D., Hall, B., McCormack, B., Nutley, S., Seddon, D., Williams, R. (2016). Improving skills and care standards in the support workforce for older people: a realist synthesis of workforce development interventions. </a:t>
            </a:r>
            <a:r>
              <a:rPr lang="sv-FI" sz="18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BMJ </a:t>
            </a:r>
            <a:r>
              <a:rPr lang="sv-FI" sz="18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Open</a:t>
            </a:r>
            <a:r>
              <a:rPr lang="sv-FI" sz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, 6(8), e011964.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229347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EA6D0-BA6B-0084-943C-A683A64A7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120" y="504826"/>
            <a:ext cx="11277600" cy="723899"/>
          </a:xfrm>
        </p:spPr>
        <p:txBody>
          <a:bodyPr>
            <a:normAutofit/>
          </a:bodyPr>
          <a:lstStyle/>
          <a:p>
            <a:r>
              <a:rPr lang="ru-RU" sz="3600" b="1"/>
              <a:t>ССЫЛКИ </a:t>
            </a:r>
            <a:r>
              <a:rPr lang="ru-RU" sz="3600" b="1" dirty="0"/>
              <a:t>НА ИСТОЧНИКИ</a:t>
            </a:r>
            <a:r>
              <a:rPr lang="sv-SE" sz="3600" b="1" dirty="0"/>
              <a:t> </a:t>
            </a:r>
            <a:endParaRPr lang="sv-FI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2BCF5-97D6-E441-A315-7F52BCF9D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280" y="1943100"/>
            <a:ext cx="11555439" cy="44100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121212"/>
                </a:solidFill>
                <a:effectLst/>
              </a:rPr>
              <a:t>Bulley, C., Baer, G., Mahal, D., Buckton, C. H., Donald, S., </a:t>
            </a:r>
            <a:r>
              <a:rPr lang="en-US" sz="1800" b="0" i="0" dirty="0" err="1">
                <a:solidFill>
                  <a:srgbClr val="121212"/>
                </a:solidFill>
                <a:effectLst/>
              </a:rPr>
              <a:t>Lugton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, K., . . . McCormack, B. (2021). Supporting families and </a:t>
            </a:r>
            <a:r>
              <a:rPr lang="en-US" sz="1800" b="0" i="0" dirty="0" err="1">
                <a:solidFill>
                  <a:srgbClr val="121212"/>
                </a:solidFill>
                <a:effectLst/>
              </a:rPr>
              <a:t>carers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 of people living with multiple sclerosis: A rapid realist review and realist evaluation. </a:t>
            </a:r>
            <a:r>
              <a:rPr lang="en-US" sz="1800" b="0" i="1" dirty="0">
                <a:solidFill>
                  <a:srgbClr val="121212"/>
                </a:solidFill>
                <a:effectLst/>
              </a:rPr>
              <a:t>International journal of care and caring, 5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(2), 263-282. </a:t>
            </a:r>
            <a:r>
              <a:rPr lang="en-US" sz="1800" b="0" i="0" dirty="0">
                <a:solidFill>
                  <a:srgbClr val="121212"/>
                </a:solidFill>
                <a:effectLst/>
                <a:hlinkClick r:id="rId2"/>
              </a:rPr>
              <a:t>https://doi.org/10.1332/239788220X16020938693101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 (figure slide 16) </a:t>
            </a:r>
            <a:endParaRPr lang="sv-FI" sz="1800" b="0" i="0" dirty="0">
              <a:solidFill>
                <a:srgbClr val="121212"/>
              </a:solidFill>
              <a:effectLst/>
            </a:endParaRPr>
          </a:p>
          <a:p>
            <a:pPr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FI" sz="1800" b="0" i="0" dirty="0" err="1">
                <a:solidFill>
                  <a:srgbClr val="121212"/>
                </a:solidFill>
                <a:effectLst/>
              </a:rPr>
              <a:t>Greenhalgh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T.,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Wong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G.,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Jagosh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J.,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Greenhalgh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J.,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Manzano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A.,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Westhorp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G. &amp;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Pawson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, R. (2015).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Protocol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—the RAMESES II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study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: Developing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guidance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 and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reporting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 standards for realist </a:t>
            </a:r>
            <a:r>
              <a:rPr lang="sv-FI" sz="1800" b="0" i="0" dirty="0" err="1">
                <a:solidFill>
                  <a:srgbClr val="121212"/>
                </a:solidFill>
                <a:effectLst/>
              </a:rPr>
              <a:t>evaluation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. </a:t>
            </a:r>
            <a:r>
              <a:rPr lang="sv-FI" sz="1800" b="0" i="1" dirty="0">
                <a:solidFill>
                  <a:srgbClr val="121212"/>
                </a:solidFill>
                <a:effectLst/>
              </a:rPr>
              <a:t>BMJ </a:t>
            </a:r>
            <a:r>
              <a:rPr lang="sv-FI" sz="1800" b="0" i="1" dirty="0" err="1">
                <a:solidFill>
                  <a:srgbClr val="121212"/>
                </a:solidFill>
                <a:effectLst/>
              </a:rPr>
              <a:t>open</a:t>
            </a:r>
            <a:r>
              <a:rPr lang="sv-FI" sz="1800" b="0" i="1" dirty="0">
                <a:solidFill>
                  <a:srgbClr val="121212"/>
                </a:solidFill>
                <a:effectLst/>
              </a:rPr>
              <a:t>, 5</a:t>
            </a:r>
            <a:r>
              <a:rPr lang="sv-FI" sz="1800" b="0" i="0" dirty="0">
                <a:solidFill>
                  <a:srgbClr val="121212"/>
                </a:solidFill>
                <a:effectLst/>
              </a:rPr>
              <a:t>(8), e008567. </a:t>
            </a:r>
            <a:r>
              <a:rPr lang="sv-FI" sz="1800" b="0" i="0" dirty="0">
                <a:solidFill>
                  <a:srgbClr val="121212"/>
                </a:solidFill>
                <a:effectLst/>
                <a:hlinkClick r:id="rId3"/>
              </a:rPr>
              <a:t>https://doi.org/10.1136/bmjopen-2015-008567</a:t>
            </a:r>
            <a:endParaRPr lang="sv-FI" sz="1800" b="0" i="0" dirty="0">
              <a:solidFill>
                <a:srgbClr val="121212"/>
              </a:solidFill>
              <a:effectLst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121212"/>
                </a:solidFill>
                <a:effectLst/>
              </a:rPr>
              <a:t>Jack, K. (2022). What is realist evaluation? </a:t>
            </a:r>
            <a:r>
              <a:rPr lang="en-US" sz="1800" b="0" i="1" dirty="0">
                <a:solidFill>
                  <a:srgbClr val="121212"/>
                </a:solidFill>
                <a:effectLst/>
              </a:rPr>
              <a:t>Evidence-based nursing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. </a:t>
            </a:r>
            <a:r>
              <a:rPr lang="en-US" sz="1800" b="0" i="0" dirty="0">
                <a:solidFill>
                  <a:srgbClr val="121212"/>
                </a:solidFill>
                <a:effectLst/>
                <a:hlinkClick r:id="rId4"/>
              </a:rPr>
              <a:t>https://doi.org/10.1136/ebnurs-2022-103608</a:t>
            </a:r>
            <a:endParaRPr lang="en-US" sz="1800" b="0" i="0" dirty="0">
              <a:solidFill>
                <a:srgbClr val="121212"/>
              </a:solidFill>
              <a:effectLst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121212"/>
                </a:solidFill>
                <a:effectLst/>
              </a:rPr>
              <a:t>Pawson, R. &amp; Tilley, N. (1997). </a:t>
            </a:r>
            <a:r>
              <a:rPr lang="en-US" sz="1800" b="0" i="1" dirty="0">
                <a:solidFill>
                  <a:srgbClr val="121212"/>
                </a:solidFill>
                <a:effectLst/>
              </a:rPr>
              <a:t>Realistic evaluation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. SAGE. (figure slide 10)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21212"/>
                </a:solidFill>
              </a:rPr>
              <a:t>Public Health England: </a:t>
            </a:r>
            <a:r>
              <a:rPr lang="en-US" sz="1800" dirty="0">
                <a:solidFill>
                  <a:schemeClr val="tx1"/>
                </a:solidFill>
              </a:rPr>
              <a:t>A brief introduction to realist evaluation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121212"/>
                </a:solidFill>
                <a:effectLst/>
              </a:rPr>
              <a:t>Rivas, C., Vigurs, C., Cameron, J. &amp; Yeo, L. (2019). A realist review of which advocacy interventions work for which abused women under what circumstances. </a:t>
            </a:r>
            <a:r>
              <a:rPr lang="en-US" sz="1800" b="0" i="1" dirty="0">
                <a:solidFill>
                  <a:srgbClr val="121212"/>
                </a:solidFill>
                <a:effectLst/>
              </a:rPr>
              <a:t>Cochrane database of systematic reviews, 6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(6), CD013135. </a:t>
            </a:r>
            <a:r>
              <a:rPr lang="en-US" sz="1800" b="0" i="0" dirty="0">
                <a:solidFill>
                  <a:srgbClr val="121212"/>
                </a:solidFill>
                <a:effectLst/>
                <a:hlinkClick r:id="rId5"/>
              </a:rPr>
              <a:t>https://doi.org/10.1002/14651858.CD013135.pub2</a:t>
            </a:r>
            <a:r>
              <a:rPr lang="en-US" sz="1800" b="0" i="0" dirty="0">
                <a:solidFill>
                  <a:srgbClr val="121212"/>
                </a:solidFill>
                <a:effectLst/>
              </a:rPr>
              <a:t> (figure slide 15)  </a:t>
            </a:r>
          </a:p>
        </p:txBody>
      </p:sp>
    </p:spTree>
    <p:extLst>
      <p:ext uri="{BB962C8B-B14F-4D97-AF65-F5344CB8AC3E}">
        <p14:creationId xmlns:p14="http://schemas.microsoft.com/office/powerpoint/2010/main" val="627648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532ED4-3FA6-A2C2-3F51-6DAACFB30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Инструменты для фазы Доставки</a:t>
            </a:r>
            <a:endParaRPr lang="ru-KZ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BFE270B-0130-8974-B619-6FA517A2E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KZ" sz="2400" dirty="0"/>
              <a:t>4А Собирайте информацию, улучшайте и продвигайте свои услуги</a:t>
            </a:r>
          </a:p>
        </p:txBody>
      </p:sp>
    </p:spTree>
    <p:extLst>
      <p:ext uri="{BB962C8B-B14F-4D97-AF65-F5344CB8AC3E}">
        <p14:creationId xmlns:p14="http://schemas.microsoft.com/office/powerpoint/2010/main" val="3572350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0BDFA-4CFF-C808-752C-761C56FA7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KZ" dirty="0"/>
              <a:t>4А Собирайте информацию, улучшайте и продвигайте свои услуги</a:t>
            </a:r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03F44D9D-CA24-C855-DB96-2BA0513D9D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534" y="1846263"/>
            <a:ext cx="6315547" cy="4471592"/>
          </a:xfrm>
        </p:spPr>
      </p:pic>
    </p:spTree>
    <p:extLst>
      <p:ext uri="{BB962C8B-B14F-4D97-AF65-F5344CB8AC3E}">
        <p14:creationId xmlns:p14="http://schemas.microsoft.com/office/powerpoint/2010/main" val="158040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36D151-3B56-414D-94FD-E403E234BAD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ru-RU" sz="3200" b="1" dirty="0">
                <a:solidFill>
                  <a:schemeClr val="tx1"/>
                </a:solidFill>
                <a:latin typeface="+mn-lt"/>
              </a:rPr>
              <a:t>Фаза 4: Доставка</a:t>
            </a:r>
            <a:endParaRPr lang="fi-FI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224DB6-4786-4053-9388-5AC682C46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1845733"/>
            <a:ext cx="11277599" cy="435293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Должна быть согласована дата пересмотра (обычно 6-12 месяцев с момента запуска).</a:t>
            </a:r>
          </a:p>
          <a:p>
            <a:pPr algn="l"/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Убедитесь, что у вас есть все меры, чтобы определить, были ли изменения успешными и какие преимущества вы ожидаете получить.</a:t>
            </a:r>
          </a:p>
          <a:p>
            <a:pPr algn="l"/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Убедитесь, что служба обеспечивает то, что вы ожидали.</a:t>
            </a:r>
          </a:p>
          <a:p>
            <a:pPr algn="l"/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Обеспечьте наличие систем для сбора отзывов пользователей, особенно в отношении услуг.</a:t>
            </a:r>
          </a:p>
          <a:p>
            <a:pPr algn="l"/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Фаза «Доставка» — это момент, когда можно поделиться уроками из процесса с коллегами и партнерами, поделиться новыми знаниями, аналитическими инструментами или способами работы.</a:t>
            </a:r>
          </a:p>
          <a:p>
            <a:pPr algn="l"/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Цели</a:t>
            </a:r>
          </a:p>
          <a:p>
            <a:pPr algn="l"/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Запуск продукта или услуги</a:t>
            </a:r>
          </a:p>
          <a:p>
            <a:pPr algn="l"/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Обеспечьте наличие механизмов обратной связи с клиентами</a:t>
            </a:r>
          </a:p>
          <a:p>
            <a:pPr algn="l"/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Поделитесь уроками из процесса разработки с организацией.</a:t>
            </a:r>
          </a:p>
          <a:p>
            <a:pPr algn="l"/>
            <a:r>
              <a:rPr lang="ru-RU" dirty="0">
                <a:solidFill>
                  <a:srgbClr val="2B2B2B"/>
                </a:solidFill>
                <a:latin typeface="Lato" panose="020F0502020204030203" pitchFamily="34" charset="0"/>
              </a:rPr>
              <a:t>(</a:t>
            </a:r>
            <a:r>
              <a:rPr lang="en-US" dirty="0">
                <a:solidFill>
                  <a:srgbClr val="2B2B2B"/>
                </a:solidFill>
                <a:latin typeface="Lato" panose="020F0502020204030203" pitchFamily="34" charset="0"/>
              </a:rPr>
              <a:t>Moore 2021 Service Design Toolkit. https://</a:t>
            </a:r>
            <a:r>
              <a:rPr lang="en-US" dirty="0" err="1">
                <a:solidFill>
                  <a:srgbClr val="2B2B2B"/>
                </a:solidFill>
                <a:latin typeface="Lato" panose="020F0502020204030203" pitchFamily="34" charset="0"/>
              </a:rPr>
              <a:t>digitalservices.maidstone.gov.uk</a:t>
            </a:r>
            <a:r>
              <a:rPr lang="en-US" dirty="0">
                <a:solidFill>
                  <a:srgbClr val="2B2B2B"/>
                </a:solidFill>
                <a:latin typeface="Lato" panose="020F0502020204030203" pitchFamily="34" charset="0"/>
              </a:rPr>
              <a:t>/about-us/toolkits/service-design-toolkit/5-deliver)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10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374924" y="703020"/>
            <a:ext cx="10061171" cy="2441624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  <a:ea typeface="Calibri" panose="020F0502020204030204" pitchFamily="34" charset="0"/>
              </a:rPr>
              <a:t>Оценка улучшения проектов дизайна услуг с использованием теории реалистичной оценки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6112" y="4446384"/>
            <a:ext cx="11018797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ru-RU" sz="1700" b="1" cap="all" spc="200" dirty="0">
                <a:cs typeface="Times New Roman" panose="02020603050405020304" pitchFamily="18" charset="0"/>
              </a:rPr>
              <a:t>Мария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Бьоркмарк</a:t>
            </a:r>
            <a:endParaRPr lang="ru-RU" sz="1700" b="1" cap="all" spc="200" dirty="0"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ru-RU" sz="1700" b="1" cap="all" spc="200" dirty="0">
                <a:cs typeface="Times New Roman" panose="02020603050405020304" pitchFamily="18" charset="0"/>
              </a:rPr>
              <a:t>Преподаватель вуза, </a:t>
            </a:r>
            <a:r>
              <a:rPr lang="en-US" sz="1700" b="1" cap="all" spc="200" dirty="0" err="1">
                <a:cs typeface="Times New Roman" panose="02020603050405020304" pitchFamily="18" charset="0"/>
              </a:rPr>
              <a:t>Phd</a:t>
            </a:r>
            <a:r>
              <a:rPr lang="en-US" sz="1700" b="1" cap="all" spc="200" dirty="0">
                <a:cs typeface="Times New Roman" panose="02020603050405020304" pitchFamily="18" charset="0"/>
              </a:rPr>
              <a:t>-</a:t>
            </a:r>
            <a:r>
              <a:rPr lang="ru-RU" sz="1700" b="1" cap="all" spc="200" dirty="0">
                <a:cs typeface="Times New Roman" panose="02020603050405020304" pitchFamily="18" charset="0"/>
              </a:rPr>
              <a:t>кандидат Департамент заботливой науки</a:t>
            </a:r>
          </a:p>
          <a:p>
            <a:pPr>
              <a:lnSpc>
                <a:spcPct val="7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ru-RU" sz="1700" b="1" cap="all" spc="200" dirty="0">
                <a:cs typeface="Times New Roman" panose="02020603050405020304" pitchFamily="18" charset="0"/>
              </a:rPr>
              <a:t>Университет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Åbo</a:t>
            </a:r>
            <a:r>
              <a:rPr lang="ru-RU" sz="1700" b="1" cap="all" spc="200" dirty="0">
                <a:cs typeface="Times New Roman" panose="02020603050405020304" pitchFamily="18" charset="0"/>
              </a:rPr>
              <a:t>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Akademi</a:t>
            </a:r>
            <a:r>
              <a:rPr lang="ru-RU" sz="1700" b="1" cap="all" spc="200" dirty="0">
                <a:cs typeface="Times New Roman" panose="02020603050405020304" pitchFamily="18" charset="0"/>
              </a:rPr>
              <a:t>, </a:t>
            </a:r>
            <a:r>
              <a:rPr lang="ru-RU" sz="1700" b="1" cap="all" spc="200" dirty="0" err="1">
                <a:cs typeface="Times New Roman" panose="02020603050405020304" pitchFamily="18" charset="0"/>
              </a:rPr>
              <a:t>Вааса</a:t>
            </a:r>
            <a:r>
              <a:rPr lang="ru-RU" sz="1700" b="1" cap="all" spc="200" dirty="0">
                <a:cs typeface="Times New Roman" panose="02020603050405020304" pitchFamily="18" charset="0"/>
              </a:rPr>
              <a:t>, Финляндия</a:t>
            </a:r>
          </a:p>
        </p:txBody>
      </p:sp>
    </p:spTree>
    <p:extLst>
      <p:ext uri="{BB962C8B-B14F-4D97-AF65-F5344CB8AC3E}">
        <p14:creationId xmlns:p14="http://schemas.microsoft.com/office/powerpoint/2010/main" val="267321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65773" y="970434"/>
            <a:ext cx="9277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spc="-5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Почему реалистичное оценивание</a:t>
            </a:r>
            <a:r>
              <a:rPr lang="en-US" sz="3600" b="1" spc="-5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?</a:t>
            </a:r>
            <a:endParaRPr lang="ru-RU" sz="1400" b="1" dirty="0"/>
          </a:p>
        </p:txBody>
      </p:sp>
      <p:sp>
        <p:nvSpPr>
          <p:cNvPr id="6" name="Turinio vietos rezervavimo ženklas 2"/>
          <p:cNvSpPr txBox="1">
            <a:spLocks/>
          </p:cNvSpPr>
          <p:nvPr/>
        </p:nvSpPr>
        <p:spPr>
          <a:xfrm>
            <a:off x="896112" y="1711267"/>
            <a:ext cx="10887943" cy="41762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333333"/>
                </a:solidFill>
                <a:latin typeface="interfaceregular"/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Внедрение и оценка новых вмешательств может быть сложными, и особенно оценивания требуют творческого подхода.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Как мы оцениваем внедрение доказательной помощи?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Одни и те же вмешательства не будут работать везде и для всех.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61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277600" cy="858306"/>
          </a:xfrm>
        </p:spPr>
        <p:txBody>
          <a:bodyPr>
            <a:normAutofit/>
          </a:bodyPr>
          <a:lstStyle/>
          <a:p>
            <a:r>
              <a:rPr lang="ru-RU" b="1" dirty="0"/>
              <a:t>Почему реалистичное оценивание</a:t>
            </a:r>
            <a:r>
              <a:rPr lang="en-US" b="1" dirty="0"/>
              <a:t>?</a:t>
            </a:r>
          </a:p>
        </p:txBody>
      </p:sp>
      <p:sp>
        <p:nvSpPr>
          <p:cNvPr id="4" name="Turinio vietos rezervavimo ženklas 2"/>
          <p:cNvSpPr txBox="1">
            <a:spLocks/>
          </p:cNvSpPr>
          <p:nvPr/>
        </p:nvSpPr>
        <p:spPr>
          <a:xfrm>
            <a:off x="859536" y="1945697"/>
            <a:ext cx="11026221" cy="36878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«Что на самом деле здесь происходит, кроме того, что я могу увидеть??»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Целостный подход: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Не только физические компоненты здоровья, но и психосоциальные, экологические и ситуативные аспекты.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7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277600" cy="904488"/>
          </a:xfrm>
        </p:spPr>
        <p:txBody>
          <a:bodyPr>
            <a:normAutofit/>
          </a:bodyPr>
          <a:lstStyle/>
          <a:p>
            <a:r>
              <a:rPr lang="ru-RU" b="1" dirty="0"/>
              <a:t>Почему реалистичное оценивание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4" name="Turinio vietos rezervavimo ženklas 2"/>
          <p:cNvSpPr txBox="1">
            <a:spLocks/>
          </p:cNvSpPr>
          <p:nvPr/>
        </p:nvSpPr>
        <p:spPr>
          <a:xfrm>
            <a:off x="914400" y="1946563"/>
            <a:ext cx="11009746" cy="398318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Термин «Реалистичное оценивание», впервые введен </a:t>
            </a:r>
            <a:r>
              <a:rPr lang="ru-RU" sz="2800" dirty="0" err="1">
                <a:solidFill>
                  <a:schemeClr val="tx1"/>
                </a:solidFill>
              </a:rPr>
              <a:t>Pawson</a:t>
            </a:r>
            <a:r>
              <a:rPr lang="ru-RU" sz="2800" dirty="0">
                <a:solidFill>
                  <a:schemeClr val="tx1"/>
                </a:solidFill>
              </a:rPr>
              <a:t> &amp; </a:t>
            </a:r>
            <a:r>
              <a:rPr lang="ru-RU" sz="2800" dirty="0" err="1">
                <a:solidFill>
                  <a:schemeClr val="tx1"/>
                </a:solidFill>
              </a:rPr>
              <a:t>Tilley</a:t>
            </a:r>
            <a:r>
              <a:rPr lang="ru-RU" sz="2800" dirty="0">
                <a:solidFill>
                  <a:schemeClr val="tx1"/>
                </a:solidFill>
              </a:rPr>
              <a:t> (1997).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Основан на реализме, философском взгляде, в котором социальный мир рассматривается как реальный.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Окружающая культура, социальные, экономические и политические структуры, а также организационный, географический и исторический контекст могут оказать реальное влияние на эффективность вмешательств/программ.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1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63611" y="512618"/>
            <a:ext cx="11277600" cy="1353127"/>
          </a:xfrm>
        </p:spPr>
        <p:txBody>
          <a:bodyPr>
            <a:normAutofit/>
          </a:bodyPr>
          <a:lstStyle/>
          <a:p>
            <a:r>
              <a:rPr lang="ru-RU" b="1" dirty="0"/>
              <a:t>Почему реалистичное оценивание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75488" y="2011681"/>
            <a:ext cx="11482139" cy="43337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Методология исследования, обеспечивающая основу для проведения оценивания медицинских вмешательств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Традиционные подходы оценивания просто измеряют и сообщают о результатах, не принимая во внимание окружающую среду, культуру, поведение людей и эмоциональные реакции в отношении вмешательства и его результатов.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Сосредоточено на объяснении, ПОЧЕМУ вмешательство работает / не работает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2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b="1" dirty="0">
                <a:cs typeface="Arial" panose="020B0604020202020204" pitchFamily="34" charset="0"/>
              </a:rPr>
              <a:t>Ключевые вопросы</a:t>
            </a:r>
            <a:r>
              <a:rPr lang="en-US" altLang="en-US" b="1" dirty="0"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2"/>
          </p:nvPr>
        </p:nvSpPr>
        <p:spPr>
          <a:xfrm>
            <a:off x="1000124" y="1952626"/>
            <a:ext cx="5034915" cy="4007908"/>
          </a:xfrm>
        </p:spPr>
        <p:txBody>
          <a:bodyPr>
            <a:normAutofit/>
          </a:bodyPr>
          <a:lstStyle/>
          <a:p>
            <a:endParaRPr lang="en-US" b="0" i="0" dirty="0">
              <a:solidFill>
                <a:srgbClr val="333333"/>
              </a:solidFill>
              <a:effectLst/>
              <a:latin typeface="interfaceregular"/>
            </a:endParaRPr>
          </a:p>
          <a:p>
            <a:pPr algn="ctr"/>
            <a:r>
              <a:rPr lang="ru-RU" sz="3600" b="1" dirty="0"/>
              <a:t>Что работает, для кого, при каких условиях и как?</a:t>
            </a:r>
            <a:endParaRPr lang="en-US" sz="3600" b="1" dirty="0"/>
          </a:p>
        </p:txBody>
      </p:sp>
      <p:pic>
        <p:nvPicPr>
          <p:cNvPr id="1026" name="Picture 2" descr="9,394 Questioning Photos - Free &amp; Royalty-Free Stock Photos from Dreamstime">
            <a:extLst>
              <a:ext uri="{FF2B5EF4-FFF2-40B4-BE49-F238E27FC236}">
                <a16:creationId xmlns:a16="http://schemas.microsoft.com/office/drawing/2014/main" id="{CF0667D0-31D5-3EC2-A2C2-38F2DF2F2560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1952625"/>
            <a:ext cx="4094161" cy="409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6110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yvinė">
  <a:themeElements>
    <a:clrScheme name="Retrospektyvinė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yvinė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yvinė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F52BAE4A-3757-4BB5-BC6D-16B0C296CE13}" vid="{3F6DFB22-61F0-4797-B00A-C0AFD3CE9603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</Template>
  <TotalTime>423</TotalTime>
  <Words>1798</Words>
  <Application>Microsoft Office PowerPoint</Application>
  <PresentationFormat>Широкоэкранный</PresentationFormat>
  <Paragraphs>227</Paragraphs>
  <Slides>23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Helvetica</vt:lpstr>
      <vt:lpstr>interfaceregular</vt:lpstr>
      <vt:lpstr>Lato</vt:lpstr>
      <vt:lpstr>Palatino Linotype</vt:lpstr>
      <vt:lpstr>Times New Roman</vt:lpstr>
      <vt:lpstr>Wingdings</vt:lpstr>
      <vt:lpstr>Retrospektyvinė</vt:lpstr>
      <vt:lpstr>“Сервис-дизайн подход в развитии сестринских услуг”  Лекция 06 Фаза ДОСТАВКА &amp; Оценка улучшения проектов дизайна услуг с использованием теории реалистичной оценки</vt:lpstr>
      <vt:lpstr>Процесс проектирования Double Diamond</vt:lpstr>
      <vt:lpstr>Фаза 4: Доставка</vt:lpstr>
      <vt:lpstr>Оценка улучшения проектов дизайна услуг с использованием теории реалистичной оценки</vt:lpstr>
      <vt:lpstr>Презентация PowerPoint</vt:lpstr>
      <vt:lpstr>Почему реалистичное оценивание?</vt:lpstr>
      <vt:lpstr>Почему реалистичное оценивание?</vt:lpstr>
      <vt:lpstr>Почему реалистичное оценивание?</vt:lpstr>
      <vt:lpstr>Ключевые вопросы </vt:lpstr>
      <vt:lpstr>Когда использовать реалистичное оценивание?</vt:lpstr>
      <vt:lpstr>УСПЕХ </vt:lpstr>
      <vt:lpstr>КЛЮЧЕВЫЕ КОНЦЕПЦИИ </vt:lpstr>
      <vt:lpstr>Презентация PowerPoint</vt:lpstr>
      <vt:lpstr>Гипотезы </vt:lpstr>
      <vt:lpstr>Наблюдения</vt:lpstr>
      <vt:lpstr>Наблюдения </vt:lpstr>
      <vt:lpstr> Программа спецификации</vt:lpstr>
      <vt:lpstr>Презентация PowerPoint</vt:lpstr>
      <vt:lpstr>Презентация PowerPoint</vt:lpstr>
      <vt:lpstr>Примеры исследований  </vt:lpstr>
      <vt:lpstr>ССЫЛКИ НА ИСТОЧНИКИ </vt:lpstr>
      <vt:lpstr>Инструменты для фазы Доставки</vt:lpstr>
      <vt:lpstr>4А Собирайте информацию, улучшайте и продвигайте свои услуги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[TITLE]</dc:title>
  <dc:creator>Enrika Morkienė</dc:creator>
  <cp:lastModifiedBy>Қуаныш Жұлдыз</cp:lastModifiedBy>
  <cp:revision>32</cp:revision>
  <dcterms:created xsi:type="dcterms:W3CDTF">2021-02-03T14:20:44Z</dcterms:created>
  <dcterms:modified xsi:type="dcterms:W3CDTF">2023-01-16T10:27:11Z</dcterms:modified>
</cp:coreProperties>
</file>