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324" r:id="rId3"/>
    <p:sldId id="322" r:id="rId4"/>
    <p:sldId id="325" r:id="rId5"/>
    <p:sldId id="327" r:id="rId6"/>
    <p:sldId id="328" r:id="rId7"/>
    <p:sldId id="329" r:id="rId8"/>
    <p:sldId id="332" r:id="rId9"/>
    <p:sldId id="333" r:id="rId10"/>
    <p:sldId id="334" r:id="rId11"/>
    <p:sldId id="330" r:id="rId12"/>
    <p:sldId id="338" r:id="rId13"/>
    <p:sldId id="331" r:id="rId14"/>
    <p:sldId id="341" r:id="rId15"/>
    <p:sldId id="340" r:id="rId16"/>
    <p:sldId id="339" r:id="rId17"/>
    <p:sldId id="344" r:id="rId18"/>
    <p:sldId id="358" r:id="rId19"/>
    <p:sldId id="343" r:id="rId20"/>
    <p:sldId id="356" r:id="rId21"/>
    <p:sldId id="342" r:id="rId22"/>
    <p:sldId id="357" r:id="rId23"/>
    <p:sldId id="359" r:id="rId24"/>
    <p:sldId id="360" r:id="rId25"/>
    <p:sldId id="361" r:id="rId26"/>
    <p:sldId id="362" r:id="rId27"/>
    <p:sldId id="363" r:id="rId28"/>
    <p:sldId id="368" r:id="rId29"/>
    <p:sldId id="352" r:id="rId30"/>
    <p:sldId id="28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335D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885" autoAdjust="0"/>
    <p:restoredTop sz="93651" autoAdjust="0"/>
  </p:normalViewPr>
  <p:slideViewPr>
    <p:cSldViewPr snapToGrid="0">
      <p:cViewPr varScale="1">
        <p:scale>
          <a:sx n="66" d="100"/>
          <a:sy n="66" d="100"/>
        </p:scale>
        <p:origin x="192" y="240"/>
      </p:cViewPr>
      <p:guideLst>
        <p:guide orient="horz" pos="62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36E4EA-A592-4B3C-84B8-EB43BD280C89}" type="datetimeFigureOut">
              <a:rPr lang="en-US" smtClean="0"/>
              <a:t>1/7/23</a:t>
            </a:fld>
            <a:endParaRPr lang="en-US"/>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B53B9C-3A07-45FE-922C-29F3E73C4F53}" type="slidenum">
              <a:rPr lang="en-US" smtClean="0"/>
              <a:t>‹#›</a:t>
            </a:fld>
            <a:endParaRPr lang="en-US"/>
          </a:p>
        </p:txBody>
      </p:sp>
    </p:spTree>
    <p:extLst>
      <p:ext uri="{BB962C8B-B14F-4D97-AF65-F5344CB8AC3E}">
        <p14:creationId xmlns:p14="http://schemas.microsoft.com/office/powerpoint/2010/main" val="1250366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cs typeface="Calibri"/>
            </a:endParaRPr>
          </a:p>
        </p:txBody>
      </p:sp>
      <p:sp>
        <p:nvSpPr>
          <p:cNvPr id="4" name="Номер слайда 3"/>
          <p:cNvSpPr>
            <a:spLocks noGrp="1"/>
          </p:cNvSpPr>
          <p:nvPr>
            <p:ph type="sldNum" sz="quarter" idx="5"/>
          </p:nvPr>
        </p:nvSpPr>
        <p:spPr/>
        <p:txBody>
          <a:bodyPr/>
          <a:lstStyle/>
          <a:p>
            <a:fld id="{01B53B9C-3A07-45FE-922C-29F3E73C4F53}" type="slidenum">
              <a:rPr lang="en-US" smtClean="0"/>
              <a:t>4</a:t>
            </a:fld>
            <a:endParaRPr lang="en-US"/>
          </a:p>
        </p:txBody>
      </p:sp>
    </p:spTree>
    <p:extLst>
      <p:ext uri="{BB962C8B-B14F-4D97-AF65-F5344CB8AC3E}">
        <p14:creationId xmlns:p14="http://schemas.microsoft.com/office/powerpoint/2010/main" val="1793231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cs typeface="Calibri"/>
            </a:endParaRPr>
          </a:p>
        </p:txBody>
      </p:sp>
      <p:sp>
        <p:nvSpPr>
          <p:cNvPr id="4" name="Номер слайда 3"/>
          <p:cNvSpPr>
            <a:spLocks noGrp="1"/>
          </p:cNvSpPr>
          <p:nvPr>
            <p:ph type="sldNum" sz="quarter" idx="5"/>
          </p:nvPr>
        </p:nvSpPr>
        <p:spPr/>
        <p:txBody>
          <a:bodyPr/>
          <a:lstStyle/>
          <a:p>
            <a:fld id="{01B53B9C-3A07-45FE-922C-29F3E73C4F53}" type="slidenum">
              <a:rPr lang="en-US" smtClean="0"/>
              <a:t>5</a:t>
            </a:fld>
            <a:endParaRPr lang="en-US"/>
          </a:p>
        </p:txBody>
      </p:sp>
    </p:spTree>
    <p:extLst>
      <p:ext uri="{BB962C8B-B14F-4D97-AF65-F5344CB8AC3E}">
        <p14:creationId xmlns:p14="http://schemas.microsoft.com/office/powerpoint/2010/main" val="3291615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cs typeface="Calibri"/>
            </a:endParaRPr>
          </a:p>
        </p:txBody>
      </p:sp>
      <p:sp>
        <p:nvSpPr>
          <p:cNvPr id="4" name="Номер слайда 3"/>
          <p:cNvSpPr>
            <a:spLocks noGrp="1"/>
          </p:cNvSpPr>
          <p:nvPr>
            <p:ph type="sldNum" sz="quarter" idx="5"/>
          </p:nvPr>
        </p:nvSpPr>
        <p:spPr/>
        <p:txBody>
          <a:bodyPr/>
          <a:lstStyle/>
          <a:p>
            <a:fld id="{01B53B9C-3A07-45FE-922C-29F3E73C4F53}" type="slidenum">
              <a:rPr lang="en-US" smtClean="0"/>
              <a:t>8</a:t>
            </a:fld>
            <a:endParaRPr lang="en-US"/>
          </a:p>
        </p:txBody>
      </p:sp>
    </p:spTree>
    <p:extLst>
      <p:ext uri="{BB962C8B-B14F-4D97-AF65-F5344CB8AC3E}">
        <p14:creationId xmlns:p14="http://schemas.microsoft.com/office/powerpoint/2010/main" val="1056408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cs typeface="Calibri"/>
            </a:endParaRPr>
          </a:p>
        </p:txBody>
      </p:sp>
      <p:sp>
        <p:nvSpPr>
          <p:cNvPr id="4" name="Номер слайда 3"/>
          <p:cNvSpPr>
            <a:spLocks noGrp="1"/>
          </p:cNvSpPr>
          <p:nvPr>
            <p:ph type="sldNum" sz="quarter" idx="5"/>
          </p:nvPr>
        </p:nvSpPr>
        <p:spPr/>
        <p:txBody>
          <a:bodyPr/>
          <a:lstStyle/>
          <a:p>
            <a:fld id="{01B53B9C-3A07-45FE-922C-29F3E73C4F53}" type="slidenum">
              <a:rPr lang="en-US" smtClean="0"/>
              <a:t>9</a:t>
            </a:fld>
            <a:endParaRPr lang="en-US"/>
          </a:p>
        </p:txBody>
      </p:sp>
    </p:spTree>
    <p:extLst>
      <p:ext uri="{BB962C8B-B14F-4D97-AF65-F5344CB8AC3E}">
        <p14:creationId xmlns:p14="http://schemas.microsoft.com/office/powerpoint/2010/main" val="1698563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KZ" dirty="0"/>
          </a:p>
        </p:txBody>
      </p:sp>
      <p:sp>
        <p:nvSpPr>
          <p:cNvPr id="4" name="Номер слайда 3"/>
          <p:cNvSpPr>
            <a:spLocks noGrp="1"/>
          </p:cNvSpPr>
          <p:nvPr>
            <p:ph type="sldNum" sz="quarter" idx="5"/>
          </p:nvPr>
        </p:nvSpPr>
        <p:spPr/>
        <p:txBody>
          <a:bodyPr/>
          <a:lstStyle/>
          <a:p>
            <a:fld id="{01B53B9C-3A07-45FE-922C-29F3E73C4F53}" type="slidenum">
              <a:rPr lang="en-US" smtClean="0"/>
              <a:t>12</a:t>
            </a:fld>
            <a:endParaRPr lang="en-US"/>
          </a:p>
        </p:txBody>
      </p:sp>
    </p:spTree>
    <p:extLst>
      <p:ext uri="{BB962C8B-B14F-4D97-AF65-F5344CB8AC3E}">
        <p14:creationId xmlns:p14="http://schemas.microsoft.com/office/powerpoint/2010/main" val="258599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cs typeface="Calibri"/>
            </a:endParaRPr>
          </a:p>
        </p:txBody>
      </p:sp>
      <p:sp>
        <p:nvSpPr>
          <p:cNvPr id="4" name="Номер слайда 3"/>
          <p:cNvSpPr>
            <a:spLocks noGrp="1"/>
          </p:cNvSpPr>
          <p:nvPr>
            <p:ph type="sldNum" sz="quarter" idx="5"/>
          </p:nvPr>
        </p:nvSpPr>
        <p:spPr/>
        <p:txBody>
          <a:bodyPr/>
          <a:lstStyle/>
          <a:p>
            <a:fld id="{01B53B9C-3A07-45FE-922C-29F3E73C4F53}" type="slidenum">
              <a:rPr lang="en-US" smtClean="0"/>
              <a:t>13</a:t>
            </a:fld>
            <a:endParaRPr lang="en-US"/>
          </a:p>
        </p:txBody>
      </p:sp>
    </p:spTree>
    <p:extLst>
      <p:ext uri="{BB962C8B-B14F-4D97-AF65-F5344CB8AC3E}">
        <p14:creationId xmlns:p14="http://schemas.microsoft.com/office/powerpoint/2010/main" val="2744454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KZ" dirty="0"/>
          </a:p>
        </p:txBody>
      </p:sp>
      <p:sp>
        <p:nvSpPr>
          <p:cNvPr id="4" name="Номер слайда 3"/>
          <p:cNvSpPr>
            <a:spLocks noGrp="1"/>
          </p:cNvSpPr>
          <p:nvPr>
            <p:ph type="sldNum" sz="quarter" idx="5"/>
          </p:nvPr>
        </p:nvSpPr>
        <p:spPr/>
        <p:txBody>
          <a:bodyPr/>
          <a:lstStyle/>
          <a:p>
            <a:fld id="{01B53B9C-3A07-45FE-922C-29F3E73C4F53}" type="slidenum">
              <a:rPr lang="en-US" smtClean="0"/>
              <a:t>14</a:t>
            </a:fld>
            <a:endParaRPr lang="en-US"/>
          </a:p>
        </p:txBody>
      </p:sp>
    </p:spTree>
    <p:extLst>
      <p:ext uri="{BB962C8B-B14F-4D97-AF65-F5344CB8AC3E}">
        <p14:creationId xmlns:p14="http://schemas.microsoft.com/office/powerpoint/2010/main" val="314856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cs typeface="Calibri"/>
            </a:endParaRPr>
          </a:p>
        </p:txBody>
      </p:sp>
      <p:sp>
        <p:nvSpPr>
          <p:cNvPr id="4" name="Номер слайда 3"/>
          <p:cNvSpPr>
            <a:spLocks noGrp="1"/>
          </p:cNvSpPr>
          <p:nvPr>
            <p:ph type="sldNum" sz="quarter" idx="5"/>
          </p:nvPr>
        </p:nvSpPr>
        <p:spPr/>
        <p:txBody>
          <a:bodyPr/>
          <a:lstStyle/>
          <a:p>
            <a:fld id="{01B53B9C-3A07-45FE-922C-29F3E73C4F53}" type="slidenum">
              <a:rPr lang="en-US" smtClean="0"/>
              <a:t>17</a:t>
            </a:fld>
            <a:endParaRPr lang="en-US"/>
          </a:p>
        </p:txBody>
      </p:sp>
    </p:spTree>
    <p:extLst>
      <p:ext uri="{BB962C8B-B14F-4D97-AF65-F5344CB8AC3E}">
        <p14:creationId xmlns:p14="http://schemas.microsoft.com/office/powerpoint/2010/main" val="39275183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79" y="1557225"/>
            <a:ext cx="10061171" cy="2470280"/>
          </a:xfrm>
        </p:spPr>
        <p:txBody>
          <a:bodyPr anchor="b">
            <a:normAutofit/>
          </a:bodyPr>
          <a:lstStyle>
            <a:lvl1pPr algn="ctr">
              <a:lnSpc>
                <a:spcPct val="85000"/>
              </a:lnSpc>
              <a:defRPr sz="8000" spc="-50" baseline="0">
                <a:solidFill>
                  <a:srgbClr val="0070C0"/>
                </a:solidFill>
              </a:defRPr>
            </a:lvl1pPr>
          </a:lstStyle>
          <a:p>
            <a:r>
              <a:rPr lang="lt-LT"/>
              <a:t>Spustelėję redag. ruoš. pavad. stilių</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rgbClr val="0070C0"/>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lt-LT"/>
              <a:t>Spustelėkite norėdami redaguoti šablono paantraštės stilių</a:t>
            </a:r>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12" descr="A picture containing graphical user interface&#10;&#10;Description automatically generated">
            <a:extLst>
              <a:ext uri="{FF2B5EF4-FFF2-40B4-BE49-F238E27FC236}">
                <a16:creationId xmlns:a16="http://schemas.microsoft.com/office/drawing/2014/main" id="{9DA36D6F-0A78-4ABF-BA3C-47B8BD1BB529}"/>
              </a:ext>
            </a:extLst>
          </p:cNvPr>
          <p:cNvPicPr>
            <a:picLocks noChangeAspect="1"/>
          </p:cNvPicPr>
          <p:nvPr userDrawn="1"/>
        </p:nvPicPr>
        <p:blipFill>
          <a:blip r:embed="rId2"/>
          <a:stretch>
            <a:fillRect/>
          </a:stretch>
        </p:blipFill>
        <p:spPr>
          <a:xfrm>
            <a:off x="15" y="161322"/>
            <a:ext cx="3352799" cy="714978"/>
          </a:xfrm>
          <a:prstGeom prst="rect">
            <a:avLst/>
          </a:prstGeom>
        </p:spPr>
      </p:pic>
      <p:sp>
        <p:nvSpPr>
          <p:cNvPr id="12" name="TextBox 11"/>
          <p:cNvSpPr txBox="1"/>
          <p:nvPr userDrawn="1"/>
        </p:nvSpPr>
        <p:spPr>
          <a:xfrm>
            <a:off x="164757" y="6226848"/>
            <a:ext cx="4201297" cy="830997"/>
          </a:xfrm>
          <a:prstGeom prst="rect">
            <a:avLst/>
          </a:prstGeom>
          <a:noFill/>
        </p:spPr>
        <p:txBody>
          <a:bodyPr wrap="square" rtlCol="0">
            <a:spAutoFit/>
          </a:bodyPr>
          <a:lstStyle/>
          <a:p>
            <a:pPr algn="l"/>
            <a:endParaRPr lang="en-US" sz="800" b="1" cap="small" dirty="0">
              <a:solidFill>
                <a:schemeClr val="bg1"/>
              </a:solidFill>
            </a:endParaRPr>
          </a:p>
          <a:p>
            <a:pPr algn="l"/>
            <a:r>
              <a:rPr lang="en-US" sz="800" b="1" cap="small" dirty="0">
                <a:solidFill>
                  <a:schemeClr val="bg1"/>
                </a:solidFill>
              </a:rPr>
              <a:t>Accelerating Master and PhD level nursing education development </a:t>
            </a:r>
            <a:endParaRPr lang="en-US" sz="800" b="1" dirty="0">
              <a:solidFill>
                <a:schemeClr val="bg1"/>
              </a:solidFill>
            </a:endParaRPr>
          </a:p>
          <a:p>
            <a:pPr algn="l"/>
            <a:r>
              <a:rPr lang="en-US" sz="800" b="1" cap="small" dirty="0">
                <a:solidFill>
                  <a:schemeClr val="bg1"/>
                </a:solidFill>
              </a:rPr>
              <a:t>in the higher education system in Kazakhstan</a:t>
            </a:r>
            <a:endParaRPr lang="lt-LT" sz="800" b="1" cap="small" dirty="0">
              <a:solidFill>
                <a:schemeClr val="bg1"/>
              </a:solidFill>
            </a:endParaRPr>
          </a:p>
          <a:p>
            <a:pPr algn="l"/>
            <a:r>
              <a:rPr lang="lt-LT" sz="800" b="1" cap="small" dirty="0">
                <a:solidFill>
                  <a:schemeClr val="bg1"/>
                </a:solidFill>
              </a:rPr>
              <a:t>No.618052-EPP-1-2020-1LT-EPPKA2-CBHE-SP</a:t>
            </a:r>
            <a:endParaRPr lang="en-US" sz="800" b="1" cap="small" dirty="0">
              <a:solidFill>
                <a:schemeClr val="bg1"/>
              </a:solidFill>
            </a:endParaRPr>
          </a:p>
          <a:p>
            <a:endParaRPr lang="en-US" sz="800" dirty="0">
              <a:solidFill>
                <a:schemeClr val="bg1"/>
              </a:solidFill>
            </a:endParaRPr>
          </a:p>
          <a:p>
            <a:endParaRPr lang="en-US" sz="800" dirty="0">
              <a:solidFill>
                <a:schemeClr val="bg1"/>
              </a:solidFill>
            </a:endParaRPr>
          </a:p>
        </p:txBody>
      </p:sp>
      <p:pic>
        <p:nvPicPr>
          <p:cNvPr id="4" name="Picture 3">
            <a:extLst>
              <a:ext uri="{FF2B5EF4-FFF2-40B4-BE49-F238E27FC236}">
                <a16:creationId xmlns:a16="http://schemas.microsoft.com/office/drawing/2014/main" id="{4B91A6DE-4906-4E8E-B059-08E1ACFD3DC2}"/>
              </a:ext>
            </a:extLst>
          </p:cNvPr>
          <p:cNvPicPr>
            <a:picLocks noChangeAspect="1"/>
          </p:cNvPicPr>
          <p:nvPr userDrawn="1"/>
        </p:nvPicPr>
        <p:blipFill>
          <a:blip r:embed="rId3"/>
          <a:stretch>
            <a:fillRect/>
          </a:stretch>
        </p:blipFill>
        <p:spPr>
          <a:xfrm>
            <a:off x="10492959" y="159116"/>
            <a:ext cx="1330982" cy="769881"/>
          </a:xfrm>
          <a:prstGeom prst="rect">
            <a:avLst/>
          </a:prstGeom>
        </p:spPr>
      </p:pic>
    </p:spTree>
    <p:extLst>
      <p:ext uri="{BB962C8B-B14F-4D97-AF65-F5344CB8AC3E}">
        <p14:creationId xmlns:p14="http://schemas.microsoft.com/office/powerpoint/2010/main" val="3392601653"/>
      </p:ext>
    </p:extLst>
  </p:cSld>
  <p:clrMapOvr>
    <a:masterClrMapping/>
  </p:clrMapOvr>
  <p:extLst>
    <p:ext uri="{DCECCB84-F9BA-43D5-87BE-67443E8EF086}">
      <p15:sldGuideLst xmlns:p15="http://schemas.microsoft.com/office/powerpoint/2012/main">
        <p15:guide id="1" orient="horz" pos="720" userDrawn="1">
          <p15:clr>
            <a:srgbClr val="FBAE40"/>
          </p15:clr>
        </p15:guide>
        <p15:guide id="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a:xfrm>
            <a:off x="263611" y="970494"/>
            <a:ext cx="11277600" cy="808963"/>
          </a:xfrm>
        </p:spPr>
        <p:txBody>
          <a:bodyPr/>
          <a:lstStyle>
            <a:lvl1pPr marL="0" algn="ctr">
              <a:defRPr sz="4400"/>
            </a:lvl1pPr>
          </a:lstStyle>
          <a:p>
            <a:r>
              <a:rPr lang="lt-LT"/>
              <a:t>Spustelėję redag. ruoš. pavad. stilių</a:t>
            </a:r>
            <a:endParaRPr lang="en-US" dirty="0"/>
          </a:p>
        </p:txBody>
      </p:sp>
      <p:sp>
        <p:nvSpPr>
          <p:cNvPr id="3" name="Content Placeholder 2"/>
          <p:cNvSpPr>
            <a:spLocks noGrp="1"/>
          </p:cNvSpPr>
          <p:nvPr>
            <p:ph idx="1"/>
          </p:nvPr>
        </p:nvSpPr>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Tree>
    <p:extLst>
      <p:ext uri="{BB962C8B-B14F-4D97-AF65-F5344CB8AC3E}">
        <p14:creationId xmlns:p14="http://schemas.microsoft.com/office/powerpoint/2010/main" val="3836601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10" name="Title 9"/>
          <p:cNvSpPr>
            <a:spLocks noGrp="1"/>
          </p:cNvSpPr>
          <p:nvPr>
            <p:ph type="title"/>
          </p:nvPr>
        </p:nvSpPr>
        <p:spPr>
          <a:xfrm>
            <a:off x="304800" y="893766"/>
            <a:ext cx="11261124" cy="682917"/>
          </a:xfrm>
        </p:spPr>
        <p:txBody>
          <a:bodyPr/>
          <a:lstStyle>
            <a:lvl1pPr algn="ctr">
              <a:defRPr/>
            </a:lvl1pPr>
          </a:lstStyle>
          <a:p>
            <a:r>
              <a:rPr lang="lt-LT"/>
              <a:t>Spustelėję redag. ruoš. pavad. stilių</a:t>
            </a:r>
            <a:endParaRPr lang="en-US" dirty="0"/>
          </a:p>
        </p:txBody>
      </p:sp>
      <p:sp>
        <p:nvSpPr>
          <p:cNvPr id="3" name="Text Placeholder 2"/>
          <p:cNvSpPr>
            <a:spLocks noGrp="1"/>
          </p:cNvSpPr>
          <p:nvPr>
            <p:ph type="body" idx="1"/>
          </p:nvPr>
        </p:nvSpPr>
        <p:spPr>
          <a:xfrm>
            <a:off x="304800" y="1846052"/>
            <a:ext cx="5730240" cy="736282"/>
          </a:xfrm>
        </p:spPr>
        <p:txBody>
          <a:bodyPr lIns="91440" rIns="91440" anchor="ctr">
            <a:normAutofit/>
          </a:bodyPr>
          <a:lstStyle>
            <a:lvl1pPr marL="0" indent="0">
              <a:buNone/>
              <a:defRPr sz="2000" b="0" cap="all" baseline="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Redaguoti šablono teksto stilius</a:t>
            </a:r>
          </a:p>
        </p:txBody>
      </p:sp>
      <p:sp>
        <p:nvSpPr>
          <p:cNvPr id="4" name="Content Placeholder 3"/>
          <p:cNvSpPr>
            <a:spLocks noGrp="1"/>
          </p:cNvSpPr>
          <p:nvPr>
            <p:ph sz="half" idx="2"/>
          </p:nvPr>
        </p:nvSpPr>
        <p:spPr>
          <a:xfrm>
            <a:off x="304800" y="2619388"/>
            <a:ext cx="5730240" cy="3341145"/>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Text Placeholder 4"/>
          <p:cNvSpPr>
            <a:spLocks noGrp="1"/>
          </p:cNvSpPr>
          <p:nvPr>
            <p:ph type="body" sz="quarter" idx="3"/>
          </p:nvPr>
        </p:nvSpPr>
        <p:spPr>
          <a:xfrm>
            <a:off x="6217920" y="1846052"/>
            <a:ext cx="5348004" cy="736282"/>
          </a:xfrm>
        </p:spPr>
        <p:txBody>
          <a:bodyPr lIns="91440" rIns="91440" anchor="ctr">
            <a:normAutofit/>
          </a:bodyPr>
          <a:lstStyle>
            <a:lvl1pPr marL="0" indent="0">
              <a:buNone/>
              <a:defRPr sz="2000" b="0" cap="all" baseline="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Redaguoti šablono teksto stilius</a:t>
            </a:r>
          </a:p>
        </p:txBody>
      </p:sp>
      <p:sp>
        <p:nvSpPr>
          <p:cNvPr id="6" name="Content Placeholder 5"/>
          <p:cNvSpPr>
            <a:spLocks noGrp="1"/>
          </p:cNvSpPr>
          <p:nvPr>
            <p:ph sz="quarter" idx="4"/>
          </p:nvPr>
        </p:nvSpPr>
        <p:spPr>
          <a:xfrm>
            <a:off x="6217920" y="2619388"/>
            <a:ext cx="5348004" cy="3341146"/>
          </a:xfrm>
        </p:spPr>
        <p:txBody>
          <a:bodyPr/>
          <a:lstStyle/>
          <a:p>
            <a:pPr lvl="0"/>
            <a:r>
              <a:rPr lang="lt-LT"/>
              <a:t>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Tree>
    <p:extLst>
      <p:ext uri="{BB962C8B-B14F-4D97-AF65-F5344CB8AC3E}">
        <p14:creationId xmlns:p14="http://schemas.microsoft.com/office/powerpoint/2010/main" val="843047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sirinktinis make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Tree>
    <p:extLst>
      <p:ext uri="{BB962C8B-B14F-4D97-AF65-F5344CB8AC3E}">
        <p14:creationId xmlns:p14="http://schemas.microsoft.com/office/powerpoint/2010/main" val="3733544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88796" y="2142111"/>
            <a:ext cx="10061171" cy="2470280"/>
          </a:xfrm>
        </p:spPr>
        <p:txBody>
          <a:bodyPr anchor="b">
            <a:normAutofit/>
          </a:bodyPr>
          <a:lstStyle>
            <a:lvl1pPr algn="ctr">
              <a:lnSpc>
                <a:spcPct val="85000"/>
              </a:lnSpc>
              <a:defRPr sz="8000" spc="-50" baseline="0">
                <a:solidFill>
                  <a:srgbClr val="0070C0"/>
                </a:solidFill>
              </a:defRPr>
            </a:lvl1pPr>
          </a:lstStyle>
          <a:p>
            <a:r>
              <a:rPr lang="lt-LT"/>
              <a:t>Spustelėję redag. ruoš. pavad. stilių</a:t>
            </a:r>
            <a:endParaRPr lang="en-US" dirty="0"/>
          </a:p>
        </p:txBody>
      </p:sp>
      <p:pic>
        <p:nvPicPr>
          <p:cNvPr id="10" name="Picture 12" descr="A picture containing graphical user interface&#10;&#10;Description automatically generated">
            <a:extLst>
              <a:ext uri="{FF2B5EF4-FFF2-40B4-BE49-F238E27FC236}">
                <a16:creationId xmlns:a16="http://schemas.microsoft.com/office/drawing/2014/main" id="{9DA36D6F-0A78-4ABF-BA3C-47B8BD1BB529}"/>
              </a:ext>
            </a:extLst>
          </p:cNvPr>
          <p:cNvPicPr>
            <a:picLocks noChangeAspect="1"/>
          </p:cNvPicPr>
          <p:nvPr userDrawn="1"/>
        </p:nvPicPr>
        <p:blipFill>
          <a:blip r:embed="rId2"/>
          <a:stretch>
            <a:fillRect/>
          </a:stretch>
        </p:blipFill>
        <p:spPr>
          <a:xfrm>
            <a:off x="15" y="127774"/>
            <a:ext cx="3519577" cy="750543"/>
          </a:xfrm>
          <a:prstGeom prst="rect">
            <a:avLst/>
          </a:prstGeom>
        </p:spPr>
      </p:pic>
      <p:sp>
        <p:nvSpPr>
          <p:cNvPr id="12" name="TextBox 11"/>
          <p:cNvSpPr txBox="1"/>
          <p:nvPr userDrawn="1"/>
        </p:nvSpPr>
        <p:spPr>
          <a:xfrm>
            <a:off x="164757" y="6226848"/>
            <a:ext cx="4201297" cy="830997"/>
          </a:xfrm>
          <a:prstGeom prst="rect">
            <a:avLst/>
          </a:prstGeom>
          <a:noFill/>
        </p:spPr>
        <p:txBody>
          <a:bodyPr wrap="square" rtlCol="0">
            <a:spAutoFit/>
          </a:bodyPr>
          <a:lstStyle/>
          <a:p>
            <a:pPr algn="l"/>
            <a:endParaRPr lang="en-US" sz="800" b="1" cap="small" dirty="0">
              <a:solidFill>
                <a:schemeClr val="bg1"/>
              </a:solidFill>
            </a:endParaRPr>
          </a:p>
          <a:p>
            <a:pPr algn="l"/>
            <a:r>
              <a:rPr lang="en-US" sz="800" b="1" cap="small" dirty="0">
                <a:solidFill>
                  <a:schemeClr val="bg1"/>
                </a:solidFill>
              </a:rPr>
              <a:t>Accelerating Master and PhD level nursing education development </a:t>
            </a:r>
            <a:endParaRPr lang="en-US" sz="800" b="1" dirty="0">
              <a:solidFill>
                <a:schemeClr val="bg1"/>
              </a:solidFill>
            </a:endParaRPr>
          </a:p>
          <a:p>
            <a:pPr algn="l"/>
            <a:r>
              <a:rPr lang="en-US" sz="800" b="1" cap="small" dirty="0">
                <a:solidFill>
                  <a:schemeClr val="bg1"/>
                </a:solidFill>
              </a:rPr>
              <a:t>in the higher education system in Kazakhstan</a:t>
            </a:r>
            <a:endParaRPr lang="lt-LT" sz="800" b="1" cap="small" dirty="0">
              <a:solidFill>
                <a:schemeClr val="bg1"/>
              </a:solidFill>
            </a:endParaRPr>
          </a:p>
          <a:p>
            <a:pPr algn="l"/>
            <a:r>
              <a:rPr lang="lt-LT" sz="800" b="1" cap="small" dirty="0">
                <a:solidFill>
                  <a:schemeClr val="bg1"/>
                </a:solidFill>
              </a:rPr>
              <a:t>No.618052-EPP-1-2020-1LT-EPPKA2-CBHE-SP</a:t>
            </a:r>
            <a:endParaRPr lang="en-US" sz="800" b="1" cap="small" dirty="0">
              <a:solidFill>
                <a:schemeClr val="bg1"/>
              </a:solidFill>
            </a:endParaRPr>
          </a:p>
          <a:p>
            <a:endParaRPr lang="en-US" sz="800" dirty="0">
              <a:solidFill>
                <a:schemeClr val="bg1"/>
              </a:solidFill>
            </a:endParaRPr>
          </a:p>
          <a:p>
            <a:endParaRPr lang="en-US" sz="800" dirty="0">
              <a:solidFill>
                <a:schemeClr val="bg1"/>
              </a:solidFill>
            </a:endParaRPr>
          </a:p>
        </p:txBody>
      </p:sp>
      <p:pic>
        <p:nvPicPr>
          <p:cNvPr id="3" name="Picture 2">
            <a:extLst>
              <a:ext uri="{FF2B5EF4-FFF2-40B4-BE49-F238E27FC236}">
                <a16:creationId xmlns:a16="http://schemas.microsoft.com/office/drawing/2014/main" id="{11F1D42B-C63A-4E8A-B953-0F567EEA1BE1}"/>
              </a:ext>
            </a:extLst>
          </p:cNvPr>
          <p:cNvPicPr>
            <a:picLocks noChangeAspect="1"/>
          </p:cNvPicPr>
          <p:nvPr userDrawn="1"/>
        </p:nvPicPr>
        <p:blipFill>
          <a:blip r:embed="rId3"/>
          <a:stretch>
            <a:fillRect/>
          </a:stretch>
        </p:blipFill>
        <p:spPr>
          <a:xfrm>
            <a:off x="10432871" y="127774"/>
            <a:ext cx="1297550" cy="750543"/>
          </a:xfrm>
          <a:prstGeom prst="rect">
            <a:avLst/>
          </a:prstGeom>
        </p:spPr>
      </p:pic>
    </p:spTree>
    <p:extLst>
      <p:ext uri="{BB962C8B-B14F-4D97-AF65-F5344CB8AC3E}">
        <p14:creationId xmlns:p14="http://schemas.microsoft.com/office/powerpoint/2010/main" val="1626885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3611" y="970494"/>
            <a:ext cx="11170508" cy="808963"/>
          </a:xfrm>
          <a:prstGeom prst="rect">
            <a:avLst/>
          </a:prstGeom>
        </p:spPr>
        <p:txBody>
          <a:bodyPr vert="horz" lIns="91440" tIns="45720" rIns="91440" bIns="45720" rtlCol="0" anchor="b">
            <a:normAutofit/>
          </a:bodyPr>
          <a:lstStyle/>
          <a:p>
            <a:r>
              <a:rPr lang="lt-LT" dirty="0"/>
              <a:t>Spustelėję </a:t>
            </a:r>
            <a:r>
              <a:rPr lang="lt-LT" dirty="0" err="1"/>
              <a:t>redag</a:t>
            </a:r>
            <a:r>
              <a:rPr lang="lt-LT" dirty="0"/>
              <a:t>. ruoš. pavad. stilių</a:t>
            </a:r>
            <a:endParaRPr lang="en-US" dirty="0"/>
          </a:p>
        </p:txBody>
      </p:sp>
      <p:sp>
        <p:nvSpPr>
          <p:cNvPr id="3" name="Text Placeholder 2"/>
          <p:cNvSpPr>
            <a:spLocks noGrp="1"/>
          </p:cNvSpPr>
          <p:nvPr>
            <p:ph type="body" idx="1"/>
          </p:nvPr>
        </p:nvSpPr>
        <p:spPr>
          <a:xfrm>
            <a:off x="263611" y="1845734"/>
            <a:ext cx="11277600" cy="4023360"/>
          </a:xfrm>
          <a:prstGeom prst="rect">
            <a:avLst/>
          </a:prstGeom>
        </p:spPr>
        <p:txBody>
          <a:bodyPr vert="horz" lIns="0" tIns="45720" rIns="0" bIns="45720" rtlCol="0">
            <a:normAutofit/>
          </a:bodyPr>
          <a:lstStyle/>
          <a:p>
            <a:pPr lvl="0"/>
            <a:r>
              <a:rPr lang="lt-LT" dirty="0"/>
              <a:t>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2" descr="A picture containing graphical user interface&#10;&#10;Description automatically generated">
            <a:extLst>
              <a:ext uri="{FF2B5EF4-FFF2-40B4-BE49-F238E27FC236}">
                <a16:creationId xmlns:a16="http://schemas.microsoft.com/office/drawing/2014/main" id="{9DA36D6F-0A78-4ABF-BA3C-47B8BD1BB529}"/>
              </a:ext>
            </a:extLst>
          </p:cNvPr>
          <p:cNvPicPr>
            <a:picLocks noChangeAspect="1"/>
          </p:cNvPicPr>
          <p:nvPr userDrawn="1"/>
        </p:nvPicPr>
        <p:blipFill>
          <a:blip r:embed="rId7"/>
          <a:stretch>
            <a:fillRect/>
          </a:stretch>
        </p:blipFill>
        <p:spPr>
          <a:xfrm>
            <a:off x="0" y="125249"/>
            <a:ext cx="3519577" cy="750543"/>
          </a:xfrm>
          <a:prstGeom prst="rect">
            <a:avLst/>
          </a:prstGeom>
        </p:spPr>
      </p:pic>
      <p:sp>
        <p:nvSpPr>
          <p:cNvPr id="8" name="TextBox 7"/>
          <p:cNvSpPr txBox="1"/>
          <p:nvPr userDrawn="1"/>
        </p:nvSpPr>
        <p:spPr>
          <a:xfrm>
            <a:off x="263611" y="6305977"/>
            <a:ext cx="4201297" cy="830997"/>
          </a:xfrm>
          <a:prstGeom prst="rect">
            <a:avLst/>
          </a:prstGeom>
          <a:noFill/>
        </p:spPr>
        <p:txBody>
          <a:bodyPr wrap="square" rtlCol="0">
            <a:spAutoFit/>
          </a:bodyPr>
          <a:lstStyle/>
          <a:p>
            <a:pPr algn="l"/>
            <a:endParaRPr lang="en-US" sz="800" b="1" cap="small" dirty="0">
              <a:solidFill>
                <a:schemeClr val="bg1"/>
              </a:solidFill>
            </a:endParaRPr>
          </a:p>
          <a:p>
            <a:pPr algn="l"/>
            <a:r>
              <a:rPr lang="en-US" sz="800" b="1" cap="small" dirty="0">
                <a:solidFill>
                  <a:schemeClr val="bg1"/>
                </a:solidFill>
              </a:rPr>
              <a:t>Accelerating Master and PhD level nursing education development </a:t>
            </a:r>
            <a:endParaRPr lang="en-US" sz="800" b="1" dirty="0">
              <a:solidFill>
                <a:schemeClr val="bg1"/>
              </a:solidFill>
            </a:endParaRPr>
          </a:p>
          <a:p>
            <a:pPr algn="l"/>
            <a:r>
              <a:rPr lang="en-US" sz="800" b="1" cap="small" dirty="0">
                <a:solidFill>
                  <a:schemeClr val="bg1"/>
                </a:solidFill>
              </a:rPr>
              <a:t>in the higher education system in Kazakhstan</a:t>
            </a:r>
            <a:endParaRPr lang="lt-LT" sz="800" b="1" cap="small" dirty="0">
              <a:solidFill>
                <a:schemeClr val="bg1"/>
              </a:solidFill>
            </a:endParaRPr>
          </a:p>
          <a:p>
            <a:pPr algn="l"/>
            <a:r>
              <a:rPr lang="lt-LT" sz="800" b="1" cap="small" dirty="0">
                <a:solidFill>
                  <a:schemeClr val="bg1"/>
                </a:solidFill>
              </a:rPr>
              <a:t>No.618052-EPP-1-2020-1LT-EPPKA2-CBHE-SP</a:t>
            </a:r>
            <a:endParaRPr lang="en-US" sz="800" b="1" cap="small" dirty="0">
              <a:solidFill>
                <a:schemeClr val="bg1"/>
              </a:solidFill>
            </a:endParaRPr>
          </a:p>
          <a:p>
            <a:endParaRPr lang="en-US" sz="800" dirty="0">
              <a:solidFill>
                <a:schemeClr val="bg1"/>
              </a:solidFill>
            </a:endParaRPr>
          </a:p>
          <a:p>
            <a:endParaRPr lang="en-US" sz="800" dirty="0">
              <a:solidFill>
                <a:schemeClr val="bg1"/>
              </a:solidFill>
            </a:endParaRPr>
          </a:p>
        </p:txBody>
      </p:sp>
      <p:pic>
        <p:nvPicPr>
          <p:cNvPr id="4" name="Picture 3">
            <a:extLst>
              <a:ext uri="{FF2B5EF4-FFF2-40B4-BE49-F238E27FC236}">
                <a16:creationId xmlns:a16="http://schemas.microsoft.com/office/drawing/2014/main" id="{ACDC2833-4B21-4E16-88A8-EE218A7DAEA7}"/>
              </a:ext>
            </a:extLst>
          </p:cNvPr>
          <p:cNvPicPr>
            <a:picLocks noChangeAspect="1"/>
          </p:cNvPicPr>
          <p:nvPr userDrawn="1"/>
        </p:nvPicPr>
        <p:blipFill>
          <a:blip r:embed="rId8"/>
          <a:stretch>
            <a:fillRect/>
          </a:stretch>
        </p:blipFill>
        <p:spPr>
          <a:xfrm>
            <a:off x="10607193" y="139107"/>
            <a:ext cx="1322733" cy="765110"/>
          </a:xfrm>
          <a:prstGeom prst="rect">
            <a:avLst/>
          </a:prstGeom>
        </p:spPr>
      </p:pic>
    </p:spTree>
    <p:extLst>
      <p:ext uri="{BB962C8B-B14F-4D97-AF65-F5344CB8AC3E}">
        <p14:creationId xmlns:p14="http://schemas.microsoft.com/office/powerpoint/2010/main" val="4292309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6" r:id="rId4"/>
    <p:sldLayoutId id="2147483667" r:id="rId5"/>
  </p:sldLayoutIdLst>
  <p:txStyles>
    <p:titleStyle>
      <a:lvl1pPr algn="l" defTabSz="914400" rtl="0" eaLnBrk="1" latinLnBrk="0" hangingPunct="1">
        <a:lnSpc>
          <a:spcPct val="85000"/>
        </a:lnSpc>
        <a:spcBef>
          <a:spcPct val="0"/>
        </a:spcBef>
        <a:buNone/>
        <a:defRPr sz="4800" kern="1200" spc="-50" baseline="0">
          <a:solidFill>
            <a:srgbClr val="0070C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70C0"/>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52"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dictionary.com/browse/validatio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a:xfrm>
            <a:off x="3608173" y="509132"/>
            <a:ext cx="7388558" cy="3778316"/>
          </a:xfrm>
        </p:spPr>
        <p:txBody>
          <a:bodyPr>
            <a:noAutofit/>
          </a:bodyPr>
          <a:lstStyle/>
          <a:p>
            <a:r>
              <a:rPr lang="en-US" sz="3200" b="1" dirty="0">
                <a:solidFill>
                  <a:srgbClr val="E36C0A"/>
                </a:solidFill>
                <a:effectLst/>
                <a:latin typeface="Calibri"/>
                <a:ea typeface="Calibri" panose="020F0502020204030204" pitchFamily="34" charset="0"/>
                <a:cs typeface="Times New Roman"/>
              </a:rPr>
              <a:t>“Service design approach in the development of nursing services”</a:t>
            </a:r>
            <a:br>
              <a:rPr lang="en-US" sz="3200" b="1" dirty="0">
                <a:solidFill>
                  <a:srgbClr val="E36C0A"/>
                </a:solidFill>
                <a:effectLst/>
                <a:latin typeface="Calibri"/>
                <a:ea typeface="Calibri" panose="020F0502020204030204" pitchFamily="34" charset="0"/>
                <a:cs typeface="Times New Roman"/>
              </a:rPr>
            </a:br>
            <a:br>
              <a:rPr lang="en-US" sz="3200" b="1" dirty="0">
                <a:solidFill>
                  <a:srgbClr val="E36C0A"/>
                </a:solidFill>
                <a:effectLst/>
                <a:latin typeface="Calibri"/>
                <a:ea typeface="Calibri" panose="020F0502020204030204" pitchFamily="34" charset="0"/>
                <a:cs typeface="Times New Roman"/>
              </a:rPr>
            </a:br>
            <a:r>
              <a:rPr lang="en-US" sz="3200" b="1" dirty="0"/>
              <a:t>Example </a:t>
            </a:r>
            <a:br>
              <a:rPr lang="en-US" sz="3200" b="1" dirty="0"/>
            </a:br>
            <a:br>
              <a:rPr lang="en-US" sz="3200" b="1" dirty="0"/>
            </a:br>
            <a:r>
              <a:rPr lang="en-US" sz="3200" b="1" dirty="0"/>
              <a:t>Development of Healthcare Service Design Concepts for The Neonatal Intensive Care Unit (NICU) Parental Education</a:t>
            </a:r>
            <a:endParaRPr lang="en-US" sz="2400" dirty="0">
              <a:ea typeface="Calibri Light"/>
              <a:cs typeface="Calibri Light"/>
            </a:endParaRPr>
          </a:p>
        </p:txBody>
      </p:sp>
      <p:sp>
        <p:nvSpPr>
          <p:cNvPr id="3" name="Antrinis pavadinimas 2"/>
          <p:cNvSpPr>
            <a:spLocks noGrp="1"/>
          </p:cNvSpPr>
          <p:nvPr>
            <p:ph type="subTitle" idx="1"/>
          </p:nvPr>
        </p:nvSpPr>
        <p:spPr>
          <a:xfrm>
            <a:off x="774658" y="4547391"/>
            <a:ext cx="10382973" cy="1602281"/>
          </a:xfrm>
        </p:spPr>
        <p:txBody>
          <a:bodyPr>
            <a:noAutofit/>
          </a:bodyPr>
          <a:lstStyle/>
          <a:p>
            <a:r>
              <a:rPr lang="fi-FI" sz="1400" b="1" dirty="0">
                <a:cs typeface="Times New Roman" panose="02020603050405020304" pitchFamily="18" charset="0"/>
              </a:rPr>
              <a:t>thóra b. Hafsteinsdóttir, rn, Phd, Senior researcher, </a:t>
            </a:r>
          </a:p>
          <a:p>
            <a:r>
              <a:rPr lang="fi-FI" sz="1400" b="1" dirty="0">
                <a:cs typeface="Times New Roman" panose="02020603050405020304" pitchFamily="18" charset="0"/>
              </a:rPr>
              <a:t>umc Utrecht</a:t>
            </a:r>
            <a:r>
              <a:rPr lang="en-US" sz="1400" b="1" dirty="0">
                <a:cs typeface="Times New Roman" panose="02020603050405020304" pitchFamily="18" charset="0"/>
              </a:rPr>
              <a:t>, </a:t>
            </a:r>
            <a:r>
              <a:rPr lang="en-US" sz="1400" b="1" dirty="0" err="1">
                <a:cs typeface="Times New Roman" panose="02020603050405020304" pitchFamily="18" charset="0"/>
              </a:rPr>
              <a:t>Nederlands</a:t>
            </a:r>
            <a:endParaRPr lang="fi-FI" sz="1400" b="1" dirty="0">
              <a:cs typeface="Times New Roman" panose="02020603050405020304" pitchFamily="18" charset="0"/>
            </a:endParaRPr>
          </a:p>
        </p:txBody>
      </p:sp>
      <p:sp>
        <p:nvSpPr>
          <p:cNvPr id="4" name="Pavadinimas 1">
            <a:extLst>
              <a:ext uri="{FF2B5EF4-FFF2-40B4-BE49-F238E27FC236}">
                <a16:creationId xmlns:a16="http://schemas.microsoft.com/office/drawing/2014/main" id="{5F1D4BC4-FBF3-0915-638F-E9F17B4A47BC}"/>
              </a:ext>
            </a:extLst>
          </p:cNvPr>
          <p:cNvSpPr txBox="1">
            <a:spLocks/>
          </p:cNvSpPr>
          <p:nvPr/>
        </p:nvSpPr>
        <p:spPr>
          <a:xfrm>
            <a:off x="526093" y="1245140"/>
            <a:ext cx="3241235" cy="2782365"/>
          </a:xfrm>
          <a:prstGeom prst="rect">
            <a:avLst/>
          </a:prstGeom>
        </p:spPr>
        <p:txBody>
          <a:bodyPr vert="horz" lIns="91440" tIns="45720" rIns="91440" bIns="45720" rtlCol="0" anchor="b">
            <a:noAutofit/>
          </a:bodyPr>
          <a:lstStyle>
            <a:lvl1pPr algn="ctr" defTabSz="914400" rtl="0" eaLnBrk="1" latinLnBrk="0" hangingPunct="1">
              <a:lnSpc>
                <a:spcPct val="85000"/>
              </a:lnSpc>
              <a:spcBef>
                <a:spcPct val="0"/>
              </a:spcBef>
              <a:buNone/>
              <a:defRPr sz="8000" kern="1200" spc="-50" baseline="0">
                <a:solidFill>
                  <a:srgbClr val="0070C0"/>
                </a:solidFill>
                <a:latin typeface="+mj-lt"/>
                <a:ea typeface="+mj-ea"/>
                <a:cs typeface="+mj-cs"/>
              </a:defRPr>
            </a:lvl1pPr>
          </a:lstStyle>
          <a:p>
            <a:r>
              <a:rPr lang="en-US" sz="19900" dirty="0"/>
              <a:t>0</a:t>
            </a:r>
            <a:r>
              <a:rPr lang="ru-RU" sz="19900" dirty="0" err="1"/>
              <a:t>A</a:t>
            </a:r>
            <a:endParaRPr lang="en-US" sz="19900" dirty="0"/>
          </a:p>
        </p:txBody>
      </p:sp>
    </p:spTree>
    <p:extLst>
      <p:ext uri="{BB962C8B-B14F-4D97-AF65-F5344CB8AC3E}">
        <p14:creationId xmlns:p14="http://schemas.microsoft.com/office/powerpoint/2010/main" val="2090209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97828" y="525759"/>
            <a:ext cx="11277600" cy="1077328"/>
          </a:xfrm>
        </p:spPr>
        <p:txBody>
          <a:bodyPr>
            <a:normAutofit/>
          </a:bodyPr>
          <a:lstStyle/>
          <a:p>
            <a:r>
              <a:rPr lang="en-US" sz="3600" b="1" dirty="0"/>
              <a:t>Development Phase</a:t>
            </a:r>
            <a:endParaRPr lang="en-US" sz="3600" b="1" dirty="0">
              <a:solidFill>
                <a:schemeClr val="tx1"/>
              </a:solidFill>
            </a:endParaRPr>
          </a:p>
        </p:txBody>
      </p:sp>
      <p:sp>
        <p:nvSpPr>
          <p:cNvPr id="3" name="Turinio vietos rezervavimo ženklas 2"/>
          <p:cNvSpPr>
            <a:spLocks noGrp="1"/>
          </p:cNvSpPr>
          <p:nvPr>
            <p:ph idx="1"/>
          </p:nvPr>
        </p:nvSpPr>
        <p:spPr>
          <a:xfrm>
            <a:off x="263610" y="1786246"/>
            <a:ext cx="9944080" cy="2662466"/>
          </a:xfrm>
          <a:solidFill>
            <a:schemeClr val="bg1"/>
          </a:solidFill>
        </p:spPr>
        <p:txBody>
          <a:bodyPr>
            <a:noAutofit/>
          </a:bodyPr>
          <a:lstStyle/>
          <a:p>
            <a:pPr>
              <a:spcBef>
                <a:spcPts val="0"/>
              </a:spcBef>
            </a:pPr>
            <a:r>
              <a:rPr lang="en-US" sz="1600" b="1" dirty="0">
                <a:solidFill>
                  <a:srgbClr val="FF0000"/>
                </a:solidFill>
              </a:rPr>
              <a:t>A) Ideation Workshop: Brainstorm to get ideas</a:t>
            </a:r>
            <a:r>
              <a:rPr lang="en-US" sz="1600" b="1" dirty="0"/>
              <a:t>.  </a:t>
            </a:r>
            <a:r>
              <a:rPr lang="en-US" sz="1600" dirty="0"/>
              <a:t>Parents; nurses, designers took part; </a:t>
            </a:r>
            <a:r>
              <a:rPr lang="en-US" sz="1600" b="1" dirty="0"/>
              <a:t>WS included: the creation of a work board (</a:t>
            </a:r>
            <a:r>
              <a:rPr lang="en-US" sz="1600" dirty="0"/>
              <a:t>problems/solutions recorded according  to the healthcare service processes in the NICU). </a:t>
            </a:r>
            <a:r>
              <a:rPr lang="en-US" sz="1600" b="1" dirty="0" err="1"/>
              <a:t>Participans</a:t>
            </a:r>
            <a:r>
              <a:rPr lang="en-US" sz="1600" b="1" dirty="0"/>
              <a:t>: write opinions on memo pads </a:t>
            </a:r>
            <a:r>
              <a:rPr lang="en-US" sz="1600" dirty="0"/>
              <a:t>to be attached to the work board. This process was conducted to examine a variety of opinions that were important, confirmed by having the most votes.</a:t>
            </a:r>
          </a:p>
          <a:p>
            <a:pPr>
              <a:spcBef>
                <a:spcPts val="0"/>
              </a:spcBef>
            </a:pPr>
            <a:endParaRPr lang="ru-RU" sz="1600" dirty="0"/>
          </a:p>
          <a:p>
            <a:r>
              <a:rPr lang="en-US" sz="1600" b="1" dirty="0">
                <a:solidFill>
                  <a:srgbClr val="FF0000"/>
                </a:solidFill>
              </a:rPr>
              <a:t>B) The Service Concept</a:t>
            </a:r>
            <a:r>
              <a:rPr lang="en-US" sz="1600" b="1" dirty="0"/>
              <a:t>: </a:t>
            </a:r>
            <a:r>
              <a:rPr lang="en-US" sz="1600" dirty="0"/>
              <a:t>The ideas derived from the </a:t>
            </a:r>
            <a:r>
              <a:rPr lang="en-US" sz="1600" b="1" dirty="0"/>
              <a:t>idea workshop were reprocessed </a:t>
            </a:r>
            <a:r>
              <a:rPr lang="en-US" sz="1600" dirty="0"/>
              <a:t>to health care service design concept using </a:t>
            </a:r>
            <a:r>
              <a:rPr lang="en-US" sz="1600" b="1" dirty="0"/>
              <a:t>the idea concept card method </a:t>
            </a:r>
            <a:r>
              <a:rPr lang="en-US" sz="1600" dirty="0"/>
              <a:t>(cards containing ideas &amp; contextual information). </a:t>
            </a:r>
            <a:endParaRPr lang="ru-RU" sz="1600" dirty="0"/>
          </a:p>
        </p:txBody>
      </p:sp>
      <p:pic>
        <p:nvPicPr>
          <p:cNvPr id="4" name="Afbeelding 3"/>
          <p:cNvPicPr>
            <a:picLocks noChangeAspect="1"/>
          </p:cNvPicPr>
          <p:nvPr/>
        </p:nvPicPr>
        <p:blipFill rotWithShape="1">
          <a:blip r:embed="rId2"/>
          <a:srcRect l="81748" t="42348" r="8645" b="28016"/>
          <a:stretch/>
        </p:blipFill>
        <p:spPr>
          <a:xfrm>
            <a:off x="9036045" y="4112506"/>
            <a:ext cx="2892345" cy="2192149"/>
          </a:xfrm>
          <a:prstGeom prst="rect">
            <a:avLst/>
          </a:prstGeom>
        </p:spPr>
      </p:pic>
      <p:sp>
        <p:nvSpPr>
          <p:cNvPr id="6" name="Rechthoek 5"/>
          <p:cNvSpPr/>
          <p:nvPr/>
        </p:nvSpPr>
        <p:spPr>
          <a:xfrm>
            <a:off x="9036045" y="4105469"/>
            <a:ext cx="2892345" cy="21921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Прямоугольник 11"/>
          <p:cNvSpPr/>
          <p:nvPr/>
        </p:nvSpPr>
        <p:spPr>
          <a:xfrm>
            <a:off x="217117" y="4172835"/>
            <a:ext cx="8381082" cy="1200329"/>
          </a:xfrm>
          <a:prstGeom prst="rect">
            <a:avLst/>
          </a:prstGeom>
        </p:spPr>
        <p:txBody>
          <a:bodyPr wrap="square">
            <a:spAutoFit/>
          </a:bodyPr>
          <a:lstStyle/>
          <a:p>
            <a:pPr marL="91440" lvl="0" indent="-91440">
              <a:lnSpc>
                <a:spcPct val="90000"/>
              </a:lnSpc>
              <a:spcAft>
                <a:spcPts val="200"/>
              </a:spcAft>
              <a:buClr>
                <a:srgbClr val="E48312"/>
              </a:buClr>
              <a:buSzPct val="100000"/>
              <a:buFont typeface="Calibri" panose="020F0502020204030204" pitchFamily="34" charset="0"/>
              <a:buChar char=" "/>
            </a:pPr>
            <a:r>
              <a:rPr lang="en-US" sz="1600" b="1" dirty="0">
                <a:solidFill>
                  <a:srgbClr val="FF0000"/>
                </a:solidFill>
              </a:rPr>
              <a:t>C) Expert Evaluations </a:t>
            </a:r>
            <a:r>
              <a:rPr lang="en-US" sz="1600" dirty="0">
                <a:solidFill>
                  <a:srgbClr val="0070C0"/>
                </a:solidFill>
              </a:rPr>
              <a:t>to verify the validity of service concepts and to assess their importance (nurses, nursing professor); evaluated the 10 service concepts. They used a survey: questions evaluating service &amp; consumer (parent) satisfaction:                                                                               harmony, effectiveness, reliability, satisfaction, and importance; economics, sustainability, feasibility.</a:t>
            </a:r>
          </a:p>
        </p:txBody>
      </p:sp>
    </p:spTree>
    <p:extLst>
      <p:ext uri="{BB962C8B-B14F-4D97-AF65-F5344CB8AC3E}">
        <p14:creationId xmlns:p14="http://schemas.microsoft.com/office/powerpoint/2010/main" val="3716289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extLst>
              <p:ext uri="{D42A27DB-BD31-4B8C-83A1-F6EECF244321}">
                <p14:modId xmlns:p14="http://schemas.microsoft.com/office/powerpoint/2010/main" val="2990593381"/>
              </p:ext>
            </p:extLst>
          </p:nvPr>
        </p:nvGraphicFramePr>
        <p:xfrm>
          <a:off x="76396" y="1930478"/>
          <a:ext cx="8969282" cy="3676130"/>
        </p:xfrm>
        <a:graphic>
          <a:graphicData uri="http://schemas.openxmlformats.org/drawingml/2006/table">
            <a:tbl>
              <a:tblPr firstRow="1" firstCol="1" bandRow="1">
                <a:tableStyleId>{2D5ABB26-0587-4C30-8999-92F81FD0307C}</a:tableStyleId>
              </a:tblPr>
              <a:tblGrid>
                <a:gridCol w="1081119">
                  <a:extLst>
                    <a:ext uri="{9D8B030D-6E8A-4147-A177-3AD203B41FA5}">
                      <a16:colId xmlns:a16="http://schemas.microsoft.com/office/drawing/2014/main" val="2932955470"/>
                    </a:ext>
                  </a:extLst>
                </a:gridCol>
                <a:gridCol w="1381430">
                  <a:extLst>
                    <a:ext uri="{9D8B030D-6E8A-4147-A177-3AD203B41FA5}">
                      <a16:colId xmlns:a16="http://schemas.microsoft.com/office/drawing/2014/main" val="965774448"/>
                    </a:ext>
                  </a:extLst>
                </a:gridCol>
                <a:gridCol w="6506733">
                  <a:extLst>
                    <a:ext uri="{9D8B030D-6E8A-4147-A177-3AD203B41FA5}">
                      <a16:colId xmlns:a16="http://schemas.microsoft.com/office/drawing/2014/main" val="3628472113"/>
                    </a:ext>
                  </a:extLst>
                </a:gridCol>
              </a:tblGrid>
              <a:tr h="231072">
                <a:tc gridSpan="3">
                  <a:txBody>
                    <a:bodyPr/>
                    <a:lstStyle/>
                    <a:p>
                      <a:pPr algn="ctr">
                        <a:spcAft>
                          <a:spcPts val="0"/>
                        </a:spcAft>
                      </a:pPr>
                      <a:r>
                        <a:rPr lang="en-GB" sz="1600" kern="1200" dirty="0">
                          <a:solidFill>
                            <a:srgbClr val="0070C0"/>
                          </a:solidFill>
                          <a:effectLst/>
                          <a:latin typeface="+mn-lt"/>
                          <a:ea typeface="+mn-ea"/>
                          <a:cs typeface="+mn-cs"/>
                        </a:rPr>
                        <a:t>Customer problems</a:t>
                      </a:r>
                      <a:endParaRPr lang="en-US" sz="1600" kern="1200" dirty="0">
                        <a:solidFill>
                          <a:srgbClr val="0070C0"/>
                        </a:solidFill>
                        <a:effectLst/>
                        <a:latin typeface="+mn-lt"/>
                        <a:ea typeface="+mn-ea"/>
                        <a:cs typeface="+mn-cs"/>
                      </a:endParaRPr>
                    </a:p>
                  </a:txBody>
                  <a:tcPr marL="29197" marR="291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706536271"/>
                  </a:ext>
                </a:extLst>
              </a:tr>
              <a:tr h="693216">
                <a:tc rowSpan="2">
                  <a:txBody>
                    <a:bodyPr/>
                    <a:lstStyle/>
                    <a:p>
                      <a:pPr algn="ctr">
                        <a:spcAft>
                          <a:spcPts val="0"/>
                        </a:spcAft>
                      </a:pPr>
                      <a:r>
                        <a:rPr lang="en-US" sz="1400" dirty="0">
                          <a:solidFill>
                            <a:srgbClr val="0070C0"/>
                          </a:solidFill>
                          <a:effectLst/>
                        </a:rPr>
                        <a:t>Parents</a:t>
                      </a:r>
                      <a:r>
                        <a:rPr lang="en-US" sz="1400" dirty="0">
                          <a:effectLst/>
                        </a:rPr>
                        <a:t> </a:t>
                      </a:r>
                      <a:endParaRPr lang="en-US" sz="1400" dirty="0">
                        <a:effectLst/>
                        <a:latin typeface="Liberation Mono"/>
                        <a:ea typeface="Liberation Mono"/>
                        <a:cs typeface="Liberation Mono"/>
                      </a:endParaRPr>
                    </a:p>
                  </a:txBody>
                  <a:tcPr marL="29197" marR="29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dirty="0">
                          <a:solidFill>
                            <a:srgbClr val="0070C0"/>
                          </a:solidFill>
                          <a:effectLst/>
                        </a:rPr>
                        <a:t>Situation</a:t>
                      </a:r>
                      <a:r>
                        <a:rPr lang="en-US" sz="1400" dirty="0">
                          <a:effectLst/>
                        </a:rPr>
                        <a:t> </a:t>
                      </a:r>
                      <a:endParaRPr lang="en-US" sz="1400" dirty="0">
                        <a:effectLst/>
                        <a:latin typeface="Liberation Mono"/>
                        <a:ea typeface="Liberation Mono"/>
                        <a:cs typeface="Liberation Mono"/>
                      </a:endParaRPr>
                    </a:p>
                  </a:txBody>
                  <a:tcPr marL="29197" marR="29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70C0"/>
                          </a:solidFill>
                          <a:effectLst/>
                        </a:rPr>
                        <a:t>Increased fatigue and anxiety of the mother.</a:t>
                      </a:r>
                      <a:r>
                        <a:rPr lang="ru-RU" sz="1400" dirty="0">
                          <a:solidFill>
                            <a:srgbClr val="0070C0"/>
                          </a:solidFill>
                          <a:effectLst/>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70C0"/>
                          </a:solidFill>
                          <a:effectLst/>
                        </a:rPr>
                        <a:t>Always feeling vulnerable, despite being the customer.</a:t>
                      </a:r>
                    </a:p>
                    <a:p>
                      <a:pPr>
                        <a:spcAft>
                          <a:spcPts val="0"/>
                        </a:spcAft>
                      </a:pPr>
                      <a:r>
                        <a:rPr lang="en-US" sz="1400" dirty="0">
                          <a:solidFill>
                            <a:srgbClr val="0070C0"/>
                          </a:solidFill>
                          <a:effectLst/>
                        </a:rPr>
                        <a:t>Difﬁculties in understanding professional medical terms and in</a:t>
                      </a:r>
                      <a:r>
                        <a:rPr lang="ru-RU" sz="1400" dirty="0">
                          <a:solidFill>
                            <a:srgbClr val="0070C0"/>
                          </a:solidFill>
                          <a:effectLst/>
                        </a:rPr>
                        <a:t> </a:t>
                      </a:r>
                      <a:r>
                        <a:rPr lang="en-US" sz="1400" dirty="0">
                          <a:solidFill>
                            <a:srgbClr val="0070C0"/>
                          </a:solidFill>
                          <a:effectLst/>
                        </a:rPr>
                        <a:t>identifying the baby</a:t>
                      </a:r>
                      <a:r>
                        <a:rPr lang="ru-RU" sz="1400" dirty="0">
                          <a:solidFill>
                            <a:srgbClr val="0070C0"/>
                          </a:solidFill>
                          <a:effectLst/>
                        </a:rPr>
                        <a:t>’</a:t>
                      </a:r>
                      <a:r>
                        <a:rPr lang="en-US" sz="1400" dirty="0">
                          <a:solidFill>
                            <a:srgbClr val="0070C0"/>
                          </a:solidFill>
                          <a:effectLst/>
                        </a:rPr>
                        <a:t>s conditions</a:t>
                      </a:r>
                      <a:r>
                        <a:rPr lang="ru-RU" sz="1400" dirty="0">
                          <a:solidFill>
                            <a:srgbClr val="0070C0"/>
                          </a:solidFill>
                          <a:effectLst/>
                        </a:rPr>
                        <a:t>. </a:t>
                      </a:r>
                      <a:endParaRPr lang="en-US" sz="1400" dirty="0">
                        <a:effectLst/>
                        <a:latin typeface="Liberation Mono"/>
                        <a:ea typeface="Liberation Mono"/>
                        <a:cs typeface="Liberation Mono"/>
                      </a:endParaRPr>
                    </a:p>
                  </a:txBody>
                  <a:tcPr marL="29197" marR="291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8835912"/>
                  </a:ext>
                </a:extLst>
              </a:tr>
              <a:tr h="866521">
                <a:tc vMerge="1">
                  <a:txBody>
                    <a:bodyPr/>
                    <a:lstStyle/>
                    <a:p>
                      <a:endParaRPr lang="en-US"/>
                    </a:p>
                  </a:txBody>
                  <a:tcPr/>
                </a:tc>
                <a:tc>
                  <a:txBody>
                    <a:bodyPr/>
                    <a:lstStyle/>
                    <a:p>
                      <a:pPr algn="ctr">
                        <a:spcAft>
                          <a:spcPts val="0"/>
                        </a:spcAft>
                      </a:pPr>
                      <a:r>
                        <a:rPr lang="en-US" sz="1400" dirty="0">
                          <a:solidFill>
                            <a:srgbClr val="0070C0"/>
                          </a:solidFill>
                          <a:effectLst/>
                        </a:rPr>
                        <a:t>Interpretation</a:t>
                      </a:r>
                      <a:endParaRPr lang="kk-KZ" sz="1400" dirty="0">
                        <a:solidFill>
                          <a:srgbClr val="0070C0"/>
                        </a:solidFill>
                        <a:effectLst/>
                      </a:endParaRPr>
                    </a:p>
                  </a:txBody>
                  <a:tcPr marL="29197" marR="29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70C0"/>
                          </a:solidFill>
                          <a:effectLst/>
                          <a:latin typeface="+mn-lt"/>
                          <a:ea typeface="+mn-ea"/>
                          <a:cs typeface="+mn-cs"/>
                        </a:rPr>
                        <a:t>Increased anxiety and sensitivity in the postnatal period.</a:t>
                      </a:r>
                      <a:r>
                        <a:rPr lang="ru-RU" sz="1400" kern="1200" dirty="0">
                          <a:solidFill>
                            <a:srgbClr val="0070C0"/>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70C0"/>
                          </a:solidFill>
                          <a:effectLst/>
                          <a:latin typeface="+mn-lt"/>
                          <a:ea typeface="+mn-ea"/>
                          <a:cs typeface="+mn-cs"/>
                        </a:rPr>
                        <a:t>Being sensitive to the nurses because the baby is in the nurse’s care.</a:t>
                      </a:r>
                      <a:r>
                        <a:rPr lang="ru-RU" sz="1400" kern="1200" dirty="0">
                          <a:solidFill>
                            <a:srgbClr val="0070C0"/>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70C0"/>
                          </a:solidFill>
                          <a:effectLst/>
                          <a:latin typeface="+mn-lt"/>
                          <a:ea typeface="+mn-ea"/>
                          <a:cs typeface="+mn-cs"/>
                        </a:rPr>
                        <a:t>Collecting information from the </a:t>
                      </a:r>
                      <a:r>
                        <a:rPr lang="en-US" sz="1400" kern="1200" dirty="0" err="1">
                          <a:solidFill>
                            <a:srgbClr val="0070C0"/>
                          </a:solidFill>
                          <a:effectLst/>
                          <a:latin typeface="+mn-lt"/>
                          <a:ea typeface="+mn-ea"/>
                          <a:cs typeface="+mn-cs"/>
                        </a:rPr>
                        <a:t>intemet</a:t>
                      </a:r>
                      <a:r>
                        <a:rPr lang="en-US" sz="1400" kern="1200" dirty="0">
                          <a:solidFill>
                            <a:srgbClr val="0070C0"/>
                          </a:solidFill>
                          <a:effectLst/>
                          <a:latin typeface="+mn-lt"/>
                          <a:ea typeface="+mn-ea"/>
                          <a:cs typeface="+mn-cs"/>
                        </a:rPr>
                        <a:t> and specialty literature to</a:t>
                      </a:r>
                      <a:r>
                        <a:rPr lang="ru-RU" sz="1400" kern="1200" dirty="0">
                          <a:solidFill>
                            <a:srgbClr val="0070C0"/>
                          </a:solidFill>
                          <a:effectLst/>
                          <a:latin typeface="+mn-lt"/>
                          <a:ea typeface="+mn-ea"/>
                          <a:cs typeface="+mn-cs"/>
                        </a:rPr>
                        <a:t> </a:t>
                      </a:r>
                      <a:r>
                        <a:rPr lang="en-US" sz="1400" kern="1200" dirty="0">
                          <a:solidFill>
                            <a:srgbClr val="0070C0"/>
                          </a:solidFill>
                          <a:effectLst/>
                          <a:latin typeface="+mn-lt"/>
                          <a:ea typeface="+mn-ea"/>
                          <a:cs typeface="+mn-cs"/>
                        </a:rPr>
                        <a:t>address their unresolved questions</a:t>
                      </a:r>
                      <a:r>
                        <a:rPr lang="ru-RU" sz="1400" kern="1200" dirty="0">
                          <a:solidFill>
                            <a:srgbClr val="0070C0"/>
                          </a:solidFill>
                          <a:effectLst/>
                          <a:latin typeface="+mn-lt"/>
                          <a:ea typeface="+mn-ea"/>
                          <a:cs typeface="+mn-cs"/>
                        </a:rPr>
                        <a:t>. </a:t>
                      </a:r>
                      <a:endParaRPr lang="en-US" sz="1400" dirty="0">
                        <a:effectLst/>
                        <a:latin typeface="Liberation Mono"/>
                        <a:ea typeface="Liberation Mono"/>
                        <a:cs typeface="Liberation Mono"/>
                      </a:endParaRPr>
                    </a:p>
                  </a:txBody>
                  <a:tcPr marL="29197" marR="291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9565024"/>
                  </a:ext>
                </a:extLst>
              </a:tr>
              <a:tr h="202188">
                <a:tc gridSpan="3">
                  <a:txBody>
                    <a:bodyPr/>
                    <a:lstStyle/>
                    <a:p>
                      <a:pPr algn="ctr">
                        <a:spcAft>
                          <a:spcPts val="0"/>
                        </a:spcAft>
                      </a:pPr>
                      <a:r>
                        <a:rPr lang="en-US" sz="1600" dirty="0">
                          <a:solidFill>
                            <a:srgbClr val="0070C0"/>
                          </a:solidFill>
                          <a:effectLst/>
                        </a:rPr>
                        <a:t>Service Provider Characteristics</a:t>
                      </a:r>
                      <a:endParaRPr lang="en-US" sz="1600" dirty="0">
                        <a:effectLst/>
                        <a:latin typeface="Liberation Mono"/>
                        <a:ea typeface="Liberation Mono"/>
                        <a:cs typeface="Liberation Mono"/>
                      </a:endParaRPr>
                    </a:p>
                  </a:txBody>
                  <a:tcPr marL="29197" marR="291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702804664"/>
                  </a:ext>
                </a:extLst>
              </a:tr>
              <a:tr h="693216">
                <a:tc rowSpan="2">
                  <a:txBody>
                    <a:bodyPr/>
                    <a:lstStyle/>
                    <a:p>
                      <a:pPr algn="ctr">
                        <a:spcAft>
                          <a:spcPts val="0"/>
                        </a:spcAft>
                      </a:pPr>
                      <a:r>
                        <a:rPr lang="en-US" sz="1200" dirty="0">
                          <a:solidFill>
                            <a:srgbClr val="0070C0"/>
                          </a:solidFill>
                          <a:effectLst/>
                        </a:rPr>
                        <a:t>Doctors</a:t>
                      </a:r>
                      <a:r>
                        <a:rPr lang="en-US" sz="1050" dirty="0">
                          <a:effectLst/>
                        </a:rPr>
                        <a:t> </a:t>
                      </a:r>
                      <a:endParaRPr lang="en-US" sz="1050" dirty="0">
                        <a:effectLst/>
                        <a:latin typeface="Liberation Mono"/>
                        <a:ea typeface="Liberation Mono"/>
                        <a:cs typeface="Liberation Mono"/>
                      </a:endParaRPr>
                    </a:p>
                  </a:txBody>
                  <a:tcPr marL="29197" marR="29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400" dirty="0">
                          <a:solidFill>
                            <a:srgbClr val="0070C0"/>
                          </a:solidFill>
                          <a:effectLst/>
                        </a:rPr>
                        <a:t>Situation</a:t>
                      </a:r>
                      <a:r>
                        <a:rPr lang="en-US" sz="1400" dirty="0">
                          <a:effectLst/>
                        </a:rPr>
                        <a:t> </a:t>
                      </a:r>
                      <a:endParaRPr lang="en-US" sz="1400" dirty="0">
                        <a:effectLst/>
                        <a:latin typeface="Liberation Mono"/>
                        <a:ea typeface="Liberation Mono"/>
                        <a:cs typeface="Liberation Mono"/>
                      </a:endParaRPr>
                    </a:p>
                  </a:txBody>
                  <a:tcPr marL="29197" marR="29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70C0"/>
                          </a:solidFill>
                          <a:effectLst/>
                          <a:latin typeface="+mn-lt"/>
                          <a:ea typeface="+mn-ea"/>
                          <a:cs typeface="+mn-cs"/>
                        </a:rPr>
                        <a:t>Clear and objective explanations are required</a:t>
                      </a:r>
                      <a:r>
                        <a:rPr lang="ru-RU" sz="1400" kern="1200" dirty="0">
                          <a:solidFill>
                            <a:srgbClr val="0070C0"/>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70C0"/>
                          </a:solidFill>
                          <a:effectLst/>
                          <a:latin typeface="+mn-lt"/>
                          <a:ea typeface="+mn-ea"/>
                          <a:cs typeface="+mn-cs"/>
                        </a:rPr>
                        <a:t>Parents' interviews are conducted only on request.</a:t>
                      </a:r>
                      <a:r>
                        <a:rPr lang="ru-RU" sz="1400" kern="1200" dirty="0">
                          <a:solidFill>
                            <a:srgbClr val="0070C0"/>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70C0"/>
                          </a:solidFill>
                          <a:effectLst/>
                          <a:latin typeface="+mn-lt"/>
                          <a:ea typeface="+mn-ea"/>
                          <a:cs typeface="+mn-cs"/>
                        </a:rPr>
                        <a:t>Necessary to persuade parents to allow their babies to receive</a:t>
                      </a:r>
                      <a:r>
                        <a:rPr lang="ru-RU" sz="1400" kern="1200" dirty="0">
                          <a:solidFill>
                            <a:srgbClr val="0070C0"/>
                          </a:solidFill>
                          <a:effectLst/>
                          <a:latin typeface="+mn-lt"/>
                          <a:ea typeface="+mn-ea"/>
                          <a:cs typeface="+mn-cs"/>
                        </a:rPr>
                        <a:t> </a:t>
                      </a:r>
                      <a:r>
                        <a:rPr lang="en-US" sz="1400" kern="1200" dirty="0">
                          <a:solidFill>
                            <a:srgbClr val="0070C0"/>
                          </a:solidFill>
                          <a:effectLst/>
                          <a:latin typeface="+mn-lt"/>
                          <a:ea typeface="+mn-ea"/>
                          <a:cs typeface="+mn-cs"/>
                        </a:rPr>
                        <a:t>treatment</a:t>
                      </a:r>
                      <a:r>
                        <a:rPr lang="ru-RU" sz="1400" kern="1200" dirty="0">
                          <a:solidFill>
                            <a:srgbClr val="0070C0"/>
                          </a:solidFill>
                          <a:effectLst/>
                          <a:latin typeface="+mn-lt"/>
                          <a:ea typeface="+mn-ea"/>
                          <a:cs typeface="+mn-cs"/>
                        </a:rPr>
                        <a:t>. </a:t>
                      </a:r>
                      <a:endParaRPr lang="en-US" sz="1400" kern="1200" dirty="0">
                        <a:solidFill>
                          <a:schemeClr val="tx1"/>
                        </a:solidFill>
                        <a:effectLst/>
                        <a:latin typeface="+mn-lt"/>
                        <a:ea typeface="+mn-ea"/>
                        <a:cs typeface="+mn-cs"/>
                      </a:endParaRPr>
                    </a:p>
                  </a:txBody>
                  <a:tcPr marL="29197" marR="291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258682"/>
                  </a:ext>
                </a:extLst>
              </a:tr>
              <a:tr h="775273">
                <a:tc vMerge="1">
                  <a:txBody>
                    <a:bodyPr/>
                    <a:lstStyle/>
                    <a:p>
                      <a:endParaRPr lang="en-US"/>
                    </a:p>
                  </a:txBody>
                  <a:tcPr/>
                </a:tc>
                <a:tc>
                  <a:txBody>
                    <a:bodyPr/>
                    <a:lstStyle/>
                    <a:p>
                      <a:pPr algn="ctr">
                        <a:spcAft>
                          <a:spcPts val="0"/>
                        </a:spcAft>
                      </a:pPr>
                      <a:r>
                        <a:rPr lang="en-US" sz="1400" dirty="0">
                          <a:solidFill>
                            <a:srgbClr val="0070C0"/>
                          </a:solidFill>
                          <a:effectLst/>
                        </a:rPr>
                        <a:t>Interpretation</a:t>
                      </a:r>
                      <a:endParaRPr lang="en-US" sz="1400" dirty="0">
                        <a:effectLst/>
                        <a:latin typeface="Liberation Mono"/>
                        <a:ea typeface="Liberation Mono"/>
                        <a:cs typeface="Liberation Mono"/>
                      </a:endParaRPr>
                    </a:p>
                  </a:txBody>
                  <a:tcPr marL="29197" marR="2919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70C0"/>
                          </a:solidFill>
                          <a:effectLst/>
                          <a:latin typeface="+mn-lt"/>
                          <a:ea typeface="+mn-ea"/>
                          <a:cs typeface="+mn-cs"/>
                        </a:rPr>
                        <a:t>Realistic explanations are more important than vague expectations.</a:t>
                      </a:r>
                      <a:r>
                        <a:rPr lang="ru-RU" sz="1400" kern="1200" dirty="0">
                          <a:solidFill>
                            <a:srgbClr val="0070C0"/>
                          </a:solidFill>
                          <a:effectLst/>
                          <a:latin typeface="+mn-lt"/>
                          <a:ea typeface="+mn-ea"/>
                          <a:cs typeface="+mn-cs"/>
                        </a:rPr>
                        <a:t> </a:t>
                      </a:r>
                      <a:r>
                        <a:rPr lang="en-US" sz="1400" kern="1200" dirty="0">
                          <a:solidFill>
                            <a:srgbClr val="0070C0"/>
                          </a:solidFill>
                          <a:effectLst/>
                          <a:latin typeface="+mn-lt"/>
                          <a:ea typeface="+mn-ea"/>
                          <a:cs typeface="+mn-cs"/>
                        </a:rPr>
                        <a:t>Strong support from the parents but lack of opportunities to meet with specialists.</a:t>
                      </a:r>
                      <a:r>
                        <a:rPr lang="ru-RU" sz="1400" kern="1200" dirty="0">
                          <a:solidFill>
                            <a:srgbClr val="0070C0"/>
                          </a:solidFill>
                          <a:effectLst/>
                          <a:latin typeface="+mn-lt"/>
                          <a:ea typeface="+mn-ea"/>
                          <a:cs typeface="+mn-cs"/>
                        </a:rPr>
                        <a:t> </a:t>
                      </a:r>
                      <a:endParaRPr lang="en-US" sz="1400" kern="1200" dirty="0">
                        <a:solidFill>
                          <a:srgbClr val="0070C0"/>
                        </a:solidFill>
                        <a:effectLst/>
                        <a:latin typeface="+mn-lt"/>
                        <a:ea typeface="+mn-ea"/>
                        <a:cs typeface="+mn-cs"/>
                      </a:endParaRPr>
                    </a:p>
                    <a:p>
                      <a:pPr marL="0" algn="l" defTabSz="914400" rtl="0" eaLnBrk="1" latinLnBrk="0" hangingPunct="1">
                        <a:spcAft>
                          <a:spcPts val="0"/>
                        </a:spcAft>
                      </a:pPr>
                      <a:r>
                        <a:rPr lang="ru-RU" sz="1400" kern="1200" dirty="0" err="1">
                          <a:solidFill>
                            <a:srgbClr val="0070C0"/>
                          </a:solidFill>
                          <a:effectLst/>
                          <a:latin typeface="+mn-lt"/>
                          <a:ea typeface="+mn-ea"/>
                          <a:cs typeface="+mn-cs"/>
                        </a:rPr>
                        <a:t>Important</a:t>
                      </a:r>
                      <a:r>
                        <a:rPr lang="ru-RU" sz="1400" kern="1200" dirty="0">
                          <a:solidFill>
                            <a:srgbClr val="0070C0"/>
                          </a:solidFill>
                          <a:effectLst/>
                          <a:latin typeface="+mn-lt"/>
                          <a:ea typeface="+mn-ea"/>
                          <a:cs typeface="+mn-cs"/>
                        </a:rPr>
                        <a:t> </a:t>
                      </a:r>
                      <a:r>
                        <a:rPr lang="ru-RU" sz="1400" kern="1200" dirty="0" err="1">
                          <a:solidFill>
                            <a:srgbClr val="0070C0"/>
                          </a:solidFill>
                          <a:effectLst/>
                          <a:latin typeface="+mn-lt"/>
                          <a:ea typeface="+mn-ea"/>
                          <a:cs typeface="+mn-cs"/>
                        </a:rPr>
                        <a:t>to</a:t>
                      </a:r>
                      <a:r>
                        <a:rPr lang="ru-RU" sz="1400" kern="1200" dirty="0">
                          <a:solidFill>
                            <a:srgbClr val="0070C0"/>
                          </a:solidFill>
                          <a:effectLst/>
                          <a:latin typeface="+mn-lt"/>
                          <a:ea typeface="+mn-ea"/>
                          <a:cs typeface="+mn-cs"/>
                        </a:rPr>
                        <a:t> </a:t>
                      </a:r>
                      <a:r>
                        <a:rPr lang="ru-RU" sz="1400" kern="1200" dirty="0" err="1">
                          <a:solidFill>
                            <a:srgbClr val="0070C0"/>
                          </a:solidFill>
                          <a:effectLst/>
                          <a:latin typeface="+mn-lt"/>
                          <a:ea typeface="+mn-ea"/>
                          <a:cs typeface="+mn-cs"/>
                        </a:rPr>
                        <a:t>build</a:t>
                      </a:r>
                      <a:r>
                        <a:rPr lang="ru-RU" sz="1400" kern="1200" dirty="0">
                          <a:solidFill>
                            <a:srgbClr val="0070C0"/>
                          </a:solidFill>
                          <a:effectLst/>
                          <a:latin typeface="+mn-lt"/>
                          <a:ea typeface="+mn-ea"/>
                          <a:cs typeface="+mn-cs"/>
                        </a:rPr>
                        <a:t> </a:t>
                      </a:r>
                      <a:r>
                        <a:rPr lang="ru-RU" sz="1400" kern="1200" dirty="0" err="1">
                          <a:solidFill>
                            <a:srgbClr val="0070C0"/>
                          </a:solidFill>
                          <a:effectLst/>
                          <a:latin typeface="+mn-lt"/>
                          <a:ea typeface="+mn-ea"/>
                          <a:cs typeface="+mn-cs"/>
                        </a:rPr>
                        <a:t>trust</a:t>
                      </a:r>
                      <a:r>
                        <a:rPr lang="ru-RU" sz="1400" kern="1200" dirty="0">
                          <a:solidFill>
                            <a:srgbClr val="0070C0"/>
                          </a:solidFill>
                          <a:effectLst/>
                          <a:latin typeface="+mn-lt"/>
                          <a:ea typeface="+mn-ea"/>
                          <a:cs typeface="+mn-cs"/>
                        </a:rPr>
                        <a:t>. </a:t>
                      </a:r>
                      <a:endParaRPr lang="en-US" sz="1400" kern="1200" dirty="0">
                        <a:solidFill>
                          <a:schemeClr val="tx1"/>
                        </a:solidFill>
                        <a:effectLst/>
                        <a:latin typeface="+mn-lt"/>
                        <a:ea typeface="+mn-ea"/>
                        <a:cs typeface="+mn-cs"/>
                      </a:endParaRPr>
                    </a:p>
                  </a:txBody>
                  <a:tcPr marL="29197" marR="291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9404831"/>
                  </a:ext>
                </a:extLst>
              </a:tr>
            </a:tbl>
          </a:graphicData>
        </a:graphic>
      </p:graphicFrame>
      <p:sp>
        <p:nvSpPr>
          <p:cNvPr id="2" name="Titel 1"/>
          <p:cNvSpPr>
            <a:spLocks noGrp="1"/>
          </p:cNvSpPr>
          <p:nvPr>
            <p:ph type="ctrTitle"/>
          </p:nvPr>
        </p:nvSpPr>
        <p:spPr>
          <a:xfrm>
            <a:off x="3320719" y="517076"/>
            <a:ext cx="5724959" cy="402075"/>
          </a:xfrm>
        </p:spPr>
        <p:txBody>
          <a:bodyPr>
            <a:normAutofit fontScale="90000"/>
          </a:bodyPr>
          <a:lstStyle/>
          <a:p>
            <a:r>
              <a:rPr lang="nl-NL" sz="4800" b="1" dirty="0" err="1"/>
              <a:t>Results</a:t>
            </a:r>
            <a:endParaRPr lang="nl-NL" sz="4800" b="1" dirty="0"/>
          </a:p>
        </p:txBody>
      </p:sp>
      <p:sp>
        <p:nvSpPr>
          <p:cNvPr id="3" name="Tijdelijke aanduiding voor inhoud 2"/>
          <p:cNvSpPr>
            <a:spLocks noGrp="1"/>
          </p:cNvSpPr>
          <p:nvPr>
            <p:ph idx="4294967295"/>
          </p:nvPr>
        </p:nvSpPr>
        <p:spPr>
          <a:xfrm>
            <a:off x="204213" y="1001340"/>
            <a:ext cx="10470007" cy="1243012"/>
          </a:xfrm>
        </p:spPr>
        <p:txBody>
          <a:bodyPr>
            <a:noAutofit/>
          </a:bodyPr>
          <a:lstStyle/>
          <a:p>
            <a:r>
              <a:rPr lang="en-US" sz="1800" dirty="0"/>
              <a:t>Based on the </a:t>
            </a:r>
            <a:r>
              <a:rPr lang="en-US" sz="1800" b="1" dirty="0">
                <a:solidFill>
                  <a:srgbClr val="FF0000"/>
                </a:solidFill>
              </a:rPr>
              <a:t>RESULTS of the OBSERVATIONS &amp; INTERVIEWS</a:t>
            </a:r>
            <a:r>
              <a:rPr lang="en-US" sz="1800" dirty="0"/>
              <a:t>, we ascertained the key issues of each group regarding services and parents’ needs (see table)</a:t>
            </a:r>
            <a:endParaRPr lang="ru-RU" sz="1800" dirty="0"/>
          </a:p>
        </p:txBody>
      </p:sp>
      <p:sp>
        <p:nvSpPr>
          <p:cNvPr id="4" name="Ovaal 3"/>
          <p:cNvSpPr/>
          <p:nvPr/>
        </p:nvSpPr>
        <p:spPr>
          <a:xfrm>
            <a:off x="185552" y="4724691"/>
            <a:ext cx="926497" cy="35296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p:cNvSpPr/>
          <p:nvPr/>
        </p:nvSpPr>
        <p:spPr>
          <a:xfrm>
            <a:off x="93338" y="2848655"/>
            <a:ext cx="955993" cy="4630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9588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Таблица 7"/>
          <p:cNvGraphicFramePr>
            <a:graphicFrameLocks noGrp="1"/>
          </p:cNvGraphicFramePr>
          <p:nvPr>
            <p:extLst>
              <p:ext uri="{D42A27DB-BD31-4B8C-83A1-F6EECF244321}">
                <p14:modId xmlns:p14="http://schemas.microsoft.com/office/powerpoint/2010/main" val="3469347420"/>
              </p:ext>
            </p:extLst>
          </p:nvPr>
        </p:nvGraphicFramePr>
        <p:xfrm>
          <a:off x="312589" y="1849719"/>
          <a:ext cx="9447230" cy="4044752"/>
        </p:xfrm>
        <a:graphic>
          <a:graphicData uri="http://schemas.openxmlformats.org/drawingml/2006/table">
            <a:tbl>
              <a:tblPr firstRow="1" firstCol="1" bandRow="1">
                <a:tableStyleId>{2D5ABB26-0587-4C30-8999-92F81FD0307C}</a:tableStyleId>
              </a:tblPr>
              <a:tblGrid>
                <a:gridCol w="1105892">
                  <a:extLst>
                    <a:ext uri="{9D8B030D-6E8A-4147-A177-3AD203B41FA5}">
                      <a16:colId xmlns:a16="http://schemas.microsoft.com/office/drawing/2014/main" val="674525479"/>
                    </a:ext>
                  </a:extLst>
                </a:gridCol>
                <a:gridCol w="1730945">
                  <a:extLst>
                    <a:ext uri="{9D8B030D-6E8A-4147-A177-3AD203B41FA5}">
                      <a16:colId xmlns:a16="http://schemas.microsoft.com/office/drawing/2014/main" val="2368145204"/>
                    </a:ext>
                  </a:extLst>
                </a:gridCol>
                <a:gridCol w="6610393">
                  <a:extLst>
                    <a:ext uri="{9D8B030D-6E8A-4147-A177-3AD203B41FA5}">
                      <a16:colId xmlns:a16="http://schemas.microsoft.com/office/drawing/2014/main" val="3516456780"/>
                    </a:ext>
                  </a:extLst>
                </a:gridCol>
              </a:tblGrid>
              <a:tr h="258560">
                <a:tc gridSpan="3">
                  <a:txBody>
                    <a:bodyPr/>
                    <a:lstStyle/>
                    <a:p>
                      <a:pPr algn="ctr">
                        <a:spcAft>
                          <a:spcPts val="0"/>
                        </a:spcAft>
                      </a:pPr>
                      <a:r>
                        <a:rPr lang="en-US" sz="1400" dirty="0">
                          <a:solidFill>
                            <a:srgbClr val="0070C0"/>
                          </a:solidFill>
                          <a:effectLst/>
                        </a:rPr>
                        <a:t>Service Provider Characteristics</a:t>
                      </a:r>
                      <a:endParaRPr lang="en-US" sz="1400" dirty="0">
                        <a:effectLst/>
                        <a:latin typeface="Liberation Mono"/>
                        <a:ea typeface="Liberation Mono"/>
                        <a:cs typeface="Liberation Mono"/>
                      </a:endParaRPr>
                    </a:p>
                  </a:txBody>
                  <a:tcPr marL="35917" marR="359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91777669"/>
                  </a:ext>
                </a:extLst>
              </a:tr>
              <a:tr h="532478">
                <a:tc rowSpan="2">
                  <a:txBody>
                    <a:bodyPr/>
                    <a:lstStyle/>
                    <a:p>
                      <a:pPr algn="ctr">
                        <a:spcAft>
                          <a:spcPts val="0"/>
                        </a:spcAft>
                      </a:pPr>
                      <a:r>
                        <a:rPr lang="en-US" sz="1400" dirty="0">
                          <a:solidFill>
                            <a:srgbClr val="0070C0"/>
                          </a:solidFill>
                          <a:effectLst/>
                        </a:rPr>
                        <a:t>Nurse </a:t>
                      </a:r>
                      <a:r>
                        <a:rPr lang="en-US" sz="1400" dirty="0">
                          <a:effectLst/>
                        </a:rPr>
                        <a:t> </a:t>
                      </a:r>
                      <a:endParaRPr lang="en-US" sz="1200" dirty="0">
                        <a:effectLst/>
                        <a:latin typeface="Liberation Mono"/>
                        <a:ea typeface="Liberation Mono"/>
                        <a:cs typeface="Liberation Mono"/>
                      </a:endParaRPr>
                    </a:p>
                  </a:txBody>
                  <a:tcPr marL="35917" marR="359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dirty="0">
                          <a:solidFill>
                            <a:srgbClr val="65A9D9"/>
                          </a:solidFill>
                          <a:effectLst/>
                        </a:rPr>
                        <a:t>Situation</a:t>
                      </a:r>
                      <a:r>
                        <a:rPr lang="en-US" sz="1400" dirty="0">
                          <a:effectLst/>
                        </a:rPr>
                        <a:t> </a:t>
                      </a:r>
                      <a:endParaRPr lang="en-US" sz="1200" dirty="0">
                        <a:effectLst/>
                        <a:latin typeface="Liberation Mono"/>
                        <a:ea typeface="Liberation Mono"/>
                        <a:cs typeface="Liberation Mono"/>
                      </a:endParaRPr>
                    </a:p>
                  </a:txBody>
                  <a:tcPr marL="35917" marR="359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70C0"/>
                          </a:solidFill>
                          <a:effectLst/>
                          <a:latin typeface="+mn-lt"/>
                          <a:ea typeface="+mn-ea"/>
                          <a:cs typeface="+mn-cs"/>
                        </a:rPr>
                        <a:t>Having numerous private questions after the discharge of the baby</a:t>
                      </a:r>
                      <a:endParaRPr lang="ru-RU" sz="1400" kern="1200" dirty="0">
                        <a:solidFill>
                          <a:srgbClr val="0070C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70C0"/>
                          </a:solidFill>
                          <a:effectLst/>
                          <a:latin typeface="+mn-lt"/>
                          <a:ea typeface="+mn-ea"/>
                          <a:cs typeface="+mn-cs"/>
                        </a:rPr>
                        <a:t>Handover of information related to sensitive parents.</a:t>
                      </a:r>
                      <a:endParaRPr lang="en-US" sz="1400" dirty="0">
                        <a:effectLst/>
                        <a:latin typeface="Liberation Mono"/>
                        <a:ea typeface="Liberation Mono"/>
                        <a:cs typeface="Liberation Mono"/>
                      </a:endParaRPr>
                    </a:p>
                  </a:txBody>
                  <a:tcPr marL="35917" marR="359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7784042"/>
                  </a:ext>
                </a:extLst>
              </a:tr>
              <a:tr h="402108">
                <a:tc vMerge="1">
                  <a:txBody>
                    <a:bodyPr/>
                    <a:lstStyle/>
                    <a:p>
                      <a:endParaRPr lang="en-US"/>
                    </a:p>
                  </a:txBody>
                  <a:tcPr/>
                </a:tc>
                <a:tc>
                  <a:txBody>
                    <a:bodyPr/>
                    <a:lstStyle/>
                    <a:p>
                      <a:pPr algn="ctr">
                        <a:spcAft>
                          <a:spcPts val="0"/>
                        </a:spcAft>
                      </a:pPr>
                      <a:r>
                        <a:rPr lang="en-US" sz="1200" kern="1200" dirty="0">
                          <a:solidFill>
                            <a:srgbClr val="0070C0"/>
                          </a:solidFill>
                          <a:effectLst/>
                          <a:latin typeface="+mn-lt"/>
                          <a:ea typeface="+mn-ea"/>
                          <a:cs typeface="+mn-cs"/>
                        </a:rPr>
                        <a:t>Interpretation</a:t>
                      </a:r>
                      <a:r>
                        <a:rPr lang="en-US" sz="1400" dirty="0">
                          <a:effectLst/>
                        </a:rPr>
                        <a:t> </a:t>
                      </a:r>
                      <a:endParaRPr lang="en-US" sz="1200" dirty="0">
                        <a:effectLst/>
                        <a:latin typeface="Liberation Mono"/>
                        <a:ea typeface="Liberation Mono"/>
                        <a:cs typeface="Liberation Mono"/>
                      </a:endParaRPr>
                    </a:p>
                  </a:txBody>
                  <a:tcPr marL="35917" marR="359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70C0"/>
                          </a:solidFill>
                          <a:effectLst/>
                          <a:latin typeface="+mn-lt"/>
                          <a:ea typeface="+mn-ea"/>
                          <a:cs typeface="+mn-cs"/>
                        </a:rPr>
                        <a:t>Repetition of basic questions from parents.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70C0"/>
                          </a:solidFill>
                          <a:effectLst/>
                          <a:latin typeface="+mn-lt"/>
                          <a:ea typeface="+mn-ea"/>
                          <a:cs typeface="+mn-cs"/>
                        </a:rPr>
                        <a:t>Requires a manual to assist parents. </a:t>
                      </a:r>
                      <a:endParaRPr lang="en-US" sz="1400" dirty="0">
                        <a:effectLst/>
                        <a:latin typeface="Liberation Mono"/>
                        <a:ea typeface="Liberation Mono"/>
                        <a:cs typeface="Liberation Mono"/>
                      </a:endParaRPr>
                    </a:p>
                  </a:txBody>
                  <a:tcPr marL="35917" marR="359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9907609"/>
                  </a:ext>
                </a:extLst>
              </a:tr>
              <a:tr h="1236810">
                <a:tc rowSpan="2">
                  <a:txBody>
                    <a:bodyPr/>
                    <a:lstStyle/>
                    <a:p>
                      <a:pPr algn="ctr">
                        <a:spcAft>
                          <a:spcPts val="0"/>
                        </a:spcAft>
                      </a:pPr>
                      <a:r>
                        <a:rPr lang="en-US" sz="1400" dirty="0">
                          <a:solidFill>
                            <a:srgbClr val="0070C0"/>
                          </a:solidFill>
                          <a:effectLst/>
                        </a:rPr>
                        <a:t>General nurse</a:t>
                      </a:r>
                      <a:r>
                        <a:rPr lang="en-US" sz="1400" dirty="0">
                          <a:effectLst/>
                        </a:rPr>
                        <a:t> </a:t>
                      </a:r>
                      <a:endParaRPr lang="en-US" sz="1200" dirty="0">
                        <a:effectLst/>
                        <a:latin typeface="Liberation Mono"/>
                        <a:ea typeface="Liberation Mono"/>
                        <a:cs typeface="Liberation Mono"/>
                      </a:endParaRPr>
                    </a:p>
                  </a:txBody>
                  <a:tcPr marL="35917" marR="359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dirty="0">
                          <a:solidFill>
                            <a:srgbClr val="65A9D9"/>
                          </a:solidFill>
                          <a:effectLst/>
                        </a:rPr>
                        <a:t>Situation</a:t>
                      </a:r>
                      <a:r>
                        <a:rPr lang="en-US" sz="1400" dirty="0">
                          <a:effectLst/>
                        </a:rPr>
                        <a:t> </a:t>
                      </a:r>
                      <a:endParaRPr lang="en-US" sz="1400" dirty="0">
                        <a:effectLst/>
                        <a:latin typeface="Liberation Mono"/>
                        <a:ea typeface="Liberation Mono"/>
                        <a:cs typeface="Liberation Mono"/>
                      </a:endParaRPr>
                    </a:p>
                  </a:txBody>
                  <a:tcPr marL="35917" marR="359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70C0"/>
                          </a:solidFill>
                          <a:effectLst/>
                          <a:latin typeface="+mn-lt"/>
                          <a:ea typeface="+mn-ea"/>
                          <a:cs typeface="+mn-cs"/>
                        </a:rPr>
                        <a:t>Parental education takes place for a limited period of time.</a:t>
                      </a:r>
                      <a:r>
                        <a:rPr lang="ru-RU" sz="1400" kern="1200" dirty="0">
                          <a:solidFill>
                            <a:srgbClr val="0070C0"/>
                          </a:solidFill>
                          <a:effectLst/>
                          <a:latin typeface="+mn-lt"/>
                          <a:ea typeface="+mn-ea"/>
                          <a:cs typeface="+mn-cs"/>
                        </a:rPr>
                        <a:t> </a:t>
                      </a:r>
                      <a:r>
                        <a:rPr lang="en-US" sz="1400" kern="1200" dirty="0">
                          <a:solidFill>
                            <a:srgbClr val="0070C0"/>
                          </a:solidFill>
                          <a:effectLst/>
                          <a:latin typeface="+mn-lt"/>
                          <a:ea typeface="+mn-ea"/>
                          <a:cs typeface="+mn-cs"/>
                        </a:rPr>
                        <a:t>Frequent nurse rotation due to shift work.</a:t>
                      </a:r>
                      <a:endParaRPr lang="ru-RU" sz="1400" kern="1200" dirty="0">
                        <a:solidFill>
                          <a:srgbClr val="0070C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70C0"/>
                          </a:solidFill>
                          <a:effectLst/>
                          <a:latin typeface="+mn-lt"/>
                          <a:ea typeface="+mn-ea"/>
                          <a:cs typeface="+mn-cs"/>
                        </a:rPr>
                        <a:t>Difﬁculties facing fatigued parents</a:t>
                      </a:r>
                      <a:r>
                        <a:rPr lang="ru-RU" sz="1400" kern="1200" dirty="0">
                          <a:solidFill>
                            <a:srgbClr val="0070C0"/>
                          </a:solidFill>
                          <a:effectLst/>
                          <a:latin typeface="+mn-lt"/>
                          <a:ea typeface="+mn-ea"/>
                          <a:cs typeface="+mn-cs"/>
                        </a:rPr>
                        <a:t>.</a:t>
                      </a:r>
                      <a:r>
                        <a:rPr lang="en-US" sz="1400" kern="1200" dirty="0">
                          <a:solidFill>
                            <a:srgbClr val="0070C0"/>
                          </a:solidFill>
                          <a:effectLst/>
                          <a:latin typeface="+mn-lt"/>
                          <a:ea typeface="+mn-ea"/>
                          <a:cs typeface="+mn-cs"/>
                        </a:rPr>
                        <a:t> </a:t>
                      </a:r>
                      <a:endParaRPr lang="en-US" sz="1400" dirty="0">
                        <a:effectLst/>
                        <a:latin typeface="Liberation Mono"/>
                        <a:ea typeface="Liberation Mono"/>
                        <a:cs typeface="Liberation Mono"/>
                      </a:endParaRPr>
                    </a:p>
                  </a:txBody>
                  <a:tcPr marL="35917" marR="359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3932909"/>
                  </a:ext>
                </a:extLst>
              </a:tr>
              <a:tr h="1590184">
                <a:tc vMerge="1">
                  <a:txBody>
                    <a:bodyPr/>
                    <a:lstStyle/>
                    <a:p>
                      <a:endParaRPr lang="en-US"/>
                    </a:p>
                  </a:txBody>
                  <a:tcPr/>
                </a:tc>
                <a:tc>
                  <a:txBody>
                    <a:bodyPr/>
                    <a:lstStyle/>
                    <a:p>
                      <a:pPr algn="ctr">
                        <a:spcAft>
                          <a:spcPts val="0"/>
                        </a:spcAft>
                      </a:pPr>
                      <a:r>
                        <a:rPr lang="en-US" sz="1400" kern="1200" dirty="0">
                          <a:solidFill>
                            <a:srgbClr val="0070C0"/>
                          </a:solidFill>
                          <a:effectLst/>
                          <a:latin typeface="+mn-lt"/>
                          <a:ea typeface="+mn-ea"/>
                          <a:cs typeface="+mn-cs"/>
                        </a:rPr>
                        <a:t>Interpretation</a:t>
                      </a:r>
                      <a:r>
                        <a:rPr lang="en-US" sz="1400" dirty="0">
                          <a:effectLst/>
                        </a:rPr>
                        <a:t> </a:t>
                      </a:r>
                      <a:endParaRPr lang="en-US" sz="1400" dirty="0">
                        <a:effectLst/>
                        <a:latin typeface="Liberation Mono"/>
                        <a:ea typeface="Liberation Mono"/>
                        <a:cs typeface="Liberation Mono"/>
                      </a:endParaRPr>
                    </a:p>
                  </a:txBody>
                  <a:tcPr marL="35917" marR="359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70C0"/>
                          </a:solidFill>
                          <a:effectLst/>
                          <a:latin typeface="+mn-lt"/>
                          <a:ea typeface="+mn-ea"/>
                          <a:cs typeface="+mn-cs"/>
                        </a:rPr>
                        <a:t>All education must be completed within the visiting hours. </a:t>
                      </a:r>
                      <a:endParaRPr lang="ru-RU" sz="1400" kern="1200" dirty="0">
                        <a:solidFill>
                          <a:srgbClr val="0070C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70C0"/>
                          </a:solidFill>
                          <a:effectLst/>
                          <a:latin typeface="+mn-lt"/>
                          <a:ea typeface="+mn-ea"/>
                          <a:cs typeface="+mn-cs"/>
                        </a:rPr>
                        <a:t>Poor educational efﬁciency due to frequent nurse changes. </a:t>
                      </a:r>
                      <a:endParaRPr lang="ru-RU" sz="1400" kern="1200" dirty="0">
                        <a:solidFill>
                          <a:srgbClr val="0070C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rgbClr val="0070C0"/>
                          </a:solidFill>
                          <a:effectLst/>
                          <a:latin typeface="+mn-lt"/>
                          <a:ea typeface="+mn-ea"/>
                          <a:cs typeface="+mn-cs"/>
                        </a:rPr>
                        <a:t>Emotional difﬁculty in dealing with parents.</a:t>
                      </a:r>
                      <a:r>
                        <a:rPr lang="ru-RU" sz="1400" dirty="0">
                          <a:effectLst/>
                        </a:rPr>
                        <a:t> </a:t>
                      </a:r>
                      <a:endParaRPr lang="en-US" sz="1400" dirty="0">
                        <a:effectLst/>
                        <a:latin typeface="Liberation Mono"/>
                        <a:ea typeface="Liberation Mono"/>
                        <a:cs typeface="Liberation Mono"/>
                      </a:endParaRPr>
                    </a:p>
                  </a:txBody>
                  <a:tcPr marL="35917" marR="359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85906105"/>
                  </a:ext>
                </a:extLst>
              </a:tr>
            </a:tbl>
          </a:graphicData>
        </a:graphic>
      </p:graphicFrame>
      <p:sp>
        <p:nvSpPr>
          <p:cNvPr id="2" name="Titel 1"/>
          <p:cNvSpPr>
            <a:spLocks noGrp="1"/>
          </p:cNvSpPr>
          <p:nvPr>
            <p:ph type="title"/>
          </p:nvPr>
        </p:nvSpPr>
        <p:spPr>
          <a:xfrm>
            <a:off x="606417" y="-17935"/>
            <a:ext cx="11277600" cy="808963"/>
          </a:xfrm>
        </p:spPr>
        <p:txBody>
          <a:bodyPr/>
          <a:lstStyle/>
          <a:p>
            <a:r>
              <a:rPr lang="nl-NL" b="1" dirty="0" err="1"/>
              <a:t>Results</a:t>
            </a:r>
            <a:endParaRPr lang="nl-NL" b="1" dirty="0"/>
          </a:p>
        </p:txBody>
      </p:sp>
      <p:sp>
        <p:nvSpPr>
          <p:cNvPr id="3" name="Rechthoek 2"/>
          <p:cNvSpPr/>
          <p:nvPr/>
        </p:nvSpPr>
        <p:spPr>
          <a:xfrm>
            <a:off x="312589" y="1075988"/>
            <a:ext cx="8076825" cy="584775"/>
          </a:xfrm>
          <a:prstGeom prst="rect">
            <a:avLst/>
          </a:prstGeom>
        </p:spPr>
        <p:txBody>
          <a:bodyPr wrap="square">
            <a:spAutoFit/>
          </a:bodyPr>
          <a:lstStyle/>
          <a:p>
            <a:r>
              <a:rPr lang="en-US" sz="1600" dirty="0">
                <a:solidFill>
                  <a:srgbClr val="0070C0"/>
                </a:solidFill>
              </a:rPr>
              <a:t>Based on the </a:t>
            </a:r>
            <a:r>
              <a:rPr lang="en-US" sz="1600" b="1" dirty="0">
                <a:solidFill>
                  <a:srgbClr val="FF0000"/>
                </a:solidFill>
              </a:rPr>
              <a:t>RESULTS of the OBSERVATIONS &amp; INTERVIEWS</a:t>
            </a:r>
            <a:r>
              <a:rPr lang="en-US" sz="1600" dirty="0">
                <a:solidFill>
                  <a:srgbClr val="0070C0"/>
                </a:solidFill>
              </a:rPr>
              <a:t>, we ascertained the key issues of each group regarding services and parents’ needs (see table)</a:t>
            </a:r>
            <a:endParaRPr lang="ru-RU" sz="1600" dirty="0">
              <a:solidFill>
                <a:srgbClr val="0070C0"/>
              </a:solidFill>
            </a:endParaRPr>
          </a:p>
        </p:txBody>
      </p:sp>
      <p:sp>
        <p:nvSpPr>
          <p:cNvPr id="6" name="Ovaal 5"/>
          <p:cNvSpPr/>
          <p:nvPr/>
        </p:nvSpPr>
        <p:spPr>
          <a:xfrm>
            <a:off x="383623" y="1949635"/>
            <a:ext cx="837785" cy="13850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p:cNvSpPr/>
          <p:nvPr/>
        </p:nvSpPr>
        <p:spPr>
          <a:xfrm>
            <a:off x="383623" y="3980754"/>
            <a:ext cx="918176" cy="106275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036039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04383" y="0"/>
            <a:ext cx="5603643" cy="835741"/>
          </a:xfrm>
        </p:spPr>
        <p:txBody>
          <a:bodyPr>
            <a:normAutofit/>
          </a:bodyPr>
          <a:lstStyle/>
          <a:p>
            <a:r>
              <a:rPr lang="nl-NL" sz="2800" b="1" dirty="0"/>
              <a:t>Results – Definition </a:t>
            </a:r>
            <a:endParaRPr lang="nl-NL" sz="2400" b="1" dirty="0">
              <a:solidFill>
                <a:srgbClr val="FF0000"/>
              </a:solidFill>
              <a:latin typeface="Arial" panose="020B0604020202020204" pitchFamily="34" charset="0"/>
              <a:cs typeface="Arial" panose="020B0604020202020204" pitchFamily="34" charset="0"/>
            </a:endParaRPr>
          </a:p>
        </p:txBody>
      </p:sp>
      <p:pic>
        <p:nvPicPr>
          <p:cNvPr id="4" name="Tijdelijke aanduiding voor inhoud 3"/>
          <p:cNvPicPr>
            <a:picLocks noGrp="1" noChangeAspect="1"/>
          </p:cNvPicPr>
          <p:nvPr>
            <p:ph idx="1"/>
          </p:nvPr>
        </p:nvPicPr>
        <p:blipFill rotWithShape="1">
          <a:blip r:embed="rId3"/>
          <a:srcRect l="69025" t="32686" r="11711" b="9414"/>
          <a:stretch/>
        </p:blipFill>
        <p:spPr>
          <a:xfrm>
            <a:off x="1253963" y="2504297"/>
            <a:ext cx="8551567" cy="3763431"/>
          </a:xfrm>
          <a:prstGeom prst="rect">
            <a:avLst/>
          </a:prstGeom>
        </p:spPr>
      </p:pic>
      <p:sp>
        <p:nvSpPr>
          <p:cNvPr id="7" name="Afgeronde rechthoek 6"/>
          <p:cNvSpPr/>
          <p:nvPr/>
        </p:nvSpPr>
        <p:spPr>
          <a:xfrm flipH="1">
            <a:off x="787742" y="1565323"/>
            <a:ext cx="9589180" cy="1203453"/>
          </a:xfrm>
          <a:prstGeom prst="roundRect">
            <a:avLst/>
          </a:prstGeom>
          <a:solidFill>
            <a:schemeClr val="bg2"/>
          </a:solidFill>
          <a:ln>
            <a:solidFill>
              <a:srgbClr val="335D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srgbClr val="0070C0"/>
                </a:solidFill>
              </a:rPr>
              <a:t>By visualizing NICU service through customer journey map &amp; service blueprint, touchpoints  were identified in accordance with the overall service flow. </a:t>
            </a:r>
          </a:p>
          <a:p>
            <a:pPr algn="ctr"/>
            <a:r>
              <a:rPr lang="en-US" sz="1400" b="1" i="1" dirty="0">
                <a:solidFill>
                  <a:srgbClr val="0070C0"/>
                </a:solidFill>
              </a:rPr>
              <a:t>Thereby it shows emotional factor of anxiety &amp; discomfort that can occur in the NICU, the physical environment, interaction, backstage interaction, support processes, and user actions</a:t>
            </a:r>
          </a:p>
        </p:txBody>
      </p:sp>
      <p:sp>
        <p:nvSpPr>
          <p:cNvPr id="5" name="Ovaal 4"/>
          <p:cNvSpPr/>
          <p:nvPr/>
        </p:nvSpPr>
        <p:spPr>
          <a:xfrm>
            <a:off x="1103496" y="3491901"/>
            <a:ext cx="636814" cy="4206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p:cNvSpPr/>
          <p:nvPr/>
        </p:nvSpPr>
        <p:spPr>
          <a:xfrm>
            <a:off x="1115840" y="4872005"/>
            <a:ext cx="636814" cy="4206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p:cNvSpPr/>
          <p:nvPr/>
        </p:nvSpPr>
        <p:spPr>
          <a:xfrm>
            <a:off x="1128184" y="5709404"/>
            <a:ext cx="612126" cy="4206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Прямоугольник 11"/>
          <p:cNvSpPr/>
          <p:nvPr/>
        </p:nvSpPr>
        <p:spPr>
          <a:xfrm>
            <a:off x="1103496" y="981860"/>
            <a:ext cx="4304246" cy="430887"/>
          </a:xfrm>
          <a:prstGeom prst="rect">
            <a:avLst/>
          </a:prstGeom>
        </p:spPr>
        <p:txBody>
          <a:bodyPr wrap="square">
            <a:spAutoFit/>
          </a:bodyPr>
          <a:lstStyle/>
          <a:p>
            <a:r>
              <a:rPr lang="nl-NL" sz="2200" b="1" spc="-50" dirty="0">
                <a:solidFill>
                  <a:srgbClr val="FF0000"/>
                </a:solidFill>
                <a:ea typeface="+mj-ea"/>
                <a:cs typeface="Arial" panose="020B0604020202020204" pitchFamily="34" charset="0"/>
              </a:rPr>
              <a:t>The Customer Journey Map</a:t>
            </a:r>
            <a:endParaRPr lang="ru-RU" dirty="0"/>
          </a:p>
        </p:txBody>
      </p:sp>
    </p:spTree>
    <p:extLst>
      <p:ext uri="{BB962C8B-B14F-4D97-AF65-F5344CB8AC3E}">
        <p14:creationId xmlns:p14="http://schemas.microsoft.com/office/powerpoint/2010/main" val="463291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11842" y="0"/>
            <a:ext cx="3324468" cy="815079"/>
          </a:xfrm>
        </p:spPr>
        <p:txBody>
          <a:bodyPr>
            <a:normAutofit/>
          </a:bodyPr>
          <a:lstStyle/>
          <a:p>
            <a:r>
              <a:rPr lang="nl-NL" sz="2000" b="1" dirty="0"/>
              <a:t>Results – Definition</a:t>
            </a:r>
            <a:endParaRPr lang="nl-NL" sz="1800" b="1" dirty="0">
              <a:solidFill>
                <a:schemeClr val="tx1"/>
              </a:solidFill>
            </a:endParaRPr>
          </a:p>
        </p:txBody>
      </p:sp>
      <p:pic>
        <p:nvPicPr>
          <p:cNvPr id="5" name="Tijdelijke aanduiding voor inhoud 4"/>
          <p:cNvPicPr>
            <a:picLocks noGrp="1" noChangeAspect="1"/>
          </p:cNvPicPr>
          <p:nvPr>
            <p:ph idx="1"/>
          </p:nvPr>
        </p:nvPicPr>
        <p:blipFill rotWithShape="1">
          <a:blip r:embed="rId3"/>
          <a:srcRect l="68646" t="28061" r="11478" b="38032"/>
          <a:stretch/>
        </p:blipFill>
        <p:spPr>
          <a:xfrm>
            <a:off x="2242140" y="2969591"/>
            <a:ext cx="7629054" cy="3221832"/>
          </a:xfrm>
          <a:prstGeom prst="rect">
            <a:avLst/>
          </a:prstGeom>
        </p:spPr>
      </p:pic>
      <p:sp>
        <p:nvSpPr>
          <p:cNvPr id="6" name="Afgeronde rechthoek 6"/>
          <p:cNvSpPr/>
          <p:nvPr/>
        </p:nvSpPr>
        <p:spPr>
          <a:xfrm flipH="1">
            <a:off x="641863" y="1701908"/>
            <a:ext cx="10946756" cy="1133195"/>
          </a:xfrm>
          <a:prstGeom prst="roundRect">
            <a:avLst/>
          </a:prstGeom>
          <a:solidFill>
            <a:schemeClr val="bg2"/>
          </a:solidFill>
          <a:ln>
            <a:solidFill>
              <a:srgbClr val="335D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a:solidFill>
                  <a:srgbClr val="0070C0"/>
                </a:solidFill>
              </a:rPr>
              <a:t>By visualizing NICU service through customer journey map &amp; service blueprint, touchpoints  were identified in accordance with the overall service flow. </a:t>
            </a:r>
          </a:p>
          <a:p>
            <a:pPr algn="ctr"/>
            <a:endParaRPr lang="en-US" sz="1400" b="1" i="1" dirty="0">
              <a:solidFill>
                <a:srgbClr val="0070C0"/>
              </a:solidFill>
            </a:endParaRPr>
          </a:p>
          <a:p>
            <a:pPr algn="ctr"/>
            <a:r>
              <a:rPr lang="en-US" sz="1400" b="1" i="1" dirty="0">
                <a:solidFill>
                  <a:srgbClr val="0070C0"/>
                </a:solidFill>
              </a:rPr>
              <a:t>Thereby this shows emotional factor of anxiety &amp; discomfort that can occur in the NICU, the physical environment, interaction, backstage interaction, support processes, and user actions</a:t>
            </a:r>
          </a:p>
        </p:txBody>
      </p:sp>
      <p:sp>
        <p:nvSpPr>
          <p:cNvPr id="4" name="Прямоугольник 3"/>
          <p:cNvSpPr/>
          <p:nvPr/>
        </p:nvSpPr>
        <p:spPr>
          <a:xfrm>
            <a:off x="920697" y="996883"/>
            <a:ext cx="10052103" cy="523220"/>
          </a:xfrm>
          <a:prstGeom prst="rect">
            <a:avLst/>
          </a:prstGeom>
        </p:spPr>
        <p:txBody>
          <a:bodyPr wrap="square">
            <a:spAutoFit/>
          </a:bodyPr>
          <a:lstStyle/>
          <a:p>
            <a:r>
              <a:rPr lang="nl-NL" sz="1400" b="1" spc="-50" dirty="0">
                <a:solidFill>
                  <a:srgbClr val="FF0000"/>
                </a:solidFill>
                <a:ea typeface="+mj-ea"/>
                <a:cs typeface="Arial" panose="020B0604020202020204" pitchFamily="34" charset="0"/>
              </a:rPr>
              <a:t>The Service Blueprint </a:t>
            </a:r>
            <a:r>
              <a:rPr lang="nl-NL" sz="1400" spc="-50" dirty="0">
                <a:solidFill>
                  <a:srgbClr val="0070C0"/>
                </a:solidFill>
                <a:ea typeface="+mj-ea"/>
                <a:cs typeface="Arial" panose="020B0604020202020204" pitchFamily="34" charset="0"/>
              </a:rPr>
              <a:t>showing NICU services &amp; parents experiences;</a:t>
            </a:r>
            <a:br>
              <a:rPr lang="nl-NL" sz="1400" spc="-50" dirty="0">
                <a:solidFill>
                  <a:srgbClr val="0070C0"/>
                </a:solidFill>
                <a:ea typeface="+mj-ea"/>
                <a:cs typeface="Arial" panose="020B0604020202020204" pitchFamily="34" charset="0"/>
              </a:rPr>
            </a:br>
            <a:r>
              <a:rPr lang="nl-NL" sz="1400" spc="-50" dirty="0">
                <a:solidFill>
                  <a:srgbClr val="0070C0"/>
                </a:solidFill>
                <a:ea typeface="+mj-ea"/>
                <a:cs typeface="Arial" panose="020B0604020202020204" pitchFamily="34" charset="0"/>
              </a:rPr>
              <a:t>showing interactions with professionals who provide the services</a:t>
            </a:r>
            <a:endParaRPr lang="ru-RU" sz="1400" dirty="0"/>
          </a:p>
        </p:txBody>
      </p:sp>
    </p:spTree>
    <p:extLst>
      <p:ext uri="{BB962C8B-B14F-4D97-AF65-F5344CB8AC3E}">
        <p14:creationId xmlns:p14="http://schemas.microsoft.com/office/powerpoint/2010/main" val="3749103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3611" y="265199"/>
            <a:ext cx="11277600" cy="808963"/>
          </a:xfrm>
        </p:spPr>
        <p:txBody>
          <a:bodyPr>
            <a:noAutofit/>
          </a:bodyPr>
          <a:lstStyle/>
          <a:p>
            <a:r>
              <a:rPr lang="nl-NL" sz="3600" b="1" dirty="0"/>
              <a:t>Results – Development</a:t>
            </a:r>
            <a:endParaRPr lang="nl-NL" sz="3600" b="1" dirty="0">
              <a:solidFill>
                <a:schemeClr val="tx1"/>
              </a:solidFill>
            </a:endParaRPr>
          </a:p>
        </p:txBody>
      </p:sp>
      <p:sp>
        <p:nvSpPr>
          <p:cNvPr id="3" name="Tijdelijke aanduiding voor inhoud 2"/>
          <p:cNvSpPr>
            <a:spLocks noGrp="1"/>
          </p:cNvSpPr>
          <p:nvPr>
            <p:ph idx="1"/>
          </p:nvPr>
        </p:nvSpPr>
        <p:spPr>
          <a:xfrm>
            <a:off x="263611" y="1773734"/>
            <a:ext cx="11026430" cy="813516"/>
          </a:xfrm>
        </p:spPr>
        <p:txBody>
          <a:bodyPr>
            <a:normAutofit/>
          </a:bodyPr>
          <a:lstStyle/>
          <a:p>
            <a:r>
              <a:rPr lang="en-US" sz="1800" b="1" dirty="0"/>
              <a:t>NICU - Issues on parental education through the </a:t>
            </a:r>
            <a:r>
              <a:rPr lang="en-US" sz="1800" b="1" dirty="0">
                <a:solidFill>
                  <a:srgbClr val="FF0000"/>
                </a:solidFill>
              </a:rPr>
              <a:t>IDEATION WORKSHOP</a:t>
            </a:r>
            <a:r>
              <a:rPr lang="en-US" sz="1800" b="1" dirty="0"/>
              <a:t> </a:t>
            </a:r>
            <a:r>
              <a:rPr lang="en-US" sz="1800" dirty="0"/>
              <a:t>based on the results of the previous process (Table 2).</a:t>
            </a:r>
            <a:endParaRPr lang="ru-RU" sz="1800" dirty="0"/>
          </a:p>
        </p:txBody>
      </p:sp>
      <p:pic>
        <p:nvPicPr>
          <p:cNvPr id="4" name="Afbeelding 3"/>
          <p:cNvPicPr>
            <a:picLocks noChangeAspect="1"/>
          </p:cNvPicPr>
          <p:nvPr/>
        </p:nvPicPr>
        <p:blipFill rotWithShape="1">
          <a:blip r:embed="rId2"/>
          <a:srcRect l="71686" t="39178" r="11926" b="41467"/>
          <a:stretch/>
        </p:blipFill>
        <p:spPr>
          <a:xfrm>
            <a:off x="640003" y="2880472"/>
            <a:ext cx="5672955" cy="2009295"/>
          </a:xfrm>
          <a:prstGeom prst="rect">
            <a:avLst/>
          </a:prstGeom>
          <a:ln>
            <a:solidFill>
              <a:schemeClr val="tx1"/>
            </a:solidFill>
            <a:prstDash val="solid"/>
          </a:ln>
        </p:spPr>
      </p:pic>
    </p:spTree>
    <p:extLst>
      <p:ext uri="{BB962C8B-B14F-4D97-AF65-F5344CB8AC3E}">
        <p14:creationId xmlns:p14="http://schemas.microsoft.com/office/powerpoint/2010/main" val="1188688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23424" y="652679"/>
            <a:ext cx="9905014" cy="1087629"/>
          </a:xfrm>
        </p:spPr>
        <p:txBody>
          <a:bodyPr>
            <a:noAutofit/>
          </a:bodyPr>
          <a:lstStyle/>
          <a:p>
            <a:r>
              <a:rPr lang="nl-NL" sz="2400" b="1" dirty="0"/>
              <a:t>Results: </a:t>
            </a:r>
            <a:r>
              <a:rPr lang="nl-NL" sz="2400" b="1" dirty="0">
                <a:solidFill>
                  <a:srgbClr val="FF0000"/>
                </a:solidFill>
              </a:rPr>
              <a:t>Validation</a:t>
            </a:r>
            <a:r>
              <a:rPr lang="nl-NL" sz="2400" b="1" dirty="0"/>
              <a:t> of design strategy &amp; health care Service Design </a:t>
            </a:r>
            <a:r>
              <a:rPr lang="nl-NL" sz="2400" b="1" dirty="0" err="1"/>
              <a:t>concepts</a:t>
            </a:r>
            <a:endParaRPr lang="nl-NL" sz="2400" b="1" dirty="0">
              <a:solidFill>
                <a:schemeClr val="tx1"/>
              </a:solidFill>
            </a:endParaRPr>
          </a:p>
        </p:txBody>
      </p:sp>
      <p:sp>
        <p:nvSpPr>
          <p:cNvPr id="3" name="Tijdelijke aanduiding voor inhoud 2"/>
          <p:cNvSpPr>
            <a:spLocks noGrp="1"/>
          </p:cNvSpPr>
          <p:nvPr>
            <p:ph idx="1"/>
          </p:nvPr>
        </p:nvSpPr>
        <p:spPr>
          <a:xfrm>
            <a:off x="795893" y="1920298"/>
            <a:ext cx="10251552" cy="3976649"/>
          </a:xfrm>
          <a:solidFill>
            <a:schemeClr val="bg1"/>
          </a:solidFill>
        </p:spPr>
        <p:txBody>
          <a:bodyPr>
            <a:noAutofit/>
          </a:bodyPr>
          <a:lstStyle/>
          <a:p>
            <a:pPr>
              <a:lnSpc>
                <a:spcPct val="100000"/>
              </a:lnSpc>
              <a:spcBef>
                <a:spcPts val="0"/>
              </a:spcBef>
            </a:pPr>
            <a:r>
              <a:rPr lang="en-US" sz="1800" dirty="0"/>
              <a:t>The </a:t>
            </a:r>
            <a:r>
              <a:rPr lang="en-US" sz="1800" b="1" dirty="0">
                <a:solidFill>
                  <a:srgbClr val="FF0000"/>
                </a:solidFill>
              </a:rPr>
              <a:t>EXPERT VALIDITY ANALYSIS </a:t>
            </a:r>
            <a:r>
              <a:rPr lang="en-US" sz="1800" dirty="0"/>
              <a:t>yielded a score: 5.6 (of 7), with an overall positive rating. </a:t>
            </a:r>
            <a:endParaRPr lang="ru-RU" sz="1800" dirty="0"/>
          </a:p>
          <a:p>
            <a:pPr>
              <a:lnSpc>
                <a:spcPct val="150000"/>
              </a:lnSpc>
            </a:pPr>
            <a:r>
              <a:rPr lang="en-US" sz="1800" dirty="0"/>
              <a:t>The </a:t>
            </a:r>
            <a:r>
              <a:rPr lang="en-US" sz="1800" b="1" dirty="0">
                <a:solidFill>
                  <a:srgbClr val="FF0000"/>
                </a:solidFill>
              </a:rPr>
              <a:t>SERVICE CONCEPTS </a:t>
            </a:r>
            <a:r>
              <a:rPr lang="en-US" sz="1800" dirty="0"/>
              <a:t>associated </a:t>
            </a:r>
            <a:r>
              <a:rPr lang="en-US" sz="1800" u="sng" dirty="0"/>
              <a:t>with low requirements of cost and time</a:t>
            </a:r>
            <a:r>
              <a:rPr lang="en-US" sz="1800" dirty="0"/>
              <a:t>, such as visual improvements of materials and supplementing educational materials, </a:t>
            </a:r>
            <a:r>
              <a:rPr lang="en-US" sz="1800" u="sng" dirty="0"/>
              <a:t>had higher scores </a:t>
            </a:r>
            <a:r>
              <a:rPr lang="en-US" sz="1800" dirty="0"/>
              <a:t>than service </a:t>
            </a:r>
            <a:r>
              <a:rPr lang="en-US" sz="1800" u="sng" dirty="0"/>
              <a:t>concepts associated with high workload and expenditures</a:t>
            </a:r>
            <a:r>
              <a:rPr lang="en-US" sz="1800" dirty="0"/>
              <a:t>, such as excessive workload for nurses, improvements to facilities and environments, and system developments.</a:t>
            </a:r>
          </a:p>
        </p:txBody>
      </p:sp>
    </p:spTree>
    <p:extLst>
      <p:ext uri="{BB962C8B-B14F-4D97-AF65-F5344CB8AC3E}">
        <p14:creationId xmlns:p14="http://schemas.microsoft.com/office/powerpoint/2010/main" val="3095943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2408903" y="283559"/>
            <a:ext cx="8367252" cy="1012371"/>
          </a:xfrm>
        </p:spPr>
        <p:txBody>
          <a:bodyPr>
            <a:noAutofit/>
          </a:bodyPr>
          <a:lstStyle/>
          <a:p>
            <a:r>
              <a:rPr lang="nl-NL" sz="2000" b="1" dirty="0"/>
              <a:t>Results: </a:t>
            </a:r>
            <a:r>
              <a:rPr lang="nl-NL" sz="2000" b="1" dirty="0">
                <a:solidFill>
                  <a:srgbClr val="FF0000"/>
                </a:solidFill>
              </a:rPr>
              <a:t>Validation</a:t>
            </a:r>
            <a:r>
              <a:rPr lang="nl-NL" sz="2000" b="1" dirty="0"/>
              <a:t> of design strategy &amp; health care Service Design </a:t>
            </a:r>
            <a:r>
              <a:rPr lang="nl-NL" sz="2000" b="1" dirty="0" err="1"/>
              <a:t>concepts</a:t>
            </a:r>
            <a:endParaRPr lang="nl-NL" sz="2000" b="1" dirty="0"/>
          </a:p>
        </p:txBody>
      </p:sp>
      <p:graphicFrame>
        <p:nvGraphicFramePr>
          <p:cNvPr id="6" name="Таблица 5"/>
          <p:cNvGraphicFramePr>
            <a:graphicFrameLocks noGrp="1"/>
          </p:cNvGraphicFramePr>
          <p:nvPr>
            <p:extLst>
              <p:ext uri="{D42A27DB-BD31-4B8C-83A1-F6EECF244321}">
                <p14:modId xmlns:p14="http://schemas.microsoft.com/office/powerpoint/2010/main" val="391895269"/>
              </p:ext>
            </p:extLst>
          </p:nvPr>
        </p:nvGraphicFramePr>
        <p:xfrm>
          <a:off x="1306084" y="1768983"/>
          <a:ext cx="10245211" cy="4430677"/>
        </p:xfrm>
        <a:graphic>
          <a:graphicData uri="http://schemas.openxmlformats.org/drawingml/2006/table">
            <a:tbl>
              <a:tblPr firstRow="1" firstCol="1" bandRow="1">
                <a:tableStyleId>{2D5ABB26-0587-4C30-8999-92F81FD0307C}</a:tableStyleId>
              </a:tblPr>
              <a:tblGrid>
                <a:gridCol w="1586584">
                  <a:extLst>
                    <a:ext uri="{9D8B030D-6E8A-4147-A177-3AD203B41FA5}">
                      <a16:colId xmlns:a16="http://schemas.microsoft.com/office/drawing/2014/main" val="458983628"/>
                    </a:ext>
                  </a:extLst>
                </a:gridCol>
                <a:gridCol w="8658627">
                  <a:extLst>
                    <a:ext uri="{9D8B030D-6E8A-4147-A177-3AD203B41FA5}">
                      <a16:colId xmlns:a16="http://schemas.microsoft.com/office/drawing/2014/main" val="3709205738"/>
                    </a:ext>
                  </a:extLst>
                </a:gridCol>
              </a:tblGrid>
              <a:tr h="282535">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70C0"/>
                          </a:solidFill>
                          <a:effectLst/>
                          <a:latin typeface="+mn-lt"/>
                          <a:cs typeface="Times New Roman" panose="02020603050405020304" pitchFamily="18" charset="0"/>
                        </a:rPr>
                        <a:t>Table 3. Healthcare service design concept (idea—concept cards)</a:t>
                      </a:r>
                      <a:endParaRPr lang="en-US" sz="1600" dirty="0">
                        <a:effectLst/>
                        <a:latin typeface="+mn-lt"/>
                        <a:ea typeface="Liberation Mono"/>
                        <a:cs typeface="Times New Roman" panose="02020603050405020304" pitchFamily="18" charset="0"/>
                      </a:endParaRPr>
                    </a:p>
                  </a:txBody>
                  <a:tcPr marL="51281" marR="51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539046381"/>
                  </a:ext>
                </a:extLst>
              </a:tr>
              <a:tr h="229665">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70C0"/>
                          </a:solidFill>
                          <a:effectLst/>
                          <a:latin typeface="+mn-lt"/>
                          <a:cs typeface="Times New Roman" panose="02020603050405020304" pitchFamily="18" charset="0"/>
                        </a:rPr>
                        <a:t>1. Improving the Design of Educational Materials</a:t>
                      </a:r>
                      <a:endParaRPr lang="en-US" sz="1600" dirty="0">
                        <a:effectLst/>
                        <a:latin typeface="+mn-lt"/>
                        <a:ea typeface="DejaVu Sans"/>
                        <a:cs typeface="Times New Roman" panose="02020603050405020304" pitchFamily="18" charset="0"/>
                      </a:endParaRPr>
                    </a:p>
                  </a:txBody>
                  <a:tcPr marL="51281" marR="51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746029972"/>
                  </a:ext>
                </a:extLst>
              </a:tr>
              <a:tr h="1148324">
                <a:tc gridSpan="2">
                  <a:txBody>
                    <a:bodyPr/>
                    <a:lstStyle/>
                    <a:p>
                      <a:pPr algn="ctr">
                        <a:spcAft>
                          <a:spcPts val="0"/>
                        </a:spcAft>
                      </a:pPr>
                      <a:r>
                        <a:rPr lang="en-US" sz="1600" dirty="0">
                          <a:solidFill>
                            <a:srgbClr val="0070C0"/>
                          </a:solidFill>
                          <a:effectLst/>
                          <a:latin typeface="+mn-lt"/>
                          <a:cs typeface="Times New Roman" panose="02020603050405020304" pitchFamily="18" charset="0"/>
                        </a:rPr>
                        <a:t>Uniﬁed design (size, format) for ease of understanding and storage.</a:t>
                      </a:r>
                    </a:p>
                    <a:p>
                      <a:pPr algn="ctr">
                        <a:spcAft>
                          <a:spcPts val="0"/>
                        </a:spcAft>
                      </a:pPr>
                      <a:r>
                        <a:rPr lang="en-US" sz="1600" dirty="0">
                          <a:solidFill>
                            <a:srgbClr val="0070C0"/>
                          </a:solidFill>
                          <a:effectLst/>
                          <a:latin typeface="+mn-lt"/>
                          <a:cs typeface="Times New Roman" panose="02020603050405020304" pitchFamily="18" charset="0"/>
                        </a:rPr>
                        <a:t>Provide visualized data for content that requires visual understanding (text, image, or video).</a:t>
                      </a:r>
                    </a:p>
                    <a:p>
                      <a:pPr algn="ctr">
                        <a:spcAft>
                          <a:spcPts val="0"/>
                        </a:spcAft>
                      </a:pPr>
                      <a:r>
                        <a:rPr lang="en-US" sz="1600" dirty="0">
                          <a:solidFill>
                            <a:srgbClr val="0070C0"/>
                          </a:solidFill>
                          <a:effectLst/>
                          <a:latin typeface="+mn-lt"/>
                          <a:cs typeface="Times New Roman" panose="02020603050405020304" pitchFamily="18" charset="0"/>
                        </a:rPr>
                        <a:t>Provide workbooks for content that requires exact measurement such as breastfeeding and medication management.</a:t>
                      </a:r>
                      <a:r>
                        <a:rPr lang="ru-RU" sz="1600" dirty="0">
                          <a:solidFill>
                            <a:srgbClr val="0070C0"/>
                          </a:solidFill>
                          <a:effectLst/>
                          <a:latin typeface="+mn-lt"/>
                          <a:cs typeface="Times New Roman" panose="02020603050405020304" pitchFamily="18" charset="0"/>
                        </a:rPr>
                        <a:t> </a:t>
                      </a:r>
                      <a:endParaRPr lang="en-US" sz="1600" dirty="0">
                        <a:effectLst/>
                        <a:latin typeface="+mn-lt"/>
                        <a:ea typeface="DejaVu Sans"/>
                        <a:cs typeface="Times New Roman" panose="02020603050405020304" pitchFamily="18" charset="0"/>
                      </a:endParaRPr>
                    </a:p>
                  </a:txBody>
                  <a:tcPr marL="51281" marR="51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733047266"/>
                  </a:ext>
                </a:extLst>
              </a:tr>
              <a:tr h="918659">
                <a:tc>
                  <a:txBody>
                    <a:bodyPr/>
                    <a:lstStyle/>
                    <a:p>
                      <a:pPr>
                        <a:spcAft>
                          <a:spcPts val="0"/>
                        </a:spcAft>
                      </a:pPr>
                      <a:r>
                        <a:rPr lang="en-US" sz="1600" dirty="0">
                          <a:solidFill>
                            <a:srgbClr val="0070C0"/>
                          </a:solidFill>
                          <a:effectLst/>
                          <a:latin typeface="+mn-lt"/>
                          <a:cs typeface="Times New Roman" panose="02020603050405020304" pitchFamily="18" charset="0"/>
                        </a:rPr>
                        <a:t>Problem</a:t>
                      </a:r>
                      <a:endParaRPr lang="en-US" sz="1600" dirty="0">
                        <a:solidFill>
                          <a:schemeClr val="tx1"/>
                        </a:solidFill>
                        <a:effectLst/>
                        <a:latin typeface="+mn-lt"/>
                        <a:ea typeface="DejaVu Sans"/>
                        <a:cs typeface="Times New Roman" panose="02020603050405020304" pitchFamily="18" charset="0"/>
                      </a:endParaRPr>
                    </a:p>
                  </a:txBody>
                  <a:tcPr marL="51281" marR="51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70C0"/>
                          </a:solidFill>
                          <a:effectLst/>
                          <a:latin typeface="+mn-lt"/>
                          <a:cs typeface="Times New Roman" panose="02020603050405020304" pitchFamily="18" charset="0"/>
                        </a:rPr>
                        <a:t>Difﬁcult to manage educational materials as they have different sizes and formats.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70C0"/>
                          </a:solidFill>
                          <a:effectLst/>
                          <a:latin typeface="+mn-lt"/>
                          <a:cs typeface="Times New Roman" panose="02020603050405020304" pitchFamily="18" charset="0"/>
                        </a:rPr>
                        <a:t>Effective teaching methods differ according to the content of the education.</a:t>
                      </a:r>
                      <a:endParaRPr lang="en-US" sz="1600" dirty="0">
                        <a:solidFill>
                          <a:srgbClr val="0070C0"/>
                        </a:solidFill>
                        <a:effectLst/>
                        <a:latin typeface="+mn-lt"/>
                        <a:ea typeface="Liberation Mono"/>
                        <a:cs typeface="Times New Roman" panose="02020603050405020304" pitchFamily="18" charset="0"/>
                      </a:endParaRPr>
                    </a:p>
                  </a:txBody>
                  <a:tcPr marL="51281" marR="51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5566728"/>
                  </a:ext>
                </a:extLst>
              </a:tr>
              <a:tr h="13779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0070C0"/>
                          </a:solidFill>
                          <a:effectLst/>
                          <a:latin typeface="+mn-lt"/>
                          <a:cs typeface="Times New Roman" panose="02020603050405020304" pitchFamily="18" charset="0"/>
                        </a:rPr>
                        <a:t>Tangible action</a:t>
                      </a:r>
                      <a:r>
                        <a:rPr lang="ru-RU" sz="1600" dirty="0">
                          <a:solidFill>
                            <a:srgbClr val="0070C0"/>
                          </a:solidFill>
                          <a:effectLst/>
                          <a:latin typeface="+mn-lt"/>
                          <a:cs typeface="Times New Roman" panose="02020603050405020304" pitchFamily="18" charset="0"/>
                        </a:rPr>
                        <a:t> </a:t>
                      </a:r>
                      <a:endParaRPr lang="en-US" sz="1600" dirty="0">
                        <a:solidFill>
                          <a:srgbClr val="0070C0"/>
                        </a:solidFill>
                        <a:effectLst/>
                        <a:latin typeface="+mn-lt"/>
                        <a:ea typeface="DejaVu Sans"/>
                        <a:cs typeface="Times New Roman" panose="02020603050405020304" pitchFamily="18" charset="0"/>
                      </a:endParaRPr>
                    </a:p>
                  </a:txBody>
                  <a:tcPr marL="51281" marR="51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70C0"/>
                          </a:solidFill>
                          <a:effectLst/>
                          <a:latin typeface="+mn-lt"/>
                          <a:cs typeface="Times New Roman" panose="02020603050405020304" pitchFamily="18" charset="0"/>
                        </a:rPr>
                        <a:t>Increase the level of understanding by unifying the design.</a:t>
                      </a:r>
                      <a:r>
                        <a:rPr lang="ru-RU" sz="1600" dirty="0">
                          <a:solidFill>
                            <a:srgbClr val="0070C0"/>
                          </a:solidFill>
                          <a:effectLst/>
                          <a:latin typeface="+mn-lt"/>
                          <a:cs typeface="Times New Roman" panose="02020603050405020304" pitchFamily="18" charset="0"/>
                        </a:rPr>
                        <a:t> </a:t>
                      </a:r>
                      <a:endParaRPr lang="en-US" sz="1600" dirty="0">
                        <a:solidFill>
                          <a:srgbClr val="0070C0"/>
                        </a:solidFill>
                        <a:effectLst/>
                        <a:latin typeface="+mn-lt"/>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70C0"/>
                          </a:solidFill>
                          <a:effectLst/>
                          <a:latin typeface="+mn-lt"/>
                          <a:cs typeface="Times New Roman" panose="02020603050405020304" pitchFamily="18" charset="0"/>
                        </a:rPr>
                        <a:t>Use effective information delivery methods for different educational content (text / image / video).</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70C0"/>
                          </a:solidFill>
                          <a:effectLst/>
                          <a:latin typeface="+mn-lt"/>
                          <a:cs typeface="Times New Roman" panose="02020603050405020304" pitchFamily="18" charset="0"/>
                        </a:rPr>
                        <a:t>Important and frequently viewed content to be provided as posters, rather than booklets, to be posted on walls.</a:t>
                      </a:r>
                      <a:endParaRPr lang="en-US" sz="1600" dirty="0">
                        <a:solidFill>
                          <a:srgbClr val="0070C0"/>
                        </a:solidFill>
                        <a:effectLst/>
                        <a:latin typeface="+mn-lt"/>
                        <a:ea typeface="Liberation Mono"/>
                        <a:cs typeface="Times New Roman" panose="02020603050405020304" pitchFamily="18" charset="0"/>
                      </a:endParaRPr>
                    </a:p>
                  </a:txBody>
                  <a:tcPr marL="51281" marR="51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0979917"/>
                  </a:ext>
                </a:extLst>
              </a:tr>
              <a:tr h="459330">
                <a:tc>
                  <a:txBody>
                    <a:bodyPr/>
                    <a:lstStyle/>
                    <a:p>
                      <a:pPr algn="ctr">
                        <a:spcAft>
                          <a:spcPts val="0"/>
                        </a:spcAft>
                      </a:pPr>
                      <a:r>
                        <a:rPr lang="en-US" sz="1600" dirty="0">
                          <a:solidFill>
                            <a:srgbClr val="0070C0"/>
                          </a:solidFill>
                          <a:effectLst/>
                          <a:latin typeface="+mn-lt"/>
                          <a:cs typeface="Times New Roman" panose="02020603050405020304" pitchFamily="18" charset="0"/>
                        </a:rPr>
                        <a:t>Limitations</a:t>
                      </a:r>
                      <a:endParaRPr lang="en-US" sz="1600" dirty="0">
                        <a:solidFill>
                          <a:schemeClr val="tx1"/>
                        </a:solidFill>
                        <a:effectLst/>
                        <a:latin typeface="+mn-lt"/>
                        <a:ea typeface="DejaVu Sans"/>
                        <a:cs typeface="Times New Roman" panose="02020603050405020304" pitchFamily="18" charset="0"/>
                      </a:endParaRPr>
                    </a:p>
                  </a:txBody>
                  <a:tcPr marL="51281" marR="51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dirty="0">
                          <a:solidFill>
                            <a:srgbClr val="0070C0"/>
                          </a:solidFill>
                          <a:effectLst/>
                          <a:latin typeface="+mn-lt"/>
                          <a:cs typeface="Times New Roman" panose="02020603050405020304" pitchFamily="18" charset="0"/>
                        </a:rPr>
                        <a:t>None</a:t>
                      </a:r>
                      <a:r>
                        <a:rPr lang="ru-RU" sz="1600" dirty="0">
                          <a:solidFill>
                            <a:srgbClr val="0070C0"/>
                          </a:solidFill>
                          <a:effectLst/>
                          <a:latin typeface="+mn-lt"/>
                          <a:cs typeface="Times New Roman" panose="02020603050405020304" pitchFamily="18" charset="0"/>
                        </a:rPr>
                        <a:t> </a:t>
                      </a:r>
                      <a:endParaRPr lang="en-US" sz="1600" dirty="0">
                        <a:solidFill>
                          <a:schemeClr val="tx1"/>
                        </a:solidFill>
                        <a:effectLst/>
                        <a:latin typeface="+mn-lt"/>
                        <a:ea typeface="DejaVu Sans"/>
                        <a:cs typeface="Times New Roman" panose="02020603050405020304" pitchFamily="18" charset="0"/>
                      </a:endParaRPr>
                    </a:p>
                  </a:txBody>
                  <a:tcPr marL="51281" marR="51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2094400"/>
                  </a:ext>
                </a:extLst>
              </a:tr>
            </a:tbl>
          </a:graphicData>
        </a:graphic>
      </p:graphicFrame>
      <p:sp>
        <p:nvSpPr>
          <p:cNvPr id="2" name="Rechthoek 1"/>
          <p:cNvSpPr/>
          <p:nvPr/>
        </p:nvSpPr>
        <p:spPr>
          <a:xfrm>
            <a:off x="1306084" y="2035276"/>
            <a:ext cx="10245211" cy="2600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29139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3629501292"/>
              </p:ext>
            </p:extLst>
          </p:nvPr>
        </p:nvGraphicFramePr>
        <p:xfrm>
          <a:off x="2115799" y="1411285"/>
          <a:ext cx="9118257" cy="4678335"/>
        </p:xfrm>
        <a:graphic>
          <a:graphicData uri="http://schemas.openxmlformats.org/drawingml/2006/table">
            <a:tbl>
              <a:tblPr firstRow="1" firstCol="1" bandRow="1">
                <a:tableStyleId>{2D5ABB26-0587-4C30-8999-92F81FD0307C}</a:tableStyleId>
              </a:tblPr>
              <a:tblGrid>
                <a:gridCol w="1412062">
                  <a:extLst>
                    <a:ext uri="{9D8B030D-6E8A-4147-A177-3AD203B41FA5}">
                      <a16:colId xmlns:a16="http://schemas.microsoft.com/office/drawing/2014/main" val="328961537"/>
                    </a:ext>
                  </a:extLst>
                </a:gridCol>
                <a:gridCol w="7706195">
                  <a:extLst>
                    <a:ext uri="{9D8B030D-6E8A-4147-A177-3AD203B41FA5}">
                      <a16:colId xmlns:a16="http://schemas.microsoft.com/office/drawing/2014/main" val="3735672408"/>
                    </a:ext>
                  </a:extLst>
                </a:gridCol>
              </a:tblGrid>
              <a:tr h="214353">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70C0"/>
                          </a:solidFill>
                          <a:effectLst/>
                          <a:latin typeface="+mn-lt"/>
                          <a:cs typeface="Times New Roman" panose="02020603050405020304" pitchFamily="18" charset="0"/>
                        </a:rPr>
                        <a:t>2. Improving Guidance Materials for the Care of High-Risk Infants</a:t>
                      </a:r>
                      <a:endParaRPr lang="en-US" sz="1600" dirty="0">
                        <a:effectLst/>
                        <a:latin typeface="+mn-lt"/>
                        <a:ea typeface="Liberation Mono"/>
                        <a:cs typeface="Times New Roman" panose="02020603050405020304" pitchFamily="18" charset="0"/>
                      </a:endParaRPr>
                    </a:p>
                  </a:txBody>
                  <a:tcPr marL="51281" marR="51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391066711"/>
                  </a:ext>
                </a:extLst>
              </a:tr>
              <a:tr h="1210367">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70C0"/>
                          </a:solidFill>
                          <a:effectLst/>
                          <a:latin typeface="+mn-lt"/>
                          <a:cs typeface="Times New Roman" panose="02020603050405020304" pitchFamily="18" charset="0"/>
                        </a:rPr>
                        <a:t>Provide guidelines on caring for high—risk infants after discharge, depending on corrected age.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70C0"/>
                          </a:solidFill>
                          <a:effectLst/>
                          <a:latin typeface="+mn-lt"/>
                          <a:cs typeface="Times New Roman" panose="02020603050405020304" pitchFamily="18" charset="0"/>
                        </a:rPr>
                        <a:t>Provide self-check material so that the parents can assess the situation themselves.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70C0"/>
                          </a:solidFill>
                          <a:effectLst/>
                          <a:latin typeface="+mn-lt"/>
                          <a:cs typeface="Times New Roman" panose="02020603050405020304" pitchFamily="18" charset="0"/>
                        </a:rPr>
                        <a:t>Provide guidance on </a:t>
                      </a:r>
                      <a:r>
                        <a:rPr lang="en-US" sz="1600" dirty="0" err="1">
                          <a:solidFill>
                            <a:srgbClr val="0070C0"/>
                          </a:solidFill>
                          <a:effectLst/>
                          <a:latin typeface="+mn-lt"/>
                          <a:cs typeface="Times New Roman" panose="02020603050405020304" pitchFamily="18" charset="0"/>
                        </a:rPr>
                        <a:t>dranges</a:t>
                      </a:r>
                      <a:r>
                        <a:rPr lang="en-US" sz="1600" dirty="0">
                          <a:solidFill>
                            <a:srgbClr val="0070C0"/>
                          </a:solidFill>
                          <a:effectLst/>
                          <a:latin typeface="+mn-lt"/>
                          <a:cs typeface="Times New Roman" panose="02020603050405020304" pitchFamily="18" charset="0"/>
                        </a:rPr>
                        <a:t> and accompanying methods of change throughout growth and development, such as changes to general milk powder and breastfeeding amounts.</a:t>
                      </a:r>
                    </a:p>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a:solidFill>
                            <a:srgbClr val="0070C0"/>
                          </a:solidFill>
                          <a:effectLst/>
                          <a:latin typeface="+mn-lt"/>
                          <a:cs typeface="Times New Roman" panose="02020603050405020304" pitchFamily="18" charset="0"/>
                        </a:rPr>
                        <a:t> </a:t>
                      </a:r>
                      <a:r>
                        <a:rPr lang="en-US" sz="1600" dirty="0">
                          <a:solidFill>
                            <a:srgbClr val="0070C0"/>
                          </a:solidFill>
                          <a:effectLst/>
                          <a:latin typeface="+mn-lt"/>
                          <a:cs typeface="Times New Roman" panose="02020603050405020304" pitchFamily="18" charset="0"/>
                        </a:rPr>
                        <a:t>Provide Q&amp;A for emergency and manageable situations</a:t>
                      </a:r>
                      <a:r>
                        <a:rPr lang="ru-RU" sz="1600" dirty="0">
                          <a:solidFill>
                            <a:srgbClr val="0070C0"/>
                          </a:solidFill>
                          <a:effectLst/>
                          <a:latin typeface="+mn-lt"/>
                          <a:cs typeface="Times New Roman" panose="02020603050405020304" pitchFamily="18" charset="0"/>
                        </a:rPr>
                        <a:t> </a:t>
                      </a:r>
                      <a:endParaRPr lang="en-US" sz="1600" dirty="0">
                        <a:effectLst/>
                        <a:latin typeface="+mn-lt"/>
                        <a:ea typeface="Liberation Mono"/>
                        <a:cs typeface="Times New Roman" panose="02020603050405020304" pitchFamily="18" charset="0"/>
                      </a:endParaRPr>
                    </a:p>
                  </a:txBody>
                  <a:tcPr marL="51281" marR="51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2990202836"/>
                  </a:ext>
                </a:extLst>
              </a:tr>
              <a:tr h="1286118">
                <a:tc>
                  <a:txBody>
                    <a:bodyPr/>
                    <a:lstStyle/>
                    <a:p>
                      <a:pPr algn="ctr">
                        <a:spcAft>
                          <a:spcPts val="0"/>
                        </a:spcAft>
                      </a:pPr>
                      <a:r>
                        <a:rPr lang="en-US" sz="1600" dirty="0">
                          <a:solidFill>
                            <a:srgbClr val="0070C0"/>
                          </a:solidFill>
                          <a:effectLst/>
                          <a:latin typeface="+mn-lt"/>
                          <a:cs typeface="Times New Roman" panose="02020603050405020304" pitchFamily="18" charset="0"/>
                        </a:rPr>
                        <a:t>Problem</a:t>
                      </a:r>
                      <a:endParaRPr lang="en-US" sz="1600" dirty="0">
                        <a:solidFill>
                          <a:schemeClr val="tx1"/>
                        </a:solidFill>
                        <a:effectLst/>
                        <a:latin typeface="+mn-lt"/>
                        <a:ea typeface="DejaVu Sans"/>
                        <a:cs typeface="Times New Roman" panose="02020603050405020304" pitchFamily="18" charset="0"/>
                      </a:endParaRPr>
                    </a:p>
                  </a:txBody>
                  <a:tcPr marL="51281" marR="51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dirty="0">
                          <a:solidFill>
                            <a:srgbClr val="0070C0"/>
                          </a:solidFill>
                          <a:effectLst/>
                          <a:latin typeface="+mn-lt"/>
                          <a:cs typeface="Times New Roman" panose="02020603050405020304" pitchFamily="18" charset="0"/>
                        </a:rPr>
                        <a:t>High volume of everyday guidance due to changes in growth and development.</a:t>
                      </a:r>
                    </a:p>
                    <a:p>
                      <a:pPr algn="ctr">
                        <a:spcAft>
                          <a:spcPts val="0"/>
                        </a:spcAft>
                      </a:pPr>
                      <a:r>
                        <a:rPr lang="en-US" sz="1600" dirty="0">
                          <a:solidFill>
                            <a:srgbClr val="0070C0"/>
                          </a:solidFill>
                          <a:effectLst/>
                          <a:latin typeface="+mn-lt"/>
                          <a:cs typeface="Times New Roman" panose="02020603050405020304" pitchFamily="18" charset="0"/>
                        </a:rPr>
                        <a:t>Problem Difﬁcult to check the speciﬁcs of growth and development of the baby.</a:t>
                      </a:r>
                    </a:p>
                    <a:p>
                      <a:pPr algn="ctr">
                        <a:spcAft>
                          <a:spcPts val="0"/>
                        </a:spcAft>
                      </a:pPr>
                      <a:r>
                        <a:rPr lang="en-US" sz="1600" dirty="0">
                          <a:solidFill>
                            <a:srgbClr val="0070C0"/>
                          </a:solidFill>
                          <a:effectLst/>
                          <a:latin typeface="+mn-lt"/>
                          <a:cs typeface="Times New Roman" panose="02020603050405020304" pitchFamily="18" charset="0"/>
                        </a:rPr>
                        <a:t>There are not as many </a:t>
                      </a:r>
                      <a:r>
                        <a:rPr lang="en-US" sz="1600" dirty="0" err="1">
                          <a:solidFill>
                            <a:srgbClr val="0070C0"/>
                          </a:solidFill>
                          <a:effectLst/>
                          <a:latin typeface="+mn-lt"/>
                          <a:cs typeface="Times New Roman" panose="02020603050405020304" pitchFamily="18" charset="0"/>
                        </a:rPr>
                        <a:t>emergermies</a:t>
                      </a:r>
                      <a:r>
                        <a:rPr lang="en-US" sz="1600" dirty="0">
                          <a:solidFill>
                            <a:srgbClr val="0070C0"/>
                          </a:solidFill>
                          <a:effectLst/>
                          <a:latin typeface="+mn-lt"/>
                          <a:cs typeface="Times New Roman" panose="02020603050405020304" pitchFamily="18" charset="0"/>
                        </a:rPr>
                        <a:t> as inquiries relating to abnormal symptoms displayed by babies.</a:t>
                      </a:r>
                      <a:endParaRPr lang="en-US" sz="1600" dirty="0">
                        <a:effectLst/>
                        <a:latin typeface="+mn-lt"/>
                        <a:ea typeface="Liberation Mono"/>
                        <a:cs typeface="Times New Roman" panose="02020603050405020304" pitchFamily="18" charset="0"/>
                      </a:endParaRPr>
                    </a:p>
                  </a:txBody>
                  <a:tcPr marL="51281" marR="51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2579980"/>
                  </a:ext>
                </a:extLst>
              </a:tr>
              <a:tr h="128611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70C0"/>
                          </a:solidFill>
                          <a:effectLst/>
                          <a:latin typeface="+mn-lt"/>
                          <a:cs typeface="Times New Roman" panose="02020603050405020304" pitchFamily="18" charset="0"/>
                        </a:rPr>
                        <a:t>Tangible action</a:t>
                      </a:r>
                      <a:r>
                        <a:rPr lang="ru-RU" sz="1600" dirty="0">
                          <a:solidFill>
                            <a:srgbClr val="0070C0"/>
                          </a:solidFill>
                          <a:effectLst/>
                          <a:latin typeface="+mn-lt"/>
                          <a:cs typeface="Times New Roman" panose="02020603050405020304" pitchFamily="18" charset="0"/>
                        </a:rPr>
                        <a:t> </a:t>
                      </a:r>
                      <a:endParaRPr lang="en-US" sz="1600" dirty="0">
                        <a:effectLst/>
                        <a:latin typeface="+mn-lt"/>
                        <a:ea typeface="DejaVu Sans"/>
                        <a:cs typeface="Times New Roman" panose="02020603050405020304" pitchFamily="18" charset="0"/>
                      </a:endParaRPr>
                    </a:p>
                  </a:txBody>
                  <a:tcPr marL="51281" marR="51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70C0"/>
                          </a:solidFill>
                          <a:effectLst/>
                          <a:latin typeface="+mn-lt"/>
                          <a:cs typeface="Times New Roman" panose="02020603050405020304" pitchFamily="18" charset="0"/>
                        </a:rPr>
                        <a:t>In addition to examinations of infants and toddlers, distribute material on growth and development, allowing</a:t>
                      </a:r>
                    </a:p>
                    <a:p>
                      <a:pPr algn="ctr">
                        <a:spcAft>
                          <a:spcPts val="0"/>
                        </a:spcAft>
                      </a:pPr>
                      <a:r>
                        <a:rPr lang="en-US" sz="1600" dirty="0">
                          <a:solidFill>
                            <a:srgbClr val="0070C0"/>
                          </a:solidFill>
                          <a:effectLst/>
                          <a:latin typeface="+mn-lt"/>
                          <a:cs typeface="Times New Roman" panose="02020603050405020304" pitchFamily="18" charset="0"/>
                        </a:rPr>
                        <a:t>Tangible action for constant self-checking</a:t>
                      </a:r>
                    </a:p>
                    <a:p>
                      <a:pPr algn="ctr">
                        <a:spcAft>
                          <a:spcPts val="0"/>
                        </a:spcAft>
                      </a:pPr>
                      <a:r>
                        <a:rPr lang="en-US" sz="1600" dirty="0">
                          <a:solidFill>
                            <a:srgbClr val="0070C0"/>
                          </a:solidFill>
                          <a:effectLst/>
                          <a:latin typeface="+mn-lt"/>
                          <a:cs typeface="Times New Roman" panose="02020603050405020304" pitchFamily="18" charset="0"/>
                        </a:rPr>
                        <a:t>Provide a recording platform on the website, to allow for its use as reference data during outpatient visits.</a:t>
                      </a:r>
                      <a:endParaRPr lang="en-US" sz="1600" dirty="0">
                        <a:effectLst/>
                        <a:latin typeface="+mn-lt"/>
                        <a:ea typeface="Liberation Mono"/>
                        <a:cs typeface="Times New Roman" panose="02020603050405020304" pitchFamily="18" charset="0"/>
                      </a:endParaRPr>
                    </a:p>
                  </a:txBody>
                  <a:tcPr marL="51281" marR="51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55875079"/>
                  </a:ext>
                </a:extLst>
              </a:tr>
              <a:tr h="643059">
                <a:tc>
                  <a:txBody>
                    <a:bodyPr/>
                    <a:lstStyle/>
                    <a:p>
                      <a:pPr algn="ctr">
                        <a:spcAft>
                          <a:spcPts val="0"/>
                        </a:spcAft>
                      </a:pPr>
                      <a:r>
                        <a:rPr lang="en-US" sz="1600" dirty="0">
                          <a:solidFill>
                            <a:srgbClr val="0070C0"/>
                          </a:solidFill>
                          <a:effectLst/>
                          <a:latin typeface="+mn-lt"/>
                          <a:cs typeface="Times New Roman" panose="02020603050405020304" pitchFamily="18" charset="0"/>
                        </a:rPr>
                        <a:t>Limitations</a:t>
                      </a:r>
                      <a:endParaRPr lang="en-US" sz="1600" dirty="0">
                        <a:solidFill>
                          <a:schemeClr val="tx1"/>
                        </a:solidFill>
                        <a:effectLst/>
                        <a:latin typeface="+mn-lt"/>
                        <a:ea typeface="DejaVu Sans"/>
                        <a:cs typeface="Times New Roman" panose="02020603050405020304" pitchFamily="18" charset="0"/>
                      </a:endParaRPr>
                    </a:p>
                  </a:txBody>
                  <a:tcPr marL="51281" marR="51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70C0"/>
                          </a:solidFill>
                          <a:effectLst/>
                          <a:latin typeface="+mn-lt"/>
                          <a:cs typeface="Times New Roman" panose="02020603050405020304" pitchFamily="18" charset="0"/>
                        </a:rPr>
                        <a:t>Using websites to record inquiries requires an electronic records management system linked with medical treatment</a:t>
                      </a:r>
                      <a:endParaRPr lang="en-US" sz="1600" dirty="0">
                        <a:solidFill>
                          <a:srgbClr val="0070C0"/>
                        </a:solidFill>
                        <a:effectLst/>
                        <a:latin typeface="+mn-lt"/>
                        <a:ea typeface="DejaVu Sans"/>
                        <a:cs typeface="Times New Roman" panose="02020603050405020304" pitchFamily="18" charset="0"/>
                      </a:endParaRPr>
                    </a:p>
                  </a:txBody>
                  <a:tcPr marL="51281" marR="51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5330746"/>
                  </a:ext>
                </a:extLst>
              </a:tr>
            </a:tbl>
          </a:graphicData>
        </a:graphic>
      </p:graphicFrame>
      <p:sp>
        <p:nvSpPr>
          <p:cNvPr id="5" name="Rechthoek 1"/>
          <p:cNvSpPr/>
          <p:nvPr/>
        </p:nvSpPr>
        <p:spPr>
          <a:xfrm>
            <a:off x="2115799" y="1348835"/>
            <a:ext cx="9118257" cy="2746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1"/>
          <p:cNvSpPr>
            <a:spLocks noGrp="1"/>
          </p:cNvSpPr>
          <p:nvPr>
            <p:ph type="title"/>
          </p:nvPr>
        </p:nvSpPr>
        <p:spPr>
          <a:xfrm>
            <a:off x="517718" y="195068"/>
            <a:ext cx="11277600" cy="1012371"/>
          </a:xfrm>
        </p:spPr>
        <p:txBody>
          <a:bodyPr>
            <a:noAutofit/>
          </a:bodyPr>
          <a:lstStyle/>
          <a:p>
            <a:r>
              <a:rPr lang="nl-NL" sz="2400" b="1" dirty="0"/>
              <a:t>Results: </a:t>
            </a:r>
            <a:r>
              <a:rPr lang="nl-NL" sz="2400" b="1" dirty="0">
                <a:solidFill>
                  <a:srgbClr val="FF0000"/>
                </a:solidFill>
              </a:rPr>
              <a:t>Validation</a:t>
            </a:r>
            <a:r>
              <a:rPr lang="nl-NL" sz="2400" b="1" dirty="0"/>
              <a:t> </a:t>
            </a:r>
            <a:br>
              <a:rPr lang="nl-NL" sz="2400" b="1" dirty="0"/>
            </a:br>
            <a:r>
              <a:rPr lang="nl-NL" sz="2400" b="1" dirty="0"/>
              <a:t>of design strategy &amp; health care Service Design </a:t>
            </a:r>
            <a:r>
              <a:rPr lang="nl-NL" sz="2400" b="1" dirty="0" err="1"/>
              <a:t>concepts</a:t>
            </a:r>
            <a:endParaRPr lang="nl-NL" sz="2400" b="1" dirty="0"/>
          </a:p>
        </p:txBody>
      </p:sp>
    </p:spTree>
    <p:extLst>
      <p:ext uri="{BB962C8B-B14F-4D97-AF65-F5344CB8AC3E}">
        <p14:creationId xmlns:p14="http://schemas.microsoft.com/office/powerpoint/2010/main" val="3769847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Таблица 7"/>
          <p:cNvGraphicFramePr>
            <a:graphicFrameLocks noGrp="1"/>
          </p:cNvGraphicFramePr>
          <p:nvPr>
            <p:extLst>
              <p:ext uri="{D42A27DB-BD31-4B8C-83A1-F6EECF244321}">
                <p14:modId xmlns:p14="http://schemas.microsoft.com/office/powerpoint/2010/main" val="1309035587"/>
              </p:ext>
            </p:extLst>
          </p:nvPr>
        </p:nvGraphicFramePr>
        <p:xfrm>
          <a:off x="2427167" y="1590499"/>
          <a:ext cx="7836506" cy="4678566"/>
        </p:xfrm>
        <a:graphic>
          <a:graphicData uri="http://schemas.openxmlformats.org/drawingml/2006/table">
            <a:tbl>
              <a:tblPr firstRow="1" firstCol="1" bandRow="1">
                <a:tableStyleId>{2D5ABB26-0587-4C30-8999-92F81FD0307C}</a:tableStyleId>
              </a:tblPr>
              <a:tblGrid>
                <a:gridCol w="1644911">
                  <a:extLst>
                    <a:ext uri="{9D8B030D-6E8A-4147-A177-3AD203B41FA5}">
                      <a16:colId xmlns:a16="http://schemas.microsoft.com/office/drawing/2014/main" val="3773262744"/>
                    </a:ext>
                  </a:extLst>
                </a:gridCol>
                <a:gridCol w="6191595">
                  <a:extLst>
                    <a:ext uri="{9D8B030D-6E8A-4147-A177-3AD203B41FA5}">
                      <a16:colId xmlns:a16="http://schemas.microsoft.com/office/drawing/2014/main" val="2649823321"/>
                    </a:ext>
                  </a:extLst>
                </a:gridCol>
              </a:tblGrid>
              <a:tr h="258913">
                <a:tc gridSpan="2">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600" dirty="0">
                          <a:solidFill>
                            <a:srgbClr val="0070C0"/>
                          </a:solidFill>
                          <a:effectLst/>
                          <a:latin typeface="+mn-lt"/>
                          <a:cs typeface="Times New Roman" panose="02020603050405020304" pitchFamily="18" charset="0"/>
                        </a:rPr>
                        <a:t>3. Practicum Kit</a:t>
                      </a:r>
                      <a:r>
                        <a:rPr lang="ru-RU" sz="1600" dirty="0">
                          <a:solidFill>
                            <a:srgbClr val="0070C0"/>
                          </a:solidFill>
                          <a:effectLst/>
                          <a:latin typeface="+mn-lt"/>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3639246570"/>
                  </a:ext>
                </a:extLst>
              </a:tr>
              <a:tr h="1439220">
                <a:tc gridSpan="2">
                  <a:txBody>
                    <a:bodyPr/>
                    <a:lstStyle/>
                    <a:p>
                      <a:pPr algn="ctr">
                        <a:lnSpc>
                          <a:spcPct val="107000"/>
                        </a:lnSpc>
                        <a:spcAft>
                          <a:spcPts val="0"/>
                        </a:spcAft>
                      </a:pPr>
                      <a:r>
                        <a:rPr lang="en-US" sz="1600" dirty="0">
                          <a:solidFill>
                            <a:srgbClr val="0070C0"/>
                          </a:solidFill>
                          <a:effectLst/>
                          <a:latin typeface="+mn-lt"/>
                          <a:cs typeface="Times New Roman" panose="02020603050405020304" pitchFamily="18" charset="0"/>
                        </a:rPr>
                        <a:t>Educational kits to be placed inside and outside the NICU, which may be used while waiting during visiting hours.</a:t>
                      </a:r>
                    </a:p>
                    <a:p>
                      <a:pPr algn="ctr">
                        <a:lnSpc>
                          <a:spcPct val="107000"/>
                        </a:lnSpc>
                        <a:spcAft>
                          <a:spcPts val="0"/>
                        </a:spcAft>
                      </a:pPr>
                      <a:r>
                        <a:rPr lang="en-US" sz="1600" dirty="0">
                          <a:solidFill>
                            <a:srgbClr val="0070C0"/>
                          </a:solidFill>
                          <a:effectLst/>
                          <a:latin typeface="+mn-lt"/>
                          <a:cs typeface="Times New Roman" panose="02020603050405020304" pitchFamily="18" charset="0"/>
                        </a:rPr>
                        <a:t>Parents will use them directly and ask questions, allowing them to obtain practical knowledge. </a:t>
                      </a:r>
                    </a:p>
                    <a:p>
                      <a:pPr algn="ctr">
                        <a:lnSpc>
                          <a:spcPct val="107000"/>
                        </a:lnSpc>
                        <a:spcAft>
                          <a:spcPts val="0"/>
                        </a:spcAft>
                      </a:pPr>
                      <a:r>
                        <a:rPr lang="en-US" sz="1600" dirty="0">
                          <a:solidFill>
                            <a:srgbClr val="0070C0"/>
                          </a:solidFill>
                          <a:effectLst/>
                          <a:latin typeface="+mn-lt"/>
                          <a:cs typeface="Times New Roman" panose="02020603050405020304" pitchFamily="18" charset="0"/>
                        </a:rPr>
                        <a:t>Kit contents are systematically constructed to ensure easy content acquisition and utilization.</a:t>
                      </a:r>
                      <a:endParaRPr lang="en-US" sz="1600" dirty="0">
                        <a:effectLst/>
                        <a:latin typeface="+mn-lt"/>
                        <a:ea typeface="Calibri" panose="020F0502020204030204" pitchFamily="34" charset="0"/>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1617031159"/>
                  </a:ext>
                </a:extLst>
              </a:tr>
              <a:tr h="973494">
                <a:tc>
                  <a:txBody>
                    <a:bodyPr/>
                    <a:lstStyle/>
                    <a:p>
                      <a:pPr algn="ctr">
                        <a:spcAft>
                          <a:spcPts val="0"/>
                        </a:spcAft>
                      </a:pPr>
                      <a:r>
                        <a:rPr lang="en-US" sz="1600" dirty="0">
                          <a:solidFill>
                            <a:srgbClr val="0070C0"/>
                          </a:solidFill>
                          <a:effectLst/>
                          <a:latin typeface="+mn-lt"/>
                          <a:cs typeface="Times New Roman" panose="02020603050405020304" pitchFamily="18" charset="0"/>
                        </a:rPr>
                        <a:t>Problem</a:t>
                      </a:r>
                      <a:endParaRPr lang="en-US" sz="1600" dirty="0">
                        <a:solidFill>
                          <a:schemeClr val="tx1"/>
                        </a:solidFill>
                        <a:effectLst/>
                        <a:latin typeface="+mn-lt"/>
                        <a:ea typeface="DejaVu Sans"/>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600" dirty="0">
                          <a:solidFill>
                            <a:srgbClr val="0070C0"/>
                          </a:solidFill>
                          <a:effectLst/>
                          <a:latin typeface="+mn-lt"/>
                          <a:cs typeface="Times New Roman" panose="02020603050405020304" pitchFamily="18" charset="0"/>
                        </a:rPr>
                        <a:t>As education is provided verbally as a one-time event, on paper and via video, it is difficult to accurately understand it and put it into practice</a:t>
                      </a:r>
                    </a:p>
                    <a:p>
                      <a:pPr marL="0" marR="0" indent="0" algn="ctr" defTabSz="914400" rtl="0" eaLnBrk="1" fontAlgn="auto" latinLnBrk="0" hangingPunct="1">
                        <a:lnSpc>
                          <a:spcPct val="107000"/>
                        </a:lnSpc>
                        <a:spcBef>
                          <a:spcPts val="0"/>
                        </a:spcBef>
                        <a:spcAft>
                          <a:spcPts val="0"/>
                        </a:spcAft>
                        <a:buClrTx/>
                        <a:buSzTx/>
                        <a:buFontTx/>
                        <a:buNone/>
                        <a:tabLst/>
                        <a:defRPr/>
                      </a:pPr>
                      <a:r>
                        <a:rPr lang="en-US" sz="1600" dirty="0">
                          <a:solidFill>
                            <a:srgbClr val="0070C0"/>
                          </a:solidFill>
                          <a:effectLst/>
                          <a:latin typeface="+mn-lt"/>
                          <a:cs typeface="Times New Roman" panose="02020603050405020304" pitchFamily="18" charset="0"/>
                        </a:rPr>
                        <a:t>Queries occur in the process of childrearing after discharge</a:t>
                      </a:r>
                      <a:endParaRPr lang="en-US" sz="1600" dirty="0">
                        <a:effectLst/>
                        <a:latin typeface="+mn-lt"/>
                        <a:ea typeface="Calibri" panose="020F0502020204030204" pitchFamily="34" charset="0"/>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12093021"/>
                  </a:ext>
                </a:extLst>
              </a:tr>
              <a:tr h="10520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70C0"/>
                          </a:solidFill>
                          <a:effectLst/>
                          <a:latin typeface="+mn-lt"/>
                          <a:cs typeface="Times New Roman" panose="02020603050405020304" pitchFamily="18" charset="0"/>
                        </a:rPr>
                        <a:t>Tangible action</a:t>
                      </a:r>
                      <a:endParaRPr lang="en-US" sz="1600" dirty="0">
                        <a:effectLst/>
                        <a:latin typeface="+mn-lt"/>
                        <a:ea typeface="DejaVu Sans"/>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US" sz="1600" dirty="0">
                          <a:solidFill>
                            <a:srgbClr val="0070C0"/>
                          </a:solidFill>
                          <a:effectLst/>
                          <a:latin typeface="+mn-lt"/>
                          <a:cs typeface="Times New Roman" panose="02020603050405020304" pitchFamily="18" charset="0"/>
                        </a:rPr>
                        <a:t>Place items used in childrearing out during visiting hours so that the parents are free to utilize them. Practice activities, such as medicine dosage. The overall image of the education can be conveyed using the items inside the kit</a:t>
                      </a:r>
                      <a:endParaRPr lang="en-US" sz="1600" dirty="0">
                        <a:effectLst/>
                        <a:latin typeface="+mn-lt"/>
                        <a:ea typeface="Calibri" panose="020F0502020204030204" pitchFamily="34" charset="0"/>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5067139"/>
                  </a:ext>
                </a:extLst>
              </a:tr>
              <a:tr h="954887">
                <a:tc>
                  <a:txBody>
                    <a:bodyPr/>
                    <a:lstStyle/>
                    <a:p>
                      <a:pPr algn="ctr">
                        <a:spcAft>
                          <a:spcPts val="0"/>
                        </a:spcAft>
                      </a:pPr>
                      <a:r>
                        <a:rPr lang="en-US" sz="1600" dirty="0">
                          <a:solidFill>
                            <a:srgbClr val="0070C0"/>
                          </a:solidFill>
                          <a:effectLst/>
                          <a:latin typeface="+mn-lt"/>
                          <a:cs typeface="Times New Roman" panose="02020603050405020304" pitchFamily="18" charset="0"/>
                        </a:rPr>
                        <a:t>Limitations </a:t>
                      </a:r>
                      <a:endParaRPr lang="en-US" sz="1600" dirty="0">
                        <a:solidFill>
                          <a:srgbClr val="0070C0"/>
                        </a:solidFill>
                        <a:effectLst/>
                        <a:latin typeface="+mn-lt"/>
                        <a:ea typeface="Calibri" panose="020F0502020204030204" pitchFamily="34" charset="0"/>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US" sz="1600" dirty="0">
                          <a:solidFill>
                            <a:srgbClr val="0070C0"/>
                          </a:solidFill>
                          <a:effectLst/>
                          <a:latin typeface="+mn-lt"/>
                          <a:cs typeface="Times New Roman" panose="02020603050405020304" pitchFamily="18" charset="0"/>
                        </a:rPr>
                        <a:t>Sufficient use of the kit is impossible as visiting hours are short.</a:t>
                      </a:r>
                    </a:p>
                    <a:p>
                      <a:pPr algn="ctr">
                        <a:lnSpc>
                          <a:spcPct val="107000"/>
                        </a:lnSpc>
                        <a:spcAft>
                          <a:spcPts val="0"/>
                        </a:spcAft>
                      </a:pPr>
                      <a:r>
                        <a:rPr lang="en-US" sz="1600" dirty="0">
                          <a:solidFill>
                            <a:srgbClr val="0070C0"/>
                          </a:solidFill>
                          <a:effectLst/>
                          <a:latin typeface="+mn-lt"/>
                          <a:cs typeface="Times New Roman" panose="02020603050405020304" pitchFamily="18" charset="0"/>
                        </a:rPr>
                        <a:t>Costs associated with developing and making the kits available.</a:t>
                      </a:r>
                      <a:endParaRPr lang="en-US" sz="1600" dirty="0">
                        <a:solidFill>
                          <a:srgbClr val="0070C0"/>
                        </a:solidFill>
                        <a:effectLst/>
                        <a:latin typeface="+mn-lt"/>
                        <a:ea typeface="Calibri" panose="020F0502020204030204" pitchFamily="34" charset="0"/>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5954042"/>
                  </a:ext>
                </a:extLst>
              </a:tr>
            </a:tbl>
          </a:graphicData>
        </a:graphic>
      </p:graphicFrame>
      <p:sp>
        <p:nvSpPr>
          <p:cNvPr id="7" name="Rechthoek 6"/>
          <p:cNvSpPr/>
          <p:nvPr/>
        </p:nvSpPr>
        <p:spPr>
          <a:xfrm flipV="1">
            <a:off x="2427168" y="1508668"/>
            <a:ext cx="7836506" cy="3387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el 1"/>
          <p:cNvSpPr>
            <a:spLocks noGrp="1"/>
          </p:cNvSpPr>
          <p:nvPr>
            <p:ph type="title"/>
          </p:nvPr>
        </p:nvSpPr>
        <p:spPr>
          <a:xfrm>
            <a:off x="2005309" y="123825"/>
            <a:ext cx="9005591" cy="1012371"/>
          </a:xfrm>
        </p:spPr>
        <p:txBody>
          <a:bodyPr>
            <a:noAutofit/>
          </a:bodyPr>
          <a:lstStyle/>
          <a:p>
            <a:r>
              <a:rPr lang="nl-NL" sz="2000" b="1" dirty="0"/>
              <a:t>Results: </a:t>
            </a:r>
            <a:r>
              <a:rPr lang="nl-NL" sz="2000" b="1" dirty="0">
                <a:solidFill>
                  <a:srgbClr val="FF0000"/>
                </a:solidFill>
              </a:rPr>
              <a:t>Validation</a:t>
            </a:r>
            <a:r>
              <a:rPr lang="nl-NL" sz="2000" b="1" dirty="0"/>
              <a:t> </a:t>
            </a:r>
            <a:br>
              <a:rPr lang="nl-NL" sz="2000" b="1" dirty="0"/>
            </a:br>
            <a:r>
              <a:rPr lang="nl-NL" sz="2000" b="1" dirty="0"/>
              <a:t>of design strategy &amp; health care Service Design </a:t>
            </a:r>
            <a:r>
              <a:rPr lang="nl-NL" sz="2000" b="1" dirty="0" err="1"/>
              <a:t>concepts</a:t>
            </a:r>
            <a:endParaRPr lang="nl-NL" sz="2000" b="1" dirty="0"/>
          </a:p>
        </p:txBody>
      </p:sp>
    </p:spTree>
    <p:extLst>
      <p:ext uri="{BB962C8B-B14F-4D97-AF65-F5344CB8AC3E}">
        <p14:creationId xmlns:p14="http://schemas.microsoft.com/office/powerpoint/2010/main" val="2940735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63610" y="1845733"/>
            <a:ext cx="11191103" cy="4293809"/>
          </a:xfrm>
        </p:spPr>
        <p:txBody>
          <a:bodyPr vert="horz" lIns="0" tIns="45720" rIns="0" bIns="45720" rtlCol="0" anchor="t">
            <a:normAutofit lnSpcReduction="10000"/>
          </a:bodyPr>
          <a:lstStyle/>
          <a:p>
            <a:pPr>
              <a:lnSpc>
                <a:spcPct val="110000"/>
              </a:lnSpc>
              <a:buFont typeface="Arial" panose="020B0604020202020204" pitchFamily="34" charset="0"/>
              <a:buChar char="•"/>
            </a:pPr>
            <a:r>
              <a:rPr lang="nl-NL" sz="2200" b="1" dirty="0"/>
              <a:t> </a:t>
            </a:r>
            <a:r>
              <a:rPr lang="nl-NL" sz="2200" b="1" dirty="0" err="1"/>
              <a:t>Example</a:t>
            </a:r>
            <a:r>
              <a:rPr lang="nl-NL" sz="2200" b="1" dirty="0"/>
              <a:t> of Service Design </a:t>
            </a:r>
            <a:r>
              <a:rPr lang="nl-NL" sz="2200" b="1" dirty="0" err="1"/>
              <a:t>to</a:t>
            </a:r>
            <a:r>
              <a:rPr lang="nl-NL" sz="2200" b="1" dirty="0"/>
              <a:t> </a:t>
            </a:r>
            <a:r>
              <a:rPr lang="nl-NL" sz="2200" b="1" dirty="0" err="1"/>
              <a:t>improve</a:t>
            </a:r>
            <a:r>
              <a:rPr lang="nl-NL" sz="2200" b="1" dirty="0"/>
              <a:t> </a:t>
            </a:r>
            <a:r>
              <a:rPr lang="nl-NL" sz="2200" b="1" dirty="0" err="1"/>
              <a:t>the</a:t>
            </a:r>
            <a:r>
              <a:rPr lang="nl-NL" sz="2200" b="1" dirty="0"/>
              <a:t> </a:t>
            </a:r>
            <a:r>
              <a:rPr lang="nl-NL" sz="2200" b="1" dirty="0" err="1"/>
              <a:t>quality</a:t>
            </a:r>
            <a:r>
              <a:rPr lang="nl-NL" sz="2200" b="1" dirty="0"/>
              <a:t> of </a:t>
            </a:r>
            <a:r>
              <a:rPr lang="nl-NL" sz="2200" b="1" dirty="0" err="1"/>
              <a:t>Parental</a:t>
            </a:r>
            <a:r>
              <a:rPr lang="nl-NL" sz="2200" b="1" dirty="0"/>
              <a:t> </a:t>
            </a:r>
            <a:r>
              <a:rPr lang="nl-NL" sz="2200" b="1" dirty="0" err="1"/>
              <a:t>Education</a:t>
            </a:r>
            <a:r>
              <a:rPr lang="nl-NL" sz="2200" b="1" dirty="0"/>
              <a:t> on </a:t>
            </a:r>
            <a:r>
              <a:rPr lang="nl-NL" sz="2200" b="1" dirty="0" err="1"/>
              <a:t>NICUs</a:t>
            </a:r>
            <a:r>
              <a:rPr lang="nl-NL" sz="2200" b="1" dirty="0"/>
              <a:t> </a:t>
            </a:r>
            <a:endParaRPr lang="nl-NL" sz="2200" b="1" dirty="0">
              <a:ea typeface="Calibri" panose="020F0502020204030204"/>
              <a:cs typeface="Calibri" panose="020F0502020204030204"/>
            </a:endParaRPr>
          </a:p>
          <a:p>
            <a:pPr>
              <a:lnSpc>
                <a:spcPct val="110000"/>
              </a:lnSpc>
              <a:buFont typeface="Arial" panose="020B0604020202020204" pitchFamily="34" charset="0"/>
              <a:buChar char="•"/>
            </a:pPr>
            <a:r>
              <a:rPr lang="nl-NL" sz="2200" b="1" dirty="0"/>
              <a:t> Background &amp; </a:t>
            </a:r>
            <a:r>
              <a:rPr lang="nl-NL" sz="2200" b="1" dirty="0" err="1"/>
              <a:t>Aims</a:t>
            </a:r>
            <a:r>
              <a:rPr lang="nl-NL" sz="2200" b="1" dirty="0"/>
              <a:t> of </a:t>
            </a:r>
            <a:r>
              <a:rPr lang="nl-NL" sz="2200" b="1" dirty="0" err="1"/>
              <a:t>the</a:t>
            </a:r>
            <a:r>
              <a:rPr lang="nl-NL" sz="2200" b="1" dirty="0"/>
              <a:t> </a:t>
            </a:r>
            <a:r>
              <a:rPr lang="nl-NL" sz="2200" b="1" dirty="0" err="1"/>
              <a:t>study</a:t>
            </a:r>
            <a:endParaRPr lang="nl-NL" sz="2200" b="1" dirty="0"/>
          </a:p>
          <a:p>
            <a:pPr>
              <a:lnSpc>
                <a:spcPct val="110000"/>
              </a:lnSpc>
              <a:buFont typeface="Arial" panose="020B0604020202020204" pitchFamily="34" charset="0"/>
              <a:buChar char="•"/>
            </a:pPr>
            <a:r>
              <a:rPr lang="nl-NL" sz="2200" b="1" dirty="0"/>
              <a:t>The Method Double </a:t>
            </a:r>
            <a:r>
              <a:rPr lang="nl-NL" sz="2200" b="1" dirty="0" err="1"/>
              <a:t>Diamond</a:t>
            </a:r>
            <a:r>
              <a:rPr lang="nl-NL" sz="2200" b="1" dirty="0"/>
              <a:t> </a:t>
            </a:r>
            <a:r>
              <a:rPr lang="nl-NL" sz="2200" b="1" dirty="0" err="1"/>
              <a:t>process</a:t>
            </a:r>
            <a:r>
              <a:rPr lang="nl-NL" sz="2200" b="1" dirty="0"/>
              <a:t>  </a:t>
            </a:r>
            <a:r>
              <a:rPr lang="nl-NL" sz="2200" b="1" dirty="0" err="1"/>
              <a:t>and</a:t>
            </a:r>
            <a:r>
              <a:rPr lang="nl-NL" sz="2200" b="1" dirty="0"/>
              <a:t> different </a:t>
            </a:r>
            <a:r>
              <a:rPr lang="nl-NL" sz="2200" b="1" dirty="0" err="1"/>
              <a:t>Phases</a:t>
            </a:r>
            <a:r>
              <a:rPr lang="nl-NL" sz="2200" b="1" dirty="0"/>
              <a:t>.</a:t>
            </a:r>
          </a:p>
          <a:p>
            <a:pPr>
              <a:lnSpc>
                <a:spcPct val="110000"/>
              </a:lnSpc>
              <a:buFont typeface="Arial" panose="020B0604020202020204" pitchFamily="34" charset="0"/>
              <a:buChar char="•"/>
            </a:pPr>
            <a:r>
              <a:rPr lang="nl-NL" sz="2400" b="1" dirty="0" err="1">
                <a:solidFill>
                  <a:srgbClr val="FF0000"/>
                </a:solidFill>
              </a:rPr>
              <a:t>Results</a:t>
            </a:r>
            <a:r>
              <a:rPr lang="nl-NL" sz="2400" b="1" dirty="0">
                <a:solidFill>
                  <a:srgbClr val="FF0000"/>
                </a:solidFill>
              </a:rPr>
              <a:t> – </a:t>
            </a:r>
            <a:r>
              <a:rPr lang="nl-NL" sz="2400" b="1" dirty="0" err="1">
                <a:solidFill>
                  <a:srgbClr val="FF0000"/>
                </a:solidFill>
              </a:rPr>
              <a:t>tables</a:t>
            </a:r>
            <a:endParaRPr lang="nl-NL" sz="2400" b="1" dirty="0">
              <a:solidFill>
                <a:srgbClr val="FF0000"/>
              </a:solidFill>
              <a:ea typeface="Calibri" panose="020F0502020204030204"/>
              <a:cs typeface="Calibri" panose="020F0502020204030204"/>
            </a:endParaRPr>
          </a:p>
          <a:p>
            <a:pPr marL="383540" lvl="1">
              <a:lnSpc>
                <a:spcPct val="110000"/>
              </a:lnSpc>
              <a:buFont typeface="Arial" panose="020B0604020202020204" pitchFamily="34" charset="0"/>
              <a:buChar char="•"/>
            </a:pPr>
            <a:r>
              <a:rPr lang="nl-NL" sz="2200" b="1" dirty="0">
                <a:solidFill>
                  <a:srgbClr val="FF0000"/>
                </a:solidFill>
              </a:rPr>
              <a:t>Definition</a:t>
            </a:r>
            <a:endParaRPr lang="nl-NL" sz="2200" b="1" dirty="0">
              <a:solidFill>
                <a:srgbClr val="FF0000"/>
              </a:solidFill>
              <a:ea typeface="Calibri" panose="020F0502020204030204"/>
              <a:cs typeface="Calibri" panose="020F0502020204030204"/>
            </a:endParaRPr>
          </a:p>
          <a:p>
            <a:pPr marL="383540" lvl="1">
              <a:lnSpc>
                <a:spcPct val="110000"/>
              </a:lnSpc>
              <a:buFont typeface="Arial" panose="020B0604020202020204" pitchFamily="34" charset="0"/>
              <a:buChar char="•"/>
            </a:pPr>
            <a:r>
              <a:rPr lang="nl-NL" sz="2200" b="1" dirty="0">
                <a:solidFill>
                  <a:srgbClr val="FF0000"/>
                </a:solidFill>
              </a:rPr>
              <a:t>Development</a:t>
            </a:r>
            <a:endParaRPr lang="nl-NL" sz="2200" b="1" dirty="0">
              <a:solidFill>
                <a:srgbClr val="FF0000"/>
              </a:solidFill>
              <a:ea typeface="Calibri" panose="020F0502020204030204"/>
              <a:cs typeface="Calibri" panose="020F0502020204030204"/>
            </a:endParaRPr>
          </a:p>
          <a:p>
            <a:pPr marL="383540" lvl="1">
              <a:lnSpc>
                <a:spcPct val="110000"/>
              </a:lnSpc>
              <a:buFont typeface="Arial" panose="020B0604020202020204" pitchFamily="34" charset="0"/>
              <a:buChar char="•"/>
            </a:pPr>
            <a:r>
              <a:rPr lang="nl-NL" sz="2200" b="1" dirty="0" err="1">
                <a:solidFill>
                  <a:srgbClr val="FF0000"/>
                </a:solidFill>
              </a:rPr>
              <a:t>Validation</a:t>
            </a:r>
            <a:r>
              <a:rPr lang="nl-NL" sz="2200" b="1" dirty="0">
                <a:solidFill>
                  <a:srgbClr val="FF0000"/>
                </a:solidFill>
              </a:rPr>
              <a:t>* </a:t>
            </a:r>
            <a:r>
              <a:rPr lang="nl-NL" sz="2200" b="1" dirty="0">
                <a:solidFill>
                  <a:srgbClr val="0070C0"/>
                </a:solidFill>
              </a:rPr>
              <a:t>of Design </a:t>
            </a:r>
            <a:r>
              <a:rPr lang="nl-NL" sz="2200" b="1" dirty="0" err="1">
                <a:solidFill>
                  <a:srgbClr val="0070C0"/>
                </a:solidFill>
              </a:rPr>
              <a:t>strategy</a:t>
            </a:r>
            <a:r>
              <a:rPr lang="nl-NL" sz="2200" b="1" dirty="0">
                <a:solidFill>
                  <a:srgbClr val="0070C0"/>
                </a:solidFill>
              </a:rPr>
              <a:t> </a:t>
            </a:r>
            <a:r>
              <a:rPr lang="nl-NL" sz="2200" b="1" dirty="0" err="1">
                <a:solidFill>
                  <a:srgbClr val="0070C0"/>
                </a:solidFill>
              </a:rPr>
              <a:t>and</a:t>
            </a:r>
            <a:r>
              <a:rPr lang="nl-NL" sz="2200" b="1" dirty="0">
                <a:solidFill>
                  <a:srgbClr val="0070C0"/>
                </a:solidFill>
              </a:rPr>
              <a:t> Health Service Design </a:t>
            </a:r>
            <a:r>
              <a:rPr lang="nl-NL" sz="2200" b="1" dirty="0" err="1">
                <a:solidFill>
                  <a:srgbClr val="0070C0"/>
                </a:solidFill>
              </a:rPr>
              <a:t>Concepts</a:t>
            </a:r>
            <a:endParaRPr lang="nl-NL" sz="2200" b="1" dirty="0">
              <a:solidFill>
                <a:srgbClr val="0070C0"/>
              </a:solidFill>
              <a:ea typeface="Calibri" panose="020F0502020204030204"/>
              <a:cs typeface="Calibri" panose="020F0502020204030204"/>
            </a:endParaRPr>
          </a:p>
          <a:p>
            <a:pPr>
              <a:lnSpc>
                <a:spcPct val="110000"/>
              </a:lnSpc>
              <a:buFont typeface="Arial" panose="020B0604020202020204" pitchFamily="34" charset="0"/>
              <a:buChar char="•"/>
            </a:pPr>
            <a:r>
              <a:rPr lang="nl-NL" sz="2400" b="1" dirty="0" err="1"/>
              <a:t>Discussion</a:t>
            </a:r>
            <a:endParaRPr lang="nl-NL" sz="2400" b="1" dirty="0"/>
          </a:p>
          <a:p>
            <a:pPr>
              <a:lnSpc>
                <a:spcPct val="110000"/>
              </a:lnSpc>
              <a:buFont typeface="Arial" panose="020B0604020202020204" pitchFamily="34" charset="0"/>
              <a:buChar char="•"/>
            </a:pPr>
            <a:r>
              <a:rPr lang="nl-NL" sz="1500">
                <a:ea typeface="Calibri" panose="020F0502020204030204"/>
                <a:cs typeface="Calibri" panose="020F0502020204030204"/>
              </a:rPr>
              <a:t>(*Validation </a:t>
            </a:r>
            <a:r>
              <a:rPr lang="nl-NL" sz="1500" dirty="0">
                <a:ea typeface="Calibri" panose="020F0502020204030204"/>
                <a:cs typeface="Calibri" panose="020F0502020204030204"/>
              </a:rPr>
              <a:t>means </a:t>
            </a:r>
            <a:r>
              <a:rPr lang="nl-NL" sz="1500" dirty="0" err="1">
                <a:ea typeface="Calibri" panose="020F0502020204030204"/>
                <a:cs typeface="Calibri" panose="020F0502020204030204"/>
              </a:rPr>
              <a:t>here</a:t>
            </a:r>
            <a:r>
              <a:rPr lang="nl-NL" sz="1500" dirty="0">
                <a:ea typeface="Calibri" panose="020F0502020204030204"/>
                <a:cs typeface="Calibri" panose="020F0502020204030204"/>
              </a:rPr>
              <a:t> </a:t>
            </a:r>
            <a:r>
              <a:rPr lang="nl-NL" sz="1500" dirty="0" err="1">
                <a:ea typeface="Calibri" panose="020F0502020204030204"/>
                <a:cs typeface="Calibri" panose="020F0502020204030204"/>
              </a:rPr>
              <a:t>confirmation</a:t>
            </a:r>
            <a:r>
              <a:rPr lang="nl-NL" sz="1500" dirty="0">
                <a:ea typeface="Calibri" panose="020F0502020204030204"/>
                <a:cs typeface="Calibri" panose="020F0502020204030204"/>
              </a:rPr>
              <a:t>/</a:t>
            </a:r>
            <a:r>
              <a:rPr lang="nl-NL" sz="1500" dirty="0" err="1">
                <a:ea typeface="Calibri" panose="020F0502020204030204"/>
                <a:cs typeface="Calibri" panose="020F0502020204030204"/>
              </a:rPr>
              <a:t>affirmation</a:t>
            </a:r>
            <a:r>
              <a:rPr lang="nl-NL" sz="1500" dirty="0">
                <a:ea typeface="Calibri" panose="020F0502020204030204"/>
                <a:cs typeface="Calibri" panose="020F0502020204030204"/>
              </a:rPr>
              <a:t>)</a:t>
            </a:r>
          </a:p>
        </p:txBody>
      </p:sp>
      <p:sp>
        <p:nvSpPr>
          <p:cNvPr id="4" name="Pavadinimas 1"/>
          <p:cNvSpPr txBox="1">
            <a:spLocks/>
          </p:cNvSpPr>
          <p:nvPr/>
        </p:nvSpPr>
        <p:spPr>
          <a:xfrm>
            <a:off x="3144427" y="839866"/>
            <a:ext cx="5515968" cy="808963"/>
          </a:xfrm>
          <a:prstGeom prst="rect">
            <a:avLst/>
          </a:prstGeom>
        </p:spPr>
        <p:txBody>
          <a:bodyPr vert="horz" lIns="91440" tIns="45720" rIns="91440" bIns="45720" rtlCol="0" anchor="b">
            <a:normAutofit/>
          </a:bodyPr>
          <a:lstStyle>
            <a:lvl1pPr marL="0" algn="ctr" defTabSz="914400" rtl="0" eaLnBrk="1" latinLnBrk="0" hangingPunct="1">
              <a:lnSpc>
                <a:spcPct val="85000"/>
              </a:lnSpc>
              <a:spcBef>
                <a:spcPct val="0"/>
              </a:spcBef>
              <a:buNone/>
              <a:defRPr sz="4400" kern="1200" spc="-50" baseline="0">
                <a:solidFill>
                  <a:srgbClr val="0070C0"/>
                </a:solidFill>
                <a:latin typeface="+mj-lt"/>
                <a:ea typeface="+mj-ea"/>
                <a:cs typeface="+mj-cs"/>
              </a:defRPr>
            </a:lvl1pPr>
          </a:lstStyle>
          <a:p>
            <a:r>
              <a:rPr lang="en-US" b="1" dirty="0"/>
              <a:t>Today</a:t>
            </a:r>
            <a:endParaRPr lang="en-US" dirty="0">
              <a:solidFill>
                <a:schemeClr val="tx1"/>
              </a:solidFill>
            </a:endParaRPr>
          </a:p>
        </p:txBody>
      </p:sp>
    </p:spTree>
    <p:extLst>
      <p:ext uri="{BB962C8B-B14F-4D97-AF65-F5344CB8AC3E}">
        <p14:creationId xmlns:p14="http://schemas.microsoft.com/office/powerpoint/2010/main" val="1293067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180565552"/>
              </p:ext>
            </p:extLst>
          </p:nvPr>
        </p:nvGraphicFramePr>
        <p:xfrm>
          <a:off x="1041010" y="1455577"/>
          <a:ext cx="9913334" cy="4670286"/>
        </p:xfrm>
        <a:graphic>
          <a:graphicData uri="http://schemas.openxmlformats.org/drawingml/2006/table">
            <a:tbl>
              <a:tblPr firstRow="1" firstCol="1" bandRow="1">
                <a:tableStyleId>{2D5ABB26-0587-4C30-8999-92F81FD0307C}</a:tableStyleId>
              </a:tblPr>
              <a:tblGrid>
                <a:gridCol w="1123971">
                  <a:extLst>
                    <a:ext uri="{9D8B030D-6E8A-4147-A177-3AD203B41FA5}">
                      <a16:colId xmlns:a16="http://schemas.microsoft.com/office/drawing/2014/main" val="1091534183"/>
                    </a:ext>
                  </a:extLst>
                </a:gridCol>
                <a:gridCol w="8789363">
                  <a:extLst>
                    <a:ext uri="{9D8B030D-6E8A-4147-A177-3AD203B41FA5}">
                      <a16:colId xmlns:a16="http://schemas.microsoft.com/office/drawing/2014/main" val="3167690306"/>
                    </a:ext>
                  </a:extLst>
                </a:gridCol>
              </a:tblGrid>
              <a:tr h="235798">
                <a:tc gridSpan="2">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600" dirty="0">
                          <a:solidFill>
                            <a:srgbClr val="0070C0"/>
                          </a:solidFill>
                          <a:effectLst/>
                          <a:latin typeface="+mn-lt"/>
                          <a:cs typeface="Times New Roman" panose="02020603050405020304" pitchFamily="18" charset="0"/>
                        </a:rPr>
                        <a:t>4. Parent Proficiency Checklist </a:t>
                      </a:r>
                      <a:endParaRPr lang="en-US" sz="1600" dirty="0">
                        <a:effectLst/>
                        <a:latin typeface="+mn-lt"/>
                        <a:ea typeface="Calibri" panose="020F0502020204030204" pitchFamily="34" charset="0"/>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1829686199"/>
                  </a:ext>
                </a:extLst>
              </a:tr>
              <a:tr h="1222700">
                <a:tc gridSpan="2">
                  <a:txBody>
                    <a:bodyPr/>
                    <a:lstStyle/>
                    <a:p>
                      <a:pPr algn="ctr">
                        <a:lnSpc>
                          <a:spcPct val="107000"/>
                        </a:lnSpc>
                        <a:spcAft>
                          <a:spcPts val="0"/>
                        </a:spcAft>
                      </a:pPr>
                      <a:endParaRPr lang="en-US" sz="1600" dirty="0">
                        <a:solidFill>
                          <a:srgbClr val="0070C0"/>
                        </a:solidFill>
                        <a:effectLst/>
                        <a:latin typeface="+mn-lt"/>
                        <a:cs typeface="Times New Roman" panose="02020603050405020304" pitchFamily="18" charset="0"/>
                      </a:endParaRPr>
                    </a:p>
                    <a:p>
                      <a:pPr algn="ctr">
                        <a:lnSpc>
                          <a:spcPct val="107000"/>
                        </a:lnSpc>
                        <a:spcAft>
                          <a:spcPts val="0"/>
                        </a:spcAft>
                      </a:pPr>
                      <a:r>
                        <a:rPr lang="en-US" sz="1600" dirty="0">
                          <a:solidFill>
                            <a:srgbClr val="0070C0"/>
                          </a:solidFill>
                          <a:effectLst/>
                          <a:latin typeface="+mn-lt"/>
                          <a:cs typeface="Times New Roman" panose="02020603050405020304" pitchFamily="18" charset="0"/>
                        </a:rPr>
                        <a:t>Create a list of contents for education, enter the names of educators and parents to establish accountability.</a:t>
                      </a:r>
                      <a:endParaRPr lang="ru-RU" sz="1600" dirty="0">
                        <a:solidFill>
                          <a:srgbClr val="0070C0"/>
                        </a:solidFill>
                        <a:effectLst/>
                        <a:latin typeface="+mn-lt"/>
                        <a:cs typeface="Times New Roman" panose="02020603050405020304" pitchFamily="18" charset="0"/>
                      </a:endParaRPr>
                    </a:p>
                    <a:p>
                      <a:pPr algn="ctr">
                        <a:lnSpc>
                          <a:spcPct val="107000"/>
                        </a:lnSpc>
                        <a:spcAft>
                          <a:spcPts val="0"/>
                        </a:spcAft>
                      </a:pPr>
                      <a:r>
                        <a:rPr lang="en-US" sz="1600" dirty="0">
                          <a:solidFill>
                            <a:srgbClr val="0070C0"/>
                          </a:solidFill>
                          <a:effectLst/>
                          <a:latin typeface="+mn-lt"/>
                          <a:cs typeface="Times New Roman" panose="02020603050405020304" pitchFamily="18" charset="0"/>
                        </a:rPr>
                        <a:t>Allow for the baby's discharge after the parents are fully proficient in the educational content, move to the next stage, or repeat the education depending on the proficiency of the parents.</a:t>
                      </a:r>
                      <a:endParaRPr lang="en-US" sz="1600" baseline="0" dirty="0">
                        <a:solidFill>
                          <a:srgbClr val="0070C0"/>
                        </a:solidFill>
                        <a:effectLst/>
                        <a:latin typeface="+mn-lt"/>
                        <a:cs typeface="Times New Roman" panose="02020603050405020304" pitchFamily="18" charset="0"/>
                      </a:endParaRPr>
                    </a:p>
                    <a:p>
                      <a:pPr algn="ctr">
                        <a:lnSpc>
                          <a:spcPct val="107000"/>
                        </a:lnSpc>
                        <a:spcAft>
                          <a:spcPts val="0"/>
                        </a:spcAft>
                      </a:pPr>
                      <a:r>
                        <a:rPr lang="en-US" sz="1600" dirty="0">
                          <a:solidFill>
                            <a:srgbClr val="0070C0"/>
                          </a:solidFill>
                          <a:effectLst/>
                          <a:latin typeface="+mn-lt"/>
                          <a:cs typeface="Times New Roman" panose="02020603050405020304" pitchFamily="18" charset="0"/>
                        </a:rPr>
                        <a:t>Checklist to be provided to both the hospital and the parents; special education to be mandatory for both parents.</a:t>
                      </a:r>
                      <a:endParaRPr lang="en-US" sz="1600" dirty="0">
                        <a:effectLst/>
                        <a:latin typeface="+mn-lt"/>
                        <a:ea typeface="Calibri" panose="020F0502020204030204" pitchFamily="34" charset="0"/>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2959457957"/>
                  </a:ext>
                </a:extLst>
              </a:tr>
              <a:tr h="1222700">
                <a:tc>
                  <a:txBody>
                    <a:bodyPr/>
                    <a:lstStyle/>
                    <a:p>
                      <a:pPr algn="ctr">
                        <a:spcAft>
                          <a:spcPts val="0"/>
                        </a:spcAft>
                      </a:pPr>
                      <a:r>
                        <a:rPr lang="en-US" sz="1600" dirty="0">
                          <a:solidFill>
                            <a:srgbClr val="0070C0"/>
                          </a:solidFill>
                          <a:effectLst/>
                          <a:latin typeface="+mn-lt"/>
                          <a:cs typeface="Times New Roman" panose="02020603050405020304" pitchFamily="18" charset="0"/>
                        </a:rPr>
                        <a:t>Problem</a:t>
                      </a:r>
                      <a:endParaRPr lang="en-US" sz="1600" dirty="0">
                        <a:solidFill>
                          <a:schemeClr val="tx1"/>
                        </a:solidFill>
                        <a:effectLst/>
                        <a:latin typeface="+mn-lt"/>
                        <a:ea typeface="DejaVu Sans"/>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600" dirty="0">
                          <a:solidFill>
                            <a:srgbClr val="0070C0"/>
                          </a:solidFill>
                          <a:effectLst/>
                          <a:latin typeface="+mn-lt"/>
                          <a:cs typeface="Times New Roman" panose="02020603050405020304" pitchFamily="18" charset="0"/>
                        </a:rPr>
                        <a:t>Depending on the difference in the skills of education providers and consumers, discharges may happen without the educational content having been fully understood.</a:t>
                      </a:r>
                      <a:endParaRPr lang="ru-RU" sz="1600" dirty="0">
                        <a:solidFill>
                          <a:srgbClr val="0070C0"/>
                        </a:solidFill>
                        <a:effectLst/>
                        <a:latin typeface="+mn-lt"/>
                        <a:cs typeface="Times New Roman" panose="02020603050405020304" pitchFamily="18" charset="0"/>
                      </a:endParaRPr>
                    </a:p>
                    <a:p>
                      <a:pPr marL="0" marR="0" indent="0" algn="ctr" defTabSz="914400" rtl="0" eaLnBrk="1" fontAlgn="auto" latinLnBrk="0" hangingPunct="1">
                        <a:lnSpc>
                          <a:spcPct val="107000"/>
                        </a:lnSpc>
                        <a:spcBef>
                          <a:spcPts val="0"/>
                        </a:spcBef>
                        <a:spcAft>
                          <a:spcPts val="0"/>
                        </a:spcAft>
                        <a:buClrTx/>
                        <a:buSzTx/>
                        <a:buFontTx/>
                        <a:buNone/>
                        <a:tabLst/>
                        <a:defRPr/>
                      </a:pPr>
                      <a:r>
                        <a:rPr lang="en-US" sz="1600" dirty="0">
                          <a:solidFill>
                            <a:srgbClr val="0070C0"/>
                          </a:solidFill>
                          <a:effectLst/>
                          <a:latin typeface="+mn-lt"/>
                          <a:cs typeface="Times New Roman" panose="02020603050405020304" pitchFamily="18" charset="0"/>
                        </a:rPr>
                        <a:t>Parents are unaware of the education they have, or have not, received. Parents are not aware of the type of education they require. </a:t>
                      </a:r>
                    </a:p>
                    <a:p>
                      <a:pPr marL="0" marR="0" indent="0" algn="ctr" defTabSz="914400" rtl="0" eaLnBrk="1" fontAlgn="auto" latinLnBrk="0" hangingPunct="1">
                        <a:lnSpc>
                          <a:spcPct val="107000"/>
                        </a:lnSpc>
                        <a:spcBef>
                          <a:spcPts val="0"/>
                        </a:spcBef>
                        <a:spcAft>
                          <a:spcPts val="0"/>
                        </a:spcAft>
                        <a:buClrTx/>
                        <a:buSzTx/>
                        <a:buFontTx/>
                        <a:buNone/>
                        <a:tabLst/>
                        <a:defRPr/>
                      </a:pPr>
                      <a:r>
                        <a:rPr lang="en-US" sz="1600" dirty="0">
                          <a:solidFill>
                            <a:srgbClr val="0070C0"/>
                          </a:solidFill>
                          <a:effectLst/>
                          <a:latin typeface="+mn-lt"/>
                          <a:cs typeface="Times New Roman" panose="02020603050405020304" pitchFamily="18" charset="0"/>
                        </a:rPr>
                        <a:t>Parents have received CPR education but feel that they would not be able to do it in emergencies.</a:t>
                      </a:r>
                      <a:endParaRPr lang="en-US" sz="1600" dirty="0">
                        <a:effectLst/>
                        <a:latin typeface="+mn-lt"/>
                        <a:ea typeface="Calibri" panose="020F0502020204030204" pitchFamily="34" charset="0"/>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3784663"/>
                  </a:ext>
                </a:extLst>
              </a:tr>
              <a:tr h="83465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70C0"/>
                          </a:solidFill>
                          <a:effectLst/>
                          <a:latin typeface="+mn-lt"/>
                          <a:cs typeface="Times New Roman" panose="02020603050405020304" pitchFamily="18" charset="0"/>
                        </a:rPr>
                        <a:t>Tangible action</a:t>
                      </a:r>
                      <a:endParaRPr lang="en-US" sz="1600" dirty="0">
                        <a:effectLst/>
                        <a:latin typeface="+mn-lt"/>
                        <a:ea typeface="DejaVu Sans"/>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US" sz="1600" dirty="0">
                          <a:solidFill>
                            <a:srgbClr val="0070C0"/>
                          </a:solidFill>
                          <a:effectLst/>
                          <a:latin typeface="+mn-lt"/>
                          <a:cs typeface="Times New Roman" panose="02020603050405020304" pitchFamily="18" charset="0"/>
                        </a:rPr>
                        <a:t>Create a mandatory education list for each parent and check off its points as education is provided. Confirm the level of understanding with parents, repeating education when necessary. Adjust the discharge schedule depending on the level of education absorbed. </a:t>
                      </a: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7633816"/>
                  </a:ext>
                </a:extLst>
              </a:tr>
              <a:tr h="1000168">
                <a:tc>
                  <a:txBody>
                    <a:bodyPr/>
                    <a:lstStyle/>
                    <a:p>
                      <a:pPr algn="ctr">
                        <a:spcAft>
                          <a:spcPts val="0"/>
                        </a:spcAft>
                      </a:pPr>
                      <a:r>
                        <a:rPr lang="en-US" sz="1600" dirty="0">
                          <a:solidFill>
                            <a:srgbClr val="0070C0"/>
                          </a:solidFill>
                          <a:effectLst/>
                          <a:latin typeface="+mn-lt"/>
                          <a:cs typeface="Times New Roman" panose="02020603050405020304" pitchFamily="18" charset="0"/>
                        </a:rPr>
                        <a:t>Limitations </a:t>
                      </a:r>
                      <a:endParaRPr lang="en-US" sz="1600" dirty="0">
                        <a:solidFill>
                          <a:srgbClr val="0070C0"/>
                        </a:solidFill>
                        <a:effectLst/>
                        <a:latin typeface="+mn-lt"/>
                        <a:ea typeface="Calibri" panose="020F0502020204030204" pitchFamily="34" charset="0"/>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0"/>
                        </a:spcAft>
                      </a:pPr>
                      <a:r>
                        <a:rPr lang="en-US" sz="1600" dirty="0">
                          <a:solidFill>
                            <a:srgbClr val="0070C0"/>
                          </a:solidFill>
                          <a:effectLst/>
                          <a:latin typeface="+mn-lt"/>
                          <a:cs typeface="Times New Roman" panose="02020603050405020304" pitchFamily="18" charset="0"/>
                        </a:rPr>
                        <a:t>Visiting hours are limited and multiple parents must be educated. Additional personnel may be required to systematically manage and deliver education. Given individual differences in acquisition of knowledge and poor participation, discharges may be delayed.</a:t>
                      </a: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7078669"/>
                  </a:ext>
                </a:extLst>
              </a:tr>
            </a:tbl>
          </a:graphicData>
        </a:graphic>
      </p:graphicFrame>
      <p:sp>
        <p:nvSpPr>
          <p:cNvPr id="6" name="Rechthoek 5"/>
          <p:cNvSpPr/>
          <p:nvPr/>
        </p:nvSpPr>
        <p:spPr>
          <a:xfrm>
            <a:off x="1041010" y="1455576"/>
            <a:ext cx="9913334" cy="2381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p>
        </p:txBody>
      </p:sp>
      <p:sp>
        <p:nvSpPr>
          <p:cNvPr id="7" name="Titel 1"/>
          <p:cNvSpPr>
            <a:spLocks noGrp="1"/>
          </p:cNvSpPr>
          <p:nvPr>
            <p:ph type="title"/>
          </p:nvPr>
        </p:nvSpPr>
        <p:spPr>
          <a:xfrm>
            <a:off x="1691529" y="94328"/>
            <a:ext cx="9005591" cy="1012371"/>
          </a:xfrm>
        </p:spPr>
        <p:txBody>
          <a:bodyPr>
            <a:noAutofit/>
          </a:bodyPr>
          <a:lstStyle/>
          <a:p>
            <a:r>
              <a:rPr lang="nl-NL" sz="2000" b="1" dirty="0"/>
              <a:t>Results: </a:t>
            </a:r>
            <a:r>
              <a:rPr lang="nl-NL" sz="2000" b="1" dirty="0">
                <a:solidFill>
                  <a:srgbClr val="FF0000"/>
                </a:solidFill>
              </a:rPr>
              <a:t>Validation</a:t>
            </a:r>
            <a:r>
              <a:rPr lang="nl-NL" sz="2000" b="1" dirty="0"/>
              <a:t> </a:t>
            </a:r>
            <a:br>
              <a:rPr lang="nl-NL" sz="2000" b="1" dirty="0"/>
            </a:br>
            <a:r>
              <a:rPr lang="nl-NL" sz="2000" b="1" dirty="0"/>
              <a:t>of design strategy &amp; health care Service Design </a:t>
            </a:r>
            <a:r>
              <a:rPr lang="nl-NL" sz="2000" b="1" dirty="0" err="1"/>
              <a:t>concepts</a:t>
            </a:r>
            <a:endParaRPr lang="nl-NL" sz="2000" b="1" dirty="0"/>
          </a:p>
        </p:txBody>
      </p:sp>
    </p:spTree>
    <p:extLst>
      <p:ext uri="{BB962C8B-B14F-4D97-AF65-F5344CB8AC3E}">
        <p14:creationId xmlns:p14="http://schemas.microsoft.com/office/powerpoint/2010/main" val="1517277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Таблица 7"/>
          <p:cNvGraphicFramePr>
            <a:graphicFrameLocks noGrp="1"/>
          </p:cNvGraphicFramePr>
          <p:nvPr>
            <p:extLst>
              <p:ext uri="{D42A27DB-BD31-4B8C-83A1-F6EECF244321}">
                <p14:modId xmlns:p14="http://schemas.microsoft.com/office/powerpoint/2010/main" val="1847528286"/>
              </p:ext>
            </p:extLst>
          </p:nvPr>
        </p:nvGraphicFramePr>
        <p:xfrm>
          <a:off x="1476338" y="1638515"/>
          <a:ext cx="9470407" cy="4564351"/>
        </p:xfrm>
        <a:graphic>
          <a:graphicData uri="http://schemas.openxmlformats.org/drawingml/2006/table">
            <a:tbl>
              <a:tblPr firstRow="1" firstCol="1" bandRow="1">
                <a:tableStyleId>{2D5ABB26-0587-4C30-8999-92F81FD0307C}</a:tableStyleId>
              </a:tblPr>
              <a:tblGrid>
                <a:gridCol w="1653241">
                  <a:extLst>
                    <a:ext uri="{9D8B030D-6E8A-4147-A177-3AD203B41FA5}">
                      <a16:colId xmlns:a16="http://schemas.microsoft.com/office/drawing/2014/main" val="211391374"/>
                    </a:ext>
                  </a:extLst>
                </a:gridCol>
                <a:gridCol w="7817166">
                  <a:extLst>
                    <a:ext uri="{9D8B030D-6E8A-4147-A177-3AD203B41FA5}">
                      <a16:colId xmlns:a16="http://schemas.microsoft.com/office/drawing/2014/main" val="1422856808"/>
                    </a:ext>
                  </a:extLst>
                </a:gridCol>
              </a:tblGrid>
              <a:tr h="232252">
                <a:tc gridSpan="2">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600" dirty="0">
                          <a:solidFill>
                            <a:srgbClr val="0070C0"/>
                          </a:solidFill>
                          <a:effectLst/>
                          <a:latin typeface="+mn-lt"/>
                          <a:cs typeface="Times New Roman" panose="02020603050405020304" pitchFamily="18" charset="0"/>
                        </a:rPr>
                        <a:t>5. Systematic Parental Education Manual </a:t>
                      </a:r>
                      <a:endParaRPr lang="en-US" sz="1600" dirty="0">
                        <a:effectLst/>
                        <a:latin typeface="+mn-lt"/>
                        <a:ea typeface="Calibri" panose="020F0502020204030204" pitchFamily="34" charset="0"/>
                        <a:cs typeface="Times New Roman" panose="02020603050405020304" pitchFamily="18" charset="0"/>
                      </a:endParaRPr>
                    </a:p>
                  </a:txBody>
                  <a:tcPr marL="41565" marR="41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4207648413"/>
                  </a:ext>
                </a:extLst>
              </a:tr>
              <a:tr h="1189670">
                <a:tc gridSpan="2">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600" dirty="0">
                          <a:solidFill>
                            <a:srgbClr val="0070C0"/>
                          </a:solidFill>
                          <a:effectLst/>
                          <a:latin typeface="+mn-lt"/>
                          <a:cs typeface="Times New Roman" panose="02020603050405020304" pitchFamily="18" charset="0"/>
                        </a:rPr>
                        <a:t>Organize the education manual for effective parental education. </a:t>
                      </a:r>
                    </a:p>
                    <a:p>
                      <a:pPr marL="0" marR="0" indent="0" algn="ctr" defTabSz="914400" rtl="0" eaLnBrk="1" fontAlgn="auto" latinLnBrk="0" hangingPunct="1">
                        <a:lnSpc>
                          <a:spcPct val="107000"/>
                        </a:lnSpc>
                        <a:spcBef>
                          <a:spcPts val="0"/>
                        </a:spcBef>
                        <a:spcAft>
                          <a:spcPts val="0"/>
                        </a:spcAft>
                        <a:buClrTx/>
                        <a:buSzTx/>
                        <a:buFontTx/>
                        <a:buNone/>
                        <a:tabLst/>
                        <a:defRPr/>
                      </a:pPr>
                      <a:r>
                        <a:rPr lang="en-US" sz="1600" dirty="0">
                          <a:solidFill>
                            <a:srgbClr val="0070C0"/>
                          </a:solidFill>
                          <a:effectLst/>
                          <a:latin typeface="+mn-lt"/>
                          <a:cs typeface="Times New Roman" panose="02020603050405020304" pitchFamily="18" charset="0"/>
                        </a:rPr>
                        <a:t>Include parental communication and response guides on the content of the education, number of educational programs provided, targets of mandatory education, evaluation of learning ability, communication methods, and speaking styles.</a:t>
                      </a:r>
                    </a:p>
                    <a:p>
                      <a:pPr marL="0" marR="0" indent="0" algn="ctr" defTabSz="914400" rtl="0" eaLnBrk="1" fontAlgn="auto" latinLnBrk="0" hangingPunct="1">
                        <a:lnSpc>
                          <a:spcPct val="107000"/>
                        </a:lnSpc>
                        <a:spcBef>
                          <a:spcPts val="0"/>
                        </a:spcBef>
                        <a:spcAft>
                          <a:spcPts val="0"/>
                        </a:spcAft>
                        <a:buClrTx/>
                        <a:buSzTx/>
                        <a:buFontTx/>
                        <a:buNone/>
                        <a:tabLst/>
                        <a:defRPr/>
                      </a:pPr>
                      <a:r>
                        <a:rPr lang="en-US" sz="1600" dirty="0">
                          <a:solidFill>
                            <a:srgbClr val="0070C0"/>
                          </a:solidFill>
                          <a:effectLst/>
                          <a:latin typeface="+mn-lt"/>
                          <a:cs typeface="Times New Roman" panose="02020603050405020304" pitchFamily="18" charset="0"/>
                        </a:rPr>
                        <a:t>Make notes on customized information (characteristics, tendencies, and habits of the baby) and guide the parents through these during education, to increase credibility</a:t>
                      </a:r>
                      <a:r>
                        <a:rPr lang="ru-RU" sz="1600" baseline="0" dirty="0">
                          <a:solidFill>
                            <a:srgbClr val="0070C0"/>
                          </a:solidFill>
                          <a:effectLst/>
                          <a:latin typeface="+mn-lt"/>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41565" marR="41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605831187"/>
                  </a:ext>
                </a:extLst>
              </a:tr>
              <a:tr h="917860">
                <a:tc>
                  <a:txBody>
                    <a:bodyPr/>
                    <a:lstStyle/>
                    <a:p>
                      <a:pPr algn="ctr">
                        <a:spcAft>
                          <a:spcPts val="0"/>
                        </a:spcAft>
                      </a:pPr>
                      <a:r>
                        <a:rPr lang="en-US" sz="1600" dirty="0">
                          <a:solidFill>
                            <a:srgbClr val="0070C0"/>
                          </a:solidFill>
                          <a:effectLst/>
                          <a:latin typeface="+mn-lt"/>
                          <a:cs typeface="Times New Roman" panose="02020603050405020304" pitchFamily="18" charset="0"/>
                        </a:rPr>
                        <a:t>Problem</a:t>
                      </a:r>
                      <a:endParaRPr lang="en-US" sz="1600" dirty="0">
                        <a:solidFill>
                          <a:schemeClr val="tx1"/>
                        </a:solidFill>
                        <a:effectLst/>
                        <a:latin typeface="+mn-lt"/>
                        <a:ea typeface="DejaVu Sans"/>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600" dirty="0">
                          <a:solidFill>
                            <a:srgbClr val="0070C0"/>
                          </a:solidFill>
                          <a:effectLst/>
                          <a:latin typeface="+mn-lt"/>
                          <a:cs typeface="Times New Roman" panose="02020603050405020304" pitchFamily="18" charset="0"/>
                        </a:rPr>
                        <a:t>Each healthcare provider renders different information during visits, leading to confusion. </a:t>
                      </a:r>
                    </a:p>
                    <a:p>
                      <a:pPr marL="0" marR="0" indent="0" algn="ctr" defTabSz="914400" rtl="0" eaLnBrk="1" fontAlgn="auto" latinLnBrk="0" hangingPunct="1">
                        <a:lnSpc>
                          <a:spcPct val="107000"/>
                        </a:lnSpc>
                        <a:spcBef>
                          <a:spcPts val="0"/>
                        </a:spcBef>
                        <a:spcAft>
                          <a:spcPts val="0"/>
                        </a:spcAft>
                        <a:buClrTx/>
                        <a:buSzTx/>
                        <a:buFontTx/>
                        <a:buNone/>
                        <a:tabLst/>
                        <a:defRPr/>
                      </a:pPr>
                      <a:r>
                        <a:rPr lang="en-US" sz="1600" dirty="0">
                          <a:solidFill>
                            <a:srgbClr val="0070C0"/>
                          </a:solidFill>
                          <a:effectLst/>
                          <a:latin typeface="+mn-lt"/>
                          <a:cs typeface="Times New Roman" panose="02020603050405020304" pitchFamily="18" charset="0"/>
                        </a:rPr>
                        <a:t>Nurses change often, leading to repeated or omitted information. Some parents are hurt by the tone of voice used by healthcare providers.</a:t>
                      </a:r>
                    </a:p>
                    <a:p>
                      <a:pPr marL="0" marR="0" indent="0" algn="ctr" defTabSz="914400" rtl="0" eaLnBrk="1" fontAlgn="auto" latinLnBrk="0" hangingPunct="1">
                        <a:lnSpc>
                          <a:spcPct val="107000"/>
                        </a:lnSpc>
                        <a:spcBef>
                          <a:spcPts val="0"/>
                        </a:spcBef>
                        <a:spcAft>
                          <a:spcPts val="0"/>
                        </a:spcAft>
                        <a:buClrTx/>
                        <a:buSzTx/>
                        <a:buFontTx/>
                        <a:buNone/>
                        <a:tabLst/>
                        <a:defRPr/>
                      </a:pPr>
                      <a:r>
                        <a:rPr lang="ru-RU" sz="1600" dirty="0">
                          <a:solidFill>
                            <a:srgbClr val="0070C0"/>
                          </a:solidFill>
                          <a:effectLst/>
                          <a:latin typeface="+mn-lt"/>
                          <a:cs typeface="Times New Roman" panose="02020603050405020304" pitchFamily="18" charset="0"/>
                        </a:rPr>
                        <a:t> </a:t>
                      </a:r>
                      <a:r>
                        <a:rPr lang="en-US" sz="1600" dirty="0">
                          <a:solidFill>
                            <a:srgbClr val="0070C0"/>
                          </a:solidFill>
                          <a:effectLst/>
                          <a:latin typeface="+mn-lt"/>
                          <a:cs typeface="Times New Roman" panose="02020603050405020304" pitchFamily="18" charset="0"/>
                        </a:rPr>
                        <a:t>Nurses have difficulties in dealing with parents</a:t>
                      </a:r>
                      <a:endParaRPr lang="en-US" sz="1600" dirty="0">
                        <a:solidFill>
                          <a:srgbClr val="0070C0"/>
                        </a:solidFill>
                        <a:effectLst/>
                        <a:latin typeface="+mn-lt"/>
                        <a:ea typeface="Calibri" panose="020F0502020204030204" pitchFamily="34" charset="0"/>
                        <a:cs typeface="Times New Roman" panose="02020603050405020304" pitchFamily="18" charset="0"/>
                      </a:endParaRPr>
                    </a:p>
                  </a:txBody>
                  <a:tcPr marL="41565" marR="41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2819918"/>
                  </a:ext>
                </a:extLst>
              </a:tr>
              <a:tr h="8770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70C0"/>
                          </a:solidFill>
                          <a:effectLst/>
                          <a:latin typeface="+mn-lt"/>
                          <a:cs typeface="Times New Roman" panose="02020603050405020304" pitchFamily="18" charset="0"/>
                        </a:rPr>
                        <a:t>Tangible action</a:t>
                      </a:r>
                      <a:endParaRPr lang="en-US" sz="1600" dirty="0">
                        <a:effectLst/>
                        <a:latin typeface="+mn-lt"/>
                        <a:ea typeface="DejaVu Sans"/>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600" dirty="0">
                          <a:solidFill>
                            <a:srgbClr val="0070C0"/>
                          </a:solidFill>
                          <a:effectLst/>
                          <a:latin typeface="+mn-lt"/>
                          <a:cs typeface="Times New Roman" panose="02020603050405020304" pitchFamily="18" charset="0"/>
                        </a:rPr>
                        <a:t>Unify basic education and coping manuals for parents' questions and use them when communicating with parents.</a:t>
                      </a:r>
                    </a:p>
                    <a:p>
                      <a:pPr marL="0" marR="0" indent="0" algn="ctr" defTabSz="914400" rtl="0" eaLnBrk="1" fontAlgn="auto" latinLnBrk="0" hangingPunct="1">
                        <a:lnSpc>
                          <a:spcPct val="107000"/>
                        </a:lnSpc>
                        <a:spcBef>
                          <a:spcPts val="0"/>
                        </a:spcBef>
                        <a:spcAft>
                          <a:spcPts val="0"/>
                        </a:spcAft>
                        <a:buClrTx/>
                        <a:buSzTx/>
                        <a:buFontTx/>
                        <a:buNone/>
                        <a:tabLst/>
                        <a:defRPr/>
                      </a:pPr>
                      <a:r>
                        <a:rPr lang="ru-RU" sz="1600" dirty="0">
                          <a:solidFill>
                            <a:srgbClr val="0070C0"/>
                          </a:solidFill>
                          <a:effectLst/>
                          <a:latin typeface="+mn-lt"/>
                          <a:cs typeface="Times New Roman" panose="02020603050405020304" pitchFamily="18" charset="0"/>
                        </a:rPr>
                        <a:t> </a:t>
                      </a:r>
                      <a:r>
                        <a:rPr lang="en-US" sz="1600" dirty="0">
                          <a:solidFill>
                            <a:srgbClr val="0070C0"/>
                          </a:solidFill>
                          <a:effectLst/>
                          <a:latin typeface="+mn-lt"/>
                          <a:cs typeface="Times New Roman" panose="02020603050405020304" pitchFamily="18" charset="0"/>
                        </a:rPr>
                        <a:t>Through the education manual, parents can obtain consistent information, and nurses can appropriately respond to difficult situations with parents.</a:t>
                      </a:r>
                      <a:endParaRPr lang="en-US" sz="1600" dirty="0">
                        <a:effectLst/>
                        <a:latin typeface="+mn-lt"/>
                        <a:ea typeface="Calibri" panose="020F0502020204030204" pitchFamily="34" charset="0"/>
                        <a:cs typeface="Times New Roman" panose="02020603050405020304" pitchFamily="18" charset="0"/>
                      </a:endParaRPr>
                    </a:p>
                  </a:txBody>
                  <a:tcPr marL="41565" marR="41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7126393"/>
                  </a:ext>
                </a:extLst>
              </a:tr>
              <a:tr h="696756">
                <a:tc>
                  <a:txBody>
                    <a:bodyPr/>
                    <a:lstStyle/>
                    <a:p>
                      <a:pPr algn="ctr">
                        <a:spcAft>
                          <a:spcPts val="0"/>
                        </a:spcAft>
                      </a:pPr>
                      <a:r>
                        <a:rPr lang="en-US" sz="1600" dirty="0">
                          <a:solidFill>
                            <a:srgbClr val="0070C0"/>
                          </a:solidFill>
                          <a:effectLst/>
                          <a:latin typeface="+mn-lt"/>
                          <a:cs typeface="Times New Roman" panose="02020603050405020304" pitchFamily="18" charset="0"/>
                        </a:rPr>
                        <a:t>Limitations</a:t>
                      </a:r>
                      <a:endParaRPr lang="en-US" sz="1600" dirty="0">
                        <a:solidFill>
                          <a:srgbClr val="0070C0"/>
                        </a:solidFill>
                        <a:effectLst/>
                        <a:latin typeface="+mn-lt"/>
                        <a:ea typeface="Calibri" panose="020F0502020204030204" pitchFamily="34" charset="0"/>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600" dirty="0">
                          <a:solidFill>
                            <a:srgbClr val="0070C0"/>
                          </a:solidFill>
                          <a:effectLst/>
                          <a:latin typeface="+mn-lt"/>
                          <a:cs typeface="Times New Roman" panose="02020603050405020304" pitchFamily="18" charset="0"/>
                        </a:rPr>
                        <a:t>Heavier workload for nurses as they must understand the manual.</a:t>
                      </a:r>
                    </a:p>
                    <a:p>
                      <a:pPr marL="0" marR="0" indent="0" algn="ctr" defTabSz="914400" rtl="0" eaLnBrk="1" fontAlgn="auto" latinLnBrk="0" hangingPunct="1">
                        <a:lnSpc>
                          <a:spcPct val="107000"/>
                        </a:lnSpc>
                        <a:spcBef>
                          <a:spcPts val="0"/>
                        </a:spcBef>
                        <a:spcAft>
                          <a:spcPts val="0"/>
                        </a:spcAft>
                        <a:buClrTx/>
                        <a:buSzTx/>
                        <a:buFontTx/>
                        <a:buNone/>
                        <a:tabLst/>
                        <a:defRPr/>
                      </a:pPr>
                      <a:r>
                        <a:rPr lang="en-US" sz="1600" dirty="0">
                          <a:solidFill>
                            <a:srgbClr val="0070C0"/>
                          </a:solidFill>
                          <a:effectLst/>
                          <a:latin typeface="+mn-lt"/>
                          <a:cs typeface="Times New Roman" panose="02020603050405020304" pitchFamily="18" charset="0"/>
                        </a:rPr>
                        <a:t>The manuals cannot be used to respond to unexpected situations.</a:t>
                      </a:r>
                      <a:endParaRPr lang="en-US" sz="1600" dirty="0">
                        <a:effectLst/>
                        <a:latin typeface="+mn-lt"/>
                        <a:ea typeface="Calibri" panose="020F0502020204030204" pitchFamily="34" charset="0"/>
                        <a:cs typeface="Times New Roman" panose="02020603050405020304" pitchFamily="18" charset="0"/>
                      </a:endParaRPr>
                    </a:p>
                  </a:txBody>
                  <a:tcPr marL="41565" marR="41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3828311"/>
                  </a:ext>
                </a:extLst>
              </a:tr>
            </a:tbl>
          </a:graphicData>
        </a:graphic>
      </p:graphicFrame>
      <p:sp>
        <p:nvSpPr>
          <p:cNvPr id="9" name="Titel 1"/>
          <p:cNvSpPr>
            <a:spLocks noGrp="1"/>
          </p:cNvSpPr>
          <p:nvPr>
            <p:ph type="title"/>
          </p:nvPr>
        </p:nvSpPr>
        <p:spPr>
          <a:xfrm>
            <a:off x="1708747" y="73877"/>
            <a:ext cx="9005591" cy="1012371"/>
          </a:xfrm>
        </p:spPr>
        <p:txBody>
          <a:bodyPr>
            <a:noAutofit/>
          </a:bodyPr>
          <a:lstStyle/>
          <a:p>
            <a:r>
              <a:rPr lang="nl-NL" sz="2000" b="1" dirty="0"/>
              <a:t>Results: </a:t>
            </a:r>
            <a:r>
              <a:rPr lang="nl-NL" sz="2000" b="1" dirty="0">
                <a:solidFill>
                  <a:srgbClr val="FF0000"/>
                </a:solidFill>
              </a:rPr>
              <a:t>Validation</a:t>
            </a:r>
            <a:r>
              <a:rPr lang="nl-NL" sz="2000" b="1" dirty="0"/>
              <a:t> </a:t>
            </a:r>
            <a:br>
              <a:rPr lang="nl-NL" sz="2000" b="1" dirty="0"/>
            </a:br>
            <a:r>
              <a:rPr lang="nl-NL" sz="2000" b="1" dirty="0"/>
              <a:t>of design strategy &amp; health care Service Design </a:t>
            </a:r>
            <a:r>
              <a:rPr lang="nl-NL" sz="2000" b="1" dirty="0" err="1"/>
              <a:t>concepts</a:t>
            </a:r>
            <a:endParaRPr lang="nl-NL" sz="2000" b="1" dirty="0"/>
          </a:p>
        </p:txBody>
      </p:sp>
      <p:sp>
        <p:nvSpPr>
          <p:cNvPr id="7" name="Rechthoek 6"/>
          <p:cNvSpPr/>
          <p:nvPr/>
        </p:nvSpPr>
        <p:spPr>
          <a:xfrm flipV="1">
            <a:off x="1476338" y="1638514"/>
            <a:ext cx="9470407" cy="2649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70637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1678636639"/>
              </p:ext>
            </p:extLst>
          </p:nvPr>
        </p:nvGraphicFramePr>
        <p:xfrm>
          <a:off x="1708747" y="1931679"/>
          <a:ext cx="9005591" cy="3648027"/>
        </p:xfrm>
        <a:graphic>
          <a:graphicData uri="http://schemas.openxmlformats.org/drawingml/2006/table">
            <a:tbl>
              <a:tblPr firstRow="1" firstCol="1" bandRow="1">
                <a:tableStyleId>{2D5ABB26-0587-4C30-8999-92F81FD0307C}</a:tableStyleId>
              </a:tblPr>
              <a:tblGrid>
                <a:gridCol w="1572098">
                  <a:extLst>
                    <a:ext uri="{9D8B030D-6E8A-4147-A177-3AD203B41FA5}">
                      <a16:colId xmlns:a16="http://schemas.microsoft.com/office/drawing/2014/main" val="1066442203"/>
                    </a:ext>
                  </a:extLst>
                </a:gridCol>
                <a:gridCol w="7433493">
                  <a:extLst>
                    <a:ext uri="{9D8B030D-6E8A-4147-A177-3AD203B41FA5}">
                      <a16:colId xmlns:a16="http://schemas.microsoft.com/office/drawing/2014/main" val="3229731287"/>
                    </a:ext>
                  </a:extLst>
                </a:gridCol>
              </a:tblGrid>
              <a:tr h="344597">
                <a:tc gridSpan="2">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700" dirty="0">
                          <a:solidFill>
                            <a:srgbClr val="0070C0"/>
                          </a:solidFill>
                          <a:effectLst/>
                          <a:latin typeface="+mn-lt"/>
                          <a:cs typeface="Times New Roman" panose="02020603050405020304" pitchFamily="18" charset="0"/>
                        </a:rPr>
                        <a:t>6. Predictable Guidelines for Testing and Treatment Plans</a:t>
                      </a:r>
                      <a:endParaRPr lang="en-US" sz="1700" dirty="0">
                        <a:solidFill>
                          <a:srgbClr val="0070C0"/>
                        </a:solidFill>
                        <a:effectLst/>
                        <a:latin typeface="+mn-lt"/>
                        <a:ea typeface="Calibri" panose="020F0502020204030204" pitchFamily="34" charset="0"/>
                        <a:cs typeface="Times New Roman" panose="02020603050405020304" pitchFamily="18" charset="0"/>
                      </a:endParaRPr>
                    </a:p>
                  </a:txBody>
                  <a:tcPr marL="41565" marR="41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2014066285"/>
                  </a:ext>
                </a:extLst>
              </a:tr>
              <a:tr h="606536">
                <a:tc gridSpan="2">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700" dirty="0">
                          <a:solidFill>
                            <a:srgbClr val="0070C0"/>
                          </a:solidFill>
                          <a:effectLst/>
                          <a:latin typeface="+mn-lt"/>
                          <a:cs typeface="Times New Roman" panose="02020603050405020304" pitchFamily="18" charset="0"/>
                        </a:rPr>
                        <a:t>Provide visualized overall plans on testing and treatment for the parents.</a:t>
                      </a:r>
                    </a:p>
                    <a:p>
                      <a:pPr marL="0" marR="0" indent="0" algn="ctr" defTabSz="914400" rtl="0" eaLnBrk="1" fontAlgn="auto" latinLnBrk="0" hangingPunct="1">
                        <a:lnSpc>
                          <a:spcPct val="107000"/>
                        </a:lnSpc>
                        <a:spcBef>
                          <a:spcPts val="0"/>
                        </a:spcBef>
                        <a:spcAft>
                          <a:spcPts val="0"/>
                        </a:spcAft>
                        <a:buClrTx/>
                        <a:buSzTx/>
                        <a:buFontTx/>
                        <a:buNone/>
                        <a:tabLst/>
                        <a:defRPr/>
                      </a:pPr>
                      <a:r>
                        <a:rPr lang="en-US" sz="1700" dirty="0">
                          <a:solidFill>
                            <a:srgbClr val="0070C0"/>
                          </a:solidFill>
                          <a:effectLst/>
                          <a:latin typeface="+mn-lt"/>
                          <a:cs typeface="Times New Roman" panose="02020603050405020304" pitchFamily="18" charset="0"/>
                        </a:rPr>
                        <a:t>Include information, side effects, and results of treatments and tests accordingly. </a:t>
                      </a:r>
                      <a:endParaRPr lang="en-US" sz="1700" dirty="0">
                        <a:effectLst/>
                        <a:latin typeface="+mn-lt"/>
                        <a:ea typeface="Calibri" panose="020F0502020204030204" pitchFamily="34" charset="0"/>
                        <a:cs typeface="Times New Roman" panose="02020603050405020304" pitchFamily="18" charset="0"/>
                      </a:endParaRPr>
                    </a:p>
                  </a:txBody>
                  <a:tcPr marL="41565" marR="41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299688031"/>
                  </a:ext>
                </a:extLst>
              </a:tr>
              <a:tr h="1165627">
                <a:tc>
                  <a:txBody>
                    <a:bodyPr/>
                    <a:lstStyle/>
                    <a:p>
                      <a:pPr algn="ctr">
                        <a:spcAft>
                          <a:spcPts val="0"/>
                        </a:spcAft>
                      </a:pPr>
                      <a:r>
                        <a:rPr lang="en-US" sz="1700" dirty="0">
                          <a:solidFill>
                            <a:srgbClr val="0070C0"/>
                          </a:solidFill>
                          <a:effectLst/>
                          <a:latin typeface="+mn-lt"/>
                          <a:cs typeface="Times New Roman" panose="02020603050405020304" pitchFamily="18" charset="0"/>
                        </a:rPr>
                        <a:t>Problem</a:t>
                      </a:r>
                      <a:endParaRPr lang="en-US" sz="1700" dirty="0">
                        <a:solidFill>
                          <a:schemeClr val="tx1"/>
                        </a:solidFill>
                        <a:effectLst/>
                        <a:latin typeface="+mn-lt"/>
                        <a:ea typeface="DejaVu Sans"/>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700" dirty="0">
                          <a:solidFill>
                            <a:srgbClr val="0070C0"/>
                          </a:solidFill>
                          <a:effectLst/>
                          <a:latin typeface="+mn-lt"/>
                          <a:cs typeface="Times New Roman" panose="02020603050405020304" pitchFamily="18" charset="0"/>
                        </a:rPr>
                        <a:t>Parents are always anxious as they are not able to predict the situations that may arise in the coming steps. </a:t>
                      </a:r>
                    </a:p>
                    <a:p>
                      <a:pPr marL="0" marR="0" indent="0" algn="ctr" defTabSz="914400" rtl="0" eaLnBrk="1" fontAlgn="auto" latinLnBrk="0" hangingPunct="1">
                        <a:lnSpc>
                          <a:spcPct val="107000"/>
                        </a:lnSpc>
                        <a:spcBef>
                          <a:spcPts val="0"/>
                        </a:spcBef>
                        <a:spcAft>
                          <a:spcPts val="0"/>
                        </a:spcAft>
                        <a:buClrTx/>
                        <a:buSzTx/>
                        <a:buFontTx/>
                        <a:buNone/>
                        <a:tabLst/>
                        <a:defRPr/>
                      </a:pPr>
                      <a:r>
                        <a:rPr lang="en-US" sz="1700" dirty="0">
                          <a:solidFill>
                            <a:srgbClr val="0070C0"/>
                          </a:solidFill>
                          <a:effectLst/>
                          <a:latin typeface="+mn-lt"/>
                          <a:cs typeface="Times New Roman" panose="02020603050405020304" pitchFamily="18" charset="0"/>
                        </a:rPr>
                        <a:t>Problem Lack of information on the treatment and testing underway makes searches difficult as parents do not know what they are searching for</a:t>
                      </a:r>
                      <a:r>
                        <a:rPr lang="ru-RU" sz="1700" dirty="0">
                          <a:solidFill>
                            <a:srgbClr val="0070C0"/>
                          </a:solidFill>
                          <a:effectLst/>
                          <a:latin typeface="+mn-lt"/>
                          <a:cs typeface="Times New Roman" panose="02020603050405020304" pitchFamily="18" charset="0"/>
                        </a:rPr>
                        <a:t> </a:t>
                      </a:r>
                      <a:endParaRPr lang="en-US" sz="1700" dirty="0">
                        <a:effectLst/>
                        <a:latin typeface="+mn-lt"/>
                        <a:ea typeface="Calibri" panose="020F0502020204030204" pitchFamily="34" charset="0"/>
                        <a:cs typeface="Times New Roman" panose="02020603050405020304" pitchFamily="18" charset="0"/>
                      </a:endParaRPr>
                    </a:p>
                  </a:txBody>
                  <a:tcPr marL="41565" marR="41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8854495"/>
                  </a:ext>
                </a:extLst>
              </a:tr>
              <a:tr h="6170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a:solidFill>
                            <a:srgbClr val="0070C0"/>
                          </a:solidFill>
                          <a:effectLst/>
                          <a:latin typeface="+mn-lt"/>
                          <a:cs typeface="Times New Roman" panose="02020603050405020304" pitchFamily="18" charset="0"/>
                        </a:rPr>
                        <a:t>Tangible action</a:t>
                      </a:r>
                      <a:endParaRPr lang="en-US" sz="1700" dirty="0">
                        <a:effectLst/>
                        <a:latin typeface="+mn-lt"/>
                        <a:ea typeface="DejaVu Sans"/>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700" dirty="0">
                          <a:solidFill>
                            <a:srgbClr val="0070C0"/>
                          </a:solidFill>
                          <a:effectLst/>
                          <a:latin typeface="+mn-lt"/>
                          <a:cs typeface="Times New Roman" panose="02020603050405020304" pitchFamily="18" charset="0"/>
                        </a:rPr>
                        <a:t>Common testing and treatment plans to be provided for typical cases of high-risk infants, allowing the parents to be aware of and prepare for important information. </a:t>
                      </a:r>
                      <a:endParaRPr lang="en-US" sz="1700" dirty="0">
                        <a:effectLst/>
                        <a:latin typeface="+mn-lt"/>
                        <a:ea typeface="Calibri" panose="020F0502020204030204" pitchFamily="34" charset="0"/>
                        <a:cs typeface="Times New Roman" panose="02020603050405020304" pitchFamily="18" charset="0"/>
                      </a:endParaRPr>
                    </a:p>
                  </a:txBody>
                  <a:tcPr marL="41565" marR="41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8956420"/>
                  </a:ext>
                </a:extLst>
              </a:tr>
              <a:tr h="914171">
                <a:tc>
                  <a:txBody>
                    <a:bodyPr/>
                    <a:lstStyle/>
                    <a:p>
                      <a:pPr algn="ctr">
                        <a:spcAft>
                          <a:spcPts val="0"/>
                        </a:spcAft>
                      </a:pPr>
                      <a:r>
                        <a:rPr lang="en-US" sz="1700" dirty="0">
                          <a:solidFill>
                            <a:srgbClr val="0070C0"/>
                          </a:solidFill>
                          <a:effectLst/>
                          <a:latin typeface="+mn-lt"/>
                          <a:cs typeface="Times New Roman" panose="02020603050405020304" pitchFamily="18" charset="0"/>
                        </a:rPr>
                        <a:t>Limitations</a:t>
                      </a:r>
                      <a:endParaRPr lang="en-US" sz="1700" dirty="0">
                        <a:solidFill>
                          <a:srgbClr val="0070C0"/>
                        </a:solidFill>
                        <a:effectLst/>
                        <a:latin typeface="+mn-lt"/>
                        <a:ea typeface="Calibri" panose="020F0502020204030204" pitchFamily="34" charset="0"/>
                        <a:cs typeface="Times New Roman" panose="02020603050405020304" pitchFamily="18" charset="0"/>
                      </a:endParaRPr>
                    </a:p>
                  </a:txBody>
                  <a:tcPr marL="48059" marR="480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700" dirty="0">
                          <a:solidFill>
                            <a:srgbClr val="0070C0"/>
                          </a:solidFill>
                          <a:effectLst/>
                          <a:latin typeface="+mn-lt"/>
                          <a:cs typeface="Times New Roman" panose="02020603050405020304" pitchFamily="18" charset="0"/>
                        </a:rPr>
                        <a:t>Difficult to apply specific cases for each baby. </a:t>
                      </a:r>
                    </a:p>
                    <a:p>
                      <a:pPr marL="0" marR="0" indent="0" algn="ctr" defTabSz="914400" rtl="0" eaLnBrk="1" fontAlgn="auto" latinLnBrk="0" hangingPunct="1">
                        <a:lnSpc>
                          <a:spcPct val="107000"/>
                        </a:lnSpc>
                        <a:spcBef>
                          <a:spcPts val="0"/>
                        </a:spcBef>
                        <a:spcAft>
                          <a:spcPts val="0"/>
                        </a:spcAft>
                        <a:buClrTx/>
                        <a:buSzTx/>
                        <a:buFontTx/>
                        <a:buNone/>
                        <a:tabLst/>
                        <a:defRPr/>
                      </a:pPr>
                      <a:r>
                        <a:rPr lang="en-US" sz="1700" dirty="0">
                          <a:solidFill>
                            <a:srgbClr val="0070C0"/>
                          </a:solidFill>
                          <a:effectLst/>
                          <a:latin typeface="+mn-lt"/>
                          <a:cs typeface="Times New Roman" panose="02020603050405020304" pitchFamily="18" charset="0"/>
                        </a:rPr>
                        <a:t>Risk of increasing confusion for parents if the situation differs from the plan.</a:t>
                      </a:r>
                      <a:endParaRPr lang="en-US" sz="1700" dirty="0">
                        <a:effectLst/>
                        <a:latin typeface="+mn-lt"/>
                        <a:ea typeface="Calibri" panose="020F0502020204030204" pitchFamily="34" charset="0"/>
                        <a:cs typeface="Times New Roman" panose="02020603050405020304" pitchFamily="18" charset="0"/>
                      </a:endParaRPr>
                    </a:p>
                  </a:txBody>
                  <a:tcPr marL="41565" marR="415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6984090"/>
                  </a:ext>
                </a:extLst>
              </a:tr>
            </a:tbl>
          </a:graphicData>
        </a:graphic>
      </p:graphicFrame>
      <p:sp>
        <p:nvSpPr>
          <p:cNvPr id="7" name="Titel 1"/>
          <p:cNvSpPr>
            <a:spLocks noGrp="1"/>
          </p:cNvSpPr>
          <p:nvPr>
            <p:ph type="title"/>
          </p:nvPr>
        </p:nvSpPr>
        <p:spPr>
          <a:xfrm>
            <a:off x="1708747" y="73877"/>
            <a:ext cx="9005591" cy="1012371"/>
          </a:xfrm>
        </p:spPr>
        <p:txBody>
          <a:bodyPr>
            <a:noAutofit/>
          </a:bodyPr>
          <a:lstStyle/>
          <a:p>
            <a:r>
              <a:rPr lang="nl-NL" sz="2000" b="1" dirty="0"/>
              <a:t>Results: </a:t>
            </a:r>
            <a:r>
              <a:rPr lang="nl-NL" sz="2000" b="1" dirty="0">
                <a:solidFill>
                  <a:srgbClr val="FF0000"/>
                </a:solidFill>
              </a:rPr>
              <a:t>Validation</a:t>
            </a:r>
            <a:r>
              <a:rPr lang="nl-NL" sz="2000" b="1" dirty="0"/>
              <a:t> </a:t>
            </a:r>
            <a:br>
              <a:rPr lang="nl-NL" sz="2000" b="1" dirty="0"/>
            </a:br>
            <a:r>
              <a:rPr lang="nl-NL" sz="2000" b="1" dirty="0"/>
              <a:t>of design strategy &amp; health care Service Design </a:t>
            </a:r>
            <a:r>
              <a:rPr lang="nl-NL" sz="2000" b="1" dirty="0" err="1"/>
              <a:t>concepts</a:t>
            </a:r>
            <a:endParaRPr lang="nl-NL" sz="2000" b="1" dirty="0"/>
          </a:p>
        </p:txBody>
      </p:sp>
      <p:sp>
        <p:nvSpPr>
          <p:cNvPr id="5" name="Rechthoek 4"/>
          <p:cNvSpPr/>
          <p:nvPr/>
        </p:nvSpPr>
        <p:spPr>
          <a:xfrm>
            <a:off x="1756302" y="1931679"/>
            <a:ext cx="8958036" cy="3449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58261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161824776"/>
              </p:ext>
            </p:extLst>
          </p:nvPr>
        </p:nvGraphicFramePr>
        <p:xfrm>
          <a:off x="1970791" y="1976030"/>
          <a:ext cx="8743547" cy="4070206"/>
        </p:xfrm>
        <a:graphic>
          <a:graphicData uri="http://schemas.openxmlformats.org/drawingml/2006/table">
            <a:tbl>
              <a:tblPr firstRow="1" firstCol="1" bandRow="1">
                <a:tableStyleId>{2D5ABB26-0587-4C30-8999-92F81FD0307C}</a:tableStyleId>
              </a:tblPr>
              <a:tblGrid>
                <a:gridCol w="1251350">
                  <a:extLst>
                    <a:ext uri="{9D8B030D-6E8A-4147-A177-3AD203B41FA5}">
                      <a16:colId xmlns:a16="http://schemas.microsoft.com/office/drawing/2014/main" val="1069237113"/>
                    </a:ext>
                  </a:extLst>
                </a:gridCol>
                <a:gridCol w="7492197">
                  <a:extLst>
                    <a:ext uri="{9D8B030D-6E8A-4147-A177-3AD203B41FA5}">
                      <a16:colId xmlns:a16="http://schemas.microsoft.com/office/drawing/2014/main" val="4096063805"/>
                    </a:ext>
                  </a:extLst>
                </a:gridCol>
              </a:tblGrid>
              <a:tr h="206239">
                <a:tc gridSpan="2">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7. Waiting Time that Provides Comfort</a:t>
                      </a:r>
                      <a:endParaRPr lang="en-US" sz="1400" dirty="0">
                        <a:effectLst/>
                        <a:latin typeface="+mn-lt"/>
                        <a:ea typeface="Calibri" panose="020F0502020204030204" pitchFamily="34" charset="0"/>
                        <a:cs typeface="Times New Roman" panose="02020603050405020304" pitchFamily="18" charset="0"/>
                      </a:endParaRPr>
                    </a:p>
                  </a:txBody>
                  <a:tcPr marL="61516" marR="615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12733676"/>
                  </a:ext>
                </a:extLst>
              </a:tr>
              <a:tr h="1069620">
                <a:tc gridSpan="2">
                  <a:txBody>
                    <a:bodyPr/>
                    <a:lstStyle/>
                    <a:p>
                      <a:pPr algn="ctr">
                        <a:lnSpc>
                          <a:spcPct val="107000"/>
                        </a:lnSpc>
                        <a:spcAft>
                          <a:spcPts val="0"/>
                        </a:spcAft>
                      </a:pPr>
                      <a:r>
                        <a:rPr lang="en-US" sz="1400" dirty="0">
                          <a:solidFill>
                            <a:srgbClr val="0070C0"/>
                          </a:solidFill>
                          <a:effectLst/>
                          <a:latin typeface="+mn-lt"/>
                          <a:cs typeface="Times New Roman" panose="02020603050405020304" pitchFamily="18" charset="0"/>
                        </a:rPr>
                        <a:t>Use affordance design to allow the parents even those visiting for the first time—to adapt to the situation easily.</a:t>
                      </a:r>
                      <a:endParaRPr lang="ru-RU" sz="1400" dirty="0">
                        <a:solidFill>
                          <a:srgbClr val="0070C0"/>
                        </a:solidFill>
                        <a:effectLst/>
                        <a:latin typeface="+mn-lt"/>
                        <a:cs typeface="Times New Roman" panose="02020603050405020304" pitchFamily="18" charset="0"/>
                      </a:endParaRPr>
                    </a:p>
                    <a:p>
                      <a:pPr algn="ctr">
                        <a:lnSpc>
                          <a:spcPct val="107000"/>
                        </a:lnSpc>
                        <a:spcAft>
                          <a:spcPts val="0"/>
                        </a:spcAft>
                      </a:pPr>
                      <a:r>
                        <a:rPr lang="en-US" sz="1400" dirty="0">
                          <a:solidFill>
                            <a:srgbClr val="0070C0"/>
                          </a:solidFill>
                          <a:effectLst/>
                          <a:latin typeface="+mn-lt"/>
                          <a:cs typeface="Times New Roman" panose="02020603050405020304" pitchFamily="18" charset="0"/>
                        </a:rPr>
                        <a:t>Place comforting phrases in different places to create a warm environment, helping the parents to feel comforted. </a:t>
                      </a:r>
                      <a:endParaRPr lang="ru-RU" sz="1400" dirty="0">
                        <a:solidFill>
                          <a:srgbClr val="0070C0"/>
                        </a:solidFill>
                        <a:effectLst/>
                        <a:latin typeface="+mn-lt"/>
                        <a:cs typeface="Times New Roman" panose="02020603050405020304" pitchFamily="18" charset="0"/>
                      </a:endParaRPr>
                    </a:p>
                    <a:p>
                      <a:pPr algn="ctr">
                        <a:lnSpc>
                          <a:spcPct val="107000"/>
                        </a:lnSpc>
                        <a:spcAft>
                          <a:spcPts val="0"/>
                        </a:spcAft>
                      </a:pPr>
                      <a:r>
                        <a:rPr lang="en-US" sz="1400" dirty="0">
                          <a:solidFill>
                            <a:srgbClr val="0070C0"/>
                          </a:solidFill>
                          <a:effectLst/>
                          <a:latin typeface="+mn-lt"/>
                          <a:cs typeface="Times New Roman" panose="02020603050405020304" pitchFamily="18" charset="0"/>
                        </a:rPr>
                        <a:t>Use a text-based, interactive medium (for example, a question board) so that the parents are free to ask questions and receive answers from the healthcare provider as they wait.</a:t>
                      </a:r>
                      <a:endParaRPr lang="ru-RU" sz="1400" dirty="0">
                        <a:solidFill>
                          <a:srgbClr val="0070C0"/>
                        </a:solidFill>
                        <a:effectLst/>
                        <a:latin typeface="+mn-lt"/>
                        <a:cs typeface="Times New Roman" panose="02020603050405020304" pitchFamily="18" charset="0"/>
                      </a:endParaRPr>
                    </a:p>
                    <a:p>
                      <a:pPr algn="ctr">
                        <a:lnSpc>
                          <a:spcPct val="107000"/>
                        </a:lnSpc>
                        <a:spcAft>
                          <a:spcPts val="0"/>
                        </a:spcAft>
                      </a:pPr>
                      <a:r>
                        <a:rPr lang="en-US" sz="1400" dirty="0">
                          <a:solidFill>
                            <a:srgbClr val="0070C0"/>
                          </a:solidFill>
                          <a:effectLst/>
                          <a:latin typeface="+mn-lt"/>
                          <a:cs typeface="Times New Roman" panose="02020603050405020304" pitchFamily="18" charset="0"/>
                        </a:rPr>
                        <a:t>Adjust visiting hours if delivery rooms and the NICU are attached to one another in the hospital.</a:t>
                      </a:r>
                      <a:endParaRPr lang="en-US" sz="1400" dirty="0">
                        <a:effectLst/>
                        <a:latin typeface="+mn-lt"/>
                        <a:ea typeface="Calibri" panose="020F0502020204030204" pitchFamily="34" charset="0"/>
                        <a:cs typeface="Times New Roman" panose="02020603050405020304" pitchFamily="18" charset="0"/>
                      </a:endParaRPr>
                    </a:p>
                  </a:txBody>
                  <a:tcPr marL="61516" marR="615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272276921"/>
                  </a:ext>
                </a:extLst>
              </a:tr>
              <a:tr h="853774">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Problem</a:t>
                      </a:r>
                      <a:endParaRPr lang="en-US" sz="1400" dirty="0">
                        <a:effectLst/>
                        <a:latin typeface="+mn-lt"/>
                        <a:cs typeface="Times New Roman" panose="02020603050405020304" pitchFamily="18" charset="0"/>
                      </a:endParaRPr>
                    </a:p>
                    <a:p>
                      <a:pPr algn="ctr">
                        <a:lnSpc>
                          <a:spcPct val="107000"/>
                        </a:lnSpc>
                        <a:spcAft>
                          <a:spcPts val="0"/>
                        </a:spcAft>
                      </a:pPr>
                      <a:endParaRPr lang="en-US" sz="1400" dirty="0">
                        <a:solidFill>
                          <a:srgbClr val="0070C0"/>
                        </a:solidFill>
                        <a:effectLst/>
                        <a:latin typeface="+mn-lt"/>
                        <a:cs typeface="Times New Roman" panose="02020603050405020304" pitchFamily="18" charset="0"/>
                      </a:endParaRPr>
                    </a:p>
                    <a:p>
                      <a:pPr algn="ctr">
                        <a:lnSpc>
                          <a:spcPct val="107000"/>
                        </a:lnSpc>
                        <a:spcAft>
                          <a:spcPts val="0"/>
                        </a:spcAft>
                      </a:pPr>
                      <a:r>
                        <a:rPr lang="en-US" sz="1400" dirty="0">
                          <a:solidFill>
                            <a:srgbClr val="0070C0"/>
                          </a:solidFill>
                          <a:effectLst/>
                          <a:latin typeface="+mn-lt"/>
                          <a:cs typeface="Times New Roman" panose="02020603050405020304" pitchFamily="18" charset="0"/>
                        </a:rPr>
                        <a:t> </a:t>
                      </a:r>
                      <a:endParaRPr lang="en-US" sz="1400" dirty="0">
                        <a:solidFill>
                          <a:srgbClr val="0070C0"/>
                        </a:solidFill>
                        <a:effectLst/>
                        <a:latin typeface="+mn-lt"/>
                        <a:ea typeface="Calibri" panose="020F0502020204030204" pitchFamily="34" charset="0"/>
                        <a:cs typeface="Times New Roman" panose="02020603050405020304" pitchFamily="18" charset="0"/>
                      </a:endParaRPr>
                    </a:p>
                  </a:txBody>
                  <a:tcPr marL="61516" marR="615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Parents of high-risk infants are likely to experience negative emotions, such as anxiety, guilt, despair, and depression. The waiting area is small and the movements of parents are limited</a:t>
                      </a:r>
                      <a:r>
                        <a:rPr lang="ru-RU" sz="1400" dirty="0">
                          <a:solidFill>
                            <a:srgbClr val="0070C0"/>
                          </a:solidFill>
                          <a:effectLst/>
                          <a:latin typeface="+mn-lt"/>
                          <a:cs typeface="Times New Roman" panose="02020603050405020304" pitchFamily="18" charset="0"/>
                        </a:rPr>
                        <a:t>.</a:t>
                      </a:r>
                    </a:p>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Feeling uncomfortable as other people stare at them while they wait. Notices filled with medical terms create a fearful atmosphere. </a:t>
                      </a:r>
                      <a:endParaRPr lang="en-US" sz="1400" dirty="0">
                        <a:effectLst/>
                        <a:latin typeface="+mn-lt"/>
                        <a:ea typeface="Calibri" panose="020F0502020204030204" pitchFamily="34" charset="0"/>
                        <a:cs typeface="Times New Roman" panose="02020603050405020304" pitchFamily="18" charset="0"/>
                      </a:endParaRPr>
                    </a:p>
                  </a:txBody>
                  <a:tcPr marL="61516" marR="615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1588625"/>
                  </a:ext>
                </a:extLst>
              </a:tr>
              <a:tr h="1285464">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Tangible action</a:t>
                      </a:r>
                      <a:endParaRPr lang="en-US" sz="1400" dirty="0">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en-US" sz="1400" dirty="0">
                          <a:solidFill>
                            <a:srgbClr val="0070C0"/>
                          </a:solidFill>
                          <a:effectLst/>
                          <a:latin typeface="+mn-lt"/>
                          <a:cs typeface="Times New Roman" panose="02020603050405020304" pitchFamily="18" charset="0"/>
                        </a:rPr>
                        <a:t> </a:t>
                      </a:r>
                      <a:endParaRPr lang="en-US" sz="1400" dirty="0">
                        <a:solidFill>
                          <a:srgbClr val="0070C0"/>
                        </a:solidFill>
                        <a:effectLst/>
                        <a:latin typeface="+mn-lt"/>
                        <a:ea typeface="Calibri" panose="020F0502020204030204" pitchFamily="34" charset="0"/>
                        <a:cs typeface="Times New Roman" panose="02020603050405020304" pitchFamily="18" charset="0"/>
                      </a:endParaRPr>
                    </a:p>
                  </a:txBody>
                  <a:tcPr marL="61516" marR="615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Organize flow of movement through affordance design</a:t>
                      </a:r>
                      <a:r>
                        <a:rPr lang="ru-RU" sz="1400" dirty="0">
                          <a:solidFill>
                            <a:srgbClr val="0070C0"/>
                          </a:solidFill>
                          <a:effectLst/>
                          <a:latin typeface="+mn-lt"/>
                          <a:cs typeface="Times New Roman" panose="02020603050405020304" pitchFamily="18" charset="0"/>
                        </a:rPr>
                        <a:t>.</a:t>
                      </a:r>
                      <a:endParaRPr lang="ru-RU" sz="1400" dirty="0">
                        <a:effectLst/>
                        <a:latin typeface="+mn-lt"/>
                        <a:cs typeface="Times New Roman" panose="02020603050405020304" pitchFamily="18" charset="0"/>
                      </a:endParaRPr>
                    </a:p>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Adjust visiting hours if delivery rooms and the NICU are attached to one another, reducing emotional burden for the parents. </a:t>
                      </a:r>
                      <a:endParaRPr lang="ru-RU" sz="1400" dirty="0">
                        <a:solidFill>
                          <a:srgbClr val="0070C0"/>
                        </a:solidFill>
                        <a:effectLst/>
                        <a:latin typeface="+mn-lt"/>
                        <a:cs typeface="Times New Roman" panose="02020603050405020304" pitchFamily="18" charset="0"/>
                      </a:endParaRPr>
                    </a:p>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Use warm and sympathetic phrases to comfort and cheer fatigued parents. Create a question board to provide a participatory platform where parents can ask questions and receive answers.</a:t>
                      </a:r>
                      <a:endParaRPr lang="ru-RU" sz="1400" dirty="0">
                        <a:solidFill>
                          <a:srgbClr val="0070C0"/>
                        </a:solidFill>
                        <a:effectLst/>
                        <a:latin typeface="+mn-lt"/>
                        <a:cs typeface="Times New Roman" panose="02020603050405020304" pitchFamily="18" charset="0"/>
                      </a:endParaRPr>
                    </a:p>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Parents can share common questions and answers, resolving the issue of unnecessary repetitions.</a:t>
                      </a:r>
                      <a:endParaRPr lang="en-US" sz="1400" dirty="0">
                        <a:effectLst/>
                        <a:latin typeface="+mn-lt"/>
                        <a:ea typeface="Calibri" panose="020F0502020204030204" pitchFamily="34" charset="0"/>
                        <a:cs typeface="Times New Roman" panose="02020603050405020304" pitchFamily="18" charset="0"/>
                      </a:endParaRPr>
                    </a:p>
                  </a:txBody>
                  <a:tcPr marL="61516" marR="615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7027273"/>
                  </a:ext>
                </a:extLst>
              </a:tr>
              <a:tr h="458325">
                <a:tc>
                  <a:txBody>
                    <a:bodyPr/>
                    <a:lstStyle/>
                    <a:p>
                      <a:pPr algn="ctr">
                        <a:lnSpc>
                          <a:spcPct val="107000"/>
                        </a:lnSpc>
                        <a:spcAft>
                          <a:spcPts val="0"/>
                        </a:spcAft>
                      </a:pPr>
                      <a:r>
                        <a:rPr lang="en-US" sz="1400" dirty="0">
                          <a:solidFill>
                            <a:srgbClr val="0070C0"/>
                          </a:solidFill>
                          <a:effectLst/>
                          <a:latin typeface="+mn-lt"/>
                          <a:cs typeface="Times New Roman" panose="02020603050405020304" pitchFamily="18" charset="0"/>
                        </a:rPr>
                        <a:t>Limitation </a:t>
                      </a:r>
                      <a:r>
                        <a:rPr lang="en-US" sz="1400" dirty="0">
                          <a:effectLst/>
                          <a:latin typeface="+mn-lt"/>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p>
                      <a:pPr algn="ctr">
                        <a:lnSpc>
                          <a:spcPct val="107000"/>
                        </a:lnSpc>
                        <a:spcAft>
                          <a:spcPts val="0"/>
                        </a:spcAft>
                      </a:pPr>
                      <a:endParaRPr lang="en-US" sz="1400" dirty="0">
                        <a:solidFill>
                          <a:srgbClr val="0070C0"/>
                        </a:solidFill>
                        <a:effectLst/>
                        <a:latin typeface="+mn-lt"/>
                        <a:cs typeface="Times New Roman" panose="02020603050405020304" pitchFamily="18" charset="0"/>
                      </a:endParaRPr>
                    </a:p>
                  </a:txBody>
                  <a:tcPr marL="61516" marR="615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Expenditure associated with creating a comfortable environment.</a:t>
                      </a:r>
                      <a:r>
                        <a:rPr lang="ru-RU" sz="1400" dirty="0">
                          <a:solidFill>
                            <a:srgbClr val="0070C0"/>
                          </a:solidFill>
                          <a:effectLst/>
                          <a:latin typeface="+mn-lt"/>
                          <a:cs typeface="Times New Roman" panose="02020603050405020304" pitchFamily="18" charset="0"/>
                        </a:rPr>
                        <a:t> </a:t>
                      </a:r>
                      <a:r>
                        <a:rPr lang="en-US" sz="1400" dirty="0">
                          <a:solidFill>
                            <a:srgbClr val="0070C0"/>
                          </a:solidFill>
                          <a:effectLst/>
                          <a:latin typeface="+mn-lt"/>
                          <a:cs typeface="Times New Roman" panose="02020603050405020304" pitchFamily="18" charset="0"/>
                        </a:rPr>
                        <a:t>May be difficult to implement given the spatial conditions in the hospital.</a:t>
                      </a:r>
                      <a:endParaRPr lang="en-US" sz="1400" dirty="0">
                        <a:effectLst/>
                        <a:latin typeface="+mn-lt"/>
                        <a:ea typeface="Calibri" panose="020F0502020204030204" pitchFamily="34" charset="0"/>
                        <a:cs typeface="Times New Roman" panose="02020603050405020304" pitchFamily="18" charset="0"/>
                      </a:endParaRPr>
                    </a:p>
                  </a:txBody>
                  <a:tcPr marL="61516" marR="615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1843206"/>
                  </a:ext>
                </a:extLst>
              </a:tr>
            </a:tbl>
          </a:graphicData>
        </a:graphic>
      </p:graphicFrame>
      <p:sp>
        <p:nvSpPr>
          <p:cNvPr id="5" name="Titel 1"/>
          <p:cNvSpPr>
            <a:spLocks noGrp="1"/>
          </p:cNvSpPr>
          <p:nvPr>
            <p:ph type="title"/>
          </p:nvPr>
        </p:nvSpPr>
        <p:spPr>
          <a:xfrm>
            <a:off x="1708747" y="73877"/>
            <a:ext cx="9005591" cy="1012371"/>
          </a:xfrm>
        </p:spPr>
        <p:txBody>
          <a:bodyPr>
            <a:noAutofit/>
          </a:bodyPr>
          <a:lstStyle/>
          <a:p>
            <a:r>
              <a:rPr lang="nl-NL" sz="2000" b="1" dirty="0"/>
              <a:t>Results: </a:t>
            </a:r>
            <a:r>
              <a:rPr lang="nl-NL" sz="2000" b="1" dirty="0">
                <a:solidFill>
                  <a:srgbClr val="FF0000"/>
                </a:solidFill>
              </a:rPr>
              <a:t>Validation</a:t>
            </a:r>
            <a:r>
              <a:rPr lang="nl-NL" sz="2000" b="1" dirty="0"/>
              <a:t> </a:t>
            </a:r>
            <a:br>
              <a:rPr lang="nl-NL" sz="2000" b="1" dirty="0"/>
            </a:br>
            <a:r>
              <a:rPr lang="nl-NL" sz="2000" b="1" dirty="0"/>
              <a:t>of design strategy &amp; health care Service Design concepts</a:t>
            </a:r>
            <a:br>
              <a:rPr lang="ru-RU" sz="2000" b="1" dirty="0"/>
            </a:br>
            <a:r>
              <a:rPr lang="ru-RU" sz="2000" b="1" dirty="0">
                <a:solidFill>
                  <a:schemeClr val="tx1"/>
                </a:solidFill>
              </a:rPr>
              <a:t>Результаты: </a:t>
            </a:r>
            <a:r>
              <a:rPr lang="ru-RU" sz="2000" b="1" dirty="0" err="1">
                <a:solidFill>
                  <a:srgbClr val="C00000"/>
                </a:solidFill>
              </a:rPr>
              <a:t>Валидация</a:t>
            </a:r>
            <a:r>
              <a:rPr lang="ru-RU" sz="2000" b="1" dirty="0">
                <a:solidFill>
                  <a:schemeClr val="tx1"/>
                </a:solidFill>
              </a:rPr>
              <a:t> стратегии дизайна и концепций дизайна услуг здравоохранения.</a:t>
            </a:r>
            <a:endParaRPr lang="nl-NL" sz="2000" b="1" dirty="0"/>
          </a:p>
        </p:txBody>
      </p:sp>
      <p:sp>
        <p:nvSpPr>
          <p:cNvPr id="6" name="Rechthoek 9"/>
          <p:cNvSpPr/>
          <p:nvPr/>
        </p:nvSpPr>
        <p:spPr>
          <a:xfrm>
            <a:off x="1970791" y="1976030"/>
            <a:ext cx="8743546" cy="2259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89612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3928878120"/>
              </p:ext>
            </p:extLst>
          </p:nvPr>
        </p:nvGraphicFramePr>
        <p:xfrm>
          <a:off x="1593204" y="2413654"/>
          <a:ext cx="9005591" cy="3383361"/>
        </p:xfrm>
        <a:graphic>
          <a:graphicData uri="http://schemas.openxmlformats.org/drawingml/2006/table">
            <a:tbl>
              <a:tblPr firstRow="1" firstCol="1" bandRow="1">
                <a:tableStyleId>{2D5ABB26-0587-4C30-8999-92F81FD0307C}</a:tableStyleId>
              </a:tblPr>
              <a:tblGrid>
                <a:gridCol w="1331372">
                  <a:extLst>
                    <a:ext uri="{9D8B030D-6E8A-4147-A177-3AD203B41FA5}">
                      <a16:colId xmlns:a16="http://schemas.microsoft.com/office/drawing/2014/main" val="661891138"/>
                    </a:ext>
                  </a:extLst>
                </a:gridCol>
                <a:gridCol w="7674219">
                  <a:extLst>
                    <a:ext uri="{9D8B030D-6E8A-4147-A177-3AD203B41FA5}">
                      <a16:colId xmlns:a16="http://schemas.microsoft.com/office/drawing/2014/main" val="621350290"/>
                    </a:ext>
                  </a:extLst>
                </a:gridCol>
              </a:tblGrid>
              <a:tr h="250346">
                <a:tc gridSpan="2">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600" dirty="0">
                          <a:solidFill>
                            <a:srgbClr val="0070C0"/>
                          </a:solidFill>
                          <a:effectLst/>
                          <a:latin typeface="+mn-lt"/>
                          <a:cs typeface="Times New Roman" panose="02020603050405020304" pitchFamily="18" charset="0"/>
                        </a:rPr>
                        <a:t>8. Message Cards that Convey Feelings</a:t>
                      </a:r>
                      <a:endParaRPr lang="en-US" sz="1600" dirty="0">
                        <a:effectLst/>
                        <a:latin typeface="+mn-lt"/>
                        <a:ea typeface="Calibri" panose="020F0502020204030204" pitchFamily="34" charset="0"/>
                        <a:cs typeface="Times New Roman" panose="02020603050405020304" pitchFamily="18" charset="0"/>
                      </a:endParaRPr>
                    </a:p>
                  </a:txBody>
                  <a:tcPr marL="61516" marR="615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9921866"/>
                  </a:ext>
                </a:extLst>
              </a:tr>
              <a:tr h="713682">
                <a:tc gridSpan="2">
                  <a:txBody>
                    <a:bodyPr/>
                    <a:lstStyle/>
                    <a:p>
                      <a:pPr algn="ctr">
                        <a:lnSpc>
                          <a:spcPct val="107000"/>
                        </a:lnSpc>
                        <a:spcAft>
                          <a:spcPts val="0"/>
                        </a:spcAft>
                      </a:pPr>
                      <a:r>
                        <a:rPr lang="en-US" sz="1600" dirty="0">
                          <a:solidFill>
                            <a:srgbClr val="0070C0"/>
                          </a:solidFill>
                          <a:effectLst/>
                          <a:latin typeface="+mn-lt"/>
                          <a:cs typeface="Times New Roman" panose="02020603050405020304" pitchFamily="18" charset="0"/>
                        </a:rPr>
                        <a:t>Give cards to parents so that they can write to the healthcare provider and communicate with them freely. </a:t>
                      </a:r>
                      <a:endParaRPr lang="ru-RU" sz="1600" dirty="0">
                        <a:effectLst/>
                        <a:latin typeface="+mn-lt"/>
                        <a:cs typeface="Times New Roman" panose="02020603050405020304" pitchFamily="18" charset="0"/>
                      </a:endParaRPr>
                    </a:p>
                    <a:p>
                      <a:pPr algn="ctr">
                        <a:lnSpc>
                          <a:spcPct val="107000"/>
                        </a:lnSpc>
                        <a:spcAft>
                          <a:spcPts val="0"/>
                        </a:spcAft>
                      </a:pPr>
                      <a:r>
                        <a:rPr lang="en-US" sz="1600" dirty="0">
                          <a:solidFill>
                            <a:srgbClr val="0070C0"/>
                          </a:solidFill>
                          <a:effectLst/>
                          <a:latin typeface="+mn-lt"/>
                          <a:cs typeface="Times New Roman" panose="02020603050405020304" pitchFamily="18" charset="0"/>
                        </a:rPr>
                        <a:t>Attach general information on topics such as baby's body weight and feeding records to the bed so that the parents can freely check it during visits. </a:t>
                      </a:r>
                      <a:endParaRPr lang="en-US" sz="1600" dirty="0">
                        <a:effectLst/>
                        <a:latin typeface="+mn-lt"/>
                        <a:ea typeface="Calibri" panose="020F0502020204030204" pitchFamily="34" charset="0"/>
                        <a:cs typeface="Times New Roman" panose="02020603050405020304" pitchFamily="18" charset="0"/>
                      </a:endParaRPr>
                    </a:p>
                  </a:txBody>
                  <a:tcPr marL="61516" marR="615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3535521593"/>
                  </a:ext>
                </a:extLst>
              </a:tr>
              <a:tr h="671804">
                <a:tc>
                  <a:txBody>
                    <a:bodyPr/>
                    <a:lstStyle/>
                    <a:p>
                      <a:pPr algn="ctr">
                        <a:lnSpc>
                          <a:spcPct val="107000"/>
                        </a:lnSpc>
                        <a:spcAft>
                          <a:spcPts val="0"/>
                        </a:spcAft>
                      </a:pPr>
                      <a:r>
                        <a:rPr lang="ru-RU" sz="1600" dirty="0" err="1">
                          <a:solidFill>
                            <a:srgbClr val="0070C0"/>
                          </a:solidFill>
                          <a:effectLst/>
                          <a:latin typeface="+mn-lt"/>
                          <a:cs typeface="Times New Roman" panose="02020603050405020304" pitchFamily="18" charset="0"/>
                        </a:rPr>
                        <a:t>Problem</a:t>
                      </a:r>
                      <a:r>
                        <a:rPr lang="en-US" sz="1600" dirty="0">
                          <a:effectLst/>
                          <a:latin typeface="+mn-lt"/>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p>
                      <a:pPr algn="ctr">
                        <a:lnSpc>
                          <a:spcPct val="107000"/>
                        </a:lnSpc>
                        <a:spcAft>
                          <a:spcPts val="0"/>
                        </a:spcAft>
                      </a:pPr>
                      <a:endParaRPr lang="en-US" sz="1600" dirty="0">
                        <a:solidFill>
                          <a:srgbClr val="0070C0"/>
                        </a:solidFill>
                        <a:effectLst/>
                        <a:latin typeface="+mn-lt"/>
                        <a:cs typeface="Times New Roman" panose="02020603050405020304" pitchFamily="18" charset="0"/>
                      </a:endParaRPr>
                    </a:p>
                    <a:p>
                      <a:pPr algn="ctr">
                        <a:lnSpc>
                          <a:spcPct val="107000"/>
                        </a:lnSpc>
                        <a:spcAft>
                          <a:spcPts val="0"/>
                        </a:spcAft>
                      </a:pPr>
                      <a:r>
                        <a:rPr lang="en-US" sz="1600" dirty="0">
                          <a:solidFill>
                            <a:srgbClr val="0070C0"/>
                          </a:solidFill>
                          <a:effectLst/>
                          <a:latin typeface="+mn-lt"/>
                          <a:cs typeface="Times New Roman" panose="02020603050405020304" pitchFamily="18" charset="0"/>
                        </a:rPr>
                        <a:t> </a:t>
                      </a:r>
                      <a:endParaRPr lang="en-US" sz="1600" dirty="0">
                        <a:solidFill>
                          <a:srgbClr val="0070C0"/>
                        </a:solidFill>
                        <a:effectLst/>
                        <a:latin typeface="+mn-lt"/>
                        <a:ea typeface="Calibri" panose="020F0502020204030204" pitchFamily="34" charset="0"/>
                        <a:cs typeface="Times New Roman" panose="02020603050405020304" pitchFamily="18" charset="0"/>
                      </a:endParaRPr>
                    </a:p>
                  </a:txBody>
                  <a:tcPr marL="61516" marR="615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600" dirty="0">
                          <a:solidFill>
                            <a:srgbClr val="0070C0"/>
                          </a:solidFill>
                          <a:effectLst/>
                          <a:latin typeface="+mn-lt"/>
                          <a:cs typeface="Times New Roman" panose="02020603050405020304" pitchFamily="18" charset="0"/>
                        </a:rPr>
                        <a:t>Parents have trouble communicating as they feel the healthcare provider is too busy.</a:t>
                      </a:r>
                      <a:r>
                        <a:rPr lang="ru-RU" sz="1600" dirty="0">
                          <a:solidFill>
                            <a:srgbClr val="0070C0"/>
                          </a:solidFill>
                          <a:effectLst/>
                          <a:latin typeface="+mn-lt"/>
                          <a:cs typeface="Times New Roman" panose="02020603050405020304" pitchFamily="18" charset="0"/>
                        </a:rPr>
                        <a:t> </a:t>
                      </a:r>
                      <a:r>
                        <a:rPr lang="en-US" sz="1600" dirty="0">
                          <a:solidFill>
                            <a:srgbClr val="0070C0"/>
                          </a:solidFill>
                          <a:effectLst/>
                          <a:latin typeface="+mn-lt"/>
                          <a:cs typeface="Times New Roman" panose="02020603050405020304" pitchFamily="18" charset="0"/>
                        </a:rPr>
                        <a:t>Wanting to check daily records of the baby, such as weight, temperature, and feeding volume, even if they do not know much about the information.</a:t>
                      </a:r>
                      <a:r>
                        <a:rPr lang="ru-RU" sz="1600" dirty="0">
                          <a:solidFill>
                            <a:srgbClr val="0070C0"/>
                          </a:solidFill>
                          <a:effectLst/>
                          <a:latin typeface="+mn-lt"/>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61516" marR="615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393640"/>
                  </a:ext>
                </a:extLst>
              </a:tr>
              <a:tr h="925411">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600" dirty="0">
                          <a:solidFill>
                            <a:srgbClr val="0070C0"/>
                          </a:solidFill>
                          <a:effectLst/>
                          <a:latin typeface="+mn-lt"/>
                          <a:cs typeface="Times New Roman" panose="02020603050405020304" pitchFamily="18" charset="0"/>
                        </a:rPr>
                        <a:t>Tangible action</a:t>
                      </a:r>
                    </a:p>
                    <a:p>
                      <a:pPr algn="ctr">
                        <a:lnSpc>
                          <a:spcPct val="107000"/>
                        </a:lnSpc>
                        <a:spcAft>
                          <a:spcPts val="0"/>
                        </a:spcAft>
                      </a:pPr>
                      <a:r>
                        <a:rPr lang="en-US" sz="1600" dirty="0">
                          <a:solidFill>
                            <a:srgbClr val="0070C0"/>
                          </a:solidFill>
                          <a:effectLst/>
                          <a:latin typeface="+mn-lt"/>
                          <a:cs typeface="Times New Roman" panose="02020603050405020304" pitchFamily="18" charset="0"/>
                        </a:rPr>
                        <a:t> </a:t>
                      </a:r>
                      <a:endParaRPr lang="en-US" sz="1600" dirty="0">
                        <a:solidFill>
                          <a:srgbClr val="0070C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600" dirty="0">
                          <a:solidFill>
                            <a:srgbClr val="0070C0"/>
                          </a:solidFill>
                          <a:effectLst/>
                          <a:latin typeface="+mn-lt"/>
                          <a:cs typeface="Times New Roman" panose="02020603050405020304" pitchFamily="18" charset="0"/>
                        </a:rPr>
                        <a:t>Message cards can act as touchpoints with the healthcare providers who are hard to meet with, such as head nurses or specialists. </a:t>
                      </a:r>
                      <a:endParaRPr lang="ru-RU" sz="1600" dirty="0">
                        <a:solidFill>
                          <a:srgbClr val="0070C0"/>
                        </a:solidFill>
                        <a:effectLst/>
                        <a:latin typeface="+mn-lt"/>
                        <a:cs typeface="Times New Roman" panose="02020603050405020304" pitchFamily="18" charset="0"/>
                      </a:endParaRPr>
                    </a:p>
                    <a:p>
                      <a:pPr marL="0" marR="0" indent="0" algn="ctr" defTabSz="914400" rtl="0" eaLnBrk="1" fontAlgn="auto" latinLnBrk="0" hangingPunct="1">
                        <a:lnSpc>
                          <a:spcPct val="107000"/>
                        </a:lnSpc>
                        <a:spcBef>
                          <a:spcPts val="0"/>
                        </a:spcBef>
                        <a:spcAft>
                          <a:spcPts val="0"/>
                        </a:spcAft>
                        <a:buClrTx/>
                        <a:buSzTx/>
                        <a:buFontTx/>
                        <a:buNone/>
                        <a:tabLst/>
                        <a:defRPr/>
                      </a:pPr>
                      <a:r>
                        <a:rPr lang="en-US" sz="1600" dirty="0">
                          <a:solidFill>
                            <a:srgbClr val="0070C0"/>
                          </a:solidFill>
                          <a:effectLst/>
                          <a:latin typeface="+mn-lt"/>
                          <a:cs typeface="Times New Roman" panose="02020603050405020304" pitchFamily="18" charset="0"/>
                        </a:rPr>
                        <a:t>The parents can be comforted in the process of honestly laying out words that can be difficult to convey directly, which can reduce unnecessary conversations and waste of emotions. </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9945897"/>
                  </a:ext>
                </a:extLst>
              </a:tr>
              <a:tr h="297548">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600" dirty="0">
                          <a:solidFill>
                            <a:srgbClr val="0070C0"/>
                          </a:solidFill>
                          <a:effectLst/>
                          <a:latin typeface="+mn-lt"/>
                          <a:cs typeface="Times New Roman" panose="02020603050405020304" pitchFamily="18" charset="0"/>
                        </a:rPr>
                        <a:t>Limitation</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600" dirty="0">
                          <a:solidFill>
                            <a:srgbClr val="0070C0"/>
                          </a:solidFill>
                          <a:effectLst/>
                          <a:latin typeface="+mn-lt"/>
                          <a:cs typeface="Times New Roman" panose="02020603050405020304" pitchFamily="18" charset="0"/>
                        </a:rPr>
                        <a:t>Possible increase in the burden on healthcare providers due to the message cards.</a:t>
                      </a:r>
                      <a:r>
                        <a:rPr lang="ru-RU" sz="1600" dirty="0">
                          <a:solidFill>
                            <a:srgbClr val="0070C0"/>
                          </a:solidFill>
                          <a:effectLst/>
                          <a:latin typeface="+mn-lt"/>
                          <a:cs typeface="Times New Roman" panose="02020603050405020304" pitchFamily="18" charset="0"/>
                        </a:rPr>
                        <a:t> </a:t>
                      </a:r>
                      <a:endParaRPr lang="en-US" sz="16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78735198"/>
                  </a:ext>
                </a:extLst>
              </a:tr>
            </a:tbl>
          </a:graphicData>
        </a:graphic>
      </p:graphicFrame>
      <p:sp>
        <p:nvSpPr>
          <p:cNvPr id="4" name="Rechthoek 8"/>
          <p:cNvSpPr/>
          <p:nvPr/>
        </p:nvSpPr>
        <p:spPr>
          <a:xfrm>
            <a:off x="1593203" y="2413654"/>
            <a:ext cx="9005591" cy="2922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itel 1"/>
          <p:cNvSpPr>
            <a:spLocks noGrp="1"/>
          </p:cNvSpPr>
          <p:nvPr>
            <p:ph type="title"/>
          </p:nvPr>
        </p:nvSpPr>
        <p:spPr>
          <a:xfrm>
            <a:off x="1708747" y="73877"/>
            <a:ext cx="9005591" cy="1012371"/>
          </a:xfrm>
        </p:spPr>
        <p:txBody>
          <a:bodyPr>
            <a:noAutofit/>
          </a:bodyPr>
          <a:lstStyle/>
          <a:p>
            <a:r>
              <a:rPr lang="nl-NL" sz="2000" b="1" dirty="0"/>
              <a:t>Results: </a:t>
            </a:r>
            <a:r>
              <a:rPr lang="nl-NL" sz="2000" b="1" dirty="0">
                <a:solidFill>
                  <a:srgbClr val="FF0000"/>
                </a:solidFill>
              </a:rPr>
              <a:t>Validation</a:t>
            </a:r>
            <a:r>
              <a:rPr lang="nl-NL" sz="2000" b="1" dirty="0"/>
              <a:t> </a:t>
            </a:r>
            <a:br>
              <a:rPr lang="nl-NL" sz="2000" b="1" dirty="0"/>
            </a:br>
            <a:r>
              <a:rPr lang="nl-NL" sz="2000" b="1" dirty="0"/>
              <a:t>of design strategy &amp; health care Service Design </a:t>
            </a:r>
            <a:r>
              <a:rPr lang="nl-NL" sz="2000" b="1" dirty="0" err="1"/>
              <a:t>concepts</a:t>
            </a:r>
            <a:endParaRPr lang="nl-NL" sz="2000" b="1" dirty="0"/>
          </a:p>
        </p:txBody>
      </p:sp>
    </p:spTree>
    <p:extLst>
      <p:ext uri="{BB962C8B-B14F-4D97-AF65-F5344CB8AC3E}">
        <p14:creationId xmlns:p14="http://schemas.microsoft.com/office/powerpoint/2010/main" val="112855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747392228"/>
              </p:ext>
            </p:extLst>
          </p:nvPr>
        </p:nvGraphicFramePr>
        <p:xfrm>
          <a:off x="1878325" y="1994009"/>
          <a:ext cx="8666433" cy="3098015"/>
        </p:xfrm>
        <a:graphic>
          <a:graphicData uri="http://schemas.openxmlformats.org/drawingml/2006/table">
            <a:tbl>
              <a:tblPr firstRow="1" firstCol="1" bandRow="1">
                <a:tableStyleId>{2D5ABB26-0587-4C30-8999-92F81FD0307C}</a:tableStyleId>
              </a:tblPr>
              <a:tblGrid>
                <a:gridCol w="1518574">
                  <a:extLst>
                    <a:ext uri="{9D8B030D-6E8A-4147-A177-3AD203B41FA5}">
                      <a16:colId xmlns:a16="http://schemas.microsoft.com/office/drawing/2014/main" val="2035790695"/>
                    </a:ext>
                  </a:extLst>
                </a:gridCol>
                <a:gridCol w="7147859">
                  <a:extLst>
                    <a:ext uri="{9D8B030D-6E8A-4147-A177-3AD203B41FA5}">
                      <a16:colId xmlns:a16="http://schemas.microsoft.com/office/drawing/2014/main" val="95650829"/>
                    </a:ext>
                  </a:extLst>
                </a:gridCol>
              </a:tblGrid>
              <a:tr h="299574">
                <a:tc gridSpan="2">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9. Reservation System for Visits</a:t>
                      </a:r>
                      <a:endParaRPr lang="en-US" sz="1400" dirty="0">
                        <a:effectLst/>
                        <a:latin typeface="+mn-lt"/>
                        <a:ea typeface="Calibri" panose="020F0502020204030204" pitchFamily="34" charset="0"/>
                        <a:cs typeface="Times New Roman" panose="02020603050405020304" pitchFamily="18" charset="0"/>
                      </a:endParaRPr>
                    </a:p>
                  </a:txBody>
                  <a:tcPr marL="54925" marR="549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02189657"/>
                  </a:ext>
                </a:extLst>
              </a:tr>
              <a:tr h="300327">
                <a:tc gridSpan="2">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Develop a simple visit scheduling system in consideration of the positions of both nurses and parents. </a:t>
                      </a:r>
                      <a:endParaRPr lang="en-US" sz="1400" dirty="0">
                        <a:effectLst/>
                        <a:latin typeface="+mn-lt"/>
                        <a:ea typeface="Calibri" panose="020F0502020204030204" pitchFamily="34" charset="0"/>
                        <a:cs typeface="Times New Roman" panose="02020603050405020304" pitchFamily="18" charset="0"/>
                      </a:endParaRPr>
                    </a:p>
                  </a:txBody>
                  <a:tcPr marL="54925" marR="549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7863074"/>
                  </a:ext>
                </a:extLst>
              </a:tr>
              <a:tr h="970384">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Problem</a:t>
                      </a:r>
                      <a:endParaRPr lang="en-US" sz="1400" dirty="0">
                        <a:effectLst/>
                        <a:latin typeface="+mn-lt"/>
                        <a:ea typeface="Calibri" panose="020F0502020204030204" pitchFamily="34" charset="0"/>
                        <a:cs typeface="Times New Roman" panose="02020603050405020304" pitchFamily="18" charset="0"/>
                      </a:endParaRPr>
                    </a:p>
                    <a:p>
                      <a:pPr algn="ctr">
                        <a:lnSpc>
                          <a:spcPct val="107000"/>
                        </a:lnSpc>
                        <a:spcAft>
                          <a:spcPts val="0"/>
                        </a:spcAft>
                      </a:pPr>
                      <a:endParaRPr lang="en-US" sz="1400" dirty="0">
                        <a:solidFill>
                          <a:srgbClr val="0070C0"/>
                        </a:solidFill>
                        <a:effectLst/>
                        <a:latin typeface="+mn-lt"/>
                        <a:ea typeface="Calibri" panose="020F0502020204030204" pitchFamily="34" charset="0"/>
                        <a:cs typeface="Times New Roman" panose="02020603050405020304" pitchFamily="18" charset="0"/>
                      </a:endParaRPr>
                    </a:p>
                  </a:txBody>
                  <a:tcPr marL="54925" marR="549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1400" dirty="0">
                          <a:solidFill>
                            <a:srgbClr val="0070C0"/>
                          </a:solidFill>
                          <a:effectLst/>
                          <a:latin typeface="+mn-lt"/>
                          <a:cs typeface="Times New Roman" panose="02020603050405020304" pitchFamily="18" charset="0"/>
                        </a:rPr>
                        <a:t>Depending on the situation, it is possible that parents may misunderstand the nurses asking about their visits. Nurses need to be aware of the number of visitors to prepare for their work allocation and responses to parents. Parents need to go through nurses to apply for appointments.  </a:t>
                      </a:r>
                      <a:endParaRPr lang="en-US" sz="1400" dirty="0">
                        <a:solidFill>
                          <a:srgbClr val="0070C0"/>
                        </a:solidFill>
                        <a:effectLst/>
                        <a:latin typeface="+mn-lt"/>
                        <a:ea typeface="Calibri" panose="020F0502020204030204" pitchFamily="34" charset="0"/>
                        <a:cs typeface="Times New Roman" panose="02020603050405020304" pitchFamily="18" charset="0"/>
                      </a:endParaRPr>
                    </a:p>
                  </a:txBody>
                  <a:tcPr marL="54925" marR="549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2179839"/>
                  </a:ext>
                </a:extLst>
              </a:tr>
              <a:tr h="1175657">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Tangible action</a:t>
                      </a:r>
                      <a:endParaRPr lang="en-US" sz="1400" dirty="0">
                        <a:solidFill>
                          <a:srgbClr val="0070C0"/>
                        </a:solidFill>
                        <a:effectLst/>
                        <a:latin typeface="+mn-lt"/>
                        <a:ea typeface="Calibri" panose="020F0502020204030204" pitchFamily="34" charset="0"/>
                        <a:cs typeface="Times New Roman" panose="02020603050405020304" pitchFamily="18" charset="0"/>
                      </a:endParaRPr>
                    </a:p>
                  </a:txBody>
                  <a:tcPr marL="54925" marR="549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1400" dirty="0">
                          <a:solidFill>
                            <a:srgbClr val="0070C0"/>
                          </a:solidFill>
                          <a:effectLst/>
                          <a:latin typeface="+mn-lt"/>
                          <a:cs typeface="Times New Roman" panose="02020603050405020304" pitchFamily="18" charset="0"/>
                        </a:rPr>
                        <a:t>Easier application process for appointments through a simple online system, rather than phone calls that can be misleading.</a:t>
                      </a:r>
                      <a:endParaRPr lang="ru-RU" sz="1400" dirty="0">
                        <a:effectLst/>
                        <a:latin typeface="+mn-lt"/>
                        <a:cs typeface="Times New Roman" panose="02020603050405020304" pitchFamily="18" charset="0"/>
                      </a:endParaRPr>
                    </a:p>
                    <a:p>
                      <a:pPr algn="ctr">
                        <a:lnSpc>
                          <a:spcPct val="107000"/>
                        </a:lnSpc>
                        <a:spcAft>
                          <a:spcPts val="0"/>
                        </a:spcAft>
                      </a:pPr>
                      <a:r>
                        <a:rPr lang="en-US" sz="1400" dirty="0">
                          <a:solidFill>
                            <a:srgbClr val="0070C0"/>
                          </a:solidFill>
                          <a:effectLst/>
                          <a:latin typeface="+mn-lt"/>
                          <a:cs typeface="Times New Roman" panose="02020603050405020304" pitchFamily="18" charset="0"/>
                        </a:rPr>
                        <a:t>Nurses can determine the number of visitors, and parents can check for the number of visitors and change visiting hours. Parents cm apply for appointments with specialists in a simple manner.</a:t>
                      </a:r>
                      <a:r>
                        <a:rPr lang="ru-RU" sz="1400" dirty="0">
                          <a:solidFill>
                            <a:srgbClr val="0070C0"/>
                          </a:solidFill>
                          <a:effectLst/>
                          <a:latin typeface="+mn-lt"/>
                          <a:cs typeface="Times New Roman" panose="02020603050405020304" pitchFamily="18" charset="0"/>
                        </a:rPr>
                        <a:t> </a:t>
                      </a:r>
                      <a:r>
                        <a:rPr lang="en-US" sz="1400" dirty="0">
                          <a:solidFill>
                            <a:srgbClr val="0070C0"/>
                          </a:solidFill>
                          <a:effectLst/>
                          <a:latin typeface="+mn-lt"/>
                          <a:cs typeface="Times New Roman" panose="02020603050405020304" pitchFamily="18" charset="0"/>
                        </a:rPr>
                        <a:t> </a:t>
                      </a:r>
                      <a:endParaRPr lang="en-US" sz="1400" dirty="0">
                        <a:solidFill>
                          <a:srgbClr val="0070C0"/>
                        </a:solidFill>
                        <a:effectLst/>
                        <a:latin typeface="+mn-lt"/>
                        <a:ea typeface="Calibri" panose="020F0502020204030204" pitchFamily="34" charset="0"/>
                        <a:cs typeface="Times New Roman" panose="02020603050405020304" pitchFamily="18" charset="0"/>
                      </a:endParaRPr>
                    </a:p>
                  </a:txBody>
                  <a:tcPr marL="54925" marR="549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5966622"/>
                  </a:ext>
                </a:extLst>
              </a:tr>
              <a:tr h="352073">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Limitation</a:t>
                      </a:r>
                      <a:endParaRPr lang="en-US" sz="1400" dirty="0">
                        <a:effectLst/>
                        <a:latin typeface="+mn-lt"/>
                        <a:cs typeface="Times New Roman" panose="02020603050405020304" pitchFamily="18" charset="0"/>
                      </a:endParaRPr>
                    </a:p>
                  </a:txBody>
                  <a:tcPr marL="54925" marR="549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Issues associated with development and maintenance costs. </a:t>
                      </a:r>
                      <a:endParaRPr lang="en-US" sz="1400" dirty="0">
                        <a:solidFill>
                          <a:srgbClr val="0070C0"/>
                        </a:solidFill>
                        <a:effectLst/>
                        <a:latin typeface="+mn-lt"/>
                        <a:ea typeface="Calibri" panose="020F0502020204030204" pitchFamily="34" charset="0"/>
                        <a:cs typeface="Times New Roman" panose="02020603050405020304" pitchFamily="18" charset="0"/>
                      </a:endParaRPr>
                    </a:p>
                  </a:txBody>
                  <a:tcPr marL="54925" marR="549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912591"/>
                  </a:ext>
                </a:extLst>
              </a:tr>
            </a:tbl>
          </a:graphicData>
        </a:graphic>
      </p:graphicFrame>
      <p:sp>
        <p:nvSpPr>
          <p:cNvPr id="5" name="Titel 1"/>
          <p:cNvSpPr>
            <a:spLocks noGrp="1"/>
          </p:cNvSpPr>
          <p:nvPr>
            <p:ph type="title"/>
          </p:nvPr>
        </p:nvSpPr>
        <p:spPr>
          <a:xfrm>
            <a:off x="1708747" y="73877"/>
            <a:ext cx="9005591" cy="1012371"/>
          </a:xfrm>
        </p:spPr>
        <p:txBody>
          <a:bodyPr>
            <a:noAutofit/>
          </a:bodyPr>
          <a:lstStyle/>
          <a:p>
            <a:r>
              <a:rPr lang="nl-NL" sz="2000" b="1" dirty="0"/>
              <a:t>Results: </a:t>
            </a:r>
            <a:r>
              <a:rPr lang="nl-NL" sz="2000" b="1" dirty="0">
                <a:solidFill>
                  <a:srgbClr val="FF0000"/>
                </a:solidFill>
              </a:rPr>
              <a:t>Validation</a:t>
            </a:r>
            <a:r>
              <a:rPr lang="nl-NL" sz="2000" b="1" dirty="0"/>
              <a:t> </a:t>
            </a:r>
            <a:br>
              <a:rPr lang="nl-NL" sz="2000" b="1" dirty="0"/>
            </a:br>
            <a:r>
              <a:rPr lang="nl-NL" sz="2000" b="1" dirty="0"/>
              <a:t>of design strategy &amp; health care Service Design concepts</a:t>
            </a:r>
            <a:br>
              <a:rPr lang="ru-RU" sz="2000" b="1" dirty="0"/>
            </a:br>
            <a:r>
              <a:rPr lang="ru-RU" sz="2000" b="1" dirty="0">
                <a:solidFill>
                  <a:schemeClr val="tx1"/>
                </a:solidFill>
              </a:rPr>
              <a:t>Результаты: </a:t>
            </a:r>
            <a:r>
              <a:rPr lang="ru-RU" sz="2000" b="1" dirty="0" err="1">
                <a:solidFill>
                  <a:srgbClr val="C00000"/>
                </a:solidFill>
              </a:rPr>
              <a:t>Валидация</a:t>
            </a:r>
            <a:r>
              <a:rPr lang="ru-RU" sz="2000" b="1" dirty="0">
                <a:solidFill>
                  <a:schemeClr val="tx1"/>
                </a:solidFill>
              </a:rPr>
              <a:t> стратегии дизайна и концепций дизайна услуг здравоохранения.</a:t>
            </a:r>
            <a:endParaRPr lang="nl-NL" sz="2000" b="1" dirty="0"/>
          </a:p>
        </p:txBody>
      </p:sp>
      <p:sp>
        <p:nvSpPr>
          <p:cNvPr id="7" name="Rechthoek 4"/>
          <p:cNvSpPr/>
          <p:nvPr/>
        </p:nvSpPr>
        <p:spPr>
          <a:xfrm>
            <a:off x="1878325" y="2021433"/>
            <a:ext cx="8666432" cy="2365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80541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4118511135"/>
              </p:ext>
            </p:extLst>
          </p:nvPr>
        </p:nvGraphicFramePr>
        <p:xfrm>
          <a:off x="1708747" y="2250562"/>
          <a:ext cx="9005591" cy="3429768"/>
        </p:xfrm>
        <a:graphic>
          <a:graphicData uri="http://schemas.openxmlformats.org/drawingml/2006/table">
            <a:tbl>
              <a:tblPr firstRow="1" firstCol="1" bandRow="1">
                <a:tableStyleId>{2D5ABB26-0587-4C30-8999-92F81FD0307C}</a:tableStyleId>
              </a:tblPr>
              <a:tblGrid>
                <a:gridCol w="1578004">
                  <a:extLst>
                    <a:ext uri="{9D8B030D-6E8A-4147-A177-3AD203B41FA5}">
                      <a16:colId xmlns:a16="http://schemas.microsoft.com/office/drawing/2014/main" val="3950935349"/>
                    </a:ext>
                  </a:extLst>
                </a:gridCol>
                <a:gridCol w="7427587">
                  <a:extLst>
                    <a:ext uri="{9D8B030D-6E8A-4147-A177-3AD203B41FA5}">
                      <a16:colId xmlns:a16="http://schemas.microsoft.com/office/drawing/2014/main" val="3780028205"/>
                    </a:ext>
                  </a:extLst>
                </a:gridCol>
              </a:tblGrid>
              <a:tr h="228558">
                <a:tc gridSpan="2">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10. Platform for Post-Discharge Information Sharing</a:t>
                      </a:r>
                      <a:endParaRPr lang="en-US" sz="1400" dirty="0">
                        <a:effectLst/>
                        <a:latin typeface="+mn-lt"/>
                        <a:ea typeface="Calibri" panose="020F0502020204030204" pitchFamily="34" charset="0"/>
                        <a:cs typeface="Times New Roman" panose="02020603050405020304" pitchFamily="18" charset="0"/>
                      </a:endParaRPr>
                    </a:p>
                  </a:txBody>
                  <a:tcPr marL="54925" marR="549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469160869"/>
                  </a:ext>
                </a:extLst>
              </a:tr>
              <a:tr h="690455">
                <a:tc gridSpan="2">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Create a Q&amp;A section that parents can use to easily ask questions after discharge. </a:t>
                      </a:r>
                      <a:endParaRPr lang="ru-RU" sz="1400" dirty="0">
                        <a:solidFill>
                          <a:srgbClr val="0070C0"/>
                        </a:solidFill>
                        <a:effectLst/>
                        <a:latin typeface="+mn-lt"/>
                        <a:cs typeface="Times New Roman" panose="02020603050405020304" pitchFamily="18" charset="0"/>
                      </a:endParaRPr>
                    </a:p>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Create a platform for parents of discharged babies, allowing them to exchange information with each other.</a:t>
                      </a:r>
                      <a:r>
                        <a:rPr lang="ru-RU" sz="1400" dirty="0">
                          <a:solidFill>
                            <a:srgbClr val="0070C0"/>
                          </a:solidFill>
                          <a:effectLst/>
                          <a:latin typeface="+mn-lt"/>
                          <a:cs typeface="Times New Roman" panose="02020603050405020304" pitchFamily="18" charset="0"/>
                        </a:rPr>
                        <a:t> </a:t>
                      </a:r>
                    </a:p>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Provide emergency contact guides.</a:t>
                      </a:r>
                    </a:p>
                  </a:txBody>
                  <a:tcPr marL="54925" marR="549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399473236"/>
                  </a:ext>
                </a:extLst>
              </a:tr>
              <a:tr h="951722">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Problem</a:t>
                      </a:r>
                      <a:endParaRPr lang="en-US" sz="1400" dirty="0">
                        <a:effectLst/>
                        <a:latin typeface="+mn-lt"/>
                        <a:ea typeface="Calibri" panose="020F0502020204030204" pitchFamily="34" charset="0"/>
                        <a:cs typeface="Times New Roman" panose="02020603050405020304" pitchFamily="18" charset="0"/>
                      </a:endParaRPr>
                    </a:p>
                  </a:txBody>
                  <a:tcPr marL="54925" marR="549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1400" dirty="0">
                          <a:solidFill>
                            <a:srgbClr val="0070C0"/>
                          </a:solidFill>
                          <a:effectLst/>
                          <a:latin typeface="+mn-lt"/>
                          <a:cs typeface="Times New Roman" panose="02020603050405020304" pitchFamily="18" charset="0"/>
                        </a:rPr>
                        <a:t>Increased workload for nurses due to big and small inquiries from parents. </a:t>
                      </a:r>
                      <a:endParaRPr lang="ru-RU" sz="1400" dirty="0">
                        <a:effectLst/>
                        <a:latin typeface="+mn-lt"/>
                        <a:cs typeface="Times New Roman" panose="02020603050405020304" pitchFamily="18" charset="0"/>
                      </a:endParaRPr>
                    </a:p>
                    <a:p>
                      <a:pPr algn="ctr">
                        <a:lnSpc>
                          <a:spcPct val="107000"/>
                        </a:lnSpc>
                        <a:spcAft>
                          <a:spcPts val="0"/>
                        </a:spcAft>
                      </a:pPr>
                      <a:r>
                        <a:rPr lang="en-US" sz="1400" dirty="0">
                          <a:solidFill>
                            <a:srgbClr val="0070C0"/>
                          </a:solidFill>
                          <a:effectLst/>
                          <a:latin typeface="+mn-lt"/>
                          <a:cs typeface="Times New Roman" panose="02020603050405020304" pitchFamily="18" charset="0"/>
                        </a:rPr>
                        <a:t>After discharge, parents face real-life childrearing challenges and develop numerous questions. </a:t>
                      </a:r>
                      <a:endParaRPr lang="ru-RU" sz="1400" dirty="0">
                        <a:solidFill>
                          <a:srgbClr val="0070C0"/>
                        </a:solidFill>
                        <a:effectLst/>
                        <a:latin typeface="+mn-lt"/>
                        <a:cs typeface="Times New Roman" panose="02020603050405020304" pitchFamily="18" charset="0"/>
                      </a:endParaRPr>
                    </a:p>
                    <a:p>
                      <a:pPr algn="ctr">
                        <a:lnSpc>
                          <a:spcPct val="107000"/>
                        </a:lnSpc>
                        <a:spcAft>
                          <a:spcPts val="0"/>
                        </a:spcAft>
                      </a:pPr>
                      <a:r>
                        <a:rPr lang="en-US" sz="1400" dirty="0">
                          <a:solidFill>
                            <a:srgbClr val="0070C0"/>
                          </a:solidFill>
                          <a:effectLst/>
                          <a:latin typeface="+mn-lt"/>
                          <a:cs typeface="Times New Roman" panose="02020603050405020304" pitchFamily="18" charset="0"/>
                        </a:rPr>
                        <a:t>They access experience-based, incorrect information from the internet and respond based on such information. </a:t>
                      </a:r>
                      <a:endParaRPr lang="en-US" sz="1400" dirty="0">
                        <a:effectLst/>
                        <a:latin typeface="+mn-lt"/>
                        <a:ea typeface="Calibri" panose="020F0502020204030204" pitchFamily="34" charset="0"/>
                        <a:cs typeface="Times New Roman" panose="02020603050405020304" pitchFamily="18" charset="0"/>
                      </a:endParaRPr>
                    </a:p>
                  </a:txBody>
                  <a:tcPr marL="54925" marR="549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32920208"/>
                  </a:ext>
                </a:extLst>
              </a:tr>
              <a:tr h="802433">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Tangible action</a:t>
                      </a:r>
                      <a:endParaRPr lang="en-US" sz="1400" b="1" dirty="0">
                        <a:effectLst/>
                        <a:latin typeface="+mn-lt"/>
                        <a:ea typeface="Calibri" panose="020F0502020204030204" pitchFamily="34" charset="0"/>
                        <a:cs typeface="Times New Roman" panose="02020603050405020304" pitchFamily="18" charset="0"/>
                      </a:endParaRPr>
                    </a:p>
                  </a:txBody>
                  <a:tcPr marL="54925" marR="549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Post a Q&amp;A section on frequently asked questions.</a:t>
                      </a:r>
                      <a:r>
                        <a:rPr lang="ru-RU" sz="1400" dirty="0">
                          <a:effectLst/>
                          <a:latin typeface="+mn-lt"/>
                          <a:cs typeface="Times New Roman" panose="02020603050405020304" pitchFamily="18" charset="0"/>
                        </a:rPr>
                        <a:t> </a:t>
                      </a:r>
                    </a:p>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Create an internal community to facilitate information exchange among parents. </a:t>
                      </a:r>
                      <a:endParaRPr lang="ru-RU" sz="1400" dirty="0">
                        <a:solidFill>
                          <a:srgbClr val="0070C0"/>
                        </a:solidFill>
                        <a:effectLst/>
                        <a:latin typeface="+mn-lt"/>
                        <a:cs typeface="Times New Roman" panose="02020603050405020304" pitchFamily="18" charset="0"/>
                      </a:endParaRPr>
                    </a:p>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Expert responses promote reliability and a reduced workload for nurses.</a:t>
                      </a:r>
                      <a:endParaRPr lang="en-US" sz="1400" dirty="0">
                        <a:effectLst/>
                        <a:latin typeface="+mn-lt"/>
                        <a:ea typeface="Calibri" panose="020F0502020204030204" pitchFamily="34" charset="0"/>
                        <a:cs typeface="Times New Roman" panose="02020603050405020304" pitchFamily="18" charset="0"/>
                      </a:endParaRPr>
                    </a:p>
                  </a:txBody>
                  <a:tcPr marL="54925" marR="549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901648"/>
                  </a:ext>
                </a:extLst>
              </a:tr>
              <a:tr h="756600">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Limitation</a:t>
                      </a:r>
                      <a:endParaRPr lang="en-US" sz="1400" dirty="0">
                        <a:effectLst/>
                        <a:latin typeface="+mn-lt"/>
                        <a:cs typeface="Times New Roman" panose="02020603050405020304" pitchFamily="18" charset="0"/>
                      </a:endParaRPr>
                    </a:p>
                  </a:txBody>
                  <a:tcPr marL="54925" marR="549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Difficulties in ongoing operations and management. </a:t>
                      </a:r>
                      <a:endParaRPr lang="ru-RU" sz="1400" dirty="0">
                        <a:solidFill>
                          <a:srgbClr val="0070C0"/>
                        </a:solidFill>
                        <a:effectLst/>
                        <a:latin typeface="+mn-lt"/>
                        <a:cs typeface="Times New Roman" panose="02020603050405020304" pitchFamily="18" charset="0"/>
                      </a:endParaRPr>
                    </a:p>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Requires real-time responses.</a:t>
                      </a:r>
                      <a:r>
                        <a:rPr lang="ru-RU" sz="1400" dirty="0">
                          <a:solidFill>
                            <a:srgbClr val="0070C0"/>
                          </a:solidFill>
                          <a:effectLst/>
                          <a:latin typeface="+mn-lt"/>
                          <a:cs typeface="Times New Roman" panose="02020603050405020304" pitchFamily="18" charset="0"/>
                        </a:rPr>
                        <a:t> </a:t>
                      </a:r>
                    </a:p>
                    <a:p>
                      <a:pPr marL="0" marR="0" indent="0" algn="ctr" defTabSz="914400" rtl="0" eaLnBrk="1" fontAlgn="auto" latinLnBrk="0" hangingPunct="1">
                        <a:lnSpc>
                          <a:spcPct val="107000"/>
                        </a:lnSpc>
                        <a:spcBef>
                          <a:spcPts val="0"/>
                        </a:spcBef>
                        <a:spcAft>
                          <a:spcPts val="0"/>
                        </a:spcAft>
                        <a:buClrTx/>
                        <a:buSzTx/>
                        <a:buFontTx/>
                        <a:buNone/>
                        <a:tabLst/>
                        <a:defRPr/>
                      </a:pPr>
                      <a:r>
                        <a:rPr lang="en-US" sz="1400" dirty="0">
                          <a:solidFill>
                            <a:srgbClr val="0070C0"/>
                          </a:solidFill>
                          <a:effectLst/>
                          <a:latin typeface="+mn-lt"/>
                          <a:cs typeface="Times New Roman" panose="02020603050405020304" pitchFamily="18" charset="0"/>
                        </a:rPr>
                        <a:t>May face the risk of becoming a general online community.</a:t>
                      </a:r>
                      <a:endParaRPr lang="en-US" sz="1400" dirty="0">
                        <a:effectLst/>
                        <a:latin typeface="+mn-lt"/>
                        <a:ea typeface="Calibri" panose="020F0502020204030204" pitchFamily="34" charset="0"/>
                        <a:cs typeface="Times New Roman" panose="02020603050405020304" pitchFamily="18" charset="0"/>
                      </a:endParaRPr>
                    </a:p>
                  </a:txBody>
                  <a:tcPr marL="54925" marR="549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7183255"/>
                  </a:ext>
                </a:extLst>
              </a:tr>
            </a:tbl>
          </a:graphicData>
        </a:graphic>
      </p:graphicFrame>
      <p:sp>
        <p:nvSpPr>
          <p:cNvPr id="3" name="Titel 1"/>
          <p:cNvSpPr>
            <a:spLocks noGrp="1"/>
          </p:cNvSpPr>
          <p:nvPr>
            <p:ph type="title"/>
          </p:nvPr>
        </p:nvSpPr>
        <p:spPr>
          <a:xfrm>
            <a:off x="1708747" y="73877"/>
            <a:ext cx="9005591" cy="1012371"/>
          </a:xfrm>
        </p:spPr>
        <p:txBody>
          <a:bodyPr>
            <a:noAutofit/>
          </a:bodyPr>
          <a:lstStyle/>
          <a:p>
            <a:r>
              <a:rPr lang="nl-NL" sz="2000" b="1" dirty="0"/>
              <a:t>Results: </a:t>
            </a:r>
            <a:r>
              <a:rPr lang="nl-NL" sz="2000" b="1" dirty="0">
                <a:solidFill>
                  <a:srgbClr val="FF0000"/>
                </a:solidFill>
              </a:rPr>
              <a:t>Validation</a:t>
            </a:r>
            <a:r>
              <a:rPr lang="nl-NL" sz="2000" b="1" dirty="0"/>
              <a:t> </a:t>
            </a:r>
            <a:br>
              <a:rPr lang="nl-NL" sz="2000" b="1" dirty="0"/>
            </a:br>
            <a:r>
              <a:rPr lang="nl-NL" sz="2000" b="1" dirty="0"/>
              <a:t>of design strategy &amp; health care Service Design concepts</a:t>
            </a:r>
            <a:br>
              <a:rPr lang="ru-RU" sz="2000" b="1" dirty="0"/>
            </a:br>
            <a:r>
              <a:rPr lang="ru-RU" sz="2000" b="1" dirty="0">
                <a:solidFill>
                  <a:schemeClr val="tx1"/>
                </a:solidFill>
              </a:rPr>
              <a:t>Результаты: </a:t>
            </a:r>
            <a:r>
              <a:rPr lang="ru-RU" sz="2000" b="1" dirty="0" err="1">
                <a:solidFill>
                  <a:srgbClr val="C00000"/>
                </a:solidFill>
              </a:rPr>
              <a:t>Валидация</a:t>
            </a:r>
            <a:r>
              <a:rPr lang="ru-RU" sz="2000" b="1" dirty="0">
                <a:solidFill>
                  <a:schemeClr val="tx1"/>
                </a:solidFill>
              </a:rPr>
              <a:t> стратегии дизайна и концепций дизайна услуг здравоохранения.</a:t>
            </a:r>
            <a:endParaRPr lang="nl-NL" sz="2000" b="1" dirty="0"/>
          </a:p>
        </p:txBody>
      </p:sp>
      <p:sp>
        <p:nvSpPr>
          <p:cNvPr id="5" name="Rechthoek 6"/>
          <p:cNvSpPr/>
          <p:nvPr/>
        </p:nvSpPr>
        <p:spPr>
          <a:xfrm>
            <a:off x="1708746" y="2250562"/>
            <a:ext cx="9005591" cy="2313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08767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6054" y="366936"/>
            <a:ext cx="11277600" cy="629387"/>
          </a:xfrm>
        </p:spPr>
        <p:txBody>
          <a:bodyPr>
            <a:normAutofit/>
          </a:bodyPr>
          <a:lstStyle/>
          <a:p>
            <a:r>
              <a:rPr lang="nl-NL" sz="3600" b="1" dirty="0"/>
              <a:t>Expert </a:t>
            </a:r>
            <a:r>
              <a:rPr lang="nl-NL" sz="3600" b="1" dirty="0" err="1"/>
              <a:t>Validity</a:t>
            </a:r>
            <a:endParaRPr lang="nl-NL" sz="3600" b="1" dirty="0">
              <a:solidFill>
                <a:schemeClr val="tx1"/>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506211756"/>
              </p:ext>
            </p:extLst>
          </p:nvPr>
        </p:nvGraphicFramePr>
        <p:xfrm>
          <a:off x="1943475" y="1242183"/>
          <a:ext cx="8305049" cy="4933062"/>
        </p:xfrm>
        <a:graphic>
          <a:graphicData uri="http://schemas.openxmlformats.org/drawingml/2006/table">
            <a:tbl>
              <a:tblPr firstRow="1" firstCol="1" bandRow="1">
                <a:tableStyleId>{2D5ABB26-0587-4C30-8999-92F81FD0307C}</a:tableStyleId>
              </a:tblPr>
              <a:tblGrid>
                <a:gridCol w="6155605">
                  <a:extLst>
                    <a:ext uri="{9D8B030D-6E8A-4147-A177-3AD203B41FA5}">
                      <a16:colId xmlns:a16="http://schemas.microsoft.com/office/drawing/2014/main" val="1662875856"/>
                    </a:ext>
                  </a:extLst>
                </a:gridCol>
                <a:gridCol w="799644">
                  <a:extLst>
                    <a:ext uri="{9D8B030D-6E8A-4147-A177-3AD203B41FA5}">
                      <a16:colId xmlns:a16="http://schemas.microsoft.com/office/drawing/2014/main" val="2547004684"/>
                    </a:ext>
                  </a:extLst>
                </a:gridCol>
                <a:gridCol w="1349800">
                  <a:extLst>
                    <a:ext uri="{9D8B030D-6E8A-4147-A177-3AD203B41FA5}">
                      <a16:colId xmlns:a16="http://schemas.microsoft.com/office/drawing/2014/main" val="2029477417"/>
                    </a:ext>
                  </a:extLst>
                </a:gridCol>
              </a:tblGrid>
              <a:tr h="235774">
                <a:tc gridSpan="3">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600" dirty="0">
                          <a:solidFill>
                            <a:srgbClr val="0070C0"/>
                          </a:solidFill>
                          <a:effectLst/>
                          <a:latin typeface="+mn-lt"/>
                        </a:rPr>
                        <a:t>Table 4. Expert validity</a:t>
                      </a:r>
                      <a:endParaRPr lang="en-US" sz="1600" dirty="0">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49339986"/>
                  </a:ext>
                </a:extLst>
              </a:tr>
              <a:tr h="707323">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600" dirty="0">
                          <a:solidFill>
                            <a:srgbClr val="0070C0"/>
                          </a:solidFill>
                          <a:effectLst/>
                          <a:latin typeface="+mn-lt"/>
                        </a:rPr>
                        <a:t>Healthcare Service Design Concept</a:t>
                      </a:r>
                      <a:r>
                        <a:rPr lang="ru-RU" sz="1600" dirty="0">
                          <a:solidFill>
                            <a:srgbClr val="0070C0"/>
                          </a:solidFill>
                          <a:effectLst/>
                          <a:latin typeface="+mn-lt"/>
                        </a:rPr>
                        <a:t> </a:t>
                      </a:r>
                      <a:r>
                        <a:rPr lang="en-US" sz="1600" dirty="0">
                          <a:solidFill>
                            <a:srgbClr val="0070C0"/>
                          </a:solidFill>
                          <a:effectLst/>
                          <a:latin typeface="+mn-lt"/>
                        </a:rPr>
                        <a:t> </a:t>
                      </a:r>
                      <a:endParaRPr lang="en-US" sz="1600" dirty="0">
                        <a:solidFill>
                          <a:srgbClr val="0070C0"/>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1600" dirty="0">
                          <a:solidFill>
                            <a:srgbClr val="0070C0"/>
                          </a:solidFill>
                          <a:effectLst/>
                          <a:latin typeface="+mn-lt"/>
                        </a:rPr>
                        <a:t>Mean</a:t>
                      </a:r>
                      <a:endParaRPr lang="en-US" sz="1600" dirty="0">
                        <a:solidFill>
                          <a:schemeClr val="tx1"/>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1600" dirty="0">
                          <a:solidFill>
                            <a:srgbClr val="0070C0"/>
                          </a:solidFill>
                          <a:effectLst/>
                          <a:latin typeface="+mn-lt"/>
                        </a:rPr>
                        <a:t>Overall Mean</a:t>
                      </a:r>
                      <a:r>
                        <a:rPr lang="ru-RU" sz="1600" dirty="0">
                          <a:solidFill>
                            <a:srgbClr val="0070C0"/>
                          </a:solidFill>
                          <a:effectLst/>
                          <a:latin typeface="+mn-lt"/>
                        </a:rPr>
                        <a:t> </a:t>
                      </a:r>
                      <a:endParaRPr lang="en-US" sz="1600" dirty="0">
                        <a:solidFill>
                          <a:schemeClr val="tx1"/>
                        </a:solidFill>
                        <a:effectLst/>
                        <a:latin typeface="+mn-lt"/>
                      </a:endParaRPr>
                    </a:p>
                    <a:p>
                      <a:pPr algn="ctr">
                        <a:lnSpc>
                          <a:spcPct val="107000"/>
                        </a:lnSpc>
                        <a:spcAft>
                          <a:spcPts val="0"/>
                        </a:spcAft>
                      </a:pPr>
                      <a:r>
                        <a:rPr lang="en-US" sz="1600" dirty="0">
                          <a:solidFill>
                            <a:srgbClr val="0070C0"/>
                          </a:solidFill>
                          <a:effectLst/>
                          <a:latin typeface="+mn-lt"/>
                        </a:rPr>
                        <a:t> </a:t>
                      </a:r>
                      <a:endParaRPr lang="en-US" sz="1600" dirty="0">
                        <a:solidFill>
                          <a:srgbClr val="0070C0"/>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0544690"/>
                  </a:ext>
                </a:extLst>
              </a:tr>
              <a:tr h="471549">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600" dirty="0">
                          <a:solidFill>
                            <a:srgbClr val="0070C0"/>
                          </a:solidFill>
                          <a:effectLst/>
                          <a:latin typeface="+mn-lt"/>
                        </a:rPr>
                        <a:t>1. Improving the design of educational materials.</a:t>
                      </a:r>
                      <a:endParaRPr lang="en-US" sz="1600" dirty="0">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kk-KZ" sz="1600">
                          <a:solidFill>
                            <a:srgbClr val="0070C0"/>
                          </a:solidFill>
                          <a:effectLst/>
                          <a:latin typeface="+mn-lt"/>
                        </a:rPr>
                        <a:t>5</a:t>
                      </a:r>
                      <a:r>
                        <a:rPr lang="ru-RU" sz="1600">
                          <a:solidFill>
                            <a:srgbClr val="0070C0"/>
                          </a:solidFill>
                          <a:effectLst/>
                          <a:latin typeface="+mn-lt"/>
                        </a:rPr>
                        <a:t>.88</a:t>
                      </a:r>
                      <a:endParaRPr lang="en-US" sz="1600">
                        <a:solidFill>
                          <a:srgbClr val="0070C0"/>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10">
                  <a:txBody>
                    <a:bodyPr/>
                    <a:lstStyle/>
                    <a:p>
                      <a:pPr algn="ctr">
                        <a:lnSpc>
                          <a:spcPct val="107000"/>
                        </a:lnSpc>
                        <a:spcAft>
                          <a:spcPts val="0"/>
                        </a:spcAft>
                      </a:pPr>
                      <a:r>
                        <a:rPr lang="ru-RU" sz="1600" dirty="0">
                          <a:solidFill>
                            <a:srgbClr val="0070C0"/>
                          </a:solidFill>
                          <a:effectLst/>
                          <a:latin typeface="+mn-lt"/>
                        </a:rPr>
                        <a:t>5.60</a:t>
                      </a:r>
                      <a:endParaRPr lang="en-US" sz="1600" dirty="0">
                        <a:solidFill>
                          <a:srgbClr val="0070C0"/>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8948841"/>
                  </a:ext>
                </a:extLst>
              </a:tr>
              <a:tr h="707323">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600" dirty="0">
                          <a:solidFill>
                            <a:srgbClr val="0070C0"/>
                          </a:solidFill>
                          <a:effectLst/>
                          <a:latin typeface="+mn-lt"/>
                        </a:rPr>
                        <a:t>2. Improving guidance materials for caring for high-risk infants.  </a:t>
                      </a:r>
                      <a:endParaRPr lang="en-US" sz="1600" dirty="0">
                        <a:solidFill>
                          <a:srgbClr val="0070C0"/>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600">
                          <a:solidFill>
                            <a:srgbClr val="0070C0"/>
                          </a:solidFill>
                          <a:effectLst/>
                          <a:latin typeface="+mn-lt"/>
                        </a:rPr>
                        <a:t>5.81</a:t>
                      </a:r>
                      <a:endParaRPr lang="en-US" sz="1600">
                        <a:solidFill>
                          <a:srgbClr val="0070C0"/>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1737290832"/>
                  </a:ext>
                </a:extLst>
              </a:tr>
              <a:tr h="235774">
                <a:tc>
                  <a:txBody>
                    <a:bodyPr/>
                    <a:lstStyle/>
                    <a:p>
                      <a:pPr>
                        <a:lnSpc>
                          <a:spcPct val="107000"/>
                        </a:lnSpc>
                        <a:spcAft>
                          <a:spcPts val="0"/>
                        </a:spcAft>
                      </a:pPr>
                      <a:r>
                        <a:rPr lang="en-US" sz="1600" dirty="0">
                          <a:solidFill>
                            <a:srgbClr val="0070C0"/>
                          </a:solidFill>
                          <a:effectLst/>
                          <a:latin typeface="+mn-lt"/>
                        </a:rPr>
                        <a:t>3. Practicum kit.</a:t>
                      </a:r>
                      <a:endParaRPr lang="en-US" sz="1600" dirty="0">
                        <a:solidFill>
                          <a:srgbClr val="0070C0"/>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600">
                          <a:solidFill>
                            <a:srgbClr val="0070C0"/>
                          </a:solidFill>
                          <a:effectLst/>
                          <a:latin typeface="+mn-lt"/>
                        </a:rPr>
                        <a:t>5.85</a:t>
                      </a:r>
                      <a:endParaRPr lang="en-US" sz="1600">
                        <a:solidFill>
                          <a:srgbClr val="0070C0"/>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3738766371"/>
                  </a:ext>
                </a:extLst>
              </a:tr>
              <a:tr h="235774">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600" dirty="0">
                          <a:solidFill>
                            <a:srgbClr val="0070C0"/>
                          </a:solidFill>
                          <a:effectLst/>
                          <a:latin typeface="+mn-lt"/>
                        </a:rPr>
                        <a:t>4. Parent proficiency checklist.</a:t>
                      </a:r>
                      <a:endParaRPr lang="en-US" sz="1600" dirty="0">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600">
                          <a:solidFill>
                            <a:srgbClr val="0070C0"/>
                          </a:solidFill>
                          <a:effectLst/>
                          <a:latin typeface="+mn-lt"/>
                        </a:rPr>
                        <a:t>5.95</a:t>
                      </a:r>
                      <a:endParaRPr lang="en-US" sz="1600">
                        <a:solidFill>
                          <a:srgbClr val="0070C0"/>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3981722986"/>
                  </a:ext>
                </a:extLst>
              </a:tr>
              <a:tr h="474133">
                <a:tc>
                  <a:txBody>
                    <a:bodyPr/>
                    <a:lstStyle/>
                    <a:p>
                      <a:pPr>
                        <a:lnSpc>
                          <a:spcPct val="107000"/>
                        </a:lnSpc>
                        <a:spcAft>
                          <a:spcPts val="0"/>
                        </a:spcAft>
                      </a:pPr>
                      <a:r>
                        <a:rPr lang="en-US" sz="1600" dirty="0">
                          <a:solidFill>
                            <a:srgbClr val="0070C0"/>
                          </a:solidFill>
                          <a:effectLst/>
                          <a:latin typeface="+mn-lt"/>
                        </a:rPr>
                        <a:t>5. Systematic parental education manual.</a:t>
                      </a:r>
                      <a:endParaRPr lang="en-US" sz="1600" dirty="0">
                        <a:solidFill>
                          <a:srgbClr val="0070C0"/>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600">
                          <a:solidFill>
                            <a:srgbClr val="0070C0"/>
                          </a:solidFill>
                          <a:effectLst/>
                          <a:latin typeface="+mn-lt"/>
                        </a:rPr>
                        <a:t>5.57</a:t>
                      </a:r>
                      <a:endParaRPr lang="en-US" sz="1600">
                        <a:solidFill>
                          <a:srgbClr val="0070C0"/>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3042214906"/>
                  </a:ext>
                </a:extLst>
              </a:tr>
              <a:tr h="471549">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600" dirty="0">
                          <a:solidFill>
                            <a:srgbClr val="0070C0"/>
                          </a:solidFill>
                          <a:effectLst/>
                          <a:latin typeface="+mn-lt"/>
                        </a:rPr>
                        <a:t>6. Predictable guidelines for testing and treatment plans.</a:t>
                      </a:r>
                      <a:endParaRPr lang="en-US" sz="1600" dirty="0">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600">
                          <a:solidFill>
                            <a:srgbClr val="0070C0"/>
                          </a:solidFill>
                          <a:effectLst/>
                          <a:latin typeface="+mn-lt"/>
                        </a:rPr>
                        <a:t>5.69</a:t>
                      </a:r>
                      <a:endParaRPr lang="en-US" sz="1600">
                        <a:solidFill>
                          <a:srgbClr val="0070C0"/>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3876407838"/>
                  </a:ext>
                </a:extLst>
              </a:tr>
              <a:tr h="316088">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600" dirty="0">
                          <a:solidFill>
                            <a:srgbClr val="0070C0"/>
                          </a:solidFill>
                          <a:effectLst/>
                          <a:latin typeface="+mn-lt"/>
                        </a:rPr>
                        <a:t>7. Waiting time that provides comfort</a:t>
                      </a:r>
                      <a:endParaRPr lang="en-US" sz="1600" dirty="0">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600">
                          <a:solidFill>
                            <a:srgbClr val="0070C0"/>
                          </a:solidFill>
                          <a:effectLst/>
                          <a:latin typeface="+mn-lt"/>
                        </a:rPr>
                        <a:t>5.52</a:t>
                      </a:r>
                      <a:endParaRPr lang="en-US" sz="1600">
                        <a:solidFill>
                          <a:srgbClr val="0070C0"/>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632176193"/>
                  </a:ext>
                </a:extLst>
              </a:tr>
              <a:tr h="316088">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600" dirty="0">
                          <a:solidFill>
                            <a:srgbClr val="0070C0"/>
                          </a:solidFill>
                          <a:effectLst/>
                          <a:latin typeface="+mn-lt"/>
                        </a:rPr>
                        <a:t>8. Message cards that convey feelings</a:t>
                      </a:r>
                      <a:endParaRPr lang="en-US" sz="1600" dirty="0">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600">
                          <a:solidFill>
                            <a:srgbClr val="0070C0"/>
                          </a:solidFill>
                          <a:effectLst/>
                          <a:latin typeface="+mn-lt"/>
                        </a:rPr>
                        <a:t>5.33</a:t>
                      </a:r>
                      <a:endParaRPr lang="en-US" sz="1600">
                        <a:solidFill>
                          <a:srgbClr val="0070C0"/>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129274164"/>
                  </a:ext>
                </a:extLst>
              </a:tr>
              <a:tr h="235774">
                <a:tc>
                  <a:txBody>
                    <a:bodyPr/>
                    <a:lstStyle/>
                    <a:p>
                      <a:pPr>
                        <a:lnSpc>
                          <a:spcPct val="107000"/>
                        </a:lnSpc>
                        <a:spcAft>
                          <a:spcPts val="0"/>
                        </a:spcAft>
                      </a:pPr>
                      <a:r>
                        <a:rPr lang="en-US" sz="1600" dirty="0">
                          <a:solidFill>
                            <a:srgbClr val="0070C0"/>
                          </a:solidFill>
                          <a:effectLst/>
                          <a:latin typeface="+mn-lt"/>
                        </a:rPr>
                        <a:t>9. Reservation system for visits.</a:t>
                      </a:r>
                      <a:endParaRPr lang="en-US" sz="1600" dirty="0">
                        <a:solidFill>
                          <a:srgbClr val="0070C0"/>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600">
                          <a:solidFill>
                            <a:srgbClr val="0070C0"/>
                          </a:solidFill>
                          <a:effectLst/>
                          <a:latin typeface="+mn-lt"/>
                        </a:rPr>
                        <a:t>5.21</a:t>
                      </a:r>
                      <a:endParaRPr lang="en-US" sz="1600">
                        <a:solidFill>
                          <a:srgbClr val="0070C0"/>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3384951211"/>
                  </a:ext>
                </a:extLst>
              </a:tr>
              <a:tr h="471549">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600" dirty="0">
                          <a:solidFill>
                            <a:srgbClr val="0070C0"/>
                          </a:solidFill>
                          <a:effectLst/>
                          <a:latin typeface="+mn-lt"/>
                        </a:rPr>
                        <a:t>10. Post-discharge information sharing platform</a:t>
                      </a:r>
                      <a:endParaRPr lang="en-US" sz="1600" dirty="0">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ru-RU" sz="1600" dirty="0">
                          <a:solidFill>
                            <a:srgbClr val="0070C0"/>
                          </a:solidFill>
                          <a:effectLst/>
                          <a:latin typeface="+mn-lt"/>
                        </a:rPr>
                        <a:t>5.16</a:t>
                      </a:r>
                      <a:endParaRPr lang="en-US" sz="1600" dirty="0">
                        <a:solidFill>
                          <a:srgbClr val="0070C0"/>
                        </a:solidFill>
                        <a:effectLst/>
                        <a:latin typeface="+mn-lt"/>
                        <a:ea typeface="Calibri" panose="020F0502020204030204" pitchFamily="34" charset="0"/>
                        <a:cs typeface="Times New Roman" panose="02020603050405020304" pitchFamily="18" charset="0"/>
                      </a:endParaRPr>
                    </a:p>
                  </a:txBody>
                  <a:tcPr marL="66865" marR="668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3502178686"/>
                  </a:ext>
                </a:extLst>
              </a:tr>
            </a:tbl>
          </a:graphicData>
        </a:graphic>
      </p:graphicFrame>
    </p:spTree>
    <p:extLst>
      <p:ext uri="{BB962C8B-B14F-4D97-AF65-F5344CB8AC3E}">
        <p14:creationId xmlns:p14="http://schemas.microsoft.com/office/powerpoint/2010/main" val="1310424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808462" y="1920378"/>
            <a:ext cx="10575076" cy="4312471"/>
          </a:xfrm>
        </p:spPr>
        <p:txBody>
          <a:bodyPr>
            <a:normAutofit/>
          </a:bodyPr>
          <a:lstStyle/>
          <a:p>
            <a:pPr marL="0" indent="0">
              <a:buNone/>
            </a:pPr>
            <a:r>
              <a:rPr lang="nl-NL" sz="2400" dirty="0" err="1">
                <a:solidFill>
                  <a:schemeClr val="bg2">
                    <a:lumMod val="50000"/>
                  </a:schemeClr>
                </a:solidFill>
              </a:rPr>
              <a:t>presented</a:t>
            </a:r>
            <a:endParaRPr lang="nl-NL" sz="2400" dirty="0">
              <a:solidFill>
                <a:schemeClr val="bg2">
                  <a:lumMod val="50000"/>
                </a:schemeClr>
              </a:solidFill>
            </a:endParaRPr>
          </a:p>
          <a:p>
            <a:pPr marL="0" indent="0">
              <a:buNone/>
            </a:pPr>
            <a:r>
              <a:rPr lang="nl-NL" sz="2400" dirty="0">
                <a:solidFill>
                  <a:schemeClr val="bg2">
                    <a:lumMod val="50000"/>
                  </a:schemeClr>
                </a:solidFill>
              </a:rPr>
              <a:t>a) </a:t>
            </a:r>
            <a:r>
              <a:rPr lang="nl-NL" sz="2400" dirty="0" err="1">
                <a:solidFill>
                  <a:schemeClr val="bg2">
                    <a:lumMod val="50000"/>
                  </a:schemeClr>
                </a:solidFill>
              </a:rPr>
              <a:t>an</a:t>
            </a:r>
            <a:r>
              <a:rPr lang="nl-NL" sz="2400" dirty="0">
                <a:solidFill>
                  <a:schemeClr val="bg2">
                    <a:lumMod val="50000"/>
                  </a:schemeClr>
                </a:solidFill>
              </a:rPr>
              <a:t> </a:t>
            </a:r>
            <a:r>
              <a:rPr lang="nl-NL" sz="2400" dirty="0" err="1">
                <a:solidFill>
                  <a:schemeClr val="bg2">
                    <a:lumMod val="50000"/>
                  </a:schemeClr>
                </a:solidFill>
              </a:rPr>
              <a:t>example</a:t>
            </a:r>
            <a:r>
              <a:rPr lang="nl-NL" sz="2400" dirty="0">
                <a:solidFill>
                  <a:schemeClr val="bg2">
                    <a:lumMod val="50000"/>
                  </a:schemeClr>
                </a:solidFill>
              </a:rPr>
              <a:t> of Service Design </a:t>
            </a:r>
            <a:r>
              <a:rPr lang="nl-NL" sz="2400" dirty="0" err="1">
                <a:solidFill>
                  <a:schemeClr val="bg2">
                    <a:lumMod val="50000"/>
                  </a:schemeClr>
                </a:solidFill>
              </a:rPr>
              <a:t>to</a:t>
            </a:r>
            <a:r>
              <a:rPr lang="nl-NL" sz="2400" dirty="0">
                <a:solidFill>
                  <a:schemeClr val="bg2">
                    <a:lumMod val="50000"/>
                  </a:schemeClr>
                </a:solidFill>
              </a:rPr>
              <a:t> </a:t>
            </a:r>
            <a:r>
              <a:rPr lang="nl-NL" sz="2400" dirty="0" err="1">
                <a:solidFill>
                  <a:schemeClr val="bg2">
                    <a:lumMod val="50000"/>
                  </a:schemeClr>
                </a:solidFill>
              </a:rPr>
              <a:t>improve</a:t>
            </a:r>
            <a:r>
              <a:rPr lang="nl-NL" sz="2400" dirty="0">
                <a:solidFill>
                  <a:schemeClr val="bg2">
                    <a:lumMod val="50000"/>
                  </a:schemeClr>
                </a:solidFill>
              </a:rPr>
              <a:t> </a:t>
            </a:r>
            <a:r>
              <a:rPr lang="nl-NL" sz="2400" dirty="0" err="1">
                <a:solidFill>
                  <a:schemeClr val="bg2">
                    <a:lumMod val="50000"/>
                  </a:schemeClr>
                </a:solidFill>
              </a:rPr>
              <a:t>the</a:t>
            </a:r>
            <a:r>
              <a:rPr lang="nl-NL" sz="2400" dirty="0">
                <a:solidFill>
                  <a:schemeClr val="bg2">
                    <a:lumMod val="50000"/>
                  </a:schemeClr>
                </a:solidFill>
              </a:rPr>
              <a:t> </a:t>
            </a:r>
            <a:r>
              <a:rPr lang="nl-NL" sz="2400" dirty="0" err="1">
                <a:solidFill>
                  <a:schemeClr val="bg2">
                    <a:lumMod val="50000"/>
                  </a:schemeClr>
                </a:solidFill>
              </a:rPr>
              <a:t>quality</a:t>
            </a:r>
            <a:r>
              <a:rPr lang="nl-NL" sz="2400" dirty="0">
                <a:solidFill>
                  <a:schemeClr val="bg2">
                    <a:lumMod val="50000"/>
                  </a:schemeClr>
                </a:solidFill>
              </a:rPr>
              <a:t> of </a:t>
            </a:r>
            <a:r>
              <a:rPr lang="nl-NL" sz="2400" dirty="0" err="1">
                <a:solidFill>
                  <a:schemeClr val="bg2">
                    <a:lumMod val="50000"/>
                  </a:schemeClr>
                </a:solidFill>
              </a:rPr>
              <a:t>Parental</a:t>
            </a:r>
            <a:r>
              <a:rPr lang="nl-NL" sz="2400" dirty="0">
                <a:solidFill>
                  <a:schemeClr val="bg2">
                    <a:lumMod val="50000"/>
                  </a:schemeClr>
                </a:solidFill>
              </a:rPr>
              <a:t> </a:t>
            </a:r>
            <a:r>
              <a:rPr lang="nl-NL" sz="2400" dirty="0" err="1">
                <a:solidFill>
                  <a:schemeClr val="bg2">
                    <a:lumMod val="50000"/>
                  </a:schemeClr>
                </a:solidFill>
              </a:rPr>
              <a:t>Education</a:t>
            </a:r>
            <a:r>
              <a:rPr lang="nl-NL" sz="2400" dirty="0">
                <a:solidFill>
                  <a:schemeClr val="bg2">
                    <a:lumMod val="50000"/>
                  </a:schemeClr>
                </a:solidFill>
              </a:rPr>
              <a:t> on </a:t>
            </a:r>
            <a:r>
              <a:rPr lang="nl-NL" sz="2400" dirty="0" err="1">
                <a:solidFill>
                  <a:schemeClr val="bg2">
                    <a:lumMod val="50000"/>
                  </a:schemeClr>
                </a:solidFill>
              </a:rPr>
              <a:t>NICUs</a:t>
            </a:r>
            <a:endParaRPr lang="nl-NL" sz="2400" dirty="0">
              <a:solidFill>
                <a:schemeClr val="bg2">
                  <a:lumMod val="50000"/>
                </a:schemeClr>
              </a:solidFill>
            </a:endParaRPr>
          </a:p>
          <a:p>
            <a:pPr marL="0" indent="0">
              <a:buNone/>
            </a:pPr>
            <a:r>
              <a:rPr lang="nl-NL" sz="2400" dirty="0">
                <a:solidFill>
                  <a:schemeClr val="bg2">
                    <a:lumMod val="50000"/>
                  </a:schemeClr>
                </a:solidFill>
              </a:rPr>
              <a:t>b) background &amp; </a:t>
            </a:r>
            <a:r>
              <a:rPr lang="nl-NL" sz="2400" dirty="0" err="1">
                <a:solidFill>
                  <a:schemeClr val="bg2">
                    <a:lumMod val="50000"/>
                  </a:schemeClr>
                </a:solidFill>
              </a:rPr>
              <a:t>Aims</a:t>
            </a:r>
            <a:r>
              <a:rPr lang="nl-NL" sz="2400" dirty="0">
                <a:solidFill>
                  <a:schemeClr val="bg2">
                    <a:lumMod val="50000"/>
                  </a:schemeClr>
                </a:solidFill>
              </a:rPr>
              <a:t> of </a:t>
            </a:r>
            <a:r>
              <a:rPr lang="nl-NL" sz="2400" dirty="0" err="1">
                <a:solidFill>
                  <a:schemeClr val="bg2">
                    <a:lumMod val="50000"/>
                  </a:schemeClr>
                </a:solidFill>
              </a:rPr>
              <a:t>the</a:t>
            </a:r>
            <a:r>
              <a:rPr lang="nl-NL" sz="2400" dirty="0">
                <a:solidFill>
                  <a:schemeClr val="bg2">
                    <a:lumMod val="50000"/>
                  </a:schemeClr>
                </a:solidFill>
              </a:rPr>
              <a:t> </a:t>
            </a:r>
            <a:r>
              <a:rPr lang="nl-NL" sz="2400" dirty="0" err="1">
                <a:solidFill>
                  <a:schemeClr val="bg2">
                    <a:lumMod val="50000"/>
                  </a:schemeClr>
                </a:solidFill>
              </a:rPr>
              <a:t>study</a:t>
            </a:r>
            <a:endParaRPr lang="nl-NL" sz="2400" dirty="0">
              <a:solidFill>
                <a:schemeClr val="bg2">
                  <a:lumMod val="50000"/>
                </a:schemeClr>
              </a:solidFill>
            </a:endParaRPr>
          </a:p>
          <a:p>
            <a:pPr marL="0" indent="0">
              <a:buNone/>
            </a:pPr>
            <a:r>
              <a:rPr lang="nl-NL" sz="2400" dirty="0">
                <a:solidFill>
                  <a:schemeClr val="bg2">
                    <a:lumMod val="50000"/>
                  </a:schemeClr>
                </a:solidFill>
              </a:rPr>
              <a:t>c) </a:t>
            </a:r>
            <a:r>
              <a:rPr lang="nl-NL" sz="2400" dirty="0" err="1">
                <a:solidFill>
                  <a:schemeClr val="bg2">
                    <a:lumMod val="50000"/>
                  </a:schemeClr>
                </a:solidFill>
              </a:rPr>
              <a:t>the</a:t>
            </a:r>
            <a:r>
              <a:rPr lang="nl-NL" sz="2400" dirty="0">
                <a:solidFill>
                  <a:schemeClr val="bg2">
                    <a:lumMod val="50000"/>
                  </a:schemeClr>
                </a:solidFill>
              </a:rPr>
              <a:t> Method Double </a:t>
            </a:r>
            <a:r>
              <a:rPr lang="nl-NL" sz="2400" dirty="0" err="1">
                <a:solidFill>
                  <a:schemeClr val="bg2">
                    <a:lumMod val="50000"/>
                  </a:schemeClr>
                </a:solidFill>
              </a:rPr>
              <a:t>Diamond</a:t>
            </a:r>
            <a:r>
              <a:rPr lang="nl-NL" sz="2400" dirty="0">
                <a:solidFill>
                  <a:schemeClr val="bg2">
                    <a:lumMod val="50000"/>
                  </a:schemeClr>
                </a:solidFill>
              </a:rPr>
              <a:t> </a:t>
            </a:r>
            <a:r>
              <a:rPr lang="nl-NL" sz="2400" dirty="0" err="1">
                <a:solidFill>
                  <a:schemeClr val="bg2">
                    <a:lumMod val="50000"/>
                  </a:schemeClr>
                </a:solidFill>
              </a:rPr>
              <a:t>process</a:t>
            </a:r>
            <a:r>
              <a:rPr lang="nl-NL" sz="2400" dirty="0">
                <a:solidFill>
                  <a:schemeClr val="bg2">
                    <a:lumMod val="50000"/>
                  </a:schemeClr>
                </a:solidFill>
              </a:rPr>
              <a:t>  </a:t>
            </a:r>
            <a:r>
              <a:rPr lang="nl-NL" sz="2400" dirty="0" err="1">
                <a:solidFill>
                  <a:schemeClr val="bg2">
                    <a:lumMod val="50000"/>
                  </a:schemeClr>
                </a:solidFill>
              </a:rPr>
              <a:t>and</a:t>
            </a:r>
            <a:r>
              <a:rPr lang="nl-NL" sz="2400" dirty="0">
                <a:solidFill>
                  <a:schemeClr val="bg2">
                    <a:lumMod val="50000"/>
                  </a:schemeClr>
                </a:solidFill>
              </a:rPr>
              <a:t> different </a:t>
            </a:r>
            <a:r>
              <a:rPr lang="nl-NL" sz="2400" dirty="0" err="1">
                <a:solidFill>
                  <a:schemeClr val="bg2">
                    <a:lumMod val="50000"/>
                  </a:schemeClr>
                </a:solidFill>
              </a:rPr>
              <a:t>Phases</a:t>
            </a:r>
            <a:r>
              <a:rPr lang="nl-NL" sz="2400" dirty="0">
                <a:solidFill>
                  <a:schemeClr val="bg2">
                    <a:lumMod val="50000"/>
                  </a:schemeClr>
                </a:solidFill>
              </a:rPr>
              <a:t>.</a:t>
            </a:r>
          </a:p>
          <a:p>
            <a:pPr marL="0" indent="0">
              <a:buNone/>
            </a:pPr>
            <a:r>
              <a:rPr lang="nl-NL" sz="2400" dirty="0">
                <a:solidFill>
                  <a:schemeClr val="bg2">
                    <a:lumMod val="50000"/>
                  </a:schemeClr>
                </a:solidFill>
              </a:rPr>
              <a:t>d) </a:t>
            </a:r>
            <a:r>
              <a:rPr lang="nl-NL" sz="2400" dirty="0" err="1">
                <a:solidFill>
                  <a:schemeClr val="bg2">
                    <a:lumMod val="50000"/>
                  </a:schemeClr>
                </a:solidFill>
              </a:rPr>
              <a:t>Results</a:t>
            </a:r>
            <a:r>
              <a:rPr lang="nl-NL" sz="2400" dirty="0">
                <a:solidFill>
                  <a:schemeClr val="bg2">
                    <a:lumMod val="50000"/>
                  </a:schemeClr>
                </a:solidFill>
              </a:rPr>
              <a:t> </a:t>
            </a:r>
            <a:r>
              <a:rPr lang="nl-NL" sz="2400" dirty="0" err="1">
                <a:solidFill>
                  <a:schemeClr val="bg2">
                    <a:lumMod val="50000"/>
                  </a:schemeClr>
                </a:solidFill>
              </a:rPr>
              <a:t>including</a:t>
            </a:r>
            <a:r>
              <a:rPr lang="nl-NL" sz="2400" dirty="0">
                <a:solidFill>
                  <a:schemeClr val="bg2">
                    <a:lumMod val="50000"/>
                  </a:schemeClr>
                </a:solidFill>
              </a:rPr>
              <a:t> </a:t>
            </a:r>
            <a:r>
              <a:rPr lang="nl-NL" sz="2400" dirty="0" err="1">
                <a:solidFill>
                  <a:schemeClr val="bg2">
                    <a:lumMod val="50000"/>
                  </a:schemeClr>
                </a:solidFill>
              </a:rPr>
              <a:t>d</a:t>
            </a:r>
            <a:r>
              <a:rPr lang="nl-NL" sz="2200" dirty="0" err="1">
                <a:solidFill>
                  <a:schemeClr val="bg2">
                    <a:lumMod val="50000"/>
                  </a:schemeClr>
                </a:solidFill>
              </a:rPr>
              <a:t>efinition</a:t>
            </a:r>
            <a:r>
              <a:rPr lang="nl-NL" sz="2200" dirty="0">
                <a:solidFill>
                  <a:schemeClr val="bg2">
                    <a:lumMod val="50000"/>
                  </a:schemeClr>
                </a:solidFill>
              </a:rPr>
              <a:t>, development </a:t>
            </a:r>
            <a:r>
              <a:rPr lang="nl-NL" sz="2200" dirty="0" err="1">
                <a:solidFill>
                  <a:schemeClr val="bg2">
                    <a:lumMod val="50000"/>
                  </a:schemeClr>
                </a:solidFill>
              </a:rPr>
              <a:t>and</a:t>
            </a:r>
            <a:r>
              <a:rPr lang="nl-NL" sz="2200" dirty="0">
                <a:solidFill>
                  <a:schemeClr val="bg2">
                    <a:lumMod val="50000"/>
                  </a:schemeClr>
                </a:solidFill>
              </a:rPr>
              <a:t> </a:t>
            </a:r>
            <a:r>
              <a:rPr lang="nl-NL" sz="2200" dirty="0" err="1">
                <a:solidFill>
                  <a:schemeClr val="bg2">
                    <a:lumMod val="50000"/>
                  </a:schemeClr>
                </a:solidFill>
              </a:rPr>
              <a:t>validation</a:t>
            </a:r>
            <a:r>
              <a:rPr lang="nl-NL" sz="2200" dirty="0">
                <a:solidFill>
                  <a:schemeClr val="bg2">
                    <a:lumMod val="50000"/>
                  </a:schemeClr>
                </a:solidFill>
              </a:rPr>
              <a:t> of Design </a:t>
            </a:r>
            <a:r>
              <a:rPr lang="nl-NL" sz="2200" dirty="0" err="1">
                <a:solidFill>
                  <a:schemeClr val="bg2">
                    <a:lumMod val="50000"/>
                  </a:schemeClr>
                </a:solidFill>
              </a:rPr>
              <a:t>strategy</a:t>
            </a:r>
            <a:r>
              <a:rPr lang="nl-NL" sz="2200" dirty="0">
                <a:solidFill>
                  <a:schemeClr val="bg2">
                    <a:lumMod val="50000"/>
                  </a:schemeClr>
                </a:solidFill>
              </a:rPr>
              <a:t> </a:t>
            </a:r>
            <a:r>
              <a:rPr lang="nl-NL" sz="2200" dirty="0" err="1">
                <a:solidFill>
                  <a:schemeClr val="bg2">
                    <a:lumMod val="50000"/>
                  </a:schemeClr>
                </a:solidFill>
              </a:rPr>
              <a:t>and</a:t>
            </a:r>
            <a:r>
              <a:rPr lang="nl-NL" sz="2200" dirty="0">
                <a:solidFill>
                  <a:schemeClr val="bg2">
                    <a:lumMod val="50000"/>
                  </a:schemeClr>
                </a:solidFill>
              </a:rPr>
              <a:t> Health Service Design </a:t>
            </a:r>
            <a:r>
              <a:rPr lang="nl-NL" sz="2200" dirty="0" err="1">
                <a:solidFill>
                  <a:schemeClr val="bg2">
                    <a:lumMod val="50000"/>
                  </a:schemeClr>
                </a:solidFill>
              </a:rPr>
              <a:t>Concepts</a:t>
            </a:r>
            <a:endParaRPr lang="nl-NL" sz="2200" dirty="0">
              <a:solidFill>
                <a:schemeClr val="bg2">
                  <a:lumMod val="50000"/>
                </a:schemeClr>
              </a:solidFill>
            </a:endParaRPr>
          </a:p>
        </p:txBody>
      </p:sp>
      <p:sp>
        <p:nvSpPr>
          <p:cNvPr id="4" name="Pavadinimas 1"/>
          <p:cNvSpPr txBox="1">
            <a:spLocks/>
          </p:cNvSpPr>
          <p:nvPr/>
        </p:nvSpPr>
        <p:spPr>
          <a:xfrm>
            <a:off x="3144426" y="839866"/>
            <a:ext cx="7694261" cy="808963"/>
          </a:xfrm>
          <a:prstGeom prst="rect">
            <a:avLst/>
          </a:prstGeom>
        </p:spPr>
        <p:txBody>
          <a:bodyPr vert="horz" lIns="91440" tIns="45720" rIns="91440" bIns="45720" rtlCol="0" anchor="b">
            <a:normAutofit/>
          </a:bodyPr>
          <a:lstStyle>
            <a:lvl1pPr marL="0" algn="ctr" defTabSz="914400" rtl="0" eaLnBrk="1" latinLnBrk="0" hangingPunct="1">
              <a:lnSpc>
                <a:spcPct val="85000"/>
              </a:lnSpc>
              <a:spcBef>
                <a:spcPct val="0"/>
              </a:spcBef>
              <a:buNone/>
              <a:defRPr sz="4400" kern="1200" spc="-50" baseline="0">
                <a:solidFill>
                  <a:srgbClr val="0070C0"/>
                </a:solidFill>
                <a:latin typeface="+mj-lt"/>
                <a:ea typeface="+mj-ea"/>
                <a:cs typeface="+mj-cs"/>
              </a:defRPr>
            </a:lvl1pPr>
          </a:lstStyle>
          <a:p>
            <a:r>
              <a:rPr lang="en-US" b="1" dirty="0">
                <a:solidFill>
                  <a:schemeClr val="bg2">
                    <a:lumMod val="50000"/>
                  </a:schemeClr>
                </a:solidFill>
              </a:rPr>
              <a:t>We have…</a:t>
            </a:r>
            <a:endParaRPr lang="en-US" dirty="0">
              <a:solidFill>
                <a:srgbClr val="FF0000"/>
              </a:solidFill>
            </a:endParaRPr>
          </a:p>
        </p:txBody>
      </p:sp>
    </p:spTree>
    <p:extLst>
      <p:ext uri="{BB962C8B-B14F-4D97-AF65-F5344CB8AC3E}">
        <p14:creationId xmlns:p14="http://schemas.microsoft.com/office/powerpoint/2010/main" val="994384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References</a:t>
            </a:r>
            <a:r>
              <a:rPr lang="ru-RU" dirty="0"/>
              <a:t> </a:t>
            </a:r>
            <a:endParaRPr lang="nl-NL" dirty="0"/>
          </a:p>
        </p:txBody>
      </p:sp>
      <p:sp>
        <p:nvSpPr>
          <p:cNvPr id="3" name="Tijdelijke aanduiding voor inhoud 2"/>
          <p:cNvSpPr>
            <a:spLocks noGrp="1"/>
          </p:cNvSpPr>
          <p:nvPr>
            <p:ph idx="1"/>
          </p:nvPr>
        </p:nvSpPr>
        <p:spPr/>
        <p:txBody>
          <a:bodyPr vert="horz" lIns="0" tIns="45720" rIns="0" bIns="45720" rtlCol="0" anchor="t">
            <a:normAutofit/>
          </a:bodyPr>
          <a:lstStyle/>
          <a:p>
            <a:r>
              <a:rPr lang="nl-NL" dirty="0">
                <a:ea typeface="+mn-lt"/>
                <a:cs typeface="+mn-lt"/>
                <a:hlinkClick r:id="rId2"/>
              </a:rPr>
              <a:t>https://www.dictionary.com/browse/validation</a:t>
            </a:r>
            <a:r>
              <a:rPr lang="nl-NL" dirty="0">
                <a:ea typeface="+mn-lt"/>
                <a:cs typeface="+mn-lt"/>
              </a:rPr>
              <a:t> </a:t>
            </a:r>
            <a:endParaRPr lang="nl-NL" dirty="0"/>
          </a:p>
          <a:p>
            <a:r>
              <a:rPr lang="nl-NL" dirty="0" err="1"/>
              <a:t>Yu</a:t>
            </a:r>
            <a:r>
              <a:rPr lang="nl-NL" dirty="0"/>
              <a:t> H, </a:t>
            </a:r>
            <a:r>
              <a:rPr lang="nl-NL" dirty="0" err="1"/>
              <a:t>Woo</a:t>
            </a:r>
            <a:r>
              <a:rPr lang="nl-NL" dirty="0"/>
              <a:t>, D, Kim JH, </a:t>
            </a:r>
            <a:r>
              <a:rPr lang="nl-NL" dirty="0" err="1"/>
              <a:t>Choi</a:t>
            </a:r>
            <a:r>
              <a:rPr lang="nl-NL" dirty="0"/>
              <a:t> M, Kim DH. Development of Health Service Design </a:t>
            </a:r>
            <a:r>
              <a:rPr lang="nl-NL" dirty="0" err="1"/>
              <a:t>Concepts</a:t>
            </a:r>
            <a:r>
              <a:rPr lang="nl-NL" dirty="0"/>
              <a:t> </a:t>
            </a:r>
            <a:r>
              <a:rPr lang="nl-NL" dirty="0" err="1"/>
              <a:t>for</a:t>
            </a:r>
            <a:r>
              <a:rPr lang="nl-NL" dirty="0"/>
              <a:t> NICU </a:t>
            </a:r>
            <a:r>
              <a:rPr lang="nl-NL" dirty="0" err="1"/>
              <a:t>Parental</a:t>
            </a:r>
            <a:r>
              <a:rPr lang="nl-NL" dirty="0"/>
              <a:t> </a:t>
            </a:r>
            <a:r>
              <a:rPr lang="nl-NL" dirty="0" err="1"/>
              <a:t>Education</a:t>
            </a:r>
            <a:r>
              <a:rPr lang="nl-NL" dirty="0"/>
              <a:t>. </a:t>
            </a:r>
            <a:r>
              <a:rPr lang="en-US" dirty="0"/>
              <a:t>Children 2021, 8, 795. https://doi.org/10.3390/children8090795</a:t>
            </a:r>
            <a:endParaRPr lang="nl-NL" dirty="0">
              <a:cs typeface="Calibri"/>
            </a:endParaRPr>
          </a:p>
          <a:p>
            <a:r>
              <a:rPr lang="nl-NL" dirty="0" err="1"/>
              <a:t>Boykova</a:t>
            </a:r>
            <a:r>
              <a:rPr lang="nl-NL" dirty="0"/>
              <a:t>, M.V. </a:t>
            </a:r>
            <a:r>
              <a:rPr lang="nl-NL" dirty="0" err="1"/>
              <a:t>Transition</a:t>
            </a:r>
            <a:r>
              <a:rPr lang="nl-NL" dirty="0"/>
              <a:t> </a:t>
            </a:r>
            <a:r>
              <a:rPr lang="nl-NL" dirty="0" err="1"/>
              <a:t>from</a:t>
            </a:r>
            <a:r>
              <a:rPr lang="nl-NL" dirty="0"/>
              <a:t> </a:t>
            </a:r>
            <a:r>
              <a:rPr lang="nl-NL" dirty="0" err="1"/>
              <a:t>hospital</a:t>
            </a:r>
            <a:r>
              <a:rPr lang="nl-NL" dirty="0"/>
              <a:t> </a:t>
            </a:r>
            <a:r>
              <a:rPr lang="nl-NL" dirty="0" err="1"/>
              <a:t>to</a:t>
            </a:r>
            <a:r>
              <a:rPr lang="nl-NL" dirty="0"/>
              <a:t> home in </a:t>
            </a:r>
            <a:r>
              <a:rPr lang="nl-NL" dirty="0" err="1"/>
              <a:t>parents</a:t>
            </a:r>
            <a:r>
              <a:rPr lang="nl-NL" dirty="0"/>
              <a:t> of </a:t>
            </a:r>
            <a:r>
              <a:rPr lang="nl-NL" dirty="0" err="1"/>
              <a:t>preterm</a:t>
            </a:r>
            <a:r>
              <a:rPr lang="nl-NL" dirty="0"/>
              <a:t> </a:t>
            </a:r>
            <a:r>
              <a:rPr lang="nl-NL" dirty="0" err="1"/>
              <a:t>infants</a:t>
            </a:r>
            <a:r>
              <a:rPr lang="nl-NL" dirty="0"/>
              <a:t>: A </a:t>
            </a:r>
            <a:r>
              <a:rPr lang="nl-NL" dirty="0" err="1"/>
              <a:t>literature</a:t>
            </a:r>
            <a:r>
              <a:rPr lang="nl-NL" dirty="0"/>
              <a:t> review. J. Perinat. </a:t>
            </a:r>
            <a:r>
              <a:rPr lang="nl-NL" dirty="0" err="1"/>
              <a:t>Neonatal</a:t>
            </a:r>
            <a:r>
              <a:rPr lang="nl-NL" dirty="0"/>
              <a:t> </a:t>
            </a:r>
            <a:r>
              <a:rPr lang="nl-NL" dirty="0" err="1"/>
              <a:t>Nurs</a:t>
            </a:r>
            <a:r>
              <a:rPr lang="nl-NL" dirty="0"/>
              <a:t>. 2016, 34, 327–348. </a:t>
            </a:r>
          </a:p>
          <a:p>
            <a:r>
              <a:rPr lang="nl-NL" dirty="0" err="1"/>
              <a:t>Hemati</a:t>
            </a:r>
            <a:r>
              <a:rPr lang="nl-NL" dirty="0"/>
              <a:t>, Z.; </a:t>
            </a:r>
            <a:r>
              <a:rPr lang="nl-NL" dirty="0" err="1"/>
              <a:t>Namnabati</a:t>
            </a:r>
            <a:r>
              <a:rPr lang="nl-NL" dirty="0"/>
              <a:t>, M.; </a:t>
            </a:r>
            <a:r>
              <a:rPr lang="nl-NL" dirty="0" err="1"/>
              <a:t>Taleghani</a:t>
            </a:r>
            <a:r>
              <a:rPr lang="nl-NL" dirty="0"/>
              <a:t>, F.; </a:t>
            </a:r>
            <a:r>
              <a:rPr lang="nl-NL" dirty="0" err="1"/>
              <a:t>Sadeghnia</a:t>
            </a:r>
            <a:r>
              <a:rPr lang="nl-NL" dirty="0"/>
              <a:t>, A. </a:t>
            </a:r>
            <a:r>
              <a:rPr lang="nl-NL" dirty="0" err="1"/>
              <a:t>Mothers</a:t>
            </a:r>
            <a:r>
              <a:rPr lang="nl-NL" dirty="0"/>
              <a:t>’ </a:t>
            </a:r>
            <a:r>
              <a:rPr lang="nl-NL" dirty="0" err="1"/>
              <a:t>challenges</a:t>
            </a:r>
            <a:r>
              <a:rPr lang="nl-NL" dirty="0"/>
              <a:t> </a:t>
            </a:r>
            <a:r>
              <a:rPr lang="nl-NL" dirty="0" err="1"/>
              <a:t>after</a:t>
            </a:r>
            <a:r>
              <a:rPr lang="nl-NL" dirty="0"/>
              <a:t> </a:t>
            </a:r>
            <a:r>
              <a:rPr lang="nl-NL" dirty="0" err="1"/>
              <a:t>infants</a:t>
            </a:r>
            <a:r>
              <a:rPr lang="nl-NL" dirty="0"/>
              <a:t>’ discharge </a:t>
            </a:r>
            <a:r>
              <a:rPr lang="nl-NL" dirty="0" err="1"/>
              <a:t>from</a:t>
            </a:r>
            <a:r>
              <a:rPr lang="nl-NL" dirty="0"/>
              <a:t> </a:t>
            </a:r>
            <a:r>
              <a:rPr lang="nl-NL" dirty="0" err="1"/>
              <a:t>Neonatal</a:t>
            </a:r>
            <a:r>
              <a:rPr lang="nl-NL" dirty="0"/>
              <a:t> Intensive Care Unit: A </a:t>
            </a:r>
            <a:r>
              <a:rPr lang="nl-NL" dirty="0" err="1"/>
              <a:t>qualitative</a:t>
            </a:r>
            <a:r>
              <a:rPr lang="nl-NL" dirty="0"/>
              <a:t> </a:t>
            </a:r>
            <a:r>
              <a:rPr lang="nl-NL" dirty="0" err="1"/>
              <a:t>study</a:t>
            </a:r>
            <a:r>
              <a:rPr lang="nl-NL" dirty="0"/>
              <a:t>. Iran. J. Neonatol. 2017, 8, 31–36.</a:t>
            </a:r>
          </a:p>
          <a:p>
            <a:r>
              <a:rPr lang="nl-NL" dirty="0" err="1"/>
              <a:t>Alderdice</a:t>
            </a:r>
            <a:r>
              <a:rPr lang="nl-NL" dirty="0"/>
              <a:t>, F.; </a:t>
            </a:r>
            <a:r>
              <a:rPr lang="nl-NL" dirty="0" err="1"/>
              <a:t>Gargan</a:t>
            </a:r>
            <a:r>
              <a:rPr lang="nl-NL" dirty="0"/>
              <a:t>, P.; </a:t>
            </a:r>
            <a:r>
              <a:rPr lang="nl-NL" dirty="0" err="1"/>
              <a:t>McCall</a:t>
            </a:r>
            <a:r>
              <a:rPr lang="nl-NL" dirty="0"/>
              <a:t>, E.; Franck, L. Online information </a:t>
            </a:r>
            <a:r>
              <a:rPr lang="nl-NL" dirty="0" err="1"/>
              <a:t>for</a:t>
            </a:r>
            <a:r>
              <a:rPr lang="nl-NL" dirty="0"/>
              <a:t> </a:t>
            </a:r>
            <a:r>
              <a:rPr lang="nl-NL" dirty="0" err="1"/>
              <a:t>parents</a:t>
            </a:r>
            <a:r>
              <a:rPr lang="nl-NL" dirty="0"/>
              <a:t> </a:t>
            </a:r>
            <a:r>
              <a:rPr lang="nl-NL" dirty="0" err="1"/>
              <a:t>caring</a:t>
            </a:r>
            <a:r>
              <a:rPr lang="nl-NL" dirty="0"/>
              <a:t> </a:t>
            </a:r>
            <a:r>
              <a:rPr lang="nl-NL" dirty="0" err="1"/>
              <a:t>for</a:t>
            </a:r>
            <a:r>
              <a:rPr lang="nl-NL" dirty="0"/>
              <a:t> </a:t>
            </a:r>
            <a:r>
              <a:rPr lang="nl-NL" dirty="0" err="1"/>
              <a:t>their</a:t>
            </a:r>
            <a:r>
              <a:rPr lang="nl-NL" dirty="0"/>
              <a:t> premature baby at home: A focus </a:t>
            </a:r>
            <a:r>
              <a:rPr lang="nl-NL" dirty="0" err="1"/>
              <a:t>group</a:t>
            </a:r>
            <a:r>
              <a:rPr lang="nl-NL" dirty="0"/>
              <a:t> </a:t>
            </a:r>
            <a:r>
              <a:rPr lang="nl-NL" dirty="0" err="1"/>
              <a:t>study</a:t>
            </a:r>
            <a:r>
              <a:rPr lang="nl-NL" dirty="0"/>
              <a:t> </a:t>
            </a:r>
            <a:r>
              <a:rPr lang="nl-NL" dirty="0" err="1"/>
              <a:t>and</a:t>
            </a:r>
            <a:r>
              <a:rPr lang="nl-NL" dirty="0"/>
              <a:t> </a:t>
            </a:r>
            <a:r>
              <a:rPr lang="nl-NL" dirty="0" err="1"/>
              <a:t>systematic</a:t>
            </a:r>
            <a:r>
              <a:rPr lang="nl-NL" dirty="0"/>
              <a:t> web search. Health </a:t>
            </a:r>
            <a:r>
              <a:rPr lang="nl-NL" dirty="0" err="1"/>
              <a:t>Expect</a:t>
            </a:r>
            <a:r>
              <a:rPr lang="nl-NL" dirty="0"/>
              <a:t>. 2018, 21, 741–751. </a:t>
            </a:r>
          </a:p>
        </p:txBody>
      </p:sp>
    </p:spTree>
    <p:extLst>
      <p:ext uri="{BB962C8B-B14F-4D97-AF65-F5344CB8AC3E}">
        <p14:creationId xmlns:p14="http://schemas.microsoft.com/office/powerpoint/2010/main" val="1509233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54374" y="702639"/>
            <a:ext cx="11277600" cy="808963"/>
          </a:xfrm>
        </p:spPr>
        <p:txBody>
          <a:bodyPr/>
          <a:lstStyle/>
          <a:p>
            <a:r>
              <a:rPr lang="en-US" b="1" dirty="0"/>
              <a:t>Background</a:t>
            </a:r>
            <a:endParaRPr lang="en-US" dirty="0"/>
          </a:p>
        </p:txBody>
      </p:sp>
      <p:sp>
        <p:nvSpPr>
          <p:cNvPr id="3" name="Turinio vietos rezervavimo ženklas 2"/>
          <p:cNvSpPr>
            <a:spLocks noGrp="1"/>
          </p:cNvSpPr>
          <p:nvPr>
            <p:ph idx="1"/>
          </p:nvPr>
        </p:nvSpPr>
        <p:spPr>
          <a:xfrm>
            <a:off x="414528" y="1885228"/>
            <a:ext cx="10681840" cy="4046015"/>
          </a:xfrm>
          <a:solidFill>
            <a:schemeClr val="bg1"/>
          </a:solidFill>
        </p:spPr>
        <p:txBody>
          <a:bodyPr>
            <a:noAutofit/>
          </a:bodyPr>
          <a:lstStyle/>
          <a:p>
            <a:r>
              <a:rPr lang="en-US" sz="1300" b="1" dirty="0"/>
              <a:t>Service Design method</a:t>
            </a:r>
            <a:r>
              <a:rPr lang="en-US" sz="1300" dirty="0"/>
              <a:t> used in 2021 in a Korean hospital</a:t>
            </a:r>
            <a:r>
              <a:rPr lang="ru-RU" sz="1300" dirty="0"/>
              <a:t> </a:t>
            </a:r>
          </a:p>
          <a:p>
            <a:r>
              <a:rPr lang="en-US" sz="1300" b="1" dirty="0">
                <a:solidFill>
                  <a:srgbClr val="FF0000"/>
                </a:solidFill>
              </a:rPr>
              <a:t>The problem: Parents views not included in Parent Education. </a:t>
            </a:r>
            <a:endParaRPr lang="ru-RU" sz="1300" b="1" dirty="0">
              <a:solidFill>
                <a:srgbClr val="FF0000"/>
              </a:solidFill>
            </a:endParaRPr>
          </a:p>
          <a:p>
            <a:r>
              <a:rPr lang="en-US" sz="1300" dirty="0"/>
              <a:t>Patient education in health service is effective when the process is patient-centric</a:t>
            </a:r>
            <a:r>
              <a:rPr lang="ru-RU" sz="1300" dirty="0"/>
              <a:t> </a:t>
            </a:r>
          </a:p>
          <a:p>
            <a:r>
              <a:rPr lang="en-US" sz="1300" dirty="0"/>
              <a:t>Health Care Service Design:  Physical &amp; Non-Physical element</a:t>
            </a:r>
            <a:endParaRPr lang="ru-RU" sz="1300" dirty="0">
              <a:solidFill>
                <a:schemeClr val="tx1"/>
              </a:solidFill>
            </a:endParaRPr>
          </a:p>
          <a:p>
            <a:pPr>
              <a:lnSpc>
                <a:spcPct val="120000"/>
              </a:lnSpc>
              <a:spcBef>
                <a:spcPts val="0"/>
              </a:spcBef>
            </a:pPr>
            <a:r>
              <a:rPr lang="en-US" sz="1300" dirty="0"/>
              <a:t>Physical element → environment </a:t>
            </a:r>
            <a:r>
              <a:rPr lang="ru-RU" sz="1300" dirty="0"/>
              <a:t>   </a:t>
            </a:r>
            <a:r>
              <a:rPr lang="en-US" sz="1300" dirty="0"/>
              <a:t>→ external environment: exterior of hospital facilities; surroundings	→ internal environment: interior design wards, waiting rooms </a:t>
            </a:r>
            <a:r>
              <a:rPr lang="en-US" sz="1300" dirty="0" err="1"/>
              <a:t>etc</a:t>
            </a:r>
            <a:endParaRPr lang="ru-RU" sz="1300" dirty="0"/>
          </a:p>
          <a:p>
            <a:pPr marL="0" indent="0">
              <a:buNone/>
            </a:pPr>
            <a:r>
              <a:rPr lang="en-US" sz="1300" dirty="0"/>
              <a:t>Non-Physical Elements: the act of preparing various channels, such as designing new experiences, multimedia and guidance materials. </a:t>
            </a:r>
            <a:r>
              <a:rPr lang="en-US" sz="1300" i="1" dirty="0"/>
              <a:t>(Yu, Woo, Kim, Choi, Kim, 2021)</a:t>
            </a:r>
            <a:endParaRPr lang="ru-RU" sz="1300" i="1" dirty="0"/>
          </a:p>
          <a:p>
            <a:pPr marL="0" indent="0">
              <a:buNone/>
            </a:pPr>
            <a:r>
              <a:rPr lang="en-US" sz="1300" i="1" dirty="0"/>
              <a:t>	</a:t>
            </a:r>
          </a:p>
          <a:p>
            <a:r>
              <a:rPr lang="en-US" sz="1300" b="1" dirty="0">
                <a:solidFill>
                  <a:srgbClr val="FF0000"/>
                </a:solidFill>
              </a:rPr>
              <a:t>Aims: to develop healthcare service design concepts to improve the quality of parental education in the NICU</a:t>
            </a:r>
            <a:endParaRPr lang="ru-RU" sz="1300" b="1" dirty="0">
              <a:solidFill>
                <a:srgbClr val="FF0000"/>
              </a:solidFill>
            </a:endParaRPr>
          </a:p>
        </p:txBody>
      </p:sp>
    </p:spTree>
    <p:extLst>
      <p:ext uri="{BB962C8B-B14F-4D97-AF65-F5344CB8AC3E}">
        <p14:creationId xmlns:p14="http://schemas.microsoft.com/office/powerpoint/2010/main" val="1768210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B65CB2-2909-4D31-B113-06B5873685E4}"/>
              </a:ext>
            </a:extLst>
          </p:cNvPr>
          <p:cNvSpPr>
            <a:spLocks noGrp="1"/>
          </p:cNvSpPr>
          <p:nvPr>
            <p:ph idx="1"/>
          </p:nvPr>
        </p:nvSpPr>
        <p:spPr/>
        <p:txBody>
          <a:bodyPr/>
          <a:lstStyle/>
          <a:p>
            <a:pPr marL="0" indent="0">
              <a:buNone/>
            </a:pPr>
            <a:r>
              <a:rPr lang="en-US" dirty="0"/>
              <a:t>.</a:t>
            </a:r>
            <a:endParaRPr lang="fi-FI" dirty="0"/>
          </a:p>
        </p:txBody>
      </p:sp>
      <p:pic>
        <p:nvPicPr>
          <p:cNvPr id="1026" name="Picture 2" descr="Thank You! - Laurel Volunteer Fire Department - Company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611" y="1211035"/>
            <a:ext cx="11860353" cy="508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402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312164" y="233848"/>
            <a:ext cx="11277600" cy="808963"/>
          </a:xfrm>
        </p:spPr>
        <p:txBody>
          <a:bodyPr>
            <a:noAutofit/>
          </a:bodyPr>
          <a:lstStyle/>
          <a:p>
            <a:r>
              <a:rPr lang="ru-RU" sz="2800" b="1" dirty="0" err="1"/>
              <a:t>Methods</a:t>
            </a:r>
            <a:r>
              <a:rPr lang="ru-RU" sz="2800" b="1" dirty="0"/>
              <a:t>: Double Diamond Process </a:t>
            </a:r>
            <a:endParaRPr lang="ru-RU" sz="2800" dirty="0"/>
          </a:p>
        </p:txBody>
      </p:sp>
      <p:sp>
        <p:nvSpPr>
          <p:cNvPr id="3" name="Turinio vietos rezervavimo ženklas 2"/>
          <p:cNvSpPr>
            <a:spLocks noGrp="1"/>
          </p:cNvSpPr>
          <p:nvPr>
            <p:ph idx="1"/>
          </p:nvPr>
        </p:nvSpPr>
        <p:spPr>
          <a:xfrm>
            <a:off x="312164" y="1366681"/>
            <a:ext cx="11277600" cy="1794803"/>
          </a:xfrm>
          <a:solidFill>
            <a:schemeClr val="bg1"/>
          </a:solidFill>
        </p:spPr>
        <p:txBody>
          <a:bodyPr>
            <a:noAutofit/>
          </a:bodyPr>
          <a:lstStyle/>
          <a:p>
            <a:pPr>
              <a:lnSpc>
                <a:spcPct val="100000"/>
              </a:lnSpc>
              <a:spcBef>
                <a:spcPts val="0"/>
              </a:spcBef>
            </a:pPr>
            <a:r>
              <a:rPr lang="ru-RU" sz="1600" dirty="0"/>
              <a:t>(1) </a:t>
            </a:r>
            <a:r>
              <a:rPr lang="ru-RU" sz="1600" b="1" dirty="0" err="1">
                <a:solidFill>
                  <a:srgbClr val="FF0000"/>
                </a:solidFill>
              </a:rPr>
              <a:t>Discover</a:t>
            </a:r>
            <a:r>
              <a:rPr lang="ru-RU" sz="1600" b="1" dirty="0">
                <a:solidFill>
                  <a:srgbClr val="FF0000"/>
                </a:solidFill>
              </a:rPr>
              <a:t> </a:t>
            </a:r>
            <a:r>
              <a:rPr lang="ru-RU" sz="1600" b="1" dirty="0" err="1">
                <a:solidFill>
                  <a:srgbClr val="FF0000"/>
                </a:solidFill>
              </a:rPr>
              <a:t>phase</a:t>
            </a:r>
            <a:r>
              <a:rPr lang="ru-RU" sz="1600" dirty="0"/>
              <a:t>: </a:t>
            </a:r>
            <a:r>
              <a:rPr lang="ru-RU" sz="1600" dirty="0" err="1"/>
              <a:t>defining</a:t>
            </a:r>
            <a:r>
              <a:rPr lang="ru-RU" sz="1600" dirty="0"/>
              <a:t> </a:t>
            </a:r>
            <a:r>
              <a:rPr lang="ru-RU" sz="1600" dirty="0" err="1"/>
              <a:t>researching</a:t>
            </a:r>
            <a:r>
              <a:rPr lang="ru-RU" sz="1600" dirty="0"/>
              <a:t> </a:t>
            </a:r>
            <a:r>
              <a:rPr lang="ru-RU" sz="1600" dirty="0" err="1"/>
              <a:t>understanding</a:t>
            </a:r>
            <a:r>
              <a:rPr lang="ru-RU" sz="1600" dirty="0"/>
              <a:t> </a:t>
            </a:r>
            <a:r>
              <a:rPr lang="ru-RU" sz="1600" dirty="0" err="1"/>
              <a:t>the</a:t>
            </a:r>
            <a:r>
              <a:rPr lang="ru-RU" sz="1600" dirty="0"/>
              <a:t> </a:t>
            </a:r>
            <a:r>
              <a:rPr lang="ru-RU" sz="1600" dirty="0" err="1"/>
              <a:t>target</a:t>
            </a:r>
            <a:r>
              <a:rPr lang="ru-RU" sz="1600" dirty="0"/>
              <a:t> </a:t>
            </a:r>
            <a:r>
              <a:rPr lang="ru-RU" sz="1600" dirty="0" err="1"/>
              <a:t>situation</a:t>
            </a:r>
            <a:endParaRPr lang="ru-RU" sz="1600" dirty="0"/>
          </a:p>
          <a:p>
            <a:pPr>
              <a:lnSpc>
                <a:spcPct val="100000"/>
              </a:lnSpc>
              <a:spcBef>
                <a:spcPts val="0"/>
              </a:spcBef>
            </a:pPr>
            <a:r>
              <a:rPr lang="ru-RU" sz="1600" dirty="0"/>
              <a:t>(2) </a:t>
            </a:r>
            <a:r>
              <a:rPr lang="ru-RU" sz="1600" b="1" dirty="0" err="1">
                <a:solidFill>
                  <a:srgbClr val="FF0000"/>
                </a:solidFill>
              </a:rPr>
              <a:t>Define</a:t>
            </a:r>
            <a:r>
              <a:rPr lang="ru-RU" sz="1600" b="1" dirty="0">
                <a:solidFill>
                  <a:srgbClr val="FF0000"/>
                </a:solidFill>
              </a:rPr>
              <a:t> </a:t>
            </a:r>
            <a:r>
              <a:rPr lang="ru-RU" sz="1600" b="1" dirty="0" err="1">
                <a:solidFill>
                  <a:srgbClr val="FF0000"/>
                </a:solidFill>
              </a:rPr>
              <a:t>phase</a:t>
            </a:r>
            <a:r>
              <a:rPr lang="ru-RU" sz="1600" dirty="0"/>
              <a:t>: </a:t>
            </a:r>
            <a:r>
              <a:rPr lang="ru-RU" sz="1600" dirty="0" err="1"/>
              <a:t>for</a:t>
            </a:r>
            <a:r>
              <a:rPr lang="ru-RU" sz="1600" dirty="0"/>
              <a:t> </a:t>
            </a:r>
            <a:r>
              <a:rPr lang="ru-RU" sz="1600" dirty="0" err="1"/>
              <a:t>defining</a:t>
            </a:r>
            <a:r>
              <a:rPr lang="ru-RU" sz="1600" dirty="0"/>
              <a:t> </a:t>
            </a:r>
            <a:r>
              <a:rPr lang="ru-RU" sz="1600" dirty="0" err="1"/>
              <a:t>the</a:t>
            </a:r>
            <a:r>
              <a:rPr lang="ru-RU" sz="1600" dirty="0"/>
              <a:t> </a:t>
            </a:r>
            <a:r>
              <a:rPr lang="ru-RU" sz="1600" dirty="0" err="1"/>
              <a:t>problem</a:t>
            </a:r>
            <a:r>
              <a:rPr lang="ru-RU" sz="1600" dirty="0"/>
              <a:t> </a:t>
            </a:r>
            <a:r>
              <a:rPr lang="ru-RU" sz="1600" dirty="0" err="1"/>
              <a:t>to</a:t>
            </a:r>
            <a:r>
              <a:rPr lang="ru-RU" sz="1600" dirty="0"/>
              <a:t> </a:t>
            </a:r>
            <a:r>
              <a:rPr lang="ru-RU" sz="1600" dirty="0" err="1"/>
              <a:t>be</a:t>
            </a:r>
            <a:r>
              <a:rPr lang="ru-RU" sz="1600" dirty="0"/>
              <a:t> </a:t>
            </a:r>
            <a:r>
              <a:rPr lang="ru-RU" sz="1600" dirty="0" err="1"/>
              <a:t>solved</a:t>
            </a:r>
            <a:r>
              <a:rPr lang="ru-RU" sz="1600" dirty="0"/>
              <a:t> </a:t>
            </a:r>
            <a:r>
              <a:rPr lang="ru-RU" sz="1600" dirty="0" err="1"/>
              <a:t>and</a:t>
            </a:r>
            <a:r>
              <a:rPr lang="ru-RU" sz="1600" dirty="0"/>
              <a:t> </a:t>
            </a:r>
          </a:p>
          <a:p>
            <a:pPr>
              <a:lnSpc>
                <a:spcPct val="100000"/>
              </a:lnSpc>
              <a:spcBef>
                <a:spcPts val="0"/>
              </a:spcBef>
            </a:pPr>
            <a:r>
              <a:rPr lang="ru-RU" sz="1600" dirty="0"/>
              <a:t>(3</a:t>
            </a:r>
            <a:r>
              <a:rPr lang="ru-RU" sz="1600" b="1" dirty="0">
                <a:solidFill>
                  <a:srgbClr val="FF0000"/>
                </a:solidFill>
              </a:rPr>
              <a:t>) Development </a:t>
            </a:r>
            <a:r>
              <a:rPr lang="ru-RU" sz="1600" b="1" dirty="0" err="1">
                <a:solidFill>
                  <a:srgbClr val="FF0000"/>
                </a:solidFill>
              </a:rPr>
              <a:t>phase</a:t>
            </a:r>
            <a:r>
              <a:rPr lang="ru-RU" sz="1600" b="1" dirty="0">
                <a:solidFill>
                  <a:srgbClr val="FF0000"/>
                </a:solidFill>
              </a:rPr>
              <a:t> </a:t>
            </a:r>
            <a:r>
              <a:rPr lang="ru-RU" sz="1600" dirty="0" err="1"/>
              <a:t>for</a:t>
            </a:r>
            <a:r>
              <a:rPr lang="ru-RU" sz="1600" dirty="0"/>
              <a:t> </a:t>
            </a:r>
            <a:r>
              <a:rPr lang="ru-RU" sz="1600" dirty="0" err="1"/>
              <a:t>solution</a:t>
            </a:r>
            <a:r>
              <a:rPr lang="ru-RU" sz="1600" dirty="0"/>
              <a:t> </a:t>
            </a:r>
            <a:r>
              <a:rPr lang="ru-RU" sz="1600" dirty="0" err="1"/>
              <a:t>development</a:t>
            </a:r>
            <a:endParaRPr lang="ru-RU" sz="1600" dirty="0">
              <a:solidFill>
                <a:schemeClr val="tx1"/>
              </a:solidFill>
            </a:endParaRPr>
          </a:p>
          <a:p>
            <a:pPr>
              <a:lnSpc>
                <a:spcPct val="100000"/>
              </a:lnSpc>
              <a:spcBef>
                <a:spcPts val="0"/>
              </a:spcBef>
            </a:pPr>
            <a:endParaRPr lang="ru-RU" sz="1800" dirty="0"/>
          </a:p>
        </p:txBody>
      </p:sp>
      <p:pic>
        <p:nvPicPr>
          <p:cNvPr id="5" name="Afbeelding 3">
            <a:extLst>
              <a:ext uri="{FF2B5EF4-FFF2-40B4-BE49-F238E27FC236}">
                <a16:creationId xmlns:a16="http://schemas.microsoft.com/office/drawing/2014/main" id="{DA83D0C2-8982-98D2-46A4-282FE3BD515E}"/>
              </a:ext>
            </a:extLst>
          </p:cNvPr>
          <p:cNvPicPr>
            <a:picLocks noChangeAspect="1"/>
          </p:cNvPicPr>
          <p:nvPr/>
        </p:nvPicPr>
        <p:blipFill rotWithShape="1">
          <a:blip r:embed="rId3"/>
          <a:srcRect l="72070" t="41984" r="8645" b="28016"/>
          <a:stretch/>
        </p:blipFill>
        <p:spPr>
          <a:xfrm>
            <a:off x="1877932" y="2553956"/>
            <a:ext cx="8168781" cy="2726203"/>
          </a:xfrm>
          <a:prstGeom prst="rect">
            <a:avLst/>
          </a:prstGeom>
        </p:spPr>
      </p:pic>
      <p:pic>
        <p:nvPicPr>
          <p:cNvPr id="8" name="Afbeelding 3">
            <a:extLst>
              <a:ext uri="{FF2B5EF4-FFF2-40B4-BE49-F238E27FC236}">
                <a16:creationId xmlns:a16="http://schemas.microsoft.com/office/drawing/2014/main" id="{B3FCE1B1-222A-F0C6-AC5E-251F494E12FF}"/>
              </a:ext>
            </a:extLst>
          </p:cNvPr>
          <p:cNvPicPr>
            <a:picLocks noChangeAspect="1"/>
          </p:cNvPicPr>
          <p:nvPr/>
        </p:nvPicPr>
        <p:blipFill rotWithShape="1">
          <a:blip r:embed="rId3"/>
          <a:srcRect l="72070" t="62770" r="8602" b="28016"/>
          <a:stretch/>
        </p:blipFill>
        <p:spPr>
          <a:xfrm>
            <a:off x="1855214" y="5280159"/>
            <a:ext cx="8200712" cy="837844"/>
          </a:xfrm>
          <a:prstGeom prst="rect">
            <a:avLst/>
          </a:prstGeom>
        </p:spPr>
      </p:pic>
    </p:spTree>
    <p:extLst>
      <p:ext uri="{BB962C8B-B14F-4D97-AF65-F5344CB8AC3E}">
        <p14:creationId xmlns:p14="http://schemas.microsoft.com/office/powerpoint/2010/main" val="317817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694753" y="1350476"/>
            <a:ext cx="10802494" cy="1672254"/>
          </a:xfrm>
          <a:solidFill>
            <a:schemeClr val="bg1"/>
          </a:solidFill>
        </p:spPr>
        <p:txBody>
          <a:bodyPr>
            <a:normAutofit/>
          </a:bodyPr>
          <a:lstStyle/>
          <a:p>
            <a:pPr>
              <a:lnSpc>
                <a:spcPct val="100000"/>
              </a:lnSpc>
              <a:spcBef>
                <a:spcPts val="0"/>
              </a:spcBef>
            </a:pPr>
            <a:r>
              <a:rPr lang="en-US" sz="1600" dirty="0"/>
              <a:t>(1) Discover phase: defining researching and understanding the target situation: </a:t>
            </a:r>
            <a:endParaRPr lang="ru-RU" sz="1600" dirty="0"/>
          </a:p>
          <a:p>
            <a:r>
              <a:rPr lang="en-US" sz="1600" dirty="0"/>
              <a:t>How did they do that? </a:t>
            </a:r>
            <a:r>
              <a:rPr lang="en-US" sz="1600" b="1" dirty="0"/>
              <a:t>The authors: they  reviewed the status of NICU using  observations, shadowing, interviews and story telling</a:t>
            </a:r>
          </a:p>
          <a:p>
            <a:pPr>
              <a:lnSpc>
                <a:spcPct val="100000"/>
              </a:lnSpc>
              <a:spcBef>
                <a:spcPts val="0"/>
              </a:spcBef>
            </a:pPr>
            <a:endParaRPr lang="en-US" sz="1800" dirty="0"/>
          </a:p>
        </p:txBody>
      </p:sp>
      <p:sp>
        <p:nvSpPr>
          <p:cNvPr id="7" name="Pavadinimas 1"/>
          <p:cNvSpPr>
            <a:spLocks noGrp="1"/>
          </p:cNvSpPr>
          <p:nvPr>
            <p:ph type="title"/>
          </p:nvPr>
        </p:nvSpPr>
        <p:spPr>
          <a:xfrm>
            <a:off x="312164" y="233848"/>
            <a:ext cx="11277600" cy="808963"/>
          </a:xfrm>
        </p:spPr>
        <p:txBody>
          <a:bodyPr>
            <a:noAutofit/>
          </a:bodyPr>
          <a:lstStyle/>
          <a:p>
            <a:r>
              <a:rPr lang="en-US" sz="2800" b="1" dirty="0"/>
              <a:t>Methods: Double Diamond Process</a:t>
            </a:r>
            <a:r>
              <a:rPr lang="ru-RU" sz="2800" b="1" dirty="0"/>
              <a:t> </a:t>
            </a:r>
            <a:endParaRPr lang="en-US" sz="2800" dirty="0"/>
          </a:p>
        </p:txBody>
      </p:sp>
      <p:pic>
        <p:nvPicPr>
          <p:cNvPr id="4" name="Afbeelding 3">
            <a:extLst>
              <a:ext uri="{FF2B5EF4-FFF2-40B4-BE49-F238E27FC236}">
                <a16:creationId xmlns:a16="http://schemas.microsoft.com/office/drawing/2014/main" id="{744DB1B2-2C26-894C-8456-9AEA68F68D2C}"/>
              </a:ext>
            </a:extLst>
          </p:cNvPr>
          <p:cNvPicPr>
            <a:picLocks noChangeAspect="1"/>
          </p:cNvPicPr>
          <p:nvPr/>
        </p:nvPicPr>
        <p:blipFill rotWithShape="1">
          <a:blip r:embed="rId3"/>
          <a:srcRect l="72070" t="41984" r="8645" b="28016"/>
          <a:stretch/>
        </p:blipFill>
        <p:spPr>
          <a:xfrm>
            <a:off x="1877932" y="2553956"/>
            <a:ext cx="8168781" cy="2726203"/>
          </a:xfrm>
          <a:prstGeom prst="rect">
            <a:avLst/>
          </a:prstGeom>
        </p:spPr>
      </p:pic>
      <p:pic>
        <p:nvPicPr>
          <p:cNvPr id="5" name="Afbeelding 3">
            <a:extLst>
              <a:ext uri="{FF2B5EF4-FFF2-40B4-BE49-F238E27FC236}">
                <a16:creationId xmlns:a16="http://schemas.microsoft.com/office/drawing/2014/main" id="{FF952622-79B1-BB1B-E396-7E9B254241CE}"/>
              </a:ext>
            </a:extLst>
          </p:cNvPr>
          <p:cNvPicPr>
            <a:picLocks noChangeAspect="1"/>
          </p:cNvPicPr>
          <p:nvPr/>
        </p:nvPicPr>
        <p:blipFill rotWithShape="1">
          <a:blip r:embed="rId3"/>
          <a:srcRect l="72070" t="62770" r="8602" b="28016"/>
          <a:stretch/>
        </p:blipFill>
        <p:spPr>
          <a:xfrm>
            <a:off x="1855214" y="5280159"/>
            <a:ext cx="8200712" cy="837844"/>
          </a:xfrm>
          <a:prstGeom prst="rect">
            <a:avLst/>
          </a:prstGeom>
        </p:spPr>
      </p:pic>
      <p:sp>
        <p:nvSpPr>
          <p:cNvPr id="6" name="Rechthoek 5"/>
          <p:cNvSpPr/>
          <p:nvPr/>
        </p:nvSpPr>
        <p:spPr>
          <a:xfrm>
            <a:off x="1868719" y="2553956"/>
            <a:ext cx="2530286" cy="35640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72753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263610" y="1391231"/>
            <a:ext cx="11138397" cy="1661457"/>
          </a:xfrm>
          <a:solidFill>
            <a:schemeClr val="bg1"/>
          </a:solidFill>
        </p:spPr>
        <p:txBody>
          <a:bodyPr>
            <a:normAutofit/>
          </a:bodyPr>
          <a:lstStyle/>
          <a:p>
            <a:r>
              <a:rPr lang="en-US" sz="1600" dirty="0"/>
              <a:t>(2) Define phase: for defining the problem to be solved:</a:t>
            </a:r>
            <a:endParaRPr lang="en-US" sz="1600" dirty="0">
              <a:solidFill>
                <a:schemeClr val="tx1"/>
              </a:solidFill>
            </a:endParaRPr>
          </a:p>
          <a:p>
            <a:r>
              <a:rPr lang="en-US" sz="1800" dirty="0"/>
              <a:t> How did they do that? </a:t>
            </a:r>
          </a:p>
          <a:p>
            <a:r>
              <a:rPr lang="en-US" sz="1600" dirty="0"/>
              <a:t>Authors developed: </a:t>
            </a:r>
            <a:r>
              <a:rPr lang="en-US" sz="1600" b="1" dirty="0"/>
              <a:t>Customer Journey maps and service blueprints </a:t>
            </a:r>
            <a:r>
              <a:rPr lang="en-US" sz="1600" dirty="0"/>
              <a:t>(based on phase 1); they also </a:t>
            </a:r>
            <a:r>
              <a:rPr lang="en-US" sz="1600" b="1" dirty="0"/>
              <a:t>identified touchpoints </a:t>
            </a:r>
            <a:r>
              <a:rPr lang="en-US" sz="1600" dirty="0"/>
              <a:t>to group and identify opportunity elements and establish design strategies. </a:t>
            </a:r>
            <a:endParaRPr lang="en-US" dirty="0">
              <a:solidFill>
                <a:schemeClr val="tx1"/>
              </a:solidFill>
            </a:endParaRPr>
          </a:p>
          <a:p>
            <a:endParaRPr lang="en-US" dirty="0"/>
          </a:p>
        </p:txBody>
      </p:sp>
      <p:sp>
        <p:nvSpPr>
          <p:cNvPr id="7" name="Pavadinimas 1"/>
          <p:cNvSpPr>
            <a:spLocks noGrp="1"/>
          </p:cNvSpPr>
          <p:nvPr>
            <p:ph type="title"/>
          </p:nvPr>
        </p:nvSpPr>
        <p:spPr>
          <a:xfrm>
            <a:off x="312164" y="233848"/>
            <a:ext cx="11277600" cy="808963"/>
          </a:xfrm>
        </p:spPr>
        <p:txBody>
          <a:bodyPr>
            <a:noAutofit/>
          </a:bodyPr>
          <a:lstStyle/>
          <a:p>
            <a:r>
              <a:rPr lang="en-US" sz="2800" b="1" dirty="0"/>
              <a:t>Methods: Double Diamond Process</a:t>
            </a:r>
            <a:endParaRPr lang="en-US" sz="2800" dirty="0"/>
          </a:p>
        </p:txBody>
      </p:sp>
      <p:pic>
        <p:nvPicPr>
          <p:cNvPr id="4" name="Afbeelding 3">
            <a:extLst>
              <a:ext uri="{FF2B5EF4-FFF2-40B4-BE49-F238E27FC236}">
                <a16:creationId xmlns:a16="http://schemas.microsoft.com/office/drawing/2014/main" id="{32B67420-2A34-F36B-65A4-529404D35629}"/>
              </a:ext>
            </a:extLst>
          </p:cNvPr>
          <p:cNvPicPr>
            <a:picLocks noChangeAspect="1"/>
          </p:cNvPicPr>
          <p:nvPr/>
        </p:nvPicPr>
        <p:blipFill rotWithShape="1">
          <a:blip r:embed="rId2"/>
          <a:srcRect l="72070" t="41984" r="8645" b="28016"/>
          <a:stretch/>
        </p:blipFill>
        <p:spPr>
          <a:xfrm>
            <a:off x="1877932" y="2740566"/>
            <a:ext cx="8572354" cy="2726203"/>
          </a:xfrm>
          <a:prstGeom prst="rect">
            <a:avLst/>
          </a:prstGeom>
        </p:spPr>
      </p:pic>
      <p:pic>
        <p:nvPicPr>
          <p:cNvPr id="5" name="Afbeelding 3">
            <a:extLst>
              <a:ext uri="{FF2B5EF4-FFF2-40B4-BE49-F238E27FC236}">
                <a16:creationId xmlns:a16="http://schemas.microsoft.com/office/drawing/2014/main" id="{2AF5BF5B-4545-1573-0C14-4FD5E79B8D30}"/>
              </a:ext>
            </a:extLst>
          </p:cNvPr>
          <p:cNvPicPr>
            <a:picLocks noChangeAspect="1"/>
          </p:cNvPicPr>
          <p:nvPr/>
        </p:nvPicPr>
        <p:blipFill rotWithShape="1">
          <a:blip r:embed="rId2"/>
          <a:srcRect l="72070" t="62770" r="8602" b="28016"/>
          <a:stretch/>
        </p:blipFill>
        <p:spPr>
          <a:xfrm>
            <a:off x="1855213" y="5466769"/>
            <a:ext cx="8605863" cy="837844"/>
          </a:xfrm>
          <a:prstGeom prst="rect">
            <a:avLst/>
          </a:prstGeom>
        </p:spPr>
      </p:pic>
      <p:sp>
        <p:nvSpPr>
          <p:cNvPr id="6" name="Rechthoek 5"/>
          <p:cNvSpPr/>
          <p:nvPr/>
        </p:nvSpPr>
        <p:spPr>
          <a:xfrm>
            <a:off x="4417981" y="2740567"/>
            <a:ext cx="1814866" cy="36414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98435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447079" y="1335247"/>
            <a:ext cx="11007769" cy="1790196"/>
          </a:xfrm>
          <a:solidFill>
            <a:schemeClr val="bg1"/>
          </a:solidFill>
        </p:spPr>
        <p:txBody>
          <a:bodyPr>
            <a:normAutofit/>
          </a:bodyPr>
          <a:lstStyle/>
          <a:p>
            <a:pPr>
              <a:lnSpc>
                <a:spcPct val="100000"/>
              </a:lnSpc>
              <a:spcBef>
                <a:spcPts val="0"/>
              </a:spcBef>
            </a:pPr>
            <a:r>
              <a:rPr lang="en-US" sz="1600" dirty="0"/>
              <a:t>(3) Development phase: for solution development: </a:t>
            </a:r>
          </a:p>
          <a:p>
            <a:pPr>
              <a:lnSpc>
                <a:spcPct val="100000"/>
              </a:lnSpc>
              <a:spcBef>
                <a:spcPts val="0"/>
              </a:spcBef>
            </a:pPr>
            <a:r>
              <a:rPr lang="en-US" sz="1600" dirty="0"/>
              <a:t>How did they do that? </a:t>
            </a:r>
          </a:p>
          <a:p>
            <a:pPr>
              <a:lnSpc>
                <a:spcPct val="100000"/>
              </a:lnSpc>
              <a:spcBef>
                <a:spcPts val="0"/>
              </a:spcBef>
            </a:pPr>
            <a:r>
              <a:rPr lang="en-US" sz="1600" dirty="0"/>
              <a:t>Authors held </a:t>
            </a:r>
            <a:r>
              <a:rPr lang="en-US" sz="1600" b="1" dirty="0"/>
              <a:t>workshops (brainstorm) with stakeholders &amp; customers for new ideas</a:t>
            </a:r>
            <a:r>
              <a:rPr lang="en-US" sz="1600" dirty="0"/>
              <a:t>; they </a:t>
            </a:r>
            <a:r>
              <a:rPr lang="en-US" sz="1600" b="1" dirty="0"/>
              <a:t>analyzed the content </a:t>
            </a:r>
            <a:r>
              <a:rPr lang="en-US" sz="1600" dirty="0"/>
              <a:t>derived from this process and </a:t>
            </a:r>
            <a:r>
              <a:rPr lang="en-US" sz="1600" b="1" dirty="0"/>
              <a:t>developed health care service design concept </a:t>
            </a:r>
            <a:r>
              <a:rPr lang="en-US" sz="1600" dirty="0"/>
              <a:t>using </a:t>
            </a:r>
            <a:r>
              <a:rPr lang="en-US" sz="1600" b="1" dirty="0"/>
              <a:t>the idea-concept cards </a:t>
            </a:r>
            <a:r>
              <a:rPr lang="en-US" sz="1600" dirty="0"/>
              <a:t>method. </a:t>
            </a:r>
            <a:endParaRPr lang="en-US" sz="1800" dirty="0"/>
          </a:p>
        </p:txBody>
      </p:sp>
      <p:sp>
        <p:nvSpPr>
          <p:cNvPr id="7" name="Pavadinimas 1"/>
          <p:cNvSpPr txBox="1">
            <a:spLocks/>
          </p:cNvSpPr>
          <p:nvPr/>
        </p:nvSpPr>
        <p:spPr>
          <a:xfrm>
            <a:off x="312164" y="233848"/>
            <a:ext cx="11277600" cy="808963"/>
          </a:xfrm>
          <a:prstGeom prst="rect">
            <a:avLst/>
          </a:prstGeom>
        </p:spPr>
        <p:txBody>
          <a:bodyPr vert="horz" lIns="91440" tIns="45720" rIns="91440" bIns="45720" rtlCol="0" anchor="b">
            <a:noAutofit/>
          </a:bodyPr>
          <a:lstStyle>
            <a:lvl1pPr marL="0" algn="ctr" defTabSz="914400" rtl="0" eaLnBrk="1" latinLnBrk="0" hangingPunct="1">
              <a:lnSpc>
                <a:spcPct val="85000"/>
              </a:lnSpc>
              <a:spcBef>
                <a:spcPct val="0"/>
              </a:spcBef>
              <a:buNone/>
              <a:defRPr sz="4400" kern="1200" spc="-50" baseline="0">
                <a:solidFill>
                  <a:srgbClr val="0070C0"/>
                </a:solidFill>
                <a:latin typeface="+mj-lt"/>
                <a:ea typeface="+mj-ea"/>
                <a:cs typeface="+mj-cs"/>
              </a:defRPr>
            </a:lvl1pPr>
          </a:lstStyle>
          <a:p>
            <a:r>
              <a:rPr lang="en-US" sz="2800" b="1" dirty="0"/>
              <a:t>Methods: Double Diamond Process</a:t>
            </a:r>
            <a:endParaRPr lang="en-US" sz="2800" dirty="0"/>
          </a:p>
        </p:txBody>
      </p:sp>
      <p:pic>
        <p:nvPicPr>
          <p:cNvPr id="4" name="Afbeelding 3">
            <a:extLst>
              <a:ext uri="{FF2B5EF4-FFF2-40B4-BE49-F238E27FC236}">
                <a16:creationId xmlns:a16="http://schemas.microsoft.com/office/drawing/2014/main" id="{A55EC62E-5060-E385-0A03-E9C9FCF99FBD}"/>
              </a:ext>
            </a:extLst>
          </p:cNvPr>
          <p:cNvPicPr>
            <a:picLocks noChangeAspect="1"/>
          </p:cNvPicPr>
          <p:nvPr/>
        </p:nvPicPr>
        <p:blipFill rotWithShape="1">
          <a:blip r:embed="rId2"/>
          <a:srcRect l="72070" t="41984" r="8645" b="28016"/>
          <a:stretch/>
        </p:blipFill>
        <p:spPr>
          <a:xfrm>
            <a:off x="1877932" y="2796550"/>
            <a:ext cx="8168781" cy="2726203"/>
          </a:xfrm>
          <a:prstGeom prst="rect">
            <a:avLst/>
          </a:prstGeom>
        </p:spPr>
      </p:pic>
      <p:pic>
        <p:nvPicPr>
          <p:cNvPr id="5" name="Afbeelding 3">
            <a:extLst>
              <a:ext uri="{FF2B5EF4-FFF2-40B4-BE49-F238E27FC236}">
                <a16:creationId xmlns:a16="http://schemas.microsoft.com/office/drawing/2014/main" id="{8049F8FD-DD01-65CE-AD06-06566E7AB954}"/>
              </a:ext>
            </a:extLst>
          </p:cNvPr>
          <p:cNvPicPr>
            <a:picLocks noChangeAspect="1"/>
          </p:cNvPicPr>
          <p:nvPr/>
        </p:nvPicPr>
        <p:blipFill rotWithShape="1">
          <a:blip r:embed="rId2"/>
          <a:srcRect l="72070" t="62770" r="8602" b="28016"/>
          <a:stretch/>
        </p:blipFill>
        <p:spPr>
          <a:xfrm>
            <a:off x="1855214" y="5522753"/>
            <a:ext cx="8200712" cy="837844"/>
          </a:xfrm>
          <a:prstGeom prst="rect">
            <a:avLst/>
          </a:prstGeom>
        </p:spPr>
      </p:pic>
      <p:sp>
        <p:nvSpPr>
          <p:cNvPr id="6" name="Rechthoek 5"/>
          <p:cNvSpPr/>
          <p:nvPr/>
        </p:nvSpPr>
        <p:spPr>
          <a:xfrm>
            <a:off x="5219622" y="2796550"/>
            <a:ext cx="4827091" cy="35640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13079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914400" y="0"/>
            <a:ext cx="11277600" cy="808963"/>
          </a:xfrm>
        </p:spPr>
        <p:txBody>
          <a:bodyPr>
            <a:normAutofit/>
          </a:bodyPr>
          <a:lstStyle/>
          <a:p>
            <a:r>
              <a:rPr lang="en-US" sz="4000" b="1" dirty="0"/>
              <a:t>Discover Phase</a:t>
            </a:r>
            <a:endParaRPr lang="en-US" sz="4000" dirty="0">
              <a:solidFill>
                <a:schemeClr val="tx1"/>
              </a:solidFill>
            </a:endParaRPr>
          </a:p>
        </p:txBody>
      </p:sp>
      <p:sp>
        <p:nvSpPr>
          <p:cNvPr id="3" name="Turinio vietos rezervavimo ženklas 2"/>
          <p:cNvSpPr>
            <a:spLocks noGrp="1"/>
          </p:cNvSpPr>
          <p:nvPr>
            <p:ph idx="1"/>
          </p:nvPr>
        </p:nvSpPr>
        <p:spPr>
          <a:xfrm>
            <a:off x="244950" y="1985965"/>
            <a:ext cx="10877140" cy="1170665"/>
          </a:xfrm>
          <a:solidFill>
            <a:schemeClr val="bg1"/>
          </a:solidFill>
        </p:spPr>
        <p:txBody>
          <a:bodyPr>
            <a:normAutofit/>
          </a:bodyPr>
          <a:lstStyle/>
          <a:p>
            <a:r>
              <a:rPr lang="en-US" sz="1900" dirty="0"/>
              <a:t>Defining researching and understanding the target situation: </a:t>
            </a:r>
            <a:endParaRPr lang="ru-RU" sz="1900" dirty="0"/>
          </a:p>
          <a:p>
            <a:r>
              <a:rPr lang="en-US" sz="1900" dirty="0"/>
              <a:t>How did they do that? The authors assessed </a:t>
            </a:r>
            <a:r>
              <a:rPr lang="en-US" sz="1900" b="1" dirty="0"/>
              <a:t>the status of NICU using  </a:t>
            </a:r>
            <a:r>
              <a:rPr lang="en-US" sz="1900" b="1" u="sng" dirty="0"/>
              <a:t>observations, shadowing, interviews &amp; story telling</a:t>
            </a:r>
            <a:r>
              <a:rPr lang="ru-RU" sz="1900" b="1" u="sng" dirty="0"/>
              <a:t> </a:t>
            </a:r>
            <a:endParaRPr lang="en-US" dirty="0"/>
          </a:p>
          <a:p>
            <a:endParaRPr lang="en-US" dirty="0"/>
          </a:p>
        </p:txBody>
      </p:sp>
      <p:pic>
        <p:nvPicPr>
          <p:cNvPr id="4" name="Afbeelding 3"/>
          <p:cNvPicPr>
            <a:picLocks noChangeAspect="1"/>
          </p:cNvPicPr>
          <p:nvPr/>
        </p:nvPicPr>
        <p:blipFill rotWithShape="1">
          <a:blip r:embed="rId3"/>
          <a:srcRect l="72070" t="41984" r="22009" b="28016"/>
          <a:stretch/>
        </p:blipFill>
        <p:spPr>
          <a:xfrm>
            <a:off x="9180896" y="2878056"/>
            <a:ext cx="2211003" cy="2752064"/>
          </a:xfrm>
          <a:prstGeom prst="rect">
            <a:avLst/>
          </a:prstGeom>
        </p:spPr>
      </p:pic>
      <p:sp>
        <p:nvSpPr>
          <p:cNvPr id="6" name="Rechthoek 5"/>
          <p:cNvSpPr/>
          <p:nvPr/>
        </p:nvSpPr>
        <p:spPr>
          <a:xfrm>
            <a:off x="9180895" y="2866420"/>
            <a:ext cx="2211003" cy="2752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Прямоугольник 4"/>
          <p:cNvSpPr/>
          <p:nvPr/>
        </p:nvSpPr>
        <p:spPr>
          <a:xfrm>
            <a:off x="244950" y="3291374"/>
            <a:ext cx="8469842" cy="1815882"/>
          </a:xfrm>
          <a:prstGeom prst="rect">
            <a:avLst/>
          </a:prstGeom>
        </p:spPr>
        <p:txBody>
          <a:bodyPr wrap="square">
            <a:spAutoFit/>
          </a:bodyPr>
          <a:lstStyle/>
          <a:p>
            <a:r>
              <a:rPr lang="en-US" sz="1600" b="1" dirty="0"/>
              <a:t>A) Review of Status Quo (existing data</a:t>
            </a:r>
            <a:r>
              <a:rPr lang="en-US" sz="1600" dirty="0"/>
              <a:t>): Literature review &amp; various studies on parents’ experiences </a:t>
            </a:r>
          </a:p>
          <a:p>
            <a:r>
              <a:rPr lang="en-US" sz="1600" b="1" dirty="0"/>
              <a:t>B) Field research: </a:t>
            </a:r>
            <a:r>
              <a:rPr lang="en-US" sz="1600" dirty="0"/>
              <a:t>To understand parents use of health care services; hospital;                                                                                        convenience sample; to identify various touchpoints about users/parents (diverse) experiences.</a:t>
            </a:r>
          </a:p>
          <a:p>
            <a:r>
              <a:rPr lang="en-US" sz="1600" b="1" dirty="0"/>
              <a:t>C) Observations: </a:t>
            </a:r>
            <a:r>
              <a:rPr lang="en-US" sz="1600" dirty="0"/>
              <a:t>conducted in the 30 min visiting time slots; </a:t>
            </a:r>
            <a:endParaRPr lang="ru-RU" sz="1600" dirty="0"/>
          </a:p>
          <a:p>
            <a:r>
              <a:rPr lang="en-US" sz="1600" b="1" dirty="0"/>
              <a:t>D) Interviews: </a:t>
            </a:r>
            <a:r>
              <a:rPr lang="en-US" sz="1600" dirty="0"/>
              <a:t>with parents (N=4) and professionals (4 nurses, 2 doctors); 30-60 min., recorded</a:t>
            </a:r>
          </a:p>
          <a:p>
            <a:r>
              <a:rPr lang="en-US" sz="1600" b="1" dirty="0"/>
              <a:t>D) Interviews with parents: </a:t>
            </a:r>
            <a:r>
              <a:rPr lang="en-US" sz="1600" dirty="0"/>
              <a:t>aiming to understand the emotional and psychological factors                                                                                                    related to hospital use; the information provided and their satisfaction with the education.  </a:t>
            </a:r>
          </a:p>
        </p:txBody>
      </p:sp>
    </p:spTree>
    <p:extLst>
      <p:ext uri="{BB962C8B-B14F-4D97-AF65-F5344CB8AC3E}">
        <p14:creationId xmlns:p14="http://schemas.microsoft.com/office/powerpoint/2010/main" val="2432395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63611" y="82194"/>
            <a:ext cx="11277600" cy="1044120"/>
          </a:xfrm>
        </p:spPr>
        <p:txBody>
          <a:bodyPr>
            <a:normAutofit/>
          </a:bodyPr>
          <a:lstStyle/>
          <a:p>
            <a:r>
              <a:rPr lang="en-US" b="1" dirty="0"/>
              <a:t>Define Phase</a:t>
            </a:r>
            <a:endParaRPr lang="en-US" dirty="0"/>
          </a:p>
        </p:txBody>
      </p:sp>
      <p:sp>
        <p:nvSpPr>
          <p:cNvPr id="3" name="Turinio vietos rezervavimo ženklas 2"/>
          <p:cNvSpPr>
            <a:spLocks noGrp="1"/>
          </p:cNvSpPr>
          <p:nvPr>
            <p:ph idx="1"/>
          </p:nvPr>
        </p:nvSpPr>
        <p:spPr>
          <a:xfrm>
            <a:off x="263611" y="1878918"/>
            <a:ext cx="11273812" cy="1285510"/>
          </a:xfrm>
          <a:solidFill>
            <a:schemeClr val="bg1"/>
          </a:solidFill>
        </p:spPr>
        <p:txBody>
          <a:bodyPr>
            <a:noAutofit/>
          </a:bodyPr>
          <a:lstStyle/>
          <a:p>
            <a:r>
              <a:rPr lang="en-US" sz="1600" dirty="0"/>
              <a:t>(2) Define phase: for defining the problem to be solved: </a:t>
            </a:r>
          </a:p>
          <a:p>
            <a:r>
              <a:rPr lang="en-US" sz="1600" dirty="0"/>
              <a:t>How did they do that? Authors developed: </a:t>
            </a:r>
            <a:r>
              <a:rPr lang="en-US" sz="1600" b="1" u="sng" dirty="0">
                <a:solidFill>
                  <a:srgbClr val="FF0000"/>
                </a:solidFill>
              </a:rPr>
              <a:t>Customer Journey maps and service blueprints</a:t>
            </a:r>
            <a:r>
              <a:rPr lang="en-US" sz="1600" b="1" dirty="0">
                <a:solidFill>
                  <a:srgbClr val="FF0000"/>
                </a:solidFill>
              </a:rPr>
              <a:t> </a:t>
            </a:r>
            <a:r>
              <a:rPr lang="en-US" sz="1600" dirty="0"/>
              <a:t>(based on phase 1); they also identified </a:t>
            </a:r>
            <a:r>
              <a:rPr lang="en-US" sz="1600" b="1" dirty="0"/>
              <a:t>touchpoints</a:t>
            </a:r>
            <a:r>
              <a:rPr lang="en-US" sz="1600" dirty="0"/>
              <a:t> to group and identify opportunity elements and establish design strategies.</a:t>
            </a:r>
          </a:p>
          <a:p>
            <a:r>
              <a:rPr lang="en-US" sz="1600" dirty="0"/>
              <a:t>    </a:t>
            </a:r>
          </a:p>
          <a:p>
            <a:endParaRPr lang="en-US" sz="1600" dirty="0"/>
          </a:p>
        </p:txBody>
      </p:sp>
      <p:pic>
        <p:nvPicPr>
          <p:cNvPr id="4" name="Afbeelding 3"/>
          <p:cNvPicPr>
            <a:picLocks noChangeAspect="1"/>
          </p:cNvPicPr>
          <p:nvPr/>
        </p:nvPicPr>
        <p:blipFill rotWithShape="1">
          <a:blip r:embed="rId3"/>
          <a:srcRect l="77992" t="42129" r="18323" b="28016"/>
          <a:stretch/>
        </p:blipFill>
        <p:spPr>
          <a:xfrm>
            <a:off x="10246546" y="3164428"/>
            <a:ext cx="1681843" cy="2928147"/>
          </a:xfrm>
          <a:prstGeom prst="rect">
            <a:avLst/>
          </a:prstGeom>
        </p:spPr>
      </p:pic>
      <p:sp>
        <p:nvSpPr>
          <p:cNvPr id="6" name="Rechthoek 5"/>
          <p:cNvSpPr/>
          <p:nvPr/>
        </p:nvSpPr>
        <p:spPr>
          <a:xfrm>
            <a:off x="10209352" y="3164428"/>
            <a:ext cx="1681843" cy="29281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Прямоугольник 4"/>
          <p:cNvSpPr/>
          <p:nvPr/>
        </p:nvSpPr>
        <p:spPr>
          <a:xfrm>
            <a:off x="300805" y="3407466"/>
            <a:ext cx="8301891" cy="2169825"/>
          </a:xfrm>
          <a:prstGeom prst="rect">
            <a:avLst/>
          </a:prstGeom>
          <a:solidFill>
            <a:schemeClr val="bg1"/>
          </a:solidFill>
        </p:spPr>
        <p:txBody>
          <a:bodyPr wrap="square">
            <a:spAutoFit/>
          </a:bodyPr>
          <a:lstStyle/>
          <a:p>
            <a:r>
              <a:rPr lang="en-US" sz="1500" b="1" dirty="0"/>
              <a:t>A) </a:t>
            </a:r>
            <a:r>
              <a:rPr lang="en-US" sz="1500" b="1" dirty="0">
                <a:solidFill>
                  <a:srgbClr val="FF0000"/>
                </a:solidFill>
              </a:rPr>
              <a:t>Customer Journey Maps</a:t>
            </a:r>
            <a:r>
              <a:rPr lang="en-US" sz="1500" b="1" dirty="0"/>
              <a:t> </a:t>
            </a:r>
            <a:r>
              <a:rPr lang="en-US" sz="1500" b="1" dirty="0">
                <a:solidFill>
                  <a:srgbClr val="0070C0"/>
                </a:solidFill>
              </a:rPr>
              <a:t>designed: </a:t>
            </a:r>
            <a:r>
              <a:rPr lang="en-US" sz="1500" dirty="0">
                <a:solidFill>
                  <a:srgbClr val="0070C0"/>
                </a:solidFill>
              </a:rPr>
              <a:t>To visualize/identify complexities and problems; </a:t>
            </a:r>
            <a:r>
              <a:rPr lang="en-US" sz="1500" b="1" dirty="0">
                <a:solidFill>
                  <a:srgbClr val="0070C0"/>
                </a:solidFill>
              </a:rPr>
              <a:t>Service flows  </a:t>
            </a:r>
            <a:r>
              <a:rPr lang="en-US" sz="1500" dirty="0">
                <a:solidFill>
                  <a:srgbClr val="0070C0"/>
                </a:solidFill>
              </a:rPr>
              <a:t>for each person was recorded on a timeline and problems, emotional changes experienced, (in)direct contact with professionals/nurses others,-”pain-points” in the process identified. </a:t>
            </a:r>
            <a:endParaRPr lang="ru-RU" sz="1500" dirty="0">
              <a:solidFill>
                <a:srgbClr val="0070C0"/>
              </a:solidFill>
            </a:endParaRPr>
          </a:p>
          <a:p>
            <a:r>
              <a:rPr lang="en-US" sz="1500" b="1" dirty="0"/>
              <a:t>B) </a:t>
            </a:r>
            <a:r>
              <a:rPr lang="en-US" sz="1500" b="1" dirty="0">
                <a:solidFill>
                  <a:srgbClr val="FF0000"/>
                </a:solidFill>
              </a:rPr>
              <a:t>Service blueprints </a:t>
            </a:r>
            <a:r>
              <a:rPr lang="en-US" sz="1500" b="1" dirty="0">
                <a:solidFill>
                  <a:srgbClr val="0070C0"/>
                </a:solidFill>
              </a:rPr>
              <a:t>of the service flow was prepared. </a:t>
            </a:r>
          </a:p>
          <a:p>
            <a:r>
              <a:rPr lang="en-US" sz="1500" b="1" dirty="0">
                <a:solidFill>
                  <a:srgbClr val="FF0000"/>
                </a:solidFill>
              </a:rPr>
              <a:t>Service blueprint </a:t>
            </a:r>
            <a:r>
              <a:rPr lang="en-US" sz="1500" dirty="0"/>
              <a:t>is a </a:t>
            </a:r>
            <a:r>
              <a:rPr lang="en-US" sz="1500" u="sng" dirty="0"/>
              <a:t>chart that lays out the services </a:t>
            </a:r>
            <a:r>
              <a:rPr lang="en-US" sz="1500" dirty="0"/>
              <a:t>according to the flow of experience from the parents                                           perspective and lists interactions with various professionals who provide those services.</a:t>
            </a:r>
          </a:p>
          <a:p>
            <a:r>
              <a:rPr lang="en-US" sz="1500" b="1" dirty="0">
                <a:solidFill>
                  <a:srgbClr val="0070C0"/>
                </a:solidFill>
              </a:rPr>
              <a:t>Through the service blueprint this the authors identified</a:t>
            </a:r>
            <a:r>
              <a:rPr lang="en-US" sz="1500" b="1" dirty="0"/>
              <a:t> </a:t>
            </a:r>
            <a:r>
              <a:rPr lang="en-US" sz="1500" b="1" u="sng" dirty="0">
                <a:solidFill>
                  <a:srgbClr val="FF0000"/>
                </a:solidFill>
              </a:rPr>
              <a:t>touchpoints</a:t>
            </a:r>
            <a:r>
              <a:rPr lang="en-US" sz="1500" b="1" dirty="0"/>
              <a:t> </a:t>
            </a:r>
            <a:r>
              <a:rPr lang="en-US" sz="1500" dirty="0">
                <a:solidFill>
                  <a:srgbClr val="0070C0"/>
                </a:solidFill>
              </a:rPr>
              <a:t>between the parents                                                                            and the provider (nurses) and derived design issues to develop service concepts. </a:t>
            </a:r>
            <a:endParaRPr lang="ru-RU" sz="1500" dirty="0">
              <a:solidFill>
                <a:srgbClr val="0070C0"/>
              </a:solidFill>
            </a:endParaRPr>
          </a:p>
        </p:txBody>
      </p:sp>
    </p:spTree>
    <p:extLst>
      <p:ext uri="{BB962C8B-B14F-4D97-AF65-F5344CB8AC3E}">
        <p14:creationId xmlns:p14="http://schemas.microsoft.com/office/powerpoint/2010/main" val="1281773393"/>
      </p:ext>
    </p:extLst>
  </p:cSld>
  <p:clrMapOvr>
    <a:masterClrMapping/>
  </p:clrMapOvr>
</p:sld>
</file>

<file path=ppt/theme/theme1.xml><?xml version="1.0" encoding="utf-8"?>
<a:theme xmlns:a="http://schemas.openxmlformats.org/drawingml/2006/main" name="Retrospektyvinė">
  <a:themeElements>
    <a:clrScheme name="Retrospektyvinė">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ktyvinė">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yvinė">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PT_Template" id="{F52BAE4A-3757-4BB5-BC6D-16B0C296CE13}" vid="{3F6DFB22-61F0-4797-B00A-C0AFD3CE9603}"/>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PPT_Template</Template>
  <TotalTime>4277</TotalTime>
  <Words>3726</Words>
  <Application>Microsoft Macintosh PowerPoint</Application>
  <PresentationFormat>Широкоэкранный</PresentationFormat>
  <Paragraphs>305</Paragraphs>
  <Slides>30</Slides>
  <Notes>8</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30</vt:i4>
      </vt:variant>
    </vt:vector>
  </HeadingPairs>
  <TitlesOfParts>
    <vt:vector size="35" baseType="lpstr">
      <vt:lpstr>Arial</vt:lpstr>
      <vt:lpstr>Calibri</vt:lpstr>
      <vt:lpstr>Calibri Light</vt:lpstr>
      <vt:lpstr>Liberation Mono</vt:lpstr>
      <vt:lpstr>Retrospektyvinė</vt:lpstr>
      <vt:lpstr>“Service design approach in the development of nursing services”  Example   Development of Healthcare Service Design Concepts for The Neonatal Intensive Care Unit (NICU) Parental Education</vt:lpstr>
      <vt:lpstr>Презентация PowerPoint</vt:lpstr>
      <vt:lpstr>Background</vt:lpstr>
      <vt:lpstr>Methods: Double Diamond Process </vt:lpstr>
      <vt:lpstr>Methods: Double Diamond Process </vt:lpstr>
      <vt:lpstr>Methods: Double Diamond Process</vt:lpstr>
      <vt:lpstr>Презентация PowerPoint</vt:lpstr>
      <vt:lpstr>Discover Phase</vt:lpstr>
      <vt:lpstr>Define Phase</vt:lpstr>
      <vt:lpstr>Development Phase</vt:lpstr>
      <vt:lpstr>Results</vt:lpstr>
      <vt:lpstr>Results</vt:lpstr>
      <vt:lpstr>Results – Definition </vt:lpstr>
      <vt:lpstr>Results – Definition</vt:lpstr>
      <vt:lpstr>Results – Development</vt:lpstr>
      <vt:lpstr>Results: Validation of design strategy &amp; health care Service Design concepts</vt:lpstr>
      <vt:lpstr>Results: Validation of design strategy &amp; health care Service Design concepts</vt:lpstr>
      <vt:lpstr>Results: Validation  of design strategy &amp; health care Service Design concepts</vt:lpstr>
      <vt:lpstr>Results: Validation  of design strategy &amp; health care Service Design concepts</vt:lpstr>
      <vt:lpstr>Results: Validation  of design strategy &amp; health care Service Design concepts</vt:lpstr>
      <vt:lpstr>Results: Validation  of design strategy &amp; health care Service Design concepts</vt:lpstr>
      <vt:lpstr>Results: Validation  of design strategy &amp; health care Service Design concepts</vt:lpstr>
      <vt:lpstr>Results: Validation  of design strategy &amp; health care Service Design concepts Результаты: Валидация стратегии дизайна и концепций дизайна услуг здравоохранения.</vt:lpstr>
      <vt:lpstr>Results: Validation  of design strategy &amp; health care Service Design concepts</vt:lpstr>
      <vt:lpstr>Results: Validation  of design strategy &amp; health care Service Design concepts Результаты: Валидация стратегии дизайна и концепций дизайна услуг здравоохранения.</vt:lpstr>
      <vt:lpstr>Results: Validation  of design strategy &amp; health care Service Design concepts Результаты: Валидация стратегии дизайна и концепций дизайна услуг здравоохранения.</vt:lpstr>
      <vt:lpstr>Expert Validity</vt:lpstr>
      <vt:lpstr>Презентация PowerPoint</vt:lpstr>
      <vt:lpstr>References </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Enrika Morkienė</dc:creator>
  <cp:lastModifiedBy>Қуаныш Жұлдыз</cp:lastModifiedBy>
  <cp:revision>391</cp:revision>
  <dcterms:created xsi:type="dcterms:W3CDTF">2021-02-03T14:20:44Z</dcterms:created>
  <dcterms:modified xsi:type="dcterms:W3CDTF">2023-01-07T11:17:14Z</dcterms:modified>
</cp:coreProperties>
</file>