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324" r:id="rId3"/>
    <p:sldId id="322" r:id="rId4"/>
    <p:sldId id="325" r:id="rId5"/>
    <p:sldId id="327" r:id="rId6"/>
    <p:sldId id="328" r:id="rId7"/>
    <p:sldId id="329" r:id="rId8"/>
    <p:sldId id="332" r:id="rId9"/>
    <p:sldId id="333" r:id="rId10"/>
    <p:sldId id="334" r:id="rId11"/>
    <p:sldId id="330" r:id="rId12"/>
    <p:sldId id="338" r:id="rId13"/>
    <p:sldId id="331" r:id="rId14"/>
    <p:sldId id="341" r:id="rId15"/>
    <p:sldId id="340" r:id="rId16"/>
    <p:sldId id="339" r:id="rId17"/>
    <p:sldId id="344" r:id="rId18"/>
    <p:sldId id="358" r:id="rId19"/>
    <p:sldId id="343" r:id="rId20"/>
    <p:sldId id="356" r:id="rId21"/>
    <p:sldId id="342" r:id="rId22"/>
    <p:sldId id="357" r:id="rId23"/>
    <p:sldId id="359" r:id="rId24"/>
    <p:sldId id="360" r:id="rId25"/>
    <p:sldId id="361" r:id="rId26"/>
    <p:sldId id="362" r:id="rId27"/>
    <p:sldId id="363" r:id="rId28"/>
    <p:sldId id="368" r:id="rId29"/>
    <p:sldId id="352"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5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D3848-EDD8-40C9-8258-83C427A38643}" v="4" dt="2022-11-29T09:15:41.814"/>
    <p1510:client id="{2FA4D650-58C7-4D6F-A45C-BCF13B69C6B1}" v="13" dt="2022-11-24T09:47:46.027"/>
    <p1510:client id="{61ACC497-9E74-4D20-8C77-D4C6FF5A3AB9}" v="63" dt="2022-04-20T11:11:00.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7" autoAdjust="0"/>
    <p:restoredTop sz="93909" autoAdjust="0"/>
  </p:normalViewPr>
  <p:slideViewPr>
    <p:cSldViewPr snapToGrid="0">
      <p:cViewPr varScale="1">
        <p:scale>
          <a:sx n="65" d="100"/>
          <a:sy n="65" d="100"/>
        </p:scale>
        <p:origin x="240" y="688"/>
      </p:cViewPr>
      <p:guideLst>
        <p:guide orient="horz" pos="6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esh M" userId="FNG90SVO2LUX1m48O66WZW92aOC31CRttyYfGbaoa2I=" providerId="None" clId="Web-{61ACC497-9E74-4D20-8C77-D4C6FF5A3AB9}"/>
    <pc:docChg chg="modSld">
      <pc:chgData name="Inesh M" userId="FNG90SVO2LUX1m48O66WZW92aOC31CRttyYfGbaoa2I=" providerId="None" clId="Web-{61ACC497-9E74-4D20-8C77-D4C6FF5A3AB9}" dt="2022-04-20T11:11:00.202" v="67" actId="20577"/>
      <pc:docMkLst>
        <pc:docMk/>
      </pc:docMkLst>
      <pc:sldChg chg="modSp">
        <pc:chgData name="Inesh M" userId="FNG90SVO2LUX1m48O66WZW92aOC31CRttyYfGbaoa2I=" providerId="None" clId="Web-{61ACC497-9E74-4D20-8C77-D4C6FF5A3AB9}" dt="2022-04-20T11:08:02.541" v="49" actId="20577"/>
        <pc:sldMkLst>
          <pc:docMk/>
          <pc:sldMk cId="2090209965" sldId="256"/>
        </pc:sldMkLst>
        <pc:spChg chg="mod">
          <ac:chgData name="Inesh M" userId="FNG90SVO2LUX1m48O66WZW92aOC31CRttyYfGbaoa2I=" providerId="None" clId="Web-{61ACC497-9E74-4D20-8C77-D4C6FF5A3AB9}" dt="2022-04-20T11:08:02.541" v="49" actId="20577"/>
          <ac:spMkLst>
            <pc:docMk/>
            <pc:sldMk cId="2090209965" sldId="256"/>
            <ac:spMk id="2" creationId="{00000000-0000-0000-0000-000000000000}"/>
          </ac:spMkLst>
        </pc:spChg>
      </pc:sldChg>
      <pc:sldChg chg="modSp">
        <pc:chgData name="Inesh M" userId="FNG90SVO2LUX1m48O66WZW92aOC31CRttyYfGbaoa2I=" providerId="None" clId="Web-{61ACC497-9E74-4D20-8C77-D4C6FF5A3AB9}" dt="2022-04-20T11:11:00.202" v="67" actId="20577"/>
        <pc:sldMkLst>
          <pc:docMk/>
          <pc:sldMk cId="1293067989" sldId="324"/>
        </pc:sldMkLst>
        <pc:spChg chg="mod">
          <ac:chgData name="Inesh M" userId="FNG90SVO2LUX1m48O66WZW92aOC31CRttyYfGbaoa2I=" providerId="None" clId="Web-{61ACC497-9E74-4D20-8C77-D4C6FF5A3AB9}" dt="2022-04-20T11:10:53.500" v="65" actId="20577"/>
          <ac:spMkLst>
            <pc:docMk/>
            <pc:sldMk cId="1293067989" sldId="324"/>
            <ac:spMk id="3" creationId="{00000000-0000-0000-0000-000000000000}"/>
          </ac:spMkLst>
        </pc:spChg>
        <pc:spChg chg="mod">
          <ac:chgData name="Inesh M" userId="FNG90SVO2LUX1m48O66WZW92aOC31CRttyYfGbaoa2I=" providerId="None" clId="Web-{61ACC497-9E74-4D20-8C77-D4C6FF5A3AB9}" dt="2022-04-20T11:11:00.202" v="67" actId="20577"/>
          <ac:spMkLst>
            <pc:docMk/>
            <pc:sldMk cId="1293067989" sldId="324"/>
            <ac:spMk id="6" creationId="{00000000-0000-0000-0000-000000000000}"/>
          </ac:spMkLst>
        </pc:spChg>
      </pc:sldChg>
    </pc:docChg>
  </pc:docChgLst>
  <pc:docChgLst>
    <pc:chgData name="Zhuldyz Kuanysh" userId="JM4arZAbZ8FSztfl2WGs8rBZh6/Zqm0uy/exGD+ho3U=" providerId="None" clId="Web-{2FA4D650-58C7-4D6F-A45C-BCF13B69C6B1}"/>
    <pc:docChg chg="modSld">
      <pc:chgData name="Zhuldyz Kuanysh" userId="JM4arZAbZ8FSztfl2WGs8rBZh6/Zqm0uy/exGD+ho3U=" providerId="None" clId="Web-{2FA4D650-58C7-4D6F-A45C-BCF13B69C6B1}" dt="2022-11-24T09:49:03.622" v="13"/>
      <pc:docMkLst>
        <pc:docMk/>
      </pc:docMkLst>
      <pc:sldChg chg="modNotes">
        <pc:chgData name="Zhuldyz Kuanysh" userId="JM4arZAbZ8FSztfl2WGs8rBZh6/Zqm0uy/exGD+ho3U=" providerId="None" clId="Web-{2FA4D650-58C7-4D6F-A45C-BCF13B69C6B1}" dt="2022-11-24T09:49:03.622" v="13"/>
        <pc:sldMkLst>
          <pc:docMk/>
          <pc:sldMk cId="463291442" sldId="331"/>
        </pc:sldMkLst>
      </pc:sldChg>
      <pc:sldChg chg="modSp">
        <pc:chgData name="Zhuldyz Kuanysh" userId="JM4arZAbZ8FSztfl2WGs8rBZh6/Zqm0uy/exGD+ho3U=" providerId="None" clId="Web-{2FA4D650-58C7-4D6F-A45C-BCF13B69C6B1}" dt="2022-11-24T09:47:46.027" v="12" actId="20577"/>
        <pc:sldMkLst>
          <pc:docMk/>
          <pc:sldMk cId="2055282048" sldId="369"/>
        </pc:sldMkLst>
        <pc:spChg chg="mod">
          <ac:chgData name="Zhuldyz Kuanysh" userId="JM4arZAbZ8FSztfl2WGs8rBZh6/Zqm0uy/exGD+ho3U=" providerId="None" clId="Web-{2FA4D650-58C7-4D6F-A45C-BCF13B69C6B1}" dt="2022-11-24T09:47:46.027" v="12" actId="20577"/>
          <ac:spMkLst>
            <pc:docMk/>
            <pc:sldMk cId="2055282048" sldId="369"/>
            <ac:spMk id="4" creationId="{9970F272-6DFF-4282-B85D-D9E8EA747F87}"/>
          </ac:spMkLst>
        </pc:spChg>
      </pc:sldChg>
    </pc:docChg>
  </pc:docChgLst>
  <pc:docChgLst>
    <pc:chgData name="Zhuldyz Kuanysh" userId="JM4arZAbZ8FSztfl2WGs8rBZh6/Zqm0uy/exGD+ho3U=" providerId="None" clId="Web-{02AD3848-EDD8-40C9-8258-83C427A38643}"/>
    <pc:docChg chg="modSld">
      <pc:chgData name="Zhuldyz Kuanysh" userId="JM4arZAbZ8FSztfl2WGs8rBZh6/Zqm0uy/exGD+ho3U=" providerId="None" clId="Web-{02AD3848-EDD8-40C9-8258-83C427A38643}" dt="2022-11-29T09:15:41.814" v="3" actId="20577"/>
      <pc:docMkLst>
        <pc:docMk/>
      </pc:docMkLst>
      <pc:sldChg chg="modSp">
        <pc:chgData name="Zhuldyz Kuanysh" userId="JM4arZAbZ8FSztfl2WGs8rBZh6/Zqm0uy/exGD+ho3U=" providerId="None" clId="Web-{02AD3848-EDD8-40C9-8258-83C427A38643}" dt="2022-11-29T09:15:41.814" v="3" actId="20577"/>
        <pc:sldMkLst>
          <pc:docMk/>
          <pc:sldMk cId="1509233412" sldId="352"/>
        </pc:sldMkLst>
        <pc:spChg chg="mod">
          <ac:chgData name="Zhuldyz Kuanysh" userId="JM4arZAbZ8FSztfl2WGs8rBZh6/Zqm0uy/exGD+ho3U=" providerId="None" clId="Web-{02AD3848-EDD8-40C9-8258-83C427A38643}" dt="2022-11-29T09:15:41.814" v="3" actId="20577"/>
          <ac:spMkLst>
            <pc:docMk/>
            <pc:sldMk cId="1509233412" sldId="352"/>
            <ac:spMk id="3" creationId="{00000000-0000-0000-0000-000000000000}"/>
          </ac:spMkLst>
        </pc:spChg>
      </pc:sldChg>
    </pc:docChg>
  </pc:docChgLst>
  <pc:docChgLst>
    <pc:chgData name="Zhuldyz Kuanysh" userId="JM4arZAbZ8FSztfl2WGs8rBZh6/Zqm0uy/exGD+ho3U=" providerId="None" clId="Web-{3DC96831-BC44-42FE-8909-E7E367B888ED}"/>
    <pc:docChg chg="modSld">
      <pc:chgData name="Zhuldyz Kuanysh" userId="JM4arZAbZ8FSztfl2WGs8rBZh6/Zqm0uy/exGD+ho3U=" providerId="None" clId="Web-{3DC96831-BC44-42FE-8909-E7E367B888ED}" dt="2022-11-21T10:36:32.346" v="4"/>
      <pc:docMkLst>
        <pc:docMk/>
      </pc:docMkLst>
      <pc:sldChg chg="modNotes">
        <pc:chgData name="Zhuldyz Kuanysh" userId="JM4arZAbZ8FSztfl2WGs8rBZh6/Zqm0uy/exGD+ho3U=" providerId="None" clId="Web-{3DC96831-BC44-42FE-8909-E7E367B888ED}" dt="2022-11-21T10:35:46.205" v="0"/>
        <pc:sldMkLst>
          <pc:docMk/>
          <pc:sldMk cId="317817593" sldId="325"/>
        </pc:sldMkLst>
      </pc:sldChg>
      <pc:sldChg chg="modNotes">
        <pc:chgData name="Zhuldyz Kuanysh" userId="JM4arZAbZ8FSztfl2WGs8rBZh6/Zqm0uy/exGD+ho3U=" providerId="None" clId="Web-{3DC96831-BC44-42FE-8909-E7E367B888ED}" dt="2022-11-21T10:35:52.049" v="1"/>
        <pc:sldMkLst>
          <pc:docMk/>
          <pc:sldMk cId="3772753295" sldId="327"/>
        </pc:sldMkLst>
      </pc:sldChg>
      <pc:sldChg chg="modNotes">
        <pc:chgData name="Zhuldyz Kuanysh" userId="JM4arZAbZ8FSztfl2WGs8rBZh6/Zqm0uy/exGD+ho3U=" providerId="None" clId="Web-{3DC96831-BC44-42FE-8909-E7E367B888ED}" dt="2022-11-21T10:36:10.455" v="3"/>
        <pc:sldMkLst>
          <pc:docMk/>
          <pc:sldMk cId="2432395006" sldId="332"/>
        </pc:sldMkLst>
      </pc:sldChg>
      <pc:sldChg chg="modNotes">
        <pc:chgData name="Zhuldyz Kuanysh" userId="JM4arZAbZ8FSztfl2WGs8rBZh6/Zqm0uy/exGD+ho3U=" providerId="None" clId="Web-{3DC96831-BC44-42FE-8909-E7E367B888ED}" dt="2022-11-21T10:36:07.346" v="2"/>
        <pc:sldMkLst>
          <pc:docMk/>
          <pc:sldMk cId="1281773393" sldId="333"/>
        </pc:sldMkLst>
      </pc:sldChg>
      <pc:sldChg chg="modNotes">
        <pc:chgData name="Zhuldyz Kuanysh" userId="JM4arZAbZ8FSztfl2WGs8rBZh6/Zqm0uy/exGD+ho3U=" providerId="None" clId="Web-{3DC96831-BC44-42FE-8909-E7E367B888ED}" dt="2022-11-21T10:36:32.346" v="4"/>
        <pc:sldMkLst>
          <pc:docMk/>
          <pc:sldMk cId="2429139874" sldId="34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6E4EA-A592-4B3C-84B8-EB43BD280C89}" type="datetimeFigureOut">
              <a:rPr lang="en-US" smtClean="0"/>
              <a:t>1/10/23</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53B9C-3A07-45FE-922C-29F3E73C4F53}" type="slidenum">
              <a:rPr lang="en-US" smtClean="0"/>
              <a:t>‹#›</a:t>
            </a:fld>
            <a:endParaRPr lang="en-US"/>
          </a:p>
        </p:txBody>
      </p:sp>
    </p:spTree>
    <p:extLst>
      <p:ext uri="{BB962C8B-B14F-4D97-AF65-F5344CB8AC3E}">
        <p14:creationId xmlns:p14="http://schemas.microsoft.com/office/powerpoint/2010/main" val="125036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cs typeface="Calibri"/>
            </a:endParaRPr>
          </a:p>
        </p:txBody>
      </p:sp>
      <p:sp>
        <p:nvSpPr>
          <p:cNvPr id="4" name="Номер слайда 3"/>
          <p:cNvSpPr>
            <a:spLocks noGrp="1"/>
          </p:cNvSpPr>
          <p:nvPr>
            <p:ph type="sldNum" sz="quarter" idx="5"/>
          </p:nvPr>
        </p:nvSpPr>
        <p:spPr/>
        <p:txBody>
          <a:bodyPr/>
          <a:lstStyle/>
          <a:p>
            <a:fld id="{01B53B9C-3A07-45FE-922C-29F3E73C4F53}" type="slidenum">
              <a:rPr lang="en-US" smtClean="0"/>
              <a:t>4</a:t>
            </a:fld>
            <a:endParaRPr lang="en-US"/>
          </a:p>
        </p:txBody>
      </p:sp>
    </p:spTree>
    <p:extLst>
      <p:ext uri="{BB962C8B-B14F-4D97-AF65-F5344CB8AC3E}">
        <p14:creationId xmlns:p14="http://schemas.microsoft.com/office/powerpoint/2010/main" val="179323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cs typeface="Calibri"/>
            </a:endParaRPr>
          </a:p>
        </p:txBody>
      </p:sp>
      <p:sp>
        <p:nvSpPr>
          <p:cNvPr id="4" name="Номер слайда 3"/>
          <p:cNvSpPr>
            <a:spLocks noGrp="1"/>
          </p:cNvSpPr>
          <p:nvPr>
            <p:ph type="sldNum" sz="quarter" idx="5"/>
          </p:nvPr>
        </p:nvSpPr>
        <p:spPr/>
        <p:txBody>
          <a:bodyPr/>
          <a:lstStyle/>
          <a:p>
            <a:fld id="{01B53B9C-3A07-45FE-922C-29F3E73C4F53}" type="slidenum">
              <a:rPr lang="en-US" smtClean="0"/>
              <a:t>5</a:t>
            </a:fld>
            <a:endParaRPr lang="en-US"/>
          </a:p>
        </p:txBody>
      </p:sp>
    </p:spTree>
    <p:extLst>
      <p:ext uri="{BB962C8B-B14F-4D97-AF65-F5344CB8AC3E}">
        <p14:creationId xmlns:p14="http://schemas.microsoft.com/office/powerpoint/2010/main" val="329161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cs typeface="Calibri"/>
            </a:endParaRPr>
          </a:p>
        </p:txBody>
      </p:sp>
      <p:sp>
        <p:nvSpPr>
          <p:cNvPr id="4" name="Номер слайда 3"/>
          <p:cNvSpPr>
            <a:spLocks noGrp="1"/>
          </p:cNvSpPr>
          <p:nvPr>
            <p:ph type="sldNum" sz="quarter" idx="5"/>
          </p:nvPr>
        </p:nvSpPr>
        <p:spPr/>
        <p:txBody>
          <a:bodyPr/>
          <a:lstStyle/>
          <a:p>
            <a:fld id="{01B53B9C-3A07-45FE-922C-29F3E73C4F53}" type="slidenum">
              <a:rPr lang="en-US" smtClean="0"/>
              <a:t>8</a:t>
            </a:fld>
            <a:endParaRPr lang="en-US"/>
          </a:p>
        </p:txBody>
      </p:sp>
    </p:spTree>
    <p:extLst>
      <p:ext uri="{BB962C8B-B14F-4D97-AF65-F5344CB8AC3E}">
        <p14:creationId xmlns:p14="http://schemas.microsoft.com/office/powerpoint/2010/main" val="105640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cs typeface="Calibri"/>
            </a:endParaRPr>
          </a:p>
        </p:txBody>
      </p:sp>
      <p:sp>
        <p:nvSpPr>
          <p:cNvPr id="4" name="Номер слайда 3"/>
          <p:cNvSpPr>
            <a:spLocks noGrp="1"/>
          </p:cNvSpPr>
          <p:nvPr>
            <p:ph type="sldNum" sz="quarter" idx="5"/>
          </p:nvPr>
        </p:nvSpPr>
        <p:spPr/>
        <p:txBody>
          <a:bodyPr/>
          <a:lstStyle/>
          <a:p>
            <a:fld id="{01B53B9C-3A07-45FE-922C-29F3E73C4F53}" type="slidenum">
              <a:rPr lang="en-US" smtClean="0"/>
              <a:t>9</a:t>
            </a:fld>
            <a:endParaRPr lang="en-US"/>
          </a:p>
        </p:txBody>
      </p:sp>
    </p:spTree>
    <p:extLst>
      <p:ext uri="{BB962C8B-B14F-4D97-AF65-F5344CB8AC3E}">
        <p14:creationId xmlns:p14="http://schemas.microsoft.com/office/powerpoint/2010/main" val="169856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1B53B9C-3A07-45FE-922C-29F3E73C4F53}" type="slidenum">
              <a:rPr lang="en-US" smtClean="0"/>
              <a:t>12</a:t>
            </a:fld>
            <a:endParaRPr lang="en-US"/>
          </a:p>
        </p:txBody>
      </p:sp>
    </p:spTree>
    <p:extLst>
      <p:ext uri="{BB962C8B-B14F-4D97-AF65-F5344CB8AC3E}">
        <p14:creationId xmlns:p14="http://schemas.microsoft.com/office/powerpoint/2010/main" val="258599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cs typeface="Calibri"/>
            </a:endParaRPr>
          </a:p>
        </p:txBody>
      </p:sp>
      <p:sp>
        <p:nvSpPr>
          <p:cNvPr id="4" name="Номер слайда 3"/>
          <p:cNvSpPr>
            <a:spLocks noGrp="1"/>
          </p:cNvSpPr>
          <p:nvPr>
            <p:ph type="sldNum" sz="quarter" idx="5"/>
          </p:nvPr>
        </p:nvSpPr>
        <p:spPr/>
        <p:txBody>
          <a:bodyPr/>
          <a:lstStyle/>
          <a:p>
            <a:fld id="{01B53B9C-3A07-45FE-922C-29F3E73C4F53}" type="slidenum">
              <a:rPr lang="en-US" smtClean="0"/>
              <a:t>13</a:t>
            </a:fld>
            <a:endParaRPr lang="en-US"/>
          </a:p>
        </p:txBody>
      </p:sp>
    </p:spTree>
    <p:extLst>
      <p:ext uri="{BB962C8B-B14F-4D97-AF65-F5344CB8AC3E}">
        <p14:creationId xmlns:p14="http://schemas.microsoft.com/office/powerpoint/2010/main" val="274445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1B53B9C-3A07-45FE-922C-29F3E73C4F53}" type="slidenum">
              <a:rPr lang="en-US" smtClean="0"/>
              <a:t>14</a:t>
            </a:fld>
            <a:endParaRPr lang="en-US"/>
          </a:p>
        </p:txBody>
      </p:sp>
    </p:spTree>
    <p:extLst>
      <p:ext uri="{BB962C8B-B14F-4D97-AF65-F5344CB8AC3E}">
        <p14:creationId xmlns:p14="http://schemas.microsoft.com/office/powerpoint/2010/main" val="314856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cs typeface="Calibri"/>
            </a:endParaRPr>
          </a:p>
        </p:txBody>
      </p:sp>
      <p:sp>
        <p:nvSpPr>
          <p:cNvPr id="4" name="Номер слайда 3"/>
          <p:cNvSpPr>
            <a:spLocks noGrp="1"/>
          </p:cNvSpPr>
          <p:nvPr>
            <p:ph type="sldNum" sz="quarter" idx="5"/>
          </p:nvPr>
        </p:nvSpPr>
        <p:spPr/>
        <p:txBody>
          <a:bodyPr/>
          <a:lstStyle/>
          <a:p>
            <a:fld id="{01B53B9C-3A07-45FE-922C-29F3E73C4F53}" type="slidenum">
              <a:rPr lang="en-US" smtClean="0"/>
              <a:t>17</a:t>
            </a:fld>
            <a:endParaRPr lang="en-US"/>
          </a:p>
        </p:txBody>
      </p:sp>
    </p:spTree>
    <p:extLst>
      <p:ext uri="{BB962C8B-B14F-4D97-AF65-F5344CB8AC3E}">
        <p14:creationId xmlns:p14="http://schemas.microsoft.com/office/powerpoint/2010/main" val="3927518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79" y="1557225"/>
            <a:ext cx="10061171" cy="2470280"/>
          </a:xfrm>
        </p:spPr>
        <p:txBody>
          <a:bodyPr anchor="b">
            <a:normAutofit/>
          </a:bodyPr>
          <a:lstStyle>
            <a:lvl1pPr algn="ctr">
              <a:lnSpc>
                <a:spcPct val="85000"/>
              </a:lnSpc>
              <a:defRPr sz="8000" spc="-50" baseline="0">
                <a:solidFill>
                  <a:srgbClr val="0070C0"/>
                </a:solidFill>
              </a:defRPr>
            </a:lvl1pPr>
          </a:lstStyle>
          <a:p>
            <a:r>
              <a:rPr lang="lt-LT"/>
              <a:t>Spustelėję redag. ruoš. pavad. stilių</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0070C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2"/>
          <a:stretch>
            <a:fillRect/>
          </a:stretch>
        </p:blipFill>
        <p:spPr>
          <a:xfrm>
            <a:off x="15" y="161322"/>
            <a:ext cx="3352799" cy="714978"/>
          </a:xfrm>
          <a:prstGeom prst="rect">
            <a:avLst/>
          </a:prstGeom>
        </p:spPr>
      </p:pic>
      <p:sp>
        <p:nvSpPr>
          <p:cNvPr id="12" name="TextBox 11"/>
          <p:cNvSpPr txBox="1"/>
          <p:nvPr userDrawn="1"/>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a16="http://schemas.microsoft.com/office/drawing/2014/main" id="{4B91A6DE-4906-4E8E-B059-08E1ACFD3DC2}"/>
              </a:ext>
            </a:extLst>
          </p:cNvPr>
          <p:cNvPicPr>
            <a:picLocks noChangeAspect="1"/>
          </p:cNvPicPr>
          <p:nvPr userDrawn="1"/>
        </p:nvPicPr>
        <p:blipFill>
          <a:blip r:embed="rId3"/>
          <a:stretch>
            <a:fillRect/>
          </a:stretch>
        </p:blipFill>
        <p:spPr>
          <a:xfrm>
            <a:off x="10492959" y="159116"/>
            <a:ext cx="1330982" cy="769881"/>
          </a:xfrm>
          <a:prstGeom prst="rect">
            <a:avLst/>
          </a:prstGeom>
        </p:spPr>
      </p:pic>
    </p:spTree>
    <p:extLst>
      <p:ext uri="{BB962C8B-B14F-4D97-AF65-F5344CB8AC3E}">
        <p14:creationId xmlns:p14="http://schemas.microsoft.com/office/powerpoint/2010/main" val="3392601653"/>
      </p:ext>
    </p:extLst>
  </p:cSld>
  <p:clrMapOvr>
    <a:masterClrMapping/>
  </p:clrMapOvr>
  <p:extLst>
    <p:ext uri="{DCECCB84-F9BA-43D5-87BE-67443E8EF086}">
      <p15:sldGuideLst xmlns:p15="http://schemas.microsoft.com/office/powerpoint/2012/main">
        <p15:guide id="1" orient="horz" pos="720" userDrawn="1">
          <p15:clr>
            <a:srgbClr val="FBAE40"/>
          </p15:clr>
        </p15:guide>
        <p15:guide id="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a:xfrm>
            <a:off x="263611" y="970494"/>
            <a:ext cx="11277600" cy="808963"/>
          </a:xfrm>
        </p:spPr>
        <p:txBody>
          <a:bodyPr/>
          <a:lstStyle>
            <a:lvl1pPr marL="0" algn="ctr">
              <a:defRPr sz="4400"/>
            </a:lvl1p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Tree>
    <p:extLst>
      <p:ext uri="{BB962C8B-B14F-4D97-AF65-F5344CB8AC3E}">
        <p14:creationId xmlns:p14="http://schemas.microsoft.com/office/powerpoint/2010/main" val="383660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304800" y="893766"/>
            <a:ext cx="11261124" cy="682917"/>
          </a:xfrm>
        </p:spPr>
        <p:txBody>
          <a:bodyPr/>
          <a:lstStyle>
            <a:lvl1pPr algn="ctr">
              <a:defRPr/>
            </a:lvl1pPr>
          </a:lstStyle>
          <a:p>
            <a:r>
              <a:rPr lang="lt-LT"/>
              <a:t>Spustelėję redag. ruoš. pavad. stilių</a:t>
            </a:r>
            <a:endParaRPr lang="en-US" dirty="0"/>
          </a:p>
        </p:txBody>
      </p:sp>
      <p:sp>
        <p:nvSpPr>
          <p:cNvPr id="3" name="Text Placeholder 2"/>
          <p:cNvSpPr>
            <a:spLocks noGrp="1"/>
          </p:cNvSpPr>
          <p:nvPr>
            <p:ph type="body" idx="1"/>
          </p:nvPr>
        </p:nvSpPr>
        <p:spPr>
          <a:xfrm>
            <a:off x="304800" y="1846052"/>
            <a:ext cx="5730240"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304800" y="2619388"/>
            <a:ext cx="5730240" cy="3341145"/>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5348004"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217920" y="2619388"/>
            <a:ext cx="5348004" cy="3341146"/>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Tree>
    <p:extLst>
      <p:ext uri="{BB962C8B-B14F-4D97-AF65-F5344CB8AC3E}">
        <p14:creationId xmlns:p14="http://schemas.microsoft.com/office/powerpoint/2010/main" val="84304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sirinktinis make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Tree>
    <p:extLst>
      <p:ext uri="{BB962C8B-B14F-4D97-AF65-F5344CB8AC3E}">
        <p14:creationId xmlns:p14="http://schemas.microsoft.com/office/powerpoint/2010/main" val="373354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88796" y="2142111"/>
            <a:ext cx="10061171" cy="2470280"/>
          </a:xfrm>
        </p:spPr>
        <p:txBody>
          <a:bodyPr anchor="b">
            <a:normAutofit/>
          </a:bodyPr>
          <a:lstStyle>
            <a:lvl1pPr algn="ctr">
              <a:lnSpc>
                <a:spcPct val="85000"/>
              </a:lnSpc>
              <a:defRPr sz="8000" spc="-50" baseline="0">
                <a:solidFill>
                  <a:srgbClr val="0070C0"/>
                </a:solidFill>
              </a:defRPr>
            </a:lvl1pPr>
          </a:lstStyle>
          <a:p>
            <a:r>
              <a:rPr lang="lt-LT"/>
              <a:t>Spustelėję redag. ruoš. pavad. stilių</a:t>
            </a:r>
            <a:endParaRPr lang="en-US" dirty="0"/>
          </a:p>
        </p:txBody>
      </p:sp>
      <p:pic>
        <p:nvPicPr>
          <p:cNvPr id="10"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2"/>
          <a:stretch>
            <a:fillRect/>
          </a:stretch>
        </p:blipFill>
        <p:spPr>
          <a:xfrm>
            <a:off x="15" y="127774"/>
            <a:ext cx="3519577" cy="750543"/>
          </a:xfrm>
          <a:prstGeom prst="rect">
            <a:avLst/>
          </a:prstGeom>
        </p:spPr>
      </p:pic>
      <p:sp>
        <p:nvSpPr>
          <p:cNvPr id="12" name="TextBox 11"/>
          <p:cNvSpPr txBox="1"/>
          <p:nvPr userDrawn="1"/>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3" name="Picture 2">
            <a:extLst>
              <a:ext uri="{FF2B5EF4-FFF2-40B4-BE49-F238E27FC236}">
                <a16:creationId xmlns:a16="http://schemas.microsoft.com/office/drawing/2014/main" id="{11F1D42B-C63A-4E8A-B953-0F567EEA1BE1}"/>
              </a:ext>
            </a:extLst>
          </p:cNvPr>
          <p:cNvPicPr>
            <a:picLocks noChangeAspect="1"/>
          </p:cNvPicPr>
          <p:nvPr userDrawn="1"/>
        </p:nvPicPr>
        <p:blipFill>
          <a:blip r:embed="rId3"/>
          <a:stretch>
            <a:fillRect/>
          </a:stretch>
        </p:blipFill>
        <p:spPr>
          <a:xfrm>
            <a:off x="10432871" y="127774"/>
            <a:ext cx="1297550" cy="750543"/>
          </a:xfrm>
          <a:prstGeom prst="rect">
            <a:avLst/>
          </a:prstGeom>
        </p:spPr>
      </p:pic>
    </p:spTree>
    <p:extLst>
      <p:ext uri="{BB962C8B-B14F-4D97-AF65-F5344CB8AC3E}">
        <p14:creationId xmlns:p14="http://schemas.microsoft.com/office/powerpoint/2010/main" val="162688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3611" y="970494"/>
            <a:ext cx="11170508" cy="808963"/>
          </a:xfrm>
          <a:prstGeom prst="rect">
            <a:avLst/>
          </a:prstGeom>
        </p:spPr>
        <p:txBody>
          <a:bodyPr vert="horz" lIns="91440" tIns="45720" rIns="91440" bIns="45720" rtlCol="0" anchor="b">
            <a:normAutofit/>
          </a:bodyPr>
          <a:lstStyle/>
          <a:p>
            <a:r>
              <a:rPr lang="lt-LT" dirty="0"/>
              <a:t>Spustelėję </a:t>
            </a:r>
            <a:r>
              <a:rPr lang="lt-LT" dirty="0" err="1"/>
              <a:t>redag</a:t>
            </a:r>
            <a:r>
              <a:rPr lang="lt-LT" dirty="0"/>
              <a:t>. ruoš. pavad. stilių</a:t>
            </a:r>
            <a:endParaRPr lang="en-US" dirty="0"/>
          </a:p>
        </p:txBody>
      </p:sp>
      <p:sp>
        <p:nvSpPr>
          <p:cNvPr id="3" name="Text Placeholder 2"/>
          <p:cNvSpPr>
            <a:spLocks noGrp="1"/>
          </p:cNvSpPr>
          <p:nvPr>
            <p:ph type="body" idx="1"/>
          </p:nvPr>
        </p:nvSpPr>
        <p:spPr>
          <a:xfrm>
            <a:off x="263611" y="1845734"/>
            <a:ext cx="11277600" cy="4023360"/>
          </a:xfrm>
          <a:prstGeom prst="rect">
            <a:avLst/>
          </a:prstGeom>
        </p:spPr>
        <p:txBody>
          <a:bodyPr vert="horz" lIns="0" tIns="45720" rIns="0" bIns="45720" rtlCol="0">
            <a:normAutofit/>
          </a:bodyPr>
          <a:lstStyle/>
          <a:p>
            <a:pPr lvl="0"/>
            <a:r>
              <a:rPr lang="lt-LT" dirty="0"/>
              <a:t>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7"/>
          <a:stretch>
            <a:fillRect/>
          </a:stretch>
        </p:blipFill>
        <p:spPr>
          <a:xfrm>
            <a:off x="0" y="125249"/>
            <a:ext cx="3519577" cy="750543"/>
          </a:xfrm>
          <a:prstGeom prst="rect">
            <a:avLst/>
          </a:prstGeom>
        </p:spPr>
      </p:pic>
      <p:sp>
        <p:nvSpPr>
          <p:cNvPr id="8" name="TextBox 7"/>
          <p:cNvSpPr txBox="1"/>
          <p:nvPr userDrawn="1"/>
        </p:nvSpPr>
        <p:spPr>
          <a:xfrm>
            <a:off x="263611" y="6305977"/>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a16="http://schemas.microsoft.com/office/drawing/2014/main" id="{ACDC2833-4B21-4E16-88A8-EE218A7DAEA7}"/>
              </a:ext>
            </a:extLst>
          </p:cNvPr>
          <p:cNvPicPr>
            <a:picLocks noChangeAspect="1"/>
          </p:cNvPicPr>
          <p:nvPr userDrawn="1"/>
        </p:nvPicPr>
        <p:blipFill>
          <a:blip r:embed="rId8"/>
          <a:stretch>
            <a:fillRect/>
          </a:stretch>
        </p:blipFill>
        <p:spPr>
          <a:xfrm>
            <a:off x="10607193" y="139107"/>
            <a:ext cx="1322733" cy="765110"/>
          </a:xfrm>
          <a:prstGeom prst="rect">
            <a:avLst/>
          </a:prstGeom>
        </p:spPr>
      </p:pic>
    </p:spTree>
    <p:extLst>
      <p:ext uri="{BB962C8B-B14F-4D97-AF65-F5344CB8AC3E}">
        <p14:creationId xmlns:p14="http://schemas.microsoft.com/office/powerpoint/2010/main" val="4292309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Lst>
  <p:txStyles>
    <p:titleStyle>
      <a:lvl1pPr algn="l" defTabSz="914400" rtl="0" eaLnBrk="1" latinLnBrk="0" hangingPunct="1">
        <a:lnSpc>
          <a:spcPct val="85000"/>
        </a:lnSpc>
        <a:spcBef>
          <a:spcPct val="0"/>
        </a:spcBef>
        <a:buNone/>
        <a:defRPr sz="4800" kern="1200" spc="-50" baseline="0">
          <a:solidFill>
            <a:srgbClr val="0070C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2"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dictionary.com/browse/valid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3293335" y="708328"/>
            <a:ext cx="8372572" cy="3745338"/>
          </a:xfrm>
        </p:spPr>
        <p:txBody>
          <a:bodyPr>
            <a:noAutofit/>
          </a:bodyPr>
          <a:lstStyle/>
          <a:p>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“Service design approach in the development of nursing services”</a:t>
            </a:r>
            <a:br>
              <a:rPr lang="fi-FI" sz="2400" dirty="0">
                <a:solidFill>
                  <a:srgbClr val="244061"/>
                </a:solidFill>
                <a:effectLst/>
                <a:latin typeface="Calibri" panose="020F0502020204030204" pitchFamily="34" charset="0"/>
                <a:ea typeface="Calibri" panose="020F0502020204030204" pitchFamily="34" charset="0"/>
                <a:cs typeface="Times New Roman" panose="02020603050405020304" pitchFamily="18" charset="0"/>
              </a:rPr>
            </a:br>
            <a:r>
              <a:rPr lang="ru-RU"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“Сервис-дизайн подход в развитии сестринских услуг”</a:t>
            </a:r>
            <a:br>
              <a:rPr lang="en-GB"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br>
            <a:br>
              <a:rPr lang="ru-RU" sz="2400" b="1" dirty="0"/>
            </a:br>
            <a:r>
              <a:rPr lang="en-US" sz="2400" b="1" dirty="0"/>
              <a:t>Example</a:t>
            </a:r>
            <a:br>
              <a:rPr lang="en-US" sz="2400" b="1" dirty="0"/>
            </a:br>
            <a:r>
              <a:rPr lang="en-US" sz="2400" b="1" dirty="0"/>
              <a:t>Development of Healthcare Service Design Concepts for The Neonatal Intensive Care Unit (NICU) Parental Education</a:t>
            </a:r>
            <a:br>
              <a:rPr lang="ru-RU" sz="2400" b="1" dirty="0"/>
            </a:br>
            <a:br>
              <a:rPr lang="en-US" sz="2400" b="1" dirty="0"/>
            </a:br>
            <a:r>
              <a:rPr lang="en-US" sz="2400" b="1" dirty="0" err="1">
                <a:solidFill>
                  <a:schemeClr val="tx1"/>
                </a:solidFill>
              </a:rPr>
              <a:t>П</a:t>
            </a:r>
            <a:r>
              <a:rPr lang="ru-RU" sz="2400" b="1" dirty="0" err="1">
                <a:solidFill>
                  <a:schemeClr val="tx1"/>
                </a:solidFill>
              </a:rPr>
              <a:t>ример</a:t>
            </a:r>
            <a:br>
              <a:rPr lang="en-US" sz="2400" b="1" dirty="0">
                <a:solidFill>
                  <a:srgbClr val="FF0000"/>
                </a:solidFill>
              </a:rPr>
            </a:br>
            <a:r>
              <a:rPr lang="ru-RU" sz="2400" b="1" dirty="0">
                <a:solidFill>
                  <a:schemeClr val="tx1"/>
                </a:solidFill>
              </a:rPr>
              <a:t>Разработка концепций дизайна медицинских услуг для обучения родителей в отделении интенсивной терапии  для новорождённых</a:t>
            </a:r>
            <a:endParaRPr lang="en-US" sz="1800" dirty="0">
              <a:ea typeface="Calibri Light"/>
              <a:cs typeface="Calibri Light"/>
            </a:endParaRPr>
          </a:p>
        </p:txBody>
      </p:sp>
      <p:sp>
        <p:nvSpPr>
          <p:cNvPr id="3" name="Antrinis pavadinimas 2"/>
          <p:cNvSpPr>
            <a:spLocks noGrp="1"/>
          </p:cNvSpPr>
          <p:nvPr>
            <p:ph type="subTitle" idx="1"/>
          </p:nvPr>
        </p:nvSpPr>
        <p:spPr>
          <a:xfrm>
            <a:off x="774658" y="4547391"/>
            <a:ext cx="10382973" cy="1602281"/>
          </a:xfrm>
        </p:spPr>
        <p:txBody>
          <a:bodyPr>
            <a:noAutofit/>
          </a:bodyPr>
          <a:lstStyle/>
          <a:p>
            <a:r>
              <a:rPr lang="fi-FI" sz="1400" b="1" dirty="0">
                <a:cs typeface="Times New Roman" panose="02020603050405020304" pitchFamily="18" charset="0"/>
              </a:rPr>
              <a:t>thóra b. Hafsteinsdóttir, rn, Phd, Senior researcher, </a:t>
            </a:r>
          </a:p>
          <a:p>
            <a:r>
              <a:rPr lang="fi-FI" sz="1400" b="1" dirty="0">
                <a:cs typeface="Times New Roman" panose="02020603050405020304" pitchFamily="18" charset="0"/>
              </a:rPr>
              <a:t>umc Utrecht</a:t>
            </a:r>
            <a:r>
              <a:rPr lang="en-US" sz="1400" b="1" dirty="0">
                <a:cs typeface="Times New Roman" panose="02020603050405020304" pitchFamily="18" charset="0"/>
              </a:rPr>
              <a:t>, </a:t>
            </a:r>
            <a:r>
              <a:rPr lang="en-US" sz="1400" b="1" dirty="0" err="1">
                <a:cs typeface="Times New Roman" panose="02020603050405020304" pitchFamily="18" charset="0"/>
              </a:rPr>
              <a:t>Nederlands</a:t>
            </a:r>
            <a:endParaRPr lang="fi-FI" sz="1400" b="1" dirty="0">
              <a:cs typeface="Times New Roman" panose="02020603050405020304" pitchFamily="18" charset="0"/>
            </a:endParaRPr>
          </a:p>
          <a:p>
            <a:r>
              <a:rPr lang="ru-RU" sz="1400" b="1" dirty="0">
                <a:solidFill>
                  <a:schemeClr val="tx1"/>
                </a:solidFill>
                <a:cs typeface="Times New Roman" panose="02020603050405020304" pitchFamily="18" charset="0"/>
              </a:rPr>
              <a:t>Тора Б. </a:t>
            </a:r>
            <a:r>
              <a:rPr lang="ru-RU" sz="1400" b="1" dirty="0" err="1">
                <a:solidFill>
                  <a:schemeClr val="tx1"/>
                </a:solidFill>
                <a:cs typeface="Times New Roman" panose="02020603050405020304" pitchFamily="18" charset="0"/>
              </a:rPr>
              <a:t>Хафстейнсдоттир</a:t>
            </a:r>
            <a:r>
              <a:rPr lang="ru-RU" sz="1400" b="1" dirty="0">
                <a:solidFill>
                  <a:schemeClr val="tx1"/>
                </a:solidFill>
                <a:cs typeface="Times New Roman" panose="02020603050405020304" pitchFamily="18" charset="0"/>
              </a:rPr>
              <a:t>, </a:t>
            </a:r>
            <a:r>
              <a:rPr lang="en-US" sz="1400" b="1" dirty="0">
                <a:solidFill>
                  <a:schemeClr val="tx1"/>
                </a:solidFill>
                <a:cs typeface="Times New Roman" panose="02020603050405020304" pitchFamily="18" charset="0"/>
              </a:rPr>
              <a:t>PhD</a:t>
            </a:r>
            <a:r>
              <a:rPr lang="ru-RU" sz="1400" b="1" dirty="0">
                <a:solidFill>
                  <a:schemeClr val="tx1"/>
                </a:solidFill>
                <a:cs typeface="Times New Roman" panose="02020603050405020304" pitchFamily="18" charset="0"/>
              </a:rPr>
              <a:t>, старший научный сотрудник,</a:t>
            </a:r>
          </a:p>
          <a:p>
            <a:r>
              <a:rPr lang="ru-RU" sz="1400" b="1" dirty="0">
                <a:solidFill>
                  <a:schemeClr val="tx1"/>
                </a:solidFill>
                <a:cs typeface="Times New Roman" panose="02020603050405020304" pitchFamily="18" charset="0"/>
              </a:rPr>
              <a:t>UMC Утрехт, Нидерланды</a:t>
            </a:r>
            <a:endParaRPr lang="en-US" sz="1400" b="1" dirty="0">
              <a:solidFill>
                <a:schemeClr val="tx1"/>
              </a:solidFill>
              <a:cs typeface="Times New Roman" panose="02020603050405020304" pitchFamily="18" charset="0"/>
            </a:endParaRPr>
          </a:p>
        </p:txBody>
      </p:sp>
      <p:sp>
        <p:nvSpPr>
          <p:cNvPr id="4" name="Pavadinimas 1">
            <a:extLst>
              <a:ext uri="{FF2B5EF4-FFF2-40B4-BE49-F238E27FC236}">
                <a16:creationId xmlns:a16="http://schemas.microsoft.com/office/drawing/2014/main" id="{2BDF6290-2B44-1B71-D5D8-34597C206C33}"/>
              </a:ext>
            </a:extLst>
          </p:cNvPr>
          <p:cNvSpPr txBox="1">
            <a:spLocks/>
          </p:cNvSpPr>
          <p:nvPr/>
        </p:nvSpPr>
        <p:spPr>
          <a:xfrm>
            <a:off x="526093" y="1245141"/>
            <a:ext cx="3156907" cy="2693814"/>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rgbClr val="0070C0"/>
                </a:solidFill>
                <a:latin typeface="+mj-lt"/>
                <a:ea typeface="+mj-ea"/>
                <a:cs typeface="+mj-cs"/>
              </a:defRPr>
            </a:lvl1pPr>
          </a:lstStyle>
          <a:p>
            <a:r>
              <a:rPr lang="en-US" sz="19900"/>
              <a:t>0A</a:t>
            </a:r>
            <a:endParaRPr lang="en-US" sz="19900" dirty="0"/>
          </a:p>
        </p:txBody>
      </p:sp>
    </p:spTree>
    <p:extLst>
      <p:ext uri="{BB962C8B-B14F-4D97-AF65-F5344CB8AC3E}">
        <p14:creationId xmlns:p14="http://schemas.microsoft.com/office/powerpoint/2010/main" val="209020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97828" y="525759"/>
            <a:ext cx="11277600" cy="1077328"/>
          </a:xfrm>
        </p:spPr>
        <p:txBody>
          <a:bodyPr>
            <a:normAutofit/>
          </a:bodyPr>
          <a:lstStyle/>
          <a:p>
            <a:r>
              <a:rPr lang="en-US" sz="3600" b="1" dirty="0"/>
              <a:t>Development Phase</a:t>
            </a:r>
            <a:br>
              <a:rPr lang="ru-RU" sz="3600" b="1" dirty="0"/>
            </a:br>
            <a:r>
              <a:rPr lang="ru-RU" sz="3600" b="1" dirty="0">
                <a:solidFill>
                  <a:schemeClr val="tx1"/>
                </a:solidFill>
              </a:rPr>
              <a:t>Фаза разработки</a:t>
            </a:r>
            <a:endParaRPr lang="en-US" sz="3600" b="1" dirty="0">
              <a:solidFill>
                <a:schemeClr val="tx1"/>
              </a:solidFill>
            </a:endParaRPr>
          </a:p>
        </p:txBody>
      </p:sp>
      <p:sp>
        <p:nvSpPr>
          <p:cNvPr id="3" name="Turinio vietos rezervavimo ženklas 2"/>
          <p:cNvSpPr>
            <a:spLocks noGrp="1"/>
          </p:cNvSpPr>
          <p:nvPr>
            <p:ph idx="1"/>
          </p:nvPr>
        </p:nvSpPr>
        <p:spPr>
          <a:xfrm>
            <a:off x="263610" y="1786246"/>
            <a:ext cx="5744937" cy="2662466"/>
          </a:xfrm>
          <a:solidFill>
            <a:schemeClr val="bg1"/>
          </a:solidFill>
        </p:spPr>
        <p:txBody>
          <a:bodyPr>
            <a:noAutofit/>
          </a:bodyPr>
          <a:lstStyle/>
          <a:p>
            <a:pPr>
              <a:spcBef>
                <a:spcPts val="0"/>
              </a:spcBef>
            </a:pPr>
            <a:r>
              <a:rPr lang="en-US" sz="1600" b="1" dirty="0">
                <a:solidFill>
                  <a:srgbClr val="FF0000"/>
                </a:solidFill>
              </a:rPr>
              <a:t>A) Ideation Workshop: Brainstorm to get ideas</a:t>
            </a:r>
            <a:r>
              <a:rPr lang="en-US" sz="1600" b="1" dirty="0"/>
              <a:t>.  </a:t>
            </a:r>
            <a:r>
              <a:rPr lang="en-US" sz="1600" dirty="0"/>
              <a:t>Parents; nurses, designers took part; </a:t>
            </a:r>
            <a:r>
              <a:rPr lang="en-US" sz="1600" b="1" dirty="0"/>
              <a:t>WS included: the creation of a work board (</a:t>
            </a:r>
            <a:r>
              <a:rPr lang="en-US" sz="1600" dirty="0"/>
              <a:t>problems/solutions recorded according  to the healthcare service processes in the NICU). </a:t>
            </a:r>
            <a:r>
              <a:rPr lang="en-US" sz="1600" b="1" dirty="0" err="1"/>
              <a:t>Participans</a:t>
            </a:r>
            <a:r>
              <a:rPr lang="en-US" sz="1600" b="1" dirty="0"/>
              <a:t>: write opinions on memo pads </a:t>
            </a:r>
            <a:r>
              <a:rPr lang="en-US" sz="1600" dirty="0"/>
              <a:t>to be attached to the work board. This process was conducted to examine a variety of opinions that were important, confirmed by having the most votes.</a:t>
            </a:r>
            <a:endParaRPr lang="ru-RU" sz="1600" dirty="0"/>
          </a:p>
          <a:p>
            <a:r>
              <a:rPr lang="en-US" sz="1600" b="1" dirty="0">
                <a:solidFill>
                  <a:srgbClr val="FF0000"/>
                </a:solidFill>
              </a:rPr>
              <a:t>B) The Service Concept</a:t>
            </a:r>
            <a:r>
              <a:rPr lang="en-US" sz="1600" b="1" dirty="0"/>
              <a:t>: </a:t>
            </a:r>
            <a:r>
              <a:rPr lang="en-US" sz="1600" dirty="0"/>
              <a:t>The ideas derived from the </a:t>
            </a:r>
            <a:r>
              <a:rPr lang="en-US" sz="1600" b="1" dirty="0"/>
              <a:t>idea workshop were reprocessed </a:t>
            </a:r>
            <a:r>
              <a:rPr lang="en-US" sz="1600" dirty="0"/>
              <a:t>to health care service design concept using </a:t>
            </a:r>
            <a:r>
              <a:rPr lang="en-US" sz="1600" b="1" dirty="0"/>
              <a:t>the idea concept card method </a:t>
            </a:r>
            <a:r>
              <a:rPr lang="en-US" sz="1600" dirty="0"/>
              <a:t>(cards containing ideas &amp; contextual information). </a:t>
            </a:r>
            <a:endParaRPr lang="ru-RU" sz="1600" dirty="0"/>
          </a:p>
        </p:txBody>
      </p:sp>
      <p:pic>
        <p:nvPicPr>
          <p:cNvPr id="4" name="Afbeelding 3"/>
          <p:cNvPicPr>
            <a:picLocks noChangeAspect="1"/>
          </p:cNvPicPr>
          <p:nvPr/>
        </p:nvPicPr>
        <p:blipFill rotWithShape="1">
          <a:blip r:embed="rId2"/>
          <a:srcRect l="81748" t="42348" r="8645" b="28016"/>
          <a:stretch/>
        </p:blipFill>
        <p:spPr>
          <a:xfrm>
            <a:off x="4650754" y="4955316"/>
            <a:ext cx="2571749" cy="1949165"/>
          </a:xfrm>
          <a:prstGeom prst="rect">
            <a:avLst/>
          </a:prstGeom>
        </p:spPr>
      </p:pic>
      <p:sp>
        <p:nvSpPr>
          <p:cNvPr id="6" name="Rechthoek 5"/>
          <p:cNvSpPr/>
          <p:nvPr/>
        </p:nvSpPr>
        <p:spPr>
          <a:xfrm>
            <a:off x="4650754" y="4955315"/>
            <a:ext cx="2571750" cy="19491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urinio vietos rezervavimo ženklas 2"/>
          <p:cNvSpPr txBox="1">
            <a:spLocks/>
          </p:cNvSpPr>
          <p:nvPr/>
        </p:nvSpPr>
        <p:spPr>
          <a:xfrm>
            <a:off x="6008547" y="1775971"/>
            <a:ext cx="5950571" cy="2991240"/>
          </a:xfrm>
          <a:prstGeom prst="rect">
            <a:avLst/>
          </a:prstGeom>
          <a:solidFill>
            <a:schemeClr val="bg1"/>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pPr>
            <a:r>
              <a:rPr lang="en-US" sz="1500" b="1" dirty="0">
                <a:solidFill>
                  <a:srgbClr val="FF0000"/>
                </a:solidFill>
              </a:rPr>
              <a:t>A) </a:t>
            </a:r>
            <a:r>
              <a:rPr lang="ru-RU" sz="1500" b="1" dirty="0" err="1">
                <a:solidFill>
                  <a:srgbClr val="FF0000"/>
                </a:solidFill>
              </a:rPr>
              <a:t>Воркшоп</a:t>
            </a:r>
            <a:r>
              <a:rPr lang="ru-RU" sz="1500" b="1" dirty="0">
                <a:solidFill>
                  <a:srgbClr val="FF0000"/>
                </a:solidFill>
              </a:rPr>
              <a:t> идей: мозговой штурм, чтобы получить идеи. </a:t>
            </a:r>
            <a:r>
              <a:rPr lang="ru-RU" sz="1500" dirty="0">
                <a:solidFill>
                  <a:schemeClr val="tx1"/>
                </a:solidFill>
              </a:rPr>
              <a:t>Родители; медсестры, разработчики; </a:t>
            </a:r>
          </a:p>
          <a:p>
            <a:pPr>
              <a:lnSpc>
                <a:spcPct val="110000"/>
              </a:lnSpc>
              <a:spcBef>
                <a:spcPts val="0"/>
              </a:spcBef>
              <a:spcAft>
                <a:spcPts val="0"/>
              </a:spcAft>
            </a:pPr>
            <a:r>
              <a:rPr lang="ru-RU" sz="1500" dirty="0">
                <a:solidFill>
                  <a:schemeClr val="tx1"/>
                </a:solidFill>
              </a:rPr>
              <a:t>ВШ включал: создание рабочего стола (проблемы / решения, зарегистрированные в соответствии с процессами оказания медицинских услуг в отделении интенсивной терапии). </a:t>
            </a:r>
            <a:r>
              <a:rPr lang="ru-RU" sz="1500" b="1" dirty="0">
                <a:solidFill>
                  <a:schemeClr val="tx1"/>
                </a:solidFill>
              </a:rPr>
              <a:t>Участники: пишут мнения на блокнотах, </a:t>
            </a:r>
            <a:r>
              <a:rPr lang="ru-RU" sz="1500" dirty="0">
                <a:solidFill>
                  <a:schemeClr val="tx1"/>
                </a:solidFill>
              </a:rPr>
              <a:t>которые прикрепляются к доске. Этот процесс проводился для изучения множества важных мнений, подтвержденных наибольшим количеством голосов.</a:t>
            </a:r>
            <a:endParaRPr lang="en-US" sz="1500" dirty="0">
              <a:solidFill>
                <a:schemeClr val="tx1"/>
              </a:solidFill>
            </a:endParaRPr>
          </a:p>
          <a:p>
            <a:r>
              <a:rPr lang="en-US" sz="1500" b="1" dirty="0">
                <a:solidFill>
                  <a:srgbClr val="FF0000"/>
                </a:solidFill>
              </a:rPr>
              <a:t>B) </a:t>
            </a:r>
            <a:r>
              <a:rPr lang="ru-RU" sz="1500" b="1" dirty="0">
                <a:solidFill>
                  <a:srgbClr val="FF0000"/>
                </a:solidFill>
              </a:rPr>
              <a:t>Концепция услуги: </a:t>
            </a:r>
            <a:r>
              <a:rPr lang="ru-RU" sz="1500" dirty="0">
                <a:solidFill>
                  <a:schemeClr val="tx1"/>
                </a:solidFill>
              </a:rPr>
              <a:t>идеи, полученные на </a:t>
            </a:r>
            <a:r>
              <a:rPr lang="ru-RU" sz="1500" dirty="0" err="1">
                <a:solidFill>
                  <a:schemeClr val="tx1"/>
                </a:solidFill>
              </a:rPr>
              <a:t>воршопе</a:t>
            </a:r>
            <a:r>
              <a:rPr lang="ru-RU" sz="1500" dirty="0">
                <a:solidFill>
                  <a:schemeClr val="tx1"/>
                </a:solidFill>
              </a:rPr>
              <a:t> идей, были переработаны в концепцию дизайна услуг здравоохранения с использованием метода карты концепции идеи (карты, содержащие идеи и контекстную информацию).</a:t>
            </a:r>
            <a:endParaRPr lang="en-US" sz="1500" dirty="0">
              <a:solidFill>
                <a:schemeClr val="tx1"/>
              </a:solidFill>
            </a:endParaRPr>
          </a:p>
        </p:txBody>
      </p:sp>
      <p:sp>
        <p:nvSpPr>
          <p:cNvPr id="12" name="Прямоугольник 11"/>
          <p:cNvSpPr/>
          <p:nvPr/>
        </p:nvSpPr>
        <p:spPr>
          <a:xfrm>
            <a:off x="165759" y="4508310"/>
            <a:ext cx="4556911" cy="1643527"/>
          </a:xfrm>
          <a:prstGeom prst="rect">
            <a:avLst/>
          </a:prstGeom>
        </p:spPr>
        <p:txBody>
          <a:bodyPr wrap="square">
            <a:spAutoFit/>
          </a:bodyPr>
          <a:lstStyle/>
          <a:p>
            <a:pPr marL="91440" lvl="0" indent="-91440">
              <a:lnSpc>
                <a:spcPct val="90000"/>
              </a:lnSpc>
              <a:spcAft>
                <a:spcPts val="200"/>
              </a:spcAft>
              <a:buClr>
                <a:srgbClr val="E48312"/>
              </a:buClr>
              <a:buSzPct val="100000"/>
              <a:buFont typeface="Calibri" panose="020F0502020204030204" pitchFamily="34" charset="0"/>
              <a:buChar char=" "/>
            </a:pPr>
            <a:r>
              <a:rPr lang="en-US" sz="1600" b="1" dirty="0">
                <a:solidFill>
                  <a:srgbClr val="FF0000"/>
                </a:solidFill>
              </a:rPr>
              <a:t>C) Expert Evaluations </a:t>
            </a:r>
            <a:r>
              <a:rPr lang="en-US" sz="1600" dirty="0">
                <a:solidFill>
                  <a:srgbClr val="0070C0"/>
                </a:solidFill>
              </a:rPr>
              <a:t>to verify the validity of service concepts and to assess their importance (nurses, nursing professor); evaluated the 10 service concepts. They used a survey: questions evaluating service &amp; consumer (parent) satisfaction:                                                                               harmony, effectiveness, reliability, satisfaction, and importance; economics, sustainability, feasibility.</a:t>
            </a:r>
          </a:p>
        </p:txBody>
      </p:sp>
      <p:sp>
        <p:nvSpPr>
          <p:cNvPr id="14" name="Прямоугольник 13"/>
          <p:cNvSpPr/>
          <p:nvPr/>
        </p:nvSpPr>
        <p:spPr>
          <a:xfrm>
            <a:off x="7201955" y="4698464"/>
            <a:ext cx="4990045" cy="1708160"/>
          </a:xfrm>
          <a:prstGeom prst="rect">
            <a:avLst/>
          </a:prstGeom>
        </p:spPr>
        <p:txBody>
          <a:bodyPr wrap="square">
            <a:spAutoFit/>
          </a:bodyPr>
          <a:lstStyle/>
          <a:p>
            <a:pPr lvl="0"/>
            <a:r>
              <a:rPr lang="en-US" sz="1500" b="1" dirty="0">
                <a:solidFill>
                  <a:srgbClr val="FF0000"/>
                </a:solidFill>
              </a:rPr>
              <a:t>C) </a:t>
            </a:r>
            <a:r>
              <a:rPr lang="ru-RU" sz="1500" b="1" dirty="0">
                <a:solidFill>
                  <a:srgbClr val="FF0000"/>
                </a:solidFill>
              </a:rPr>
              <a:t>Экспертные оценки </a:t>
            </a:r>
            <a:r>
              <a:rPr lang="ru-RU" sz="1500" dirty="0">
                <a:solidFill>
                  <a:srgbClr val="000000"/>
                </a:solidFill>
              </a:rPr>
              <a:t>для проверки обоснованности концепций сервиса и оценки их важности (медсестры, профессор сестринского дела); оценил 10 концепций сервиса. Они использовали опрос: вопросы, оценивающие услугу и удовлетворенность потребителей (родителей): гармония, эффективность, надежность, удовлетворенность и важность; экономика, устойчивость, осуществимость.</a:t>
            </a:r>
            <a:endParaRPr lang="en-US" sz="1500" dirty="0">
              <a:solidFill>
                <a:srgbClr val="000000"/>
              </a:solidFill>
            </a:endParaRPr>
          </a:p>
        </p:txBody>
      </p:sp>
      <p:pic>
        <p:nvPicPr>
          <p:cNvPr id="5" name="Объект 6">
            <a:extLst>
              <a:ext uri="{FF2B5EF4-FFF2-40B4-BE49-F238E27FC236}">
                <a16:creationId xmlns:a16="http://schemas.microsoft.com/office/drawing/2014/main" id="{F3AC39CF-CE8C-95FB-0B8B-A27B8092C8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160" t="40605" r="10549" b="23480"/>
          <a:stretch/>
        </p:blipFill>
        <p:spPr>
          <a:xfrm>
            <a:off x="4662945" y="4989866"/>
            <a:ext cx="2551201" cy="1868134"/>
          </a:xfrm>
          <a:prstGeom prst="rect">
            <a:avLst/>
          </a:prstGeom>
        </p:spPr>
      </p:pic>
    </p:spTree>
    <p:extLst>
      <p:ext uri="{BB962C8B-B14F-4D97-AF65-F5344CB8AC3E}">
        <p14:creationId xmlns:p14="http://schemas.microsoft.com/office/powerpoint/2010/main" val="371628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4241690045"/>
              </p:ext>
            </p:extLst>
          </p:nvPr>
        </p:nvGraphicFramePr>
        <p:xfrm>
          <a:off x="76396" y="1930478"/>
          <a:ext cx="5866409" cy="4114800"/>
        </p:xfrm>
        <a:graphic>
          <a:graphicData uri="http://schemas.openxmlformats.org/drawingml/2006/table">
            <a:tbl>
              <a:tblPr firstRow="1" firstCol="1" bandRow="1">
                <a:tableStyleId>{2D5ABB26-0587-4C30-8999-92F81FD0307C}</a:tableStyleId>
              </a:tblPr>
              <a:tblGrid>
                <a:gridCol w="707112">
                  <a:extLst>
                    <a:ext uri="{9D8B030D-6E8A-4147-A177-3AD203B41FA5}">
                      <a16:colId xmlns:a16="http://schemas.microsoft.com/office/drawing/2014/main" val="2932955470"/>
                    </a:ext>
                  </a:extLst>
                </a:gridCol>
                <a:gridCol w="903532">
                  <a:extLst>
                    <a:ext uri="{9D8B030D-6E8A-4147-A177-3AD203B41FA5}">
                      <a16:colId xmlns:a16="http://schemas.microsoft.com/office/drawing/2014/main" val="965774448"/>
                    </a:ext>
                  </a:extLst>
                </a:gridCol>
                <a:gridCol w="4255765">
                  <a:extLst>
                    <a:ext uri="{9D8B030D-6E8A-4147-A177-3AD203B41FA5}">
                      <a16:colId xmlns:a16="http://schemas.microsoft.com/office/drawing/2014/main" val="3628472113"/>
                    </a:ext>
                  </a:extLst>
                </a:gridCol>
              </a:tblGrid>
              <a:tr h="231072">
                <a:tc gridSpan="3">
                  <a:txBody>
                    <a:bodyPr/>
                    <a:lstStyle/>
                    <a:p>
                      <a:pPr algn="ctr">
                        <a:spcAft>
                          <a:spcPts val="0"/>
                        </a:spcAft>
                      </a:pPr>
                      <a:r>
                        <a:rPr lang="en-GB" sz="1600" kern="1200" dirty="0">
                          <a:solidFill>
                            <a:srgbClr val="0070C0"/>
                          </a:solidFill>
                          <a:effectLst/>
                          <a:latin typeface="+mn-lt"/>
                          <a:ea typeface="+mn-ea"/>
                          <a:cs typeface="+mn-cs"/>
                        </a:rPr>
                        <a:t>Customer problems</a:t>
                      </a:r>
                      <a:endParaRPr lang="en-US" sz="1600" kern="1200" dirty="0">
                        <a:solidFill>
                          <a:srgbClr val="0070C0"/>
                        </a:solidFill>
                        <a:effectLst/>
                        <a:latin typeface="+mn-lt"/>
                        <a:ea typeface="+mn-ea"/>
                        <a:cs typeface="+mn-cs"/>
                      </a:endParaRP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706536271"/>
                  </a:ext>
                </a:extLst>
              </a:tr>
              <a:tr h="693216">
                <a:tc rowSpan="2">
                  <a:txBody>
                    <a:bodyPr/>
                    <a:lstStyle/>
                    <a:p>
                      <a:pPr algn="ctr">
                        <a:spcAft>
                          <a:spcPts val="0"/>
                        </a:spcAft>
                      </a:pPr>
                      <a:r>
                        <a:rPr lang="en-US" sz="1400" dirty="0">
                          <a:solidFill>
                            <a:srgbClr val="0070C0"/>
                          </a:solidFill>
                          <a:effectLst/>
                        </a:rPr>
                        <a:t>Parents</a:t>
                      </a:r>
                      <a:r>
                        <a:rPr lang="en-US" sz="1400" dirty="0">
                          <a:effectLst/>
                        </a:rPr>
                        <a:t> </a:t>
                      </a:r>
                      <a:endParaRPr lang="en-US" sz="1400" dirty="0">
                        <a:effectLst/>
                        <a:latin typeface="Liberation Mono"/>
                        <a:ea typeface="Liberation Mono"/>
                        <a:cs typeface="Liberation Mono"/>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dirty="0">
                          <a:solidFill>
                            <a:srgbClr val="0070C0"/>
                          </a:solidFill>
                          <a:effectLst/>
                        </a:rPr>
                        <a:t>Situation</a:t>
                      </a:r>
                      <a:r>
                        <a:rPr lang="en-US" sz="1400" dirty="0">
                          <a:effectLst/>
                        </a:rPr>
                        <a:t> </a:t>
                      </a:r>
                      <a:endParaRPr lang="en-US" sz="1400" dirty="0">
                        <a:effectLst/>
                        <a:latin typeface="Liberation Mono"/>
                        <a:ea typeface="Liberation Mono"/>
                        <a:cs typeface="Liberation Mono"/>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rPr>
                        <a:t>Increased fatigue and anxiety of the mother.</a:t>
                      </a:r>
                      <a:r>
                        <a:rPr lang="ru-RU" sz="1400" dirty="0">
                          <a:solidFill>
                            <a:srgbClr val="0070C0"/>
                          </a:solidFill>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rPr>
                        <a:t>Always feeling vulnerable, despite being the customer.</a:t>
                      </a:r>
                    </a:p>
                    <a:p>
                      <a:pPr>
                        <a:spcAft>
                          <a:spcPts val="0"/>
                        </a:spcAft>
                      </a:pPr>
                      <a:r>
                        <a:rPr lang="en-US" sz="1400" dirty="0">
                          <a:solidFill>
                            <a:srgbClr val="0070C0"/>
                          </a:solidFill>
                          <a:effectLst/>
                        </a:rPr>
                        <a:t>Difﬁculties in understanding professional medical terms and in</a:t>
                      </a:r>
                      <a:r>
                        <a:rPr lang="ru-RU" sz="1400" dirty="0">
                          <a:solidFill>
                            <a:srgbClr val="0070C0"/>
                          </a:solidFill>
                          <a:effectLst/>
                        </a:rPr>
                        <a:t> </a:t>
                      </a:r>
                      <a:r>
                        <a:rPr lang="en-US" sz="1400" dirty="0">
                          <a:solidFill>
                            <a:srgbClr val="0070C0"/>
                          </a:solidFill>
                          <a:effectLst/>
                        </a:rPr>
                        <a:t>identifying the baby</a:t>
                      </a:r>
                      <a:r>
                        <a:rPr lang="ru-RU" sz="1400" dirty="0">
                          <a:solidFill>
                            <a:srgbClr val="0070C0"/>
                          </a:solidFill>
                          <a:effectLst/>
                        </a:rPr>
                        <a:t>’</a:t>
                      </a:r>
                      <a:r>
                        <a:rPr lang="en-US" sz="1400" dirty="0">
                          <a:solidFill>
                            <a:srgbClr val="0070C0"/>
                          </a:solidFill>
                          <a:effectLst/>
                        </a:rPr>
                        <a:t>s conditions</a:t>
                      </a:r>
                      <a:r>
                        <a:rPr lang="ru-RU" sz="1400" dirty="0">
                          <a:solidFill>
                            <a:srgbClr val="0070C0"/>
                          </a:solidFill>
                          <a:effectLst/>
                        </a:rPr>
                        <a:t>. </a:t>
                      </a:r>
                      <a:endParaRPr lang="en-US" sz="1400" dirty="0">
                        <a:effectLst/>
                        <a:latin typeface="Liberation Mono"/>
                        <a:ea typeface="Liberation Mono"/>
                        <a:cs typeface="Liberation Mono"/>
                      </a:endParaRP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835912"/>
                  </a:ext>
                </a:extLst>
              </a:tr>
              <a:tr h="866521">
                <a:tc vMerge="1">
                  <a:txBody>
                    <a:bodyPr/>
                    <a:lstStyle/>
                    <a:p>
                      <a:endParaRPr lang="en-US"/>
                    </a:p>
                  </a:txBody>
                  <a:tcPr/>
                </a:tc>
                <a:tc>
                  <a:txBody>
                    <a:bodyPr/>
                    <a:lstStyle/>
                    <a:p>
                      <a:pPr algn="ctr">
                        <a:spcAft>
                          <a:spcPts val="0"/>
                        </a:spcAft>
                      </a:pPr>
                      <a:r>
                        <a:rPr lang="en-US" sz="1400" dirty="0">
                          <a:solidFill>
                            <a:srgbClr val="0070C0"/>
                          </a:solidFill>
                          <a:effectLst/>
                        </a:rPr>
                        <a:t>Interpretation</a:t>
                      </a:r>
                      <a:endParaRPr lang="kk-KZ" sz="1400" dirty="0">
                        <a:solidFill>
                          <a:srgbClr val="0070C0"/>
                        </a:solidFill>
                        <a:effectLst/>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Increased anxiety and sensitivity in the postnatal period.</a:t>
                      </a:r>
                      <a:r>
                        <a:rPr lang="ru-RU" sz="1400" kern="1200" dirty="0">
                          <a:solidFill>
                            <a:srgbClr val="0070C0"/>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Being sensitive to the nurses because the baby is in the nurse’s care.</a:t>
                      </a:r>
                      <a:r>
                        <a:rPr lang="ru-RU" sz="1400" kern="1200" dirty="0">
                          <a:solidFill>
                            <a:srgbClr val="0070C0"/>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Collecting information from the </a:t>
                      </a:r>
                      <a:r>
                        <a:rPr lang="en-US" sz="1400" kern="1200" dirty="0" err="1">
                          <a:solidFill>
                            <a:srgbClr val="0070C0"/>
                          </a:solidFill>
                          <a:effectLst/>
                          <a:latin typeface="+mn-lt"/>
                          <a:ea typeface="+mn-ea"/>
                          <a:cs typeface="+mn-cs"/>
                        </a:rPr>
                        <a:t>intemet</a:t>
                      </a:r>
                      <a:r>
                        <a:rPr lang="en-US" sz="1400" kern="1200" dirty="0">
                          <a:solidFill>
                            <a:srgbClr val="0070C0"/>
                          </a:solidFill>
                          <a:effectLst/>
                          <a:latin typeface="+mn-lt"/>
                          <a:ea typeface="+mn-ea"/>
                          <a:cs typeface="+mn-cs"/>
                        </a:rPr>
                        <a:t> and specialty literature to</a:t>
                      </a:r>
                      <a:r>
                        <a:rPr lang="ru-RU" sz="1400" kern="1200" dirty="0">
                          <a:solidFill>
                            <a:srgbClr val="0070C0"/>
                          </a:solidFill>
                          <a:effectLst/>
                          <a:latin typeface="+mn-lt"/>
                          <a:ea typeface="+mn-ea"/>
                          <a:cs typeface="+mn-cs"/>
                        </a:rPr>
                        <a:t> </a:t>
                      </a:r>
                      <a:r>
                        <a:rPr lang="en-US" sz="1400" kern="1200" dirty="0">
                          <a:solidFill>
                            <a:srgbClr val="0070C0"/>
                          </a:solidFill>
                          <a:effectLst/>
                          <a:latin typeface="+mn-lt"/>
                          <a:ea typeface="+mn-ea"/>
                          <a:cs typeface="+mn-cs"/>
                        </a:rPr>
                        <a:t>address their unresolved questions</a:t>
                      </a:r>
                      <a:r>
                        <a:rPr lang="ru-RU" sz="1400" kern="1200" dirty="0">
                          <a:solidFill>
                            <a:srgbClr val="0070C0"/>
                          </a:solidFill>
                          <a:effectLst/>
                          <a:latin typeface="+mn-lt"/>
                          <a:ea typeface="+mn-ea"/>
                          <a:cs typeface="+mn-cs"/>
                        </a:rPr>
                        <a:t>. </a:t>
                      </a:r>
                      <a:endParaRPr lang="en-US" sz="1400" dirty="0">
                        <a:effectLst/>
                        <a:latin typeface="Liberation Mono"/>
                        <a:ea typeface="Liberation Mono"/>
                        <a:cs typeface="Liberation Mono"/>
                      </a:endParaRP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9565024"/>
                  </a:ext>
                </a:extLst>
              </a:tr>
              <a:tr h="202188">
                <a:tc gridSpan="3">
                  <a:txBody>
                    <a:bodyPr/>
                    <a:lstStyle/>
                    <a:p>
                      <a:pPr algn="ctr">
                        <a:spcAft>
                          <a:spcPts val="0"/>
                        </a:spcAft>
                      </a:pPr>
                      <a:r>
                        <a:rPr lang="en-US" sz="1600" dirty="0">
                          <a:solidFill>
                            <a:srgbClr val="0070C0"/>
                          </a:solidFill>
                          <a:effectLst/>
                        </a:rPr>
                        <a:t>Service Provider Characteristics</a:t>
                      </a:r>
                      <a:endParaRPr lang="en-US" sz="1600" dirty="0">
                        <a:effectLst/>
                        <a:latin typeface="Liberation Mono"/>
                        <a:ea typeface="Liberation Mono"/>
                        <a:cs typeface="Liberation Mono"/>
                      </a:endParaRP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702804664"/>
                  </a:ext>
                </a:extLst>
              </a:tr>
              <a:tr h="693216">
                <a:tc rowSpan="2">
                  <a:txBody>
                    <a:bodyPr/>
                    <a:lstStyle/>
                    <a:p>
                      <a:pPr algn="ctr">
                        <a:spcAft>
                          <a:spcPts val="0"/>
                        </a:spcAft>
                      </a:pPr>
                      <a:r>
                        <a:rPr lang="en-US" sz="1200" dirty="0">
                          <a:solidFill>
                            <a:srgbClr val="0070C0"/>
                          </a:solidFill>
                          <a:effectLst/>
                        </a:rPr>
                        <a:t>Doctors</a:t>
                      </a:r>
                      <a:r>
                        <a:rPr lang="en-US" sz="1050" dirty="0">
                          <a:effectLst/>
                        </a:rPr>
                        <a:t> </a:t>
                      </a:r>
                      <a:endParaRPr lang="en-US" sz="1050" dirty="0">
                        <a:effectLst/>
                        <a:latin typeface="Liberation Mono"/>
                        <a:ea typeface="Liberation Mono"/>
                        <a:cs typeface="Liberation Mono"/>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dirty="0">
                          <a:solidFill>
                            <a:srgbClr val="0070C0"/>
                          </a:solidFill>
                          <a:effectLst/>
                        </a:rPr>
                        <a:t>Situation</a:t>
                      </a:r>
                      <a:r>
                        <a:rPr lang="en-US" sz="1400" dirty="0">
                          <a:effectLst/>
                        </a:rPr>
                        <a:t> </a:t>
                      </a:r>
                      <a:endParaRPr lang="en-US" sz="1400" dirty="0">
                        <a:effectLst/>
                        <a:latin typeface="Liberation Mono"/>
                        <a:ea typeface="Liberation Mono"/>
                        <a:cs typeface="Liberation Mono"/>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Clear and objective explanations are required</a:t>
                      </a:r>
                      <a:r>
                        <a:rPr lang="ru-RU" sz="1400" kern="1200" dirty="0">
                          <a:solidFill>
                            <a:srgbClr val="0070C0"/>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Parents' interviews are conducted only on request.</a:t>
                      </a:r>
                      <a:r>
                        <a:rPr lang="ru-RU" sz="1400" kern="1200" dirty="0">
                          <a:solidFill>
                            <a:srgbClr val="0070C0"/>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Necessary to persuade parents to allow their babies to receive</a:t>
                      </a:r>
                      <a:r>
                        <a:rPr lang="ru-RU" sz="1400" kern="1200" dirty="0">
                          <a:solidFill>
                            <a:srgbClr val="0070C0"/>
                          </a:solidFill>
                          <a:effectLst/>
                          <a:latin typeface="+mn-lt"/>
                          <a:ea typeface="+mn-ea"/>
                          <a:cs typeface="+mn-cs"/>
                        </a:rPr>
                        <a:t> </a:t>
                      </a:r>
                      <a:r>
                        <a:rPr lang="en-US" sz="1400" kern="1200" dirty="0">
                          <a:solidFill>
                            <a:srgbClr val="0070C0"/>
                          </a:solidFill>
                          <a:effectLst/>
                          <a:latin typeface="+mn-lt"/>
                          <a:ea typeface="+mn-ea"/>
                          <a:cs typeface="+mn-cs"/>
                        </a:rPr>
                        <a:t>treatment</a:t>
                      </a:r>
                      <a:r>
                        <a:rPr lang="ru-RU" sz="1400" kern="1200" dirty="0">
                          <a:solidFill>
                            <a:srgbClr val="0070C0"/>
                          </a:solidFill>
                          <a:effectLst/>
                          <a:latin typeface="+mn-lt"/>
                          <a:ea typeface="+mn-ea"/>
                          <a:cs typeface="+mn-cs"/>
                        </a:rPr>
                        <a:t>. </a:t>
                      </a:r>
                      <a:endParaRPr lang="en-US" sz="1400" kern="1200" dirty="0">
                        <a:solidFill>
                          <a:schemeClr val="tx1"/>
                        </a:solidFill>
                        <a:effectLst/>
                        <a:latin typeface="+mn-lt"/>
                        <a:ea typeface="+mn-ea"/>
                        <a:cs typeface="+mn-cs"/>
                      </a:endParaRP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258682"/>
                  </a:ext>
                </a:extLst>
              </a:tr>
              <a:tr h="775273">
                <a:tc vMerge="1">
                  <a:txBody>
                    <a:bodyPr/>
                    <a:lstStyle/>
                    <a:p>
                      <a:endParaRPr lang="en-US"/>
                    </a:p>
                  </a:txBody>
                  <a:tcPr/>
                </a:tc>
                <a:tc>
                  <a:txBody>
                    <a:bodyPr/>
                    <a:lstStyle/>
                    <a:p>
                      <a:pPr algn="ctr">
                        <a:spcAft>
                          <a:spcPts val="0"/>
                        </a:spcAft>
                      </a:pPr>
                      <a:r>
                        <a:rPr lang="en-US" sz="1400" dirty="0">
                          <a:solidFill>
                            <a:srgbClr val="0070C0"/>
                          </a:solidFill>
                          <a:effectLst/>
                        </a:rPr>
                        <a:t>Interpretation</a:t>
                      </a:r>
                      <a:endParaRPr lang="en-US" sz="1400" dirty="0">
                        <a:effectLst/>
                        <a:latin typeface="Liberation Mono"/>
                        <a:ea typeface="Liberation Mono"/>
                        <a:cs typeface="Liberation Mono"/>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Realistic explanations are more important than vague expectations.</a:t>
                      </a:r>
                      <a:r>
                        <a:rPr lang="ru-RU" sz="1400" kern="1200" dirty="0">
                          <a:solidFill>
                            <a:srgbClr val="0070C0"/>
                          </a:solidFill>
                          <a:effectLst/>
                          <a:latin typeface="+mn-lt"/>
                          <a:ea typeface="+mn-ea"/>
                          <a:cs typeface="+mn-cs"/>
                        </a:rPr>
                        <a:t> </a:t>
                      </a:r>
                      <a:r>
                        <a:rPr lang="en-US" sz="1400" kern="1200" dirty="0">
                          <a:solidFill>
                            <a:srgbClr val="0070C0"/>
                          </a:solidFill>
                          <a:effectLst/>
                          <a:latin typeface="+mn-lt"/>
                          <a:ea typeface="+mn-ea"/>
                          <a:cs typeface="+mn-cs"/>
                        </a:rPr>
                        <a:t>Strong support from the parents but lack of opportunities to meet with specialists.</a:t>
                      </a:r>
                      <a:r>
                        <a:rPr lang="ru-RU" sz="1400" kern="1200" dirty="0">
                          <a:solidFill>
                            <a:srgbClr val="0070C0"/>
                          </a:solidFill>
                          <a:effectLst/>
                          <a:latin typeface="+mn-lt"/>
                          <a:ea typeface="+mn-ea"/>
                          <a:cs typeface="+mn-cs"/>
                        </a:rPr>
                        <a:t> </a:t>
                      </a:r>
                      <a:endParaRPr lang="en-US" sz="1400" kern="1200" dirty="0">
                        <a:solidFill>
                          <a:srgbClr val="0070C0"/>
                        </a:solidFill>
                        <a:effectLst/>
                        <a:latin typeface="+mn-lt"/>
                        <a:ea typeface="+mn-ea"/>
                        <a:cs typeface="+mn-cs"/>
                      </a:endParaRPr>
                    </a:p>
                    <a:p>
                      <a:pPr marL="0" algn="l" defTabSz="914400" rtl="0" eaLnBrk="1" latinLnBrk="0" hangingPunct="1">
                        <a:spcAft>
                          <a:spcPts val="0"/>
                        </a:spcAft>
                      </a:pPr>
                      <a:r>
                        <a:rPr lang="ru-RU" sz="1400" kern="1200" dirty="0" err="1">
                          <a:solidFill>
                            <a:srgbClr val="0070C0"/>
                          </a:solidFill>
                          <a:effectLst/>
                          <a:latin typeface="+mn-lt"/>
                          <a:ea typeface="+mn-ea"/>
                          <a:cs typeface="+mn-cs"/>
                        </a:rPr>
                        <a:t>Important</a:t>
                      </a:r>
                      <a:r>
                        <a:rPr lang="ru-RU" sz="1400" kern="1200" dirty="0">
                          <a:solidFill>
                            <a:srgbClr val="0070C0"/>
                          </a:solidFill>
                          <a:effectLst/>
                          <a:latin typeface="+mn-lt"/>
                          <a:ea typeface="+mn-ea"/>
                          <a:cs typeface="+mn-cs"/>
                        </a:rPr>
                        <a:t> </a:t>
                      </a:r>
                      <a:r>
                        <a:rPr lang="ru-RU" sz="1400" kern="1200" dirty="0" err="1">
                          <a:solidFill>
                            <a:srgbClr val="0070C0"/>
                          </a:solidFill>
                          <a:effectLst/>
                          <a:latin typeface="+mn-lt"/>
                          <a:ea typeface="+mn-ea"/>
                          <a:cs typeface="+mn-cs"/>
                        </a:rPr>
                        <a:t>to</a:t>
                      </a:r>
                      <a:r>
                        <a:rPr lang="ru-RU" sz="1400" kern="1200" dirty="0">
                          <a:solidFill>
                            <a:srgbClr val="0070C0"/>
                          </a:solidFill>
                          <a:effectLst/>
                          <a:latin typeface="+mn-lt"/>
                          <a:ea typeface="+mn-ea"/>
                          <a:cs typeface="+mn-cs"/>
                        </a:rPr>
                        <a:t> </a:t>
                      </a:r>
                      <a:r>
                        <a:rPr lang="ru-RU" sz="1400" kern="1200" dirty="0" err="1">
                          <a:solidFill>
                            <a:srgbClr val="0070C0"/>
                          </a:solidFill>
                          <a:effectLst/>
                          <a:latin typeface="+mn-lt"/>
                          <a:ea typeface="+mn-ea"/>
                          <a:cs typeface="+mn-cs"/>
                        </a:rPr>
                        <a:t>build</a:t>
                      </a:r>
                      <a:r>
                        <a:rPr lang="ru-RU" sz="1400" kern="1200" dirty="0">
                          <a:solidFill>
                            <a:srgbClr val="0070C0"/>
                          </a:solidFill>
                          <a:effectLst/>
                          <a:latin typeface="+mn-lt"/>
                          <a:ea typeface="+mn-ea"/>
                          <a:cs typeface="+mn-cs"/>
                        </a:rPr>
                        <a:t> </a:t>
                      </a:r>
                      <a:r>
                        <a:rPr lang="ru-RU" sz="1400" kern="1200" dirty="0" err="1">
                          <a:solidFill>
                            <a:srgbClr val="0070C0"/>
                          </a:solidFill>
                          <a:effectLst/>
                          <a:latin typeface="+mn-lt"/>
                          <a:ea typeface="+mn-ea"/>
                          <a:cs typeface="+mn-cs"/>
                        </a:rPr>
                        <a:t>trust</a:t>
                      </a:r>
                      <a:r>
                        <a:rPr lang="ru-RU" sz="1400" kern="1200" dirty="0">
                          <a:solidFill>
                            <a:srgbClr val="0070C0"/>
                          </a:solidFill>
                          <a:effectLst/>
                          <a:latin typeface="+mn-lt"/>
                          <a:ea typeface="+mn-ea"/>
                          <a:cs typeface="+mn-cs"/>
                        </a:rPr>
                        <a:t>. </a:t>
                      </a:r>
                      <a:endParaRPr lang="en-US" sz="1400" kern="1200" dirty="0">
                        <a:solidFill>
                          <a:schemeClr val="tx1"/>
                        </a:solidFill>
                        <a:effectLst/>
                        <a:latin typeface="+mn-lt"/>
                        <a:ea typeface="+mn-ea"/>
                        <a:cs typeface="+mn-cs"/>
                      </a:endParaRP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9404831"/>
                  </a:ext>
                </a:extLst>
              </a:tr>
            </a:tbl>
          </a:graphicData>
        </a:graphic>
      </p:graphicFrame>
      <p:sp>
        <p:nvSpPr>
          <p:cNvPr id="2" name="Titel 1"/>
          <p:cNvSpPr>
            <a:spLocks noGrp="1"/>
          </p:cNvSpPr>
          <p:nvPr>
            <p:ph type="ctrTitle"/>
          </p:nvPr>
        </p:nvSpPr>
        <p:spPr>
          <a:xfrm>
            <a:off x="3320719" y="517076"/>
            <a:ext cx="5724959" cy="402075"/>
          </a:xfrm>
        </p:spPr>
        <p:txBody>
          <a:bodyPr>
            <a:normAutofit fontScale="90000"/>
          </a:bodyPr>
          <a:lstStyle/>
          <a:p>
            <a:r>
              <a:rPr lang="nl-NL" sz="4800" b="1" dirty="0"/>
              <a:t>Results/ </a:t>
            </a:r>
            <a:r>
              <a:rPr lang="kk-KZ" sz="4800" b="1" dirty="0">
                <a:solidFill>
                  <a:schemeClr val="tx1"/>
                </a:solidFill>
              </a:rPr>
              <a:t>Результаты</a:t>
            </a:r>
            <a:endParaRPr lang="nl-NL" sz="4800" b="1" dirty="0"/>
          </a:p>
        </p:txBody>
      </p:sp>
      <p:sp>
        <p:nvSpPr>
          <p:cNvPr id="3" name="Tijdelijke aanduiding voor inhoud 2"/>
          <p:cNvSpPr>
            <a:spLocks noGrp="1"/>
          </p:cNvSpPr>
          <p:nvPr>
            <p:ph idx="4294967295"/>
          </p:nvPr>
        </p:nvSpPr>
        <p:spPr>
          <a:xfrm>
            <a:off x="204213" y="1001340"/>
            <a:ext cx="5655813" cy="1243012"/>
          </a:xfrm>
        </p:spPr>
        <p:txBody>
          <a:bodyPr>
            <a:noAutofit/>
          </a:bodyPr>
          <a:lstStyle/>
          <a:p>
            <a:r>
              <a:rPr lang="en-US" sz="1800" dirty="0"/>
              <a:t>Based on the </a:t>
            </a:r>
            <a:r>
              <a:rPr lang="en-US" sz="1800" b="1" dirty="0">
                <a:solidFill>
                  <a:srgbClr val="FF0000"/>
                </a:solidFill>
              </a:rPr>
              <a:t>RESULTS of the OBSERVATIONS &amp; INTERVIEWS</a:t>
            </a:r>
            <a:r>
              <a:rPr lang="en-US" sz="1800" dirty="0"/>
              <a:t>, we ascertained the key issues of each group regarding services and parents’ needs (see table)</a:t>
            </a:r>
            <a:endParaRPr lang="ru-RU" sz="1800" dirty="0"/>
          </a:p>
        </p:txBody>
      </p:sp>
      <p:sp>
        <p:nvSpPr>
          <p:cNvPr id="4" name="Ovaal 3"/>
          <p:cNvSpPr/>
          <p:nvPr/>
        </p:nvSpPr>
        <p:spPr>
          <a:xfrm>
            <a:off x="-63776" y="4985948"/>
            <a:ext cx="926497" cy="3529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93272" y="2941960"/>
            <a:ext cx="955993" cy="463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Прямоугольник 7"/>
          <p:cNvSpPr/>
          <p:nvPr/>
        </p:nvSpPr>
        <p:spPr>
          <a:xfrm>
            <a:off x="5860026" y="1021762"/>
            <a:ext cx="6096000" cy="840230"/>
          </a:xfrm>
          <a:prstGeom prst="rect">
            <a:avLst/>
          </a:prstGeom>
        </p:spPr>
        <p:txBody>
          <a:bodyPr>
            <a:spAutoFit/>
          </a:bodyPr>
          <a:lstStyle/>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ru-RU" dirty="0">
                <a:solidFill>
                  <a:srgbClr val="000000"/>
                </a:solidFill>
              </a:rPr>
              <a:t>По </a:t>
            </a:r>
            <a:r>
              <a:rPr lang="ru-RU" b="1" dirty="0">
                <a:solidFill>
                  <a:srgbClr val="C00000"/>
                </a:solidFill>
              </a:rPr>
              <a:t>РЕЗУЛЬТАТАМ НАБЛЮДЕНИЙ И ИНТЕРВЬЮ </a:t>
            </a:r>
            <a:r>
              <a:rPr lang="ru-RU" dirty="0">
                <a:solidFill>
                  <a:srgbClr val="000000"/>
                </a:solidFill>
              </a:rPr>
              <a:t>мы выявили ключевые вопросы каждой группы в отношении услуг и потребностей родителей (см. Таблицу).</a:t>
            </a:r>
            <a:endParaRPr lang="nl-NL" dirty="0">
              <a:solidFill>
                <a:srgbClr val="000000"/>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644783041"/>
              </p:ext>
            </p:extLst>
          </p:nvPr>
        </p:nvGraphicFramePr>
        <p:xfrm>
          <a:off x="6112473" y="1930478"/>
          <a:ext cx="5866409" cy="4251960"/>
        </p:xfrm>
        <a:graphic>
          <a:graphicData uri="http://schemas.openxmlformats.org/drawingml/2006/table">
            <a:tbl>
              <a:tblPr firstRow="1" firstCol="1" bandRow="1">
                <a:tableStyleId>{2D5ABB26-0587-4C30-8999-92F81FD0307C}</a:tableStyleId>
              </a:tblPr>
              <a:tblGrid>
                <a:gridCol w="707112">
                  <a:extLst>
                    <a:ext uri="{9D8B030D-6E8A-4147-A177-3AD203B41FA5}">
                      <a16:colId xmlns:a16="http://schemas.microsoft.com/office/drawing/2014/main" val="2932955470"/>
                    </a:ext>
                  </a:extLst>
                </a:gridCol>
                <a:gridCol w="903532">
                  <a:extLst>
                    <a:ext uri="{9D8B030D-6E8A-4147-A177-3AD203B41FA5}">
                      <a16:colId xmlns:a16="http://schemas.microsoft.com/office/drawing/2014/main" val="965774448"/>
                    </a:ext>
                  </a:extLst>
                </a:gridCol>
                <a:gridCol w="4255765">
                  <a:extLst>
                    <a:ext uri="{9D8B030D-6E8A-4147-A177-3AD203B41FA5}">
                      <a16:colId xmlns:a16="http://schemas.microsoft.com/office/drawing/2014/main" val="3628472113"/>
                    </a:ext>
                  </a:extLst>
                </a:gridCol>
              </a:tblGrid>
              <a:tr h="231072">
                <a:tc gridSpan="3">
                  <a:txBody>
                    <a:bodyPr/>
                    <a:lstStyle/>
                    <a:p>
                      <a:pPr algn="ctr">
                        <a:spcAft>
                          <a:spcPts val="0"/>
                        </a:spcAft>
                      </a:pPr>
                      <a:r>
                        <a:rPr lang="ru-RU" sz="1600" dirty="0">
                          <a:effectLst/>
                        </a:rPr>
                        <a:t>Проблемы клиентов</a:t>
                      </a:r>
                      <a:endParaRPr lang="en-US" sz="1600" dirty="0">
                        <a:effectLst/>
                      </a:endParaRP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706536271"/>
                  </a:ext>
                </a:extLst>
              </a:tr>
              <a:tr h="693216">
                <a:tc rowSpan="2">
                  <a:txBody>
                    <a:bodyPr/>
                    <a:lstStyle/>
                    <a:p>
                      <a:pPr algn="ctr">
                        <a:spcAft>
                          <a:spcPts val="0"/>
                        </a:spcAft>
                      </a:pPr>
                      <a:r>
                        <a:rPr lang="kk-KZ" sz="1300" dirty="0">
                          <a:effectLst/>
                        </a:rPr>
                        <a:t>Родители</a:t>
                      </a:r>
                      <a:endParaRPr lang="en-US" sz="1300" dirty="0">
                        <a:effectLst/>
                      </a:endParaRPr>
                    </a:p>
                    <a:p>
                      <a:pPr>
                        <a:spcAft>
                          <a:spcPts val="0"/>
                        </a:spcAft>
                      </a:pPr>
                      <a:r>
                        <a:rPr lang="en-US" sz="1300" dirty="0">
                          <a:effectLst/>
                        </a:rPr>
                        <a:t> </a:t>
                      </a:r>
                      <a:endParaRPr lang="en-US" sz="1300" dirty="0">
                        <a:effectLst/>
                        <a:latin typeface="Liberation Mono"/>
                        <a:ea typeface="Liberation Mono"/>
                        <a:cs typeface="Liberation Mono"/>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kk-KZ" sz="1300" dirty="0">
                          <a:effectLst/>
                        </a:rPr>
                        <a:t>Ситуация</a:t>
                      </a:r>
                      <a:endParaRPr lang="en-US" sz="1300" dirty="0">
                        <a:effectLst/>
                      </a:endParaRPr>
                    </a:p>
                    <a:p>
                      <a:pPr algn="ctr">
                        <a:spcAft>
                          <a:spcPts val="0"/>
                        </a:spcAft>
                      </a:pPr>
                      <a:r>
                        <a:rPr lang="en-US" sz="1300" dirty="0">
                          <a:effectLst/>
                        </a:rPr>
                        <a:t> </a:t>
                      </a:r>
                      <a:endParaRPr lang="en-US" sz="1300" dirty="0">
                        <a:effectLst/>
                        <a:latin typeface="Liberation Mono"/>
                        <a:ea typeface="Liberation Mono"/>
                        <a:cs typeface="Liberation Mono"/>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a:effectLst/>
                        </a:rPr>
                        <a:t>Повышенная утомляемость и беспокойство матери.</a:t>
                      </a:r>
                      <a:endParaRPr lang="en-US" sz="1300" dirty="0">
                        <a:solidFill>
                          <a:srgbClr val="0070C0"/>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a:effectLst/>
                        </a:rPr>
                        <a:t>Всегда чувствует себя уязвимым, несмотря на то, что является клиентом.</a:t>
                      </a:r>
                      <a:endParaRPr lang="en-US" sz="1300" dirty="0">
                        <a:solidFill>
                          <a:srgbClr val="0070C0"/>
                        </a:solidFill>
                        <a:effectLst/>
                      </a:endParaRPr>
                    </a:p>
                    <a:p>
                      <a:pPr>
                        <a:spcAft>
                          <a:spcPts val="0"/>
                        </a:spcAft>
                      </a:pPr>
                      <a:r>
                        <a:rPr lang="ru-RU" sz="1300" dirty="0">
                          <a:solidFill>
                            <a:srgbClr val="0070C0"/>
                          </a:solidFill>
                          <a:effectLst/>
                        </a:rPr>
                        <a:t>. </a:t>
                      </a:r>
                      <a:r>
                        <a:rPr lang="ru-RU" sz="1300" dirty="0">
                          <a:effectLst/>
                        </a:rPr>
                        <a:t>Трудности в понимании профессиональных медицинских терминов и в определении состояния ребенка.</a:t>
                      </a:r>
                      <a:endParaRPr lang="en-US" sz="1300" dirty="0">
                        <a:effectLst/>
                        <a:latin typeface="Liberation Mono"/>
                        <a:ea typeface="Liberation Mono"/>
                        <a:cs typeface="Liberation Mono"/>
                      </a:endParaRP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835912"/>
                  </a:ext>
                </a:extLst>
              </a:tr>
              <a:tr h="866521">
                <a:tc vMerge="1">
                  <a:txBody>
                    <a:bodyPr/>
                    <a:lstStyle/>
                    <a:p>
                      <a:endParaRPr lang="en-US"/>
                    </a:p>
                  </a:txBody>
                  <a:tcPr/>
                </a:tc>
                <a:tc>
                  <a:txBody>
                    <a:bodyPr/>
                    <a:lstStyle/>
                    <a:p>
                      <a:pPr algn="ctr">
                        <a:spcAft>
                          <a:spcPts val="0"/>
                        </a:spcAft>
                      </a:pPr>
                      <a:r>
                        <a:rPr lang="kk-KZ" sz="1300" dirty="0">
                          <a:effectLst/>
                        </a:rPr>
                        <a:t>Интерпретация</a:t>
                      </a:r>
                      <a:endParaRPr lang="en-US" sz="1300" dirty="0">
                        <a:effectLst/>
                        <a:latin typeface="Liberation Mono"/>
                        <a:ea typeface="Liberation Mono"/>
                        <a:cs typeface="Liberation Mono"/>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a:effectLst/>
                        </a:rPr>
                        <a:t>Повышенная тревожность и чувствительность в послеродовом периоде.</a:t>
                      </a:r>
                      <a:endParaRPr lang="en-US" sz="1300" kern="1200" dirty="0">
                        <a:solidFill>
                          <a:srgbClr val="0070C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a:effectLst/>
                        </a:rPr>
                        <a:t>Быть чувствительным к медсестрам, потому что медсестра заботится о ребенке.</a:t>
                      </a:r>
                      <a:endParaRPr lang="en-US" sz="1300" kern="1200" dirty="0">
                        <a:solidFill>
                          <a:srgbClr val="0070C0"/>
                        </a:solidFill>
                        <a:effectLst/>
                        <a:latin typeface="+mn-lt"/>
                        <a:ea typeface="+mn-ea"/>
                        <a:cs typeface="+mn-cs"/>
                      </a:endParaRPr>
                    </a:p>
                    <a:p>
                      <a:pPr marL="0" algn="l" defTabSz="914400" rtl="0" eaLnBrk="1" latinLnBrk="0" hangingPunct="1">
                        <a:spcAft>
                          <a:spcPts val="0"/>
                        </a:spcAft>
                      </a:pPr>
                      <a:r>
                        <a:rPr lang="ru-RU" sz="1300" dirty="0">
                          <a:effectLst/>
                        </a:rPr>
                        <a:t>Сбор информации из интернета и специальной литературы чтобы</a:t>
                      </a:r>
                      <a:r>
                        <a:rPr lang="ru-RU" sz="1300" baseline="0" dirty="0">
                          <a:effectLst/>
                        </a:rPr>
                        <a:t> </a:t>
                      </a:r>
                      <a:r>
                        <a:rPr lang="ru-RU" sz="1300" dirty="0">
                          <a:effectLst/>
                        </a:rPr>
                        <a:t>ответить на их нерешенные вопросы.</a:t>
                      </a:r>
                      <a:endParaRPr lang="en-US" sz="1300" dirty="0">
                        <a:effectLst/>
                        <a:latin typeface="Liberation Mono"/>
                        <a:ea typeface="Liberation Mono"/>
                        <a:cs typeface="Liberation Mono"/>
                      </a:endParaRP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9565024"/>
                  </a:ext>
                </a:extLst>
              </a:tr>
              <a:tr h="202188">
                <a:tc gridSpan="3">
                  <a:txBody>
                    <a:bodyPr/>
                    <a:lstStyle/>
                    <a:p>
                      <a:pPr algn="ctr">
                        <a:spcAft>
                          <a:spcPts val="0"/>
                        </a:spcAft>
                      </a:pPr>
                      <a:r>
                        <a:rPr lang="ru-RU" sz="1600" dirty="0">
                          <a:effectLst/>
                        </a:rPr>
                        <a:t>Характеристики поставщика услуг</a:t>
                      </a:r>
                      <a:endParaRPr lang="en-US" sz="1600" dirty="0">
                        <a:effectLst/>
                        <a:latin typeface="Liberation Mono"/>
                        <a:ea typeface="Liberation Mono"/>
                        <a:cs typeface="Liberation Mono"/>
                      </a:endParaRP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702804664"/>
                  </a:ext>
                </a:extLst>
              </a:tr>
              <a:tr h="693216">
                <a:tc rowSpan="2">
                  <a:txBody>
                    <a:bodyPr/>
                    <a:lstStyle/>
                    <a:p>
                      <a:pPr algn="ctr">
                        <a:spcAft>
                          <a:spcPts val="0"/>
                        </a:spcAft>
                      </a:pPr>
                      <a:r>
                        <a:rPr lang="kk-KZ" sz="1300" dirty="0">
                          <a:effectLst/>
                        </a:rPr>
                        <a:t>Доктора</a:t>
                      </a:r>
                      <a:endParaRPr lang="en-US" sz="1300" dirty="0">
                        <a:effectLst/>
                      </a:endParaRPr>
                    </a:p>
                    <a:p>
                      <a:pPr>
                        <a:spcAft>
                          <a:spcPts val="0"/>
                        </a:spcAft>
                      </a:pPr>
                      <a:r>
                        <a:rPr lang="en-US" sz="1300" dirty="0">
                          <a:effectLst/>
                        </a:rPr>
                        <a:t> </a:t>
                      </a:r>
                      <a:endParaRPr lang="en-US" sz="1300" dirty="0">
                        <a:effectLst/>
                        <a:latin typeface="Liberation Mono"/>
                        <a:ea typeface="Liberation Mono"/>
                        <a:cs typeface="Liberation Mono"/>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kk-KZ" sz="1300" dirty="0">
                          <a:effectLst/>
                        </a:rPr>
                        <a:t>Ситуация</a:t>
                      </a:r>
                      <a:endParaRPr lang="en-US" sz="1300" dirty="0">
                        <a:effectLst/>
                      </a:endParaRPr>
                    </a:p>
                    <a:p>
                      <a:pPr algn="ctr">
                        <a:spcAft>
                          <a:spcPts val="0"/>
                        </a:spcAft>
                      </a:pPr>
                      <a:r>
                        <a:rPr lang="en-US" sz="1300" dirty="0">
                          <a:effectLst/>
                        </a:rPr>
                        <a:t> </a:t>
                      </a:r>
                      <a:endParaRPr lang="en-US" sz="1300" dirty="0">
                        <a:effectLst/>
                        <a:latin typeface="Liberation Mono"/>
                        <a:ea typeface="Liberation Mono"/>
                        <a:cs typeface="Liberation Mono"/>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tx1"/>
                          </a:solidFill>
                          <a:effectLst/>
                          <a:latin typeface="+mn-lt"/>
                          <a:ea typeface="+mn-ea"/>
                          <a:cs typeface="+mn-cs"/>
                        </a:rPr>
                        <a:t>Требуются четкие и объективные объяснения.</a:t>
                      </a:r>
                      <a:endParaRPr lang="en-US" sz="1300" kern="1200" dirty="0">
                        <a:solidFill>
                          <a:srgbClr val="0070C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tx1"/>
                          </a:solidFill>
                          <a:effectLst/>
                          <a:latin typeface="+mn-lt"/>
                          <a:ea typeface="+mn-ea"/>
                          <a:cs typeface="+mn-cs"/>
                        </a:rPr>
                        <a:t>Интервью родителей  проводится только по запросу.</a:t>
                      </a:r>
                      <a:endParaRPr lang="en-US" sz="1300" kern="1200" dirty="0">
                        <a:solidFill>
                          <a:srgbClr val="0070C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tx1"/>
                          </a:solidFill>
                          <a:effectLst/>
                          <a:latin typeface="+mn-lt"/>
                          <a:ea typeface="+mn-ea"/>
                          <a:cs typeface="+mn-cs"/>
                        </a:rPr>
                        <a:t>Необходимо убедить родителей позволить чтобы их дети  получали лечение.</a:t>
                      </a:r>
                      <a:endParaRPr lang="en-US" sz="1300" kern="1200" dirty="0">
                        <a:solidFill>
                          <a:schemeClr val="tx1"/>
                        </a:solidFill>
                        <a:effectLst/>
                        <a:latin typeface="+mn-lt"/>
                        <a:ea typeface="+mn-ea"/>
                        <a:cs typeface="+mn-cs"/>
                      </a:endParaRP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258682"/>
                  </a:ext>
                </a:extLst>
              </a:tr>
              <a:tr h="775273">
                <a:tc vMerge="1">
                  <a:txBody>
                    <a:bodyPr/>
                    <a:lstStyle/>
                    <a:p>
                      <a:endParaRPr lang="en-US"/>
                    </a:p>
                  </a:txBody>
                  <a:tcPr/>
                </a:tc>
                <a:tc>
                  <a:txBody>
                    <a:bodyPr/>
                    <a:lstStyle/>
                    <a:p>
                      <a:pPr algn="ctr">
                        <a:spcAft>
                          <a:spcPts val="0"/>
                        </a:spcAft>
                      </a:pPr>
                      <a:r>
                        <a:rPr lang="kk-KZ" sz="1300" dirty="0">
                          <a:effectLst/>
                        </a:rPr>
                        <a:t>Интерпретация</a:t>
                      </a:r>
                      <a:endParaRPr lang="en-US" sz="1300" dirty="0">
                        <a:effectLst/>
                        <a:latin typeface="Liberation Mono"/>
                        <a:ea typeface="Liberation Mono"/>
                        <a:cs typeface="Liberation Mono"/>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tx1"/>
                          </a:solidFill>
                          <a:effectLst/>
                          <a:latin typeface="+mn-lt"/>
                          <a:ea typeface="+mn-ea"/>
                          <a:cs typeface="+mn-cs"/>
                        </a:rPr>
                        <a:t>Реалистичные объяснения важнее туманных ожиданий.</a:t>
                      </a:r>
                      <a:endParaRPr lang="en-US" sz="1300" kern="1200" dirty="0">
                        <a:solidFill>
                          <a:srgbClr val="0070C0"/>
                        </a:solidFill>
                        <a:effectLst/>
                        <a:latin typeface="+mn-lt"/>
                        <a:ea typeface="+mn-ea"/>
                        <a:cs typeface="+mn-cs"/>
                      </a:endParaRPr>
                    </a:p>
                    <a:p>
                      <a:pPr marL="0" algn="l" defTabSz="914400" rtl="0" eaLnBrk="1" latinLnBrk="0" hangingPunct="1">
                        <a:spcAft>
                          <a:spcPts val="0"/>
                        </a:spcAft>
                      </a:pPr>
                      <a:r>
                        <a:rPr lang="ru-RU" sz="1300" kern="1200" dirty="0">
                          <a:solidFill>
                            <a:schemeClr val="tx1"/>
                          </a:solidFill>
                          <a:effectLst/>
                          <a:latin typeface="+mn-lt"/>
                          <a:ea typeface="+mn-ea"/>
                          <a:cs typeface="+mn-cs"/>
                        </a:rPr>
                        <a:t>Сильная поддержка со стороны родителей, но отсутствие возможности встретиться со специалистами.</a:t>
                      </a:r>
                      <a:r>
                        <a:rPr lang="en-US" sz="1300" kern="1200" dirty="0">
                          <a:solidFill>
                            <a:schemeClr val="tx1"/>
                          </a:solidFill>
                          <a:effectLst/>
                          <a:latin typeface="+mn-lt"/>
                          <a:ea typeface="+mn-ea"/>
                          <a:cs typeface="+mn-cs"/>
                        </a:rPr>
                        <a:t> </a:t>
                      </a:r>
                      <a:endParaRPr lang="en-US" sz="1300" kern="1200" dirty="0">
                        <a:solidFill>
                          <a:srgbClr val="0070C0"/>
                        </a:solidFill>
                        <a:effectLst/>
                        <a:latin typeface="+mn-lt"/>
                        <a:ea typeface="+mn-ea"/>
                        <a:cs typeface="+mn-cs"/>
                      </a:endParaRPr>
                    </a:p>
                    <a:p>
                      <a:pPr marL="0" algn="l" defTabSz="914400" rtl="0" eaLnBrk="1" latinLnBrk="0" hangingPunct="1">
                        <a:spcAft>
                          <a:spcPts val="0"/>
                        </a:spcAft>
                      </a:pPr>
                      <a:r>
                        <a:rPr lang="en-US" sz="1300" kern="1200" dirty="0" err="1">
                          <a:solidFill>
                            <a:schemeClr val="tx1"/>
                          </a:solidFill>
                          <a:effectLst/>
                          <a:latin typeface="+mn-lt"/>
                          <a:ea typeface="+mn-ea"/>
                          <a:cs typeface="+mn-cs"/>
                        </a:rPr>
                        <a:t>Важно</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укрепить</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доверие</a:t>
                      </a:r>
                      <a:r>
                        <a:rPr lang="en-US" sz="1300" kern="1200" dirty="0">
                          <a:solidFill>
                            <a:schemeClr val="tx1"/>
                          </a:solidFill>
                          <a:effectLst/>
                          <a:latin typeface="+mn-lt"/>
                          <a:ea typeface="+mn-ea"/>
                          <a:cs typeface="+mn-cs"/>
                        </a:rPr>
                        <a:t>.</a:t>
                      </a: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9404831"/>
                  </a:ext>
                </a:extLst>
              </a:tr>
            </a:tbl>
          </a:graphicData>
        </a:graphic>
      </p:graphicFrame>
      <p:sp>
        <p:nvSpPr>
          <p:cNvPr id="13" name="Ovaal 3"/>
          <p:cNvSpPr/>
          <p:nvPr/>
        </p:nvSpPr>
        <p:spPr>
          <a:xfrm>
            <a:off x="5987048" y="5162432"/>
            <a:ext cx="926497" cy="3529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5"/>
          <p:cNvSpPr/>
          <p:nvPr/>
        </p:nvSpPr>
        <p:spPr>
          <a:xfrm>
            <a:off x="5972301" y="2941960"/>
            <a:ext cx="955993" cy="463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9588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1961990781"/>
              </p:ext>
            </p:extLst>
          </p:nvPr>
        </p:nvGraphicFramePr>
        <p:xfrm>
          <a:off x="312589" y="1849719"/>
          <a:ext cx="5763747" cy="4152354"/>
        </p:xfrm>
        <a:graphic>
          <a:graphicData uri="http://schemas.openxmlformats.org/drawingml/2006/table">
            <a:tbl>
              <a:tblPr firstRow="1" firstCol="1" bandRow="1">
                <a:tableStyleId>{2D5ABB26-0587-4C30-8999-92F81FD0307C}</a:tableStyleId>
              </a:tblPr>
              <a:tblGrid>
                <a:gridCol w="674704">
                  <a:extLst>
                    <a:ext uri="{9D8B030D-6E8A-4147-A177-3AD203B41FA5}">
                      <a16:colId xmlns:a16="http://schemas.microsoft.com/office/drawing/2014/main" val="674525479"/>
                    </a:ext>
                  </a:extLst>
                </a:gridCol>
                <a:gridCol w="1056048">
                  <a:extLst>
                    <a:ext uri="{9D8B030D-6E8A-4147-A177-3AD203B41FA5}">
                      <a16:colId xmlns:a16="http://schemas.microsoft.com/office/drawing/2014/main" val="2368145204"/>
                    </a:ext>
                  </a:extLst>
                </a:gridCol>
                <a:gridCol w="4032995">
                  <a:extLst>
                    <a:ext uri="{9D8B030D-6E8A-4147-A177-3AD203B41FA5}">
                      <a16:colId xmlns:a16="http://schemas.microsoft.com/office/drawing/2014/main" val="3516456780"/>
                    </a:ext>
                  </a:extLst>
                </a:gridCol>
              </a:tblGrid>
              <a:tr h="258560">
                <a:tc gridSpan="3">
                  <a:txBody>
                    <a:bodyPr/>
                    <a:lstStyle/>
                    <a:p>
                      <a:pPr algn="ctr">
                        <a:spcAft>
                          <a:spcPts val="0"/>
                        </a:spcAft>
                      </a:pPr>
                      <a:r>
                        <a:rPr lang="en-US" sz="1400" dirty="0">
                          <a:solidFill>
                            <a:srgbClr val="0070C0"/>
                          </a:solidFill>
                          <a:effectLst/>
                        </a:rPr>
                        <a:t>Service Provider Characteristics</a:t>
                      </a:r>
                      <a:endParaRPr lang="en-US" sz="1400" dirty="0">
                        <a:effectLst/>
                        <a:latin typeface="Liberation Mono"/>
                        <a:ea typeface="Liberation Mono"/>
                        <a:cs typeface="Liberation Mono"/>
                      </a:endParaRPr>
                    </a:p>
                  </a:txBody>
                  <a:tcPr marL="35917" marR="35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1777669"/>
                  </a:ext>
                </a:extLst>
              </a:tr>
              <a:tr h="532478">
                <a:tc rowSpan="2">
                  <a:txBody>
                    <a:bodyPr/>
                    <a:lstStyle/>
                    <a:p>
                      <a:pPr algn="ctr">
                        <a:spcAft>
                          <a:spcPts val="0"/>
                        </a:spcAft>
                      </a:pPr>
                      <a:r>
                        <a:rPr lang="en-US" sz="1400" dirty="0">
                          <a:solidFill>
                            <a:srgbClr val="0070C0"/>
                          </a:solidFill>
                          <a:effectLst/>
                        </a:rPr>
                        <a:t>Nurse </a:t>
                      </a:r>
                      <a:r>
                        <a:rPr lang="en-US" sz="1400" dirty="0">
                          <a:effectLst/>
                        </a:rPr>
                        <a:t> </a:t>
                      </a:r>
                      <a:endParaRPr lang="en-US" sz="1200" dirty="0">
                        <a:effectLst/>
                        <a:latin typeface="Liberation Mono"/>
                        <a:ea typeface="Liberation Mono"/>
                        <a:cs typeface="Liberation Mono"/>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solidFill>
                            <a:srgbClr val="65A9D9"/>
                          </a:solidFill>
                          <a:effectLst/>
                        </a:rPr>
                        <a:t>Situation</a:t>
                      </a:r>
                      <a:r>
                        <a:rPr lang="en-US" sz="1400" dirty="0">
                          <a:effectLst/>
                        </a:rPr>
                        <a:t> </a:t>
                      </a:r>
                      <a:endParaRPr lang="en-US" sz="1200" dirty="0">
                        <a:effectLst/>
                        <a:latin typeface="Liberation Mono"/>
                        <a:ea typeface="Liberation Mono"/>
                        <a:cs typeface="Liberation Mono"/>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Having numerous private questions after the discharge of the baby</a:t>
                      </a:r>
                      <a:endParaRPr lang="ru-RU" sz="1400" kern="1200" dirty="0">
                        <a:solidFill>
                          <a:srgbClr val="0070C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Handover of information related to sensitive parents.</a:t>
                      </a:r>
                      <a:endParaRPr lang="en-US" sz="1400" dirty="0">
                        <a:effectLst/>
                        <a:latin typeface="Liberation Mono"/>
                        <a:ea typeface="Liberation Mono"/>
                        <a:cs typeface="Liberation Mono"/>
                      </a:endParaRPr>
                    </a:p>
                  </a:txBody>
                  <a:tcPr marL="35917" marR="35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7784042"/>
                  </a:ext>
                </a:extLst>
              </a:tr>
              <a:tr h="402108">
                <a:tc vMerge="1">
                  <a:txBody>
                    <a:bodyPr/>
                    <a:lstStyle/>
                    <a:p>
                      <a:endParaRPr lang="en-US"/>
                    </a:p>
                  </a:txBody>
                  <a:tcPr/>
                </a:tc>
                <a:tc>
                  <a:txBody>
                    <a:bodyPr/>
                    <a:lstStyle/>
                    <a:p>
                      <a:pPr algn="ctr">
                        <a:spcAft>
                          <a:spcPts val="0"/>
                        </a:spcAft>
                      </a:pPr>
                      <a:r>
                        <a:rPr lang="en-US" sz="1200" kern="1200" dirty="0">
                          <a:solidFill>
                            <a:srgbClr val="0070C0"/>
                          </a:solidFill>
                          <a:effectLst/>
                          <a:latin typeface="+mn-lt"/>
                          <a:ea typeface="+mn-ea"/>
                          <a:cs typeface="+mn-cs"/>
                        </a:rPr>
                        <a:t>Interpretation</a:t>
                      </a:r>
                      <a:r>
                        <a:rPr lang="en-US" sz="1400" dirty="0">
                          <a:effectLst/>
                        </a:rPr>
                        <a:t> </a:t>
                      </a:r>
                      <a:endParaRPr lang="en-US" sz="1200" dirty="0">
                        <a:effectLst/>
                        <a:latin typeface="Liberation Mono"/>
                        <a:ea typeface="Liberation Mono"/>
                        <a:cs typeface="Liberation Mono"/>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Repetition of basic questions from parents.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Requires a manual to assist parents. </a:t>
                      </a:r>
                      <a:endParaRPr lang="en-US" sz="1400" dirty="0">
                        <a:effectLst/>
                        <a:latin typeface="Liberation Mono"/>
                        <a:ea typeface="Liberation Mono"/>
                        <a:cs typeface="Liberation Mono"/>
                      </a:endParaRPr>
                    </a:p>
                  </a:txBody>
                  <a:tcPr marL="35917" marR="35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9907609"/>
                  </a:ext>
                </a:extLst>
              </a:tr>
              <a:tr h="1236810">
                <a:tc rowSpan="2">
                  <a:txBody>
                    <a:bodyPr/>
                    <a:lstStyle/>
                    <a:p>
                      <a:pPr algn="ctr">
                        <a:spcAft>
                          <a:spcPts val="0"/>
                        </a:spcAft>
                      </a:pPr>
                      <a:r>
                        <a:rPr lang="en-US" sz="1400" dirty="0">
                          <a:solidFill>
                            <a:srgbClr val="0070C0"/>
                          </a:solidFill>
                          <a:effectLst/>
                        </a:rPr>
                        <a:t>General nurse</a:t>
                      </a:r>
                      <a:r>
                        <a:rPr lang="en-US" sz="1400" dirty="0">
                          <a:effectLst/>
                        </a:rPr>
                        <a:t> </a:t>
                      </a:r>
                      <a:endParaRPr lang="en-US" sz="1200" dirty="0">
                        <a:effectLst/>
                        <a:latin typeface="Liberation Mono"/>
                        <a:ea typeface="Liberation Mono"/>
                        <a:cs typeface="Liberation Mono"/>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solidFill>
                            <a:srgbClr val="65A9D9"/>
                          </a:solidFill>
                          <a:effectLst/>
                        </a:rPr>
                        <a:t>Situation</a:t>
                      </a:r>
                      <a:r>
                        <a:rPr lang="en-US" sz="1400" dirty="0">
                          <a:effectLst/>
                        </a:rPr>
                        <a:t> </a:t>
                      </a:r>
                      <a:endParaRPr lang="en-US" sz="1400" dirty="0">
                        <a:effectLst/>
                        <a:latin typeface="Liberation Mono"/>
                        <a:ea typeface="Liberation Mono"/>
                        <a:cs typeface="Liberation Mono"/>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Parental education takes place for a limited period of time.</a:t>
                      </a:r>
                      <a:r>
                        <a:rPr lang="ru-RU" sz="1400" kern="1200" dirty="0">
                          <a:solidFill>
                            <a:srgbClr val="0070C0"/>
                          </a:solidFill>
                          <a:effectLst/>
                          <a:latin typeface="+mn-lt"/>
                          <a:ea typeface="+mn-ea"/>
                          <a:cs typeface="+mn-cs"/>
                        </a:rPr>
                        <a:t> </a:t>
                      </a:r>
                      <a:r>
                        <a:rPr lang="en-US" sz="1400" kern="1200" dirty="0">
                          <a:solidFill>
                            <a:srgbClr val="0070C0"/>
                          </a:solidFill>
                          <a:effectLst/>
                          <a:latin typeface="+mn-lt"/>
                          <a:ea typeface="+mn-ea"/>
                          <a:cs typeface="+mn-cs"/>
                        </a:rPr>
                        <a:t>Frequent nurse rotation due to shift work.</a:t>
                      </a:r>
                      <a:endParaRPr lang="ru-RU" sz="1400" kern="1200" dirty="0">
                        <a:solidFill>
                          <a:srgbClr val="0070C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Difﬁculties facing fatigued parents</a:t>
                      </a:r>
                      <a:r>
                        <a:rPr lang="ru-RU" sz="1400" kern="1200" dirty="0">
                          <a:solidFill>
                            <a:srgbClr val="0070C0"/>
                          </a:solidFill>
                          <a:effectLst/>
                          <a:latin typeface="+mn-lt"/>
                          <a:ea typeface="+mn-ea"/>
                          <a:cs typeface="+mn-cs"/>
                        </a:rPr>
                        <a:t>.</a:t>
                      </a:r>
                      <a:r>
                        <a:rPr lang="en-US" sz="1400" kern="1200" dirty="0">
                          <a:solidFill>
                            <a:srgbClr val="0070C0"/>
                          </a:solidFill>
                          <a:effectLst/>
                          <a:latin typeface="+mn-lt"/>
                          <a:ea typeface="+mn-ea"/>
                          <a:cs typeface="+mn-cs"/>
                        </a:rPr>
                        <a:t> </a:t>
                      </a:r>
                      <a:endParaRPr lang="en-US" sz="1400" dirty="0">
                        <a:effectLst/>
                        <a:latin typeface="Liberation Mono"/>
                        <a:ea typeface="Liberation Mono"/>
                        <a:cs typeface="Liberation Mono"/>
                      </a:endParaRPr>
                    </a:p>
                  </a:txBody>
                  <a:tcPr marL="35917" marR="35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932909"/>
                  </a:ext>
                </a:extLst>
              </a:tr>
              <a:tr h="1590184">
                <a:tc vMerge="1">
                  <a:txBody>
                    <a:bodyPr/>
                    <a:lstStyle/>
                    <a:p>
                      <a:endParaRPr lang="en-US"/>
                    </a:p>
                  </a:txBody>
                  <a:tcPr/>
                </a:tc>
                <a:tc>
                  <a:txBody>
                    <a:bodyPr/>
                    <a:lstStyle/>
                    <a:p>
                      <a:pPr algn="ctr">
                        <a:spcAft>
                          <a:spcPts val="0"/>
                        </a:spcAft>
                      </a:pPr>
                      <a:r>
                        <a:rPr lang="en-US" sz="1400" kern="1200" dirty="0">
                          <a:solidFill>
                            <a:srgbClr val="0070C0"/>
                          </a:solidFill>
                          <a:effectLst/>
                          <a:latin typeface="+mn-lt"/>
                          <a:ea typeface="+mn-ea"/>
                          <a:cs typeface="+mn-cs"/>
                        </a:rPr>
                        <a:t>Interpretation</a:t>
                      </a:r>
                      <a:r>
                        <a:rPr lang="en-US" sz="1400" dirty="0">
                          <a:effectLst/>
                        </a:rPr>
                        <a:t> </a:t>
                      </a:r>
                      <a:endParaRPr lang="en-US" sz="1400" dirty="0">
                        <a:effectLst/>
                        <a:latin typeface="Liberation Mono"/>
                        <a:ea typeface="Liberation Mono"/>
                        <a:cs typeface="Liberation Mono"/>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All education must be completed within the visiting hours. </a:t>
                      </a:r>
                      <a:endParaRPr lang="ru-RU" sz="1400" kern="1200" dirty="0">
                        <a:solidFill>
                          <a:srgbClr val="0070C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Poor educational efﬁciency due to frequent nurse changes. </a:t>
                      </a:r>
                      <a:endParaRPr lang="ru-RU" sz="1400" kern="1200" dirty="0">
                        <a:solidFill>
                          <a:srgbClr val="0070C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Emotional difﬁculty in dealing with parents.</a:t>
                      </a:r>
                      <a:r>
                        <a:rPr lang="ru-RU" sz="1400" dirty="0">
                          <a:effectLst/>
                        </a:rPr>
                        <a:t> </a:t>
                      </a:r>
                      <a:endParaRPr lang="en-US" sz="1400" dirty="0">
                        <a:effectLst/>
                        <a:latin typeface="Liberation Mono"/>
                        <a:ea typeface="Liberation Mono"/>
                        <a:cs typeface="Liberation Mono"/>
                      </a:endParaRPr>
                    </a:p>
                  </a:txBody>
                  <a:tcPr marL="35917" marR="35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906105"/>
                  </a:ext>
                </a:extLst>
              </a:tr>
            </a:tbl>
          </a:graphicData>
        </a:graphic>
      </p:graphicFrame>
      <p:sp>
        <p:nvSpPr>
          <p:cNvPr id="2" name="Titel 1"/>
          <p:cNvSpPr>
            <a:spLocks noGrp="1"/>
          </p:cNvSpPr>
          <p:nvPr>
            <p:ph type="title"/>
          </p:nvPr>
        </p:nvSpPr>
        <p:spPr>
          <a:xfrm>
            <a:off x="606417" y="-17935"/>
            <a:ext cx="11277600" cy="808963"/>
          </a:xfrm>
        </p:spPr>
        <p:txBody>
          <a:bodyPr/>
          <a:lstStyle/>
          <a:p>
            <a:r>
              <a:rPr lang="nl-NL" b="1" dirty="0"/>
              <a:t>Results/ </a:t>
            </a:r>
            <a:r>
              <a:rPr lang="kk-KZ" b="1" dirty="0">
                <a:solidFill>
                  <a:schemeClr val="tx1"/>
                </a:solidFill>
              </a:rPr>
              <a:t>Результаты</a:t>
            </a:r>
            <a:endParaRPr lang="nl-NL" b="1" dirty="0"/>
          </a:p>
        </p:txBody>
      </p:sp>
      <p:sp>
        <p:nvSpPr>
          <p:cNvPr id="3" name="Rechthoek 2"/>
          <p:cNvSpPr/>
          <p:nvPr/>
        </p:nvSpPr>
        <p:spPr>
          <a:xfrm>
            <a:off x="376710" y="904875"/>
            <a:ext cx="5178515" cy="830997"/>
          </a:xfrm>
          <a:prstGeom prst="rect">
            <a:avLst/>
          </a:prstGeom>
        </p:spPr>
        <p:txBody>
          <a:bodyPr wrap="square">
            <a:spAutoFit/>
          </a:bodyPr>
          <a:lstStyle/>
          <a:p>
            <a:r>
              <a:rPr lang="en-US" sz="1600" dirty="0">
                <a:solidFill>
                  <a:srgbClr val="0070C0"/>
                </a:solidFill>
              </a:rPr>
              <a:t>Based on the </a:t>
            </a:r>
            <a:r>
              <a:rPr lang="en-US" sz="1600" b="1" dirty="0">
                <a:solidFill>
                  <a:srgbClr val="FF0000"/>
                </a:solidFill>
              </a:rPr>
              <a:t>RESULTS of </a:t>
            </a:r>
            <a:r>
              <a:rPr lang="en-US" sz="1600" b="1">
                <a:solidFill>
                  <a:srgbClr val="FF0000"/>
                </a:solidFill>
              </a:rPr>
              <a:t>the OBSERVATIONS </a:t>
            </a:r>
            <a:r>
              <a:rPr lang="en-US" sz="1600" b="1" dirty="0">
                <a:solidFill>
                  <a:srgbClr val="FF0000"/>
                </a:solidFill>
              </a:rPr>
              <a:t>&amp; INTERVIEWS</a:t>
            </a:r>
            <a:r>
              <a:rPr lang="en-US" sz="1600" dirty="0">
                <a:solidFill>
                  <a:srgbClr val="0070C0"/>
                </a:solidFill>
              </a:rPr>
              <a:t>, we ascertained the key issues of each group regarding services and parents’ needs (see table)</a:t>
            </a:r>
            <a:endParaRPr lang="ru-RU" sz="1600" dirty="0">
              <a:solidFill>
                <a:srgbClr val="0070C0"/>
              </a:solidFill>
            </a:endParaRPr>
          </a:p>
        </p:txBody>
      </p:sp>
      <p:sp>
        <p:nvSpPr>
          <p:cNvPr id="6" name="Ovaal 5"/>
          <p:cNvSpPr/>
          <p:nvPr/>
        </p:nvSpPr>
        <p:spPr>
          <a:xfrm>
            <a:off x="224099" y="2026701"/>
            <a:ext cx="837785" cy="13850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p:cNvSpPr/>
          <p:nvPr/>
        </p:nvSpPr>
        <p:spPr>
          <a:xfrm>
            <a:off x="143708" y="4374482"/>
            <a:ext cx="918176" cy="10627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Прямоугольник 4"/>
          <p:cNvSpPr/>
          <p:nvPr/>
        </p:nvSpPr>
        <p:spPr>
          <a:xfrm>
            <a:off x="6076335" y="904875"/>
            <a:ext cx="5722375" cy="830997"/>
          </a:xfrm>
          <a:prstGeom prst="rect">
            <a:avLst/>
          </a:prstGeom>
        </p:spPr>
        <p:txBody>
          <a:bodyPr wrap="square">
            <a:spAutoFit/>
          </a:bodyPr>
          <a:lstStyle/>
          <a:p>
            <a:pPr lvl="0"/>
            <a:r>
              <a:rPr lang="ru-RU" sz="1600" dirty="0">
                <a:solidFill>
                  <a:srgbClr val="000000"/>
                </a:solidFill>
              </a:rPr>
              <a:t>По </a:t>
            </a:r>
            <a:r>
              <a:rPr lang="ru-RU" sz="1600" b="1" dirty="0">
                <a:solidFill>
                  <a:srgbClr val="C00000"/>
                </a:solidFill>
              </a:rPr>
              <a:t>РЕЗУЛЬТАТАМ НАБЛЮДЕНИЙ И ИНТЕРВЬЮ </a:t>
            </a:r>
            <a:r>
              <a:rPr lang="ru-RU" sz="1600" dirty="0">
                <a:solidFill>
                  <a:srgbClr val="000000"/>
                </a:solidFill>
              </a:rPr>
              <a:t>мы выявили ключевые вопросы каждой группы в отношении услуг и потребностей родителей (см. Таблицу).</a:t>
            </a:r>
            <a:endParaRPr lang="nl-NL" sz="1600" dirty="0">
              <a:solidFill>
                <a:srgbClr val="000000"/>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233600625"/>
              </p:ext>
            </p:extLst>
          </p:nvPr>
        </p:nvGraphicFramePr>
        <p:xfrm>
          <a:off x="6245217" y="1849721"/>
          <a:ext cx="5763747" cy="4389047"/>
        </p:xfrm>
        <a:graphic>
          <a:graphicData uri="http://schemas.openxmlformats.org/drawingml/2006/table">
            <a:tbl>
              <a:tblPr firstRow="1" firstCol="1" bandRow="1">
                <a:tableStyleId>{2D5ABB26-0587-4C30-8999-92F81FD0307C}</a:tableStyleId>
              </a:tblPr>
              <a:tblGrid>
                <a:gridCol w="674704">
                  <a:extLst>
                    <a:ext uri="{9D8B030D-6E8A-4147-A177-3AD203B41FA5}">
                      <a16:colId xmlns:a16="http://schemas.microsoft.com/office/drawing/2014/main" val="674525479"/>
                    </a:ext>
                  </a:extLst>
                </a:gridCol>
                <a:gridCol w="1056048">
                  <a:extLst>
                    <a:ext uri="{9D8B030D-6E8A-4147-A177-3AD203B41FA5}">
                      <a16:colId xmlns:a16="http://schemas.microsoft.com/office/drawing/2014/main" val="2368145204"/>
                    </a:ext>
                  </a:extLst>
                </a:gridCol>
                <a:gridCol w="4032995">
                  <a:extLst>
                    <a:ext uri="{9D8B030D-6E8A-4147-A177-3AD203B41FA5}">
                      <a16:colId xmlns:a16="http://schemas.microsoft.com/office/drawing/2014/main" val="3516456780"/>
                    </a:ext>
                  </a:extLst>
                </a:gridCol>
              </a:tblGrid>
              <a:tr h="255761">
                <a:tc gridSpan="3">
                  <a:txBody>
                    <a:bodyPr/>
                    <a:lstStyle/>
                    <a:p>
                      <a:pPr algn="ctr">
                        <a:spcAft>
                          <a:spcPts val="0"/>
                        </a:spcAft>
                      </a:pPr>
                      <a:r>
                        <a:rPr lang="ru-RU" sz="1400" dirty="0">
                          <a:effectLst/>
                        </a:rPr>
                        <a:t>Характеристики поставщика услуг</a:t>
                      </a:r>
                      <a:endParaRPr lang="en-US" sz="1400" dirty="0">
                        <a:effectLst/>
                        <a:latin typeface="Liberation Mono"/>
                        <a:ea typeface="Liberation Mono"/>
                        <a:cs typeface="Liberation Mono"/>
                      </a:endParaRPr>
                    </a:p>
                  </a:txBody>
                  <a:tcPr marL="35917" marR="35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1777669"/>
                  </a:ext>
                </a:extLst>
              </a:tr>
              <a:tr h="811586">
                <a:tc rowSpan="2">
                  <a:txBody>
                    <a:bodyPr/>
                    <a:lstStyle/>
                    <a:p>
                      <a:pPr algn="ctr">
                        <a:spcAft>
                          <a:spcPts val="0"/>
                        </a:spcAft>
                      </a:pPr>
                      <a:r>
                        <a:rPr lang="ru-RU" sz="1400" dirty="0">
                          <a:effectLst/>
                        </a:rPr>
                        <a:t>Специализированная медсестра образования</a:t>
                      </a:r>
                      <a:endParaRPr lang="en-US" sz="1200" dirty="0">
                        <a:effectLst/>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400" dirty="0">
                          <a:effectLst/>
                        </a:rPr>
                        <a:t>Ситуация</a:t>
                      </a:r>
                      <a:endParaRPr lang="en-US" sz="1200" dirty="0">
                        <a:effectLst/>
                      </a:endParaRPr>
                    </a:p>
                    <a:p>
                      <a:pPr>
                        <a:spcAft>
                          <a:spcPts val="0"/>
                        </a:spcAft>
                      </a:pPr>
                      <a:r>
                        <a:rPr lang="en-US" sz="1400" dirty="0">
                          <a:effectLst/>
                        </a:rPr>
                        <a:t> </a:t>
                      </a:r>
                      <a:endParaRPr lang="en-US" sz="1200" dirty="0">
                        <a:effectLst/>
                        <a:latin typeface="Liberation Mono"/>
                        <a:ea typeface="Liberation Mono"/>
                        <a:cs typeface="Liberation Mono"/>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effectLst/>
                        </a:rPr>
                        <a:t>Многочисленные личные вопросы после выписки ребенка.</a:t>
                      </a:r>
                      <a:endParaRPr lang="en-US" sz="1400" kern="1200" dirty="0">
                        <a:solidFill>
                          <a:srgbClr val="0070C0"/>
                        </a:solidFill>
                        <a:effectLst/>
                        <a:latin typeface="+mn-lt"/>
                        <a:ea typeface="+mn-ea"/>
                        <a:cs typeface="+mn-cs"/>
                      </a:endParaRPr>
                    </a:p>
                    <a:p>
                      <a:pPr marL="0" algn="l" defTabSz="914400" rtl="0" eaLnBrk="1" latinLnBrk="0" hangingPunct="1">
                        <a:spcAft>
                          <a:spcPts val="0"/>
                        </a:spcAft>
                      </a:pPr>
                      <a:r>
                        <a:rPr lang="ru-RU" sz="1400" dirty="0">
                          <a:effectLst/>
                        </a:rPr>
                        <a:t>Передача информации, относящейся к чувствительным родителям.</a:t>
                      </a:r>
                      <a:endParaRPr lang="en-US" sz="1400" dirty="0">
                        <a:effectLst/>
                        <a:latin typeface="Liberation Mono"/>
                        <a:ea typeface="Liberation Mono"/>
                        <a:cs typeface="Liberation Mono"/>
                      </a:endParaRPr>
                    </a:p>
                  </a:txBody>
                  <a:tcPr marL="35917" marR="35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7784042"/>
                  </a:ext>
                </a:extLst>
              </a:tr>
              <a:tr h="608690">
                <a:tc vMerge="1">
                  <a:txBody>
                    <a:bodyPr/>
                    <a:lstStyle/>
                    <a:p>
                      <a:endParaRPr lang="en-US"/>
                    </a:p>
                  </a:txBody>
                  <a:tcPr/>
                </a:tc>
                <a:tc>
                  <a:txBody>
                    <a:bodyPr/>
                    <a:lstStyle/>
                    <a:p>
                      <a:pPr algn="ctr">
                        <a:spcAft>
                          <a:spcPts val="0"/>
                        </a:spcAft>
                      </a:pPr>
                      <a:r>
                        <a:rPr lang="ru-RU" sz="1400" baseline="0" dirty="0">
                          <a:effectLst/>
                        </a:rPr>
                        <a:t>Интерпретация</a:t>
                      </a:r>
                      <a:endParaRPr lang="en-US" sz="1200" dirty="0">
                        <a:effectLst/>
                        <a:latin typeface="Liberation Mono"/>
                        <a:ea typeface="Liberation Mono"/>
                        <a:cs typeface="Liberation Mono"/>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effectLst/>
                        </a:rPr>
                        <a:t>Повторение</a:t>
                      </a:r>
                      <a:r>
                        <a:rPr lang="en-US" sz="1400" dirty="0">
                          <a:effectLst/>
                        </a:rPr>
                        <a:t> </a:t>
                      </a:r>
                      <a:r>
                        <a:rPr lang="en-US" sz="1400" dirty="0" err="1">
                          <a:effectLst/>
                        </a:rPr>
                        <a:t>основных</a:t>
                      </a:r>
                      <a:r>
                        <a:rPr lang="en-US" sz="1400" dirty="0">
                          <a:effectLst/>
                        </a:rPr>
                        <a:t> </a:t>
                      </a:r>
                      <a:r>
                        <a:rPr lang="en-US" sz="1400" dirty="0" err="1">
                          <a:effectLst/>
                        </a:rPr>
                        <a:t>вопросов</a:t>
                      </a:r>
                      <a:r>
                        <a:rPr lang="en-US" sz="1400" dirty="0">
                          <a:effectLst/>
                        </a:rPr>
                        <a:t> </a:t>
                      </a:r>
                      <a:r>
                        <a:rPr lang="en-US" sz="1400" dirty="0" err="1">
                          <a:effectLst/>
                        </a:rPr>
                        <a:t>родителей</a:t>
                      </a:r>
                      <a:r>
                        <a:rPr lang="en-US" sz="1400" dirty="0">
                          <a:effectLst/>
                        </a:rPr>
                        <a:t>.</a:t>
                      </a:r>
                      <a:endParaRPr lang="en-US" sz="1400" kern="1200" dirty="0">
                        <a:solidFill>
                          <a:srgbClr val="0070C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effectLst/>
                        </a:rPr>
                        <a:t>Требуется руководство в помощь родителям.</a:t>
                      </a:r>
                      <a:endParaRPr lang="en-US" sz="1400" dirty="0">
                        <a:effectLst/>
                        <a:latin typeface="Liberation Mono"/>
                        <a:ea typeface="Liberation Mono"/>
                        <a:cs typeface="Liberation Mono"/>
                      </a:endParaRPr>
                    </a:p>
                  </a:txBody>
                  <a:tcPr marL="35917" marR="35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9907609"/>
                  </a:ext>
                </a:extLst>
              </a:tr>
              <a:tr h="1012327">
                <a:tc rowSpan="2">
                  <a:txBody>
                    <a:bodyPr/>
                    <a:lstStyle/>
                    <a:p>
                      <a:pPr algn="ctr">
                        <a:spcAft>
                          <a:spcPts val="0"/>
                        </a:spcAft>
                      </a:pPr>
                      <a:r>
                        <a:rPr lang="ru-RU" sz="1400" dirty="0">
                          <a:effectLst/>
                        </a:rPr>
                        <a:t>Общая медсестра</a:t>
                      </a:r>
                      <a:endParaRPr lang="en-US" sz="1200" dirty="0">
                        <a:effectLst/>
                        <a:latin typeface="Liberation Mono"/>
                        <a:ea typeface="Liberation Mono"/>
                        <a:cs typeface="Liberation Mono"/>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400" dirty="0">
                          <a:effectLst/>
                        </a:rPr>
                        <a:t>Ситуация</a:t>
                      </a:r>
                      <a:endParaRPr lang="en-US" sz="1400" dirty="0">
                        <a:effectLst/>
                      </a:endParaRPr>
                    </a:p>
                    <a:p>
                      <a:pPr>
                        <a:spcAft>
                          <a:spcPts val="0"/>
                        </a:spcAft>
                      </a:pPr>
                      <a:r>
                        <a:rPr lang="en-US" sz="1400" dirty="0">
                          <a:effectLst/>
                        </a:rPr>
                        <a:t> </a:t>
                      </a:r>
                      <a:endParaRPr lang="en-US" sz="1400" dirty="0">
                        <a:effectLst/>
                        <a:latin typeface="Liberation Mono"/>
                        <a:ea typeface="Liberation Mono"/>
                        <a:cs typeface="Liberation Mono"/>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effectLst/>
                        </a:rPr>
                        <a:t>Родительское обучение длится ограниченный период времени.</a:t>
                      </a:r>
                      <a:endParaRPr lang="en-US" sz="1400" kern="1200" dirty="0">
                        <a:solidFill>
                          <a:srgbClr val="0070C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effectLst/>
                        </a:rPr>
                        <a:t>Частая смена медсестры из-за сменной работы.</a:t>
                      </a:r>
                      <a:endParaRPr lang="en-US" sz="1400" kern="1200" dirty="0">
                        <a:solidFill>
                          <a:srgbClr val="0070C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effectLst/>
                        </a:rPr>
                        <a:t>Трудности, с которыми сталкиваются уставшие родители.</a:t>
                      </a:r>
                      <a:endParaRPr lang="en-US" sz="1400" dirty="0">
                        <a:effectLst/>
                        <a:latin typeface="Liberation Mono"/>
                        <a:ea typeface="Liberation Mono"/>
                        <a:cs typeface="Liberation Mono"/>
                      </a:endParaRPr>
                    </a:p>
                  </a:txBody>
                  <a:tcPr marL="35917" marR="35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932909"/>
                  </a:ext>
                </a:extLst>
              </a:tr>
              <a:tr h="1572966">
                <a:tc vMerge="1">
                  <a:txBody>
                    <a:bodyPr/>
                    <a:lstStyle/>
                    <a:p>
                      <a:endParaRPr lang="en-US"/>
                    </a:p>
                  </a:txBody>
                  <a:tcPr/>
                </a:tc>
                <a:tc>
                  <a:txBody>
                    <a:bodyPr/>
                    <a:lstStyle/>
                    <a:p>
                      <a:pPr algn="ctr">
                        <a:spcAft>
                          <a:spcPts val="0"/>
                        </a:spcAft>
                      </a:pPr>
                      <a:r>
                        <a:rPr lang="ru-RU" sz="1400" baseline="0" dirty="0">
                          <a:effectLst/>
                        </a:rPr>
                        <a:t>Интерпретация</a:t>
                      </a:r>
                      <a:endParaRPr lang="en-US" sz="1400" dirty="0">
                        <a:effectLst/>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effectLst/>
                        </a:rPr>
                        <a:t>Все образование должно быть завершено в часы посещения.</a:t>
                      </a:r>
                      <a:endParaRPr lang="en-US" sz="1400" kern="1200" dirty="0">
                        <a:solidFill>
                          <a:srgbClr val="0070C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effectLst/>
                        </a:rPr>
                        <a:t>Низкая эффективность обучения из-за частой смены медсестры.</a:t>
                      </a:r>
                      <a:endParaRPr lang="en-US" sz="1400" kern="1200" dirty="0">
                        <a:solidFill>
                          <a:srgbClr val="0070C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effectLst/>
                        </a:rPr>
                        <a:t>Эмоциональные трудности в общении с родителями.</a:t>
                      </a:r>
                      <a:endParaRPr lang="en-US" sz="1400" dirty="0">
                        <a:effectLst/>
                        <a:latin typeface="Liberation Mono"/>
                        <a:ea typeface="Liberation Mono"/>
                        <a:cs typeface="Liberation Mono"/>
                      </a:endParaRPr>
                    </a:p>
                  </a:txBody>
                  <a:tcPr marL="35917" marR="35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906105"/>
                  </a:ext>
                </a:extLst>
              </a:tr>
            </a:tbl>
          </a:graphicData>
        </a:graphic>
      </p:graphicFrame>
      <p:sp>
        <p:nvSpPr>
          <p:cNvPr id="10" name="Ovaal 5"/>
          <p:cNvSpPr/>
          <p:nvPr/>
        </p:nvSpPr>
        <p:spPr>
          <a:xfrm>
            <a:off x="6196058" y="2003471"/>
            <a:ext cx="716020" cy="17819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6"/>
          <p:cNvSpPr/>
          <p:nvPr/>
        </p:nvSpPr>
        <p:spPr>
          <a:xfrm>
            <a:off x="6125496" y="4625205"/>
            <a:ext cx="918176" cy="10627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36039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04383" y="0"/>
            <a:ext cx="5603643" cy="835741"/>
          </a:xfrm>
        </p:spPr>
        <p:txBody>
          <a:bodyPr>
            <a:normAutofit/>
          </a:bodyPr>
          <a:lstStyle/>
          <a:p>
            <a:r>
              <a:rPr lang="nl-NL" sz="2800" b="1" dirty="0"/>
              <a:t>Results – Definition </a:t>
            </a:r>
            <a:br>
              <a:rPr lang="ru-RU" sz="2800" b="1" dirty="0"/>
            </a:br>
            <a:r>
              <a:rPr lang="kk-KZ" sz="2800" b="1" dirty="0">
                <a:solidFill>
                  <a:schemeClr val="tx1"/>
                </a:solidFill>
              </a:rPr>
              <a:t>Результаты -Определение</a:t>
            </a:r>
            <a:endParaRPr lang="nl-NL" sz="2400" b="1" dirty="0">
              <a:solidFill>
                <a:srgbClr val="FF0000"/>
              </a:solidFill>
              <a:latin typeface="Arial" panose="020B0604020202020204" pitchFamily="34" charset="0"/>
              <a:cs typeface="Arial" panose="020B0604020202020204" pitchFamily="34" charset="0"/>
            </a:endParaRPr>
          </a:p>
        </p:txBody>
      </p:sp>
      <p:pic>
        <p:nvPicPr>
          <p:cNvPr id="4" name="Tijdelijke aanduiding voor inhoud 3"/>
          <p:cNvPicPr>
            <a:picLocks noGrp="1" noChangeAspect="1"/>
          </p:cNvPicPr>
          <p:nvPr>
            <p:ph idx="1"/>
          </p:nvPr>
        </p:nvPicPr>
        <p:blipFill rotWithShape="1">
          <a:blip r:embed="rId3"/>
          <a:srcRect l="69025" t="32686" r="11711" b="9414"/>
          <a:stretch/>
        </p:blipFill>
        <p:spPr>
          <a:xfrm>
            <a:off x="1253963" y="2504297"/>
            <a:ext cx="8551567" cy="3763431"/>
          </a:xfrm>
          <a:prstGeom prst="rect">
            <a:avLst/>
          </a:prstGeom>
        </p:spPr>
      </p:pic>
      <p:sp>
        <p:nvSpPr>
          <p:cNvPr id="7" name="Afgeronde rechthoek 6"/>
          <p:cNvSpPr/>
          <p:nvPr/>
        </p:nvSpPr>
        <p:spPr>
          <a:xfrm flipH="1">
            <a:off x="216350" y="1469088"/>
            <a:ext cx="5447031" cy="1203453"/>
          </a:xfrm>
          <a:prstGeom prst="roundRect">
            <a:avLst/>
          </a:prstGeom>
          <a:solidFill>
            <a:schemeClr val="bg2"/>
          </a:solidFill>
          <a:ln>
            <a:solidFill>
              <a:srgbClr val="335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0070C0"/>
                </a:solidFill>
              </a:rPr>
              <a:t>By visualizing NICU service through customer journey map &amp; service blueprint, touchpoints  were identified in accordance with the overall service flow. </a:t>
            </a:r>
          </a:p>
          <a:p>
            <a:pPr algn="ctr"/>
            <a:r>
              <a:rPr lang="en-US" sz="1100" b="1" i="1" dirty="0">
                <a:solidFill>
                  <a:srgbClr val="0070C0"/>
                </a:solidFill>
              </a:rPr>
              <a:t>Thereby it shows emotional factor of anxiety &amp; discomfort that can occur in the NICU, the physical environment, interaction, backstage interaction, support processes, and user actions</a:t>
            </a:r>
          </a:p>
        </p:txBody>
      </p:sp>
      <p:sp>
        <p:nvSpPr>
          <p:cNvPr id="5" name="Ovaal 4"/>
          <p:cNvSpPr/>
          <p:nvPr/>
        </p:nvSpPr>
        <p:spPr>
          <a:xfrm>
            <a:off x="1103496" y="3491901"/>
            <a:ext cx="636814" cy="420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1115840" y="4872005"/>
            <a:ext cx="636814" cy="420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p:cNvSpPr/>
          <p:nvPr/>
        </p:nvSpPr>
        <p:spPr>
          <a:xfrm>
            <a:off x="1128184" y="5709404"/>
            <a:ext cx="612126" cy="420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6"/>
          <p:cNvSpPr/>
          <p:nvPr/>
        </p:nvSpPr>
        <p:spPr>
          <a:xfrm flipH="1">
            <a:off x="6560994" y="1469088"/>
            <a:ext cx="5390954" cy="1203453"/>
          </a:xfrm>
          <a:prstGeom prst="roundRect">
            <a:avLst/>
          </a:prstGeom>
          <a:solidFill>
            <a:schemeClr val="bg2"/>
          </a:solidFill>
          <a:ln>
            <a:solidFill>
              <a:srgbClr val="335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i="1" dirty="0">
                <a:solidFill>
                  <a:schemeClr val="tx1"/>
                </a:solidFill>
              </a:rPr>
              <a:t>Путем визуализации сервиса в ОИТН через карту пути клиента и схему услуги были определены точки соприкосновения в соответствии с общим потоком обслуживания, показывая эмоциональный фактор беспокойства и дискомфорта, которые могут возникнуть в отделении интенсивной терапии, физическую среду, взаимодействие, взаимодействие за кулисами, процессы поддержки и действия пользователя</a:t>
            </a:r>
            <a:endParaRPr lang="en-US" sz="1100" b="1" i="1" dirty="0">
              <a:solidFill>
                <a:schemeClr val="tx1"/>
              </a:solidFill>
            </a:endParaRPr>
          </a:p>
        </p:txBody>
      </p:sp>
      <p:sp>
        <p:nvSpPr>
          <p:cNvPr id="12" name="Прямоугольник 11"/>
          <p:cNvSpPr/>
          <p:nvPr/>
        </p:nvSpPr>
        <p:spPr>
          <a:xfrm>
            <a:off x="787742" y="936971"/>
            <a:ext cx="4304246" cy="430887"/>
          </a:xfrm>
          <a:prstGeom prst="rect">
            <a:avLst/>
          </a:prstGeom>
        </p:spPr>
        <p:txBody>
          <a:bodyPr wrap="square">
            <a:spAutoFit/>
          </a:bodyPr>
          <a:lstStyle/>
          <a:p>
            <a:r>
              <a:rPr lang="nl-NL" sz="2200" b="1" spc="-50" dirty="0">
                <a:solidFill>
                  <a:srgbClr val="FF0000"/>
                </a:solidFill>
                <a:ea typeface="+mj-ea"/>
                <a:cs typeface="Arial" panose="020B0604020202020204" pitchFamily="34" charset="0"/>
              </a:rPr>
              <a:t>The Customer Journey Map</a:t>
            </a:r>
            <a:endParaRPr lang="ru-RU" dirty="0"/>
          </a:p>
        </p:txBody>
      </p:sp>
      <p:sp>
        <p:nvSpPr>
          <p:cNvPr id="14" name="Прямоугольник 13"/>
          <p:cNvSpPr/>
          <p:nvPr/>
        </p:nvSpPr>
        <p:spPr>
          <a:xfrm>
            <a:off x="7850477" y="898498"/>
            <a:ext cx="2976264" cy="507831"/>
          </a:xfrm>
          <a:prstGeom prst="rect">
            <a:avLst/>
          </a:prstGeom>
        </p:spPr>
        <p:txBody>
          <a:bodyPr wrap="none">
            <a:spAutoFit/>
          </a:bodyPr>
          <a:lstStyle/>
          <a:p>
            <a:pPr lvl="0"/>
            <a:r>
              <a:rPr lang="kk-KZ" sz="2700" b="1" spc="-50" dirty="0">
                <a:solidFill>
                  <a:srgbClr val="FF0000"/>
                </a:solidFill>
              </a:rPr>
              <a:t>Карта пути клиента</a:t>
            </a:r>
            <a:endParaRPr lang="ru-RU" dirty="0">
              <a:solidFill>
                <a:srgbClr val="FF0000"/>
              </a:solidFill>
            </a:endParaRPr>
          </a:p>
        </p:txBody>
      </p:sp>
    </p:spTree>
    <p:extLst>
      <p:ext uri="{BB962C8B-B14F-4D97-AF65-F5344CB8AC3E}">
        <p14:creationId xmlns:p14="http://schemas.microsoft.com/office/powerpoint/2010/main" val="463291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11842" y="0"/>
            <a:ext cx="3324468" cy="815079"/>
          </a:xfrm>
        </p:spPr>
        <p:txBody>
          <a:bodyPr>
            <a:normAutofit/>
          </a:bodyPr>
          <a:lstStyle/>
          <a:p>
            <a:r>
              <a:rPr lang="nl-NL" sz="2000" b="1" dirty="0"/>
              <a:t>Results – Definition</a:t>
            </a:r>
            <a:br>
              <a:rPr lang="ru-RU" sz="2000" b="1" dirty="0"/>
            </a:br>
            <a:r>
              <a:rPr lang="kk-KZ" sz="2000" b="1" dirty="0">
                <a:solidFill>
                  <a:schemeClr val="tx1"/>
                </a:solidFill>
              </a:rPr>
              <a:t>Результаты -Определение</a:t>
            </a:r>
            <a:endParaRPr lang="nl-NL" sz="1800" b="1" dirty="0">
              <a:solidFill>
                <a:schemeClr val="tx1"/>
              </a:solidFill>
            </a:endParaRPr>
          </a:p>
        </p:txBody>
      </p:sp>
      <p:pic>
        <p:nvPicPr>
          <p:cNvPr id="5" name="Tijdelijke aanduiding voor inhoud 4"/>
          <p:cNvPicPr>
            <a:picLocks noGrp="1" noChangeAspect="1"/>
          </p:cNvPicPr>
          <p:nvPr>
            <p:ph idx="1"/>
          </p:nvPr>
        </p:nvPicPr>
        <p:blipFill rotWithShape="1">
          <a:blip r:embed="rId3"/>
          <a:srcRect l="68646" t="28061" r="11478" b="38032"/>
          <a:stretch/>
        </p:blipFill>
        <p:spPr>
          <a:xfrm>
            <a:off x="2242140" y="2969591"/>
            <a:ext cx="7629054" cy="3221832"/>
          </a:xfrm>
          <a:prstGeom prst="rect">
            <a:avLst/>
          </a:prstGeom>
        </p:spPr>
      </p:pic>
      <p:sp>
        <p:nvSpPr>
          <p:cNvPr id="6" name="Afgeronde rechthoek 6"/>
          <p:cNvSpPr/>
          <p:nvPr/>
        </p:nvSpPr>
        <p:spPr>
          <a:xfrm flipH="1">
            <a:off x="641864" y="1701908"/>
            <a:ext cx="5414803" cy="1133195"/>
          </a:xfrm>
          <a:prstGeom prst="roundRect">
            <a:avLst/>
          </a:prstGeom>
          <a:solidFill>
            <a:schemeClr val="bg2"/>
          </a:solidFill>
          <a:ln>
            <a:solidFill>
              <a:srgbClr val="335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0070C0"/>
                </a:solidFill>
              </a:rPr>
              <a:t>By visualizing NICU service through customer journey map &amp; service blueprint, touchpoints  were identified in accordance with the overall service flow. </a:t>
            </a:r>
          </a:p>
          <a:p>
            <a:pPr algn="ctr"/>
            <a:endParaRPr lang="en-US" sz="1100" b="1" i="1" dirty="0">
              <a:solidFill>
                <a:srgbClr val="0070C0"/>
              </a:solidFill>
            </a:endParaRPr>
          </a:p>
          <a:p>
            <a:pPr algn="ctr"/>
            <a:r>
              <a:rPr lang="en-US" sz="1100" b="1" i="1" dirty="0">
                <a:solidFill>
                  <a:srgbClr val="0070C0"/>
                </a:solidFill>
              </a:rPr>
              <a:t>Thereby this shows emotional factor of anxiety &amp; discomfort that can occur in the NICU, the physical environment, interaction, backstage interaction, support processes, and user actions</a:t>
            </a:r>
          </a:p>
        </p:txBody>
      </p:sp>
      <p:sp>
        <p:nvSpPr>
          <p:cNvPr id="7" name="Afgeronde rechthoek 6"/>
          <p:cNvSpPr/>
          <p:nvPr/>
        </p:nvSpPr>
        <p:spPr>
          <a:xfrm flipH="1">
            <a:off x="6424525" y="1670705"/>
            <a:ext cx="5560100" cy="1133195"/>
          </a:xfrm>
          <a:prstGeom prst="roundRect">
            <a:avLst/>
          </a:prstGeom>
          <a:solidFill>
            <a:schemeClr val="bg2"/>
          </a:solidFill>
          <a:ln>
            <a:solidFill>
              <a:srgbClr val="335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i="1" dirty="0">
                <a:solidFill>
                  <a:schemeClr val="tx1"/>
                </a:solidFill>
              </a:rPr>
              <a:t>Путем визуализации сервиса в отделении интенсивной терапии через карту пути клиента и схему услуги были определены точки соприкосновения в соответствии с общим потоком обслуживания, показывая эмоциональный фактор беспокойства и дискомфорта, которые могут возникнуть в отделении интенсивной терапии, физическую среду, взаимодействие, взаимодействие за кулисами, процессы поддержки и действия пользователя</a:t>
            </a:r>
            <a:endParaRPr lang="en-US" sz="1100" b="1" i="1" dirty="0">
              <a:solidFill>
                <a:schemeClr val="tx1"/>
              </a:solidFill>
            </a:endParaRPr>
          </a:p>
        </p:txBody>
      </p:sp>
      <p:sp>
        <p:nvSpPr>
          <p:cNvPr id="4" name="Прямоугольник 3"/>
          <p:cNvSpPr/>
          <p:nvPr/>
        </p:nvSpPr>
        <p:spPr>
          <a:xfrm>
            <a:off x="920697" y="996883"/>
            <a:ext cx="4857135" cy="523220"/>
          </a:xfrm>
          <a:prstGeom prst="rect">
            <a:avLst/>
          </a:prstGeom>
        </p:spPr>
        <p:txBody>
          <a:bodyPr wrap="square">
            <a:spAutoFit/>
          </a:bodyPr>
          <a:lstStyle/>
          <a:p>
            <a:r>
              <a:rPr lang="nl-NL" sz="1400" b="1" spc="-50" dirty="0">
                <a:solidFill>
                  <a:srgbClr val="FF0000"/>
                </a:solidFill>
                <a:ea typeface="+mj-ea"/>
                <a:cs typeface="Arial" panose="020B0604020202020204" pitchFamily="34" charset="0"/>
              </a:rPr>
              <a:t>The Service Blueprint </a:t>
            </a:r>
            <a:r>
              <a:rPr lang="nl-NL" sz="1400" spc="-50" dirty="0">
                <a:solidFill>
                  <a:srgbClr val="0070C0"/>
                </a:solidFill>
                <a:ea typeface="+mj-ea"/>
                <a:cs typeface="Arial" panose="020B0604020202020204" pitchFamily="34" charset="0"/>
              </a:rPr>
              <a:t>showing NICU services &amp; parents experiences;</a:t>
            </a:r>
            <a:br>
              <a:rPr lang="nl-NL" sz="1400" spc="-50" dirty="0">
                <a:solidFill>
                  <a:srgbClr val="0070C0"/>
                </a:solidFill>
                <a:ea typeface="+mj-ea"/>
                <a:cs typeface="Arial" panose="020B0604020202020204" pitchFamily="34" charset="0"/>
              </a:rPr>
            </a:br>
            <a:r>
              <a:rPr lang="nl-NL" sz="1400" spc="-50" dirty="0">
                <a:solidFill>
                  <a:srgbClr val="0070C0"/>
                </a:solidFill>
                <a:ea typeface="+mj-ea"/>
                <a:cs typeface="Arial" panose="020B0604020202020204" pitchFamily="34" charset="0"/>
              </a:rPr>
              <a:t>showing interactions with professionals who provide the services</a:t>
            </a:r>
            <a:endParaRPr lang="ru-RU" sz="1400" dirty="0"/>
          </a:p>
        </p:txBody>
      </p:sp>
      <p:sp>
        <p:nvSpPr>
          <p:cNvPr id="9" name="Прямоугольник 8"/>
          <p:cNvSpPr/>
          <p:nvPr/>
        </p:nvSpPr>
        <p:spPr>
          <a:xfrm>
            <a:off x="6424524" y="956701"/>
            <a:ext cx="5472508" cy="738664"/>
          </a:xfrm>
          <a:prstGeom prst="rect">
            <a:avLst/>
          </a:prstGeom>
        </p:spPr>
        <p:txBody>
          <a:bodyPr wrap="square">
            <a:spAutoFit/>
          </a:bodyPr>
          <a:lstStyle/>
          <a:p>
            <a:pPr lvl="0"/>
            <a:r>
              <a:rPr lang="ru-RU" sz="1400" b="1" spc="-50" dirty="0">
                <a:solidFill>
                  <a:srgbClr val="C00000"/>
                </a:solidFill>
                <a:cs typeface="Arial" panose="020B0604020202020204" pitchFamily="34" charset="0"/>
              </a:rPr>
              <a:t>Схема услуг</a:t>
            </a:r>
            <a:r>
              <a:rPr lang="ru-RU" sz="1400" spc="-50" dirty="0">
                <a:solidFill>
                  <a:srgbClr val="C00000"/>
                </a:solidFill>
                <a:cs typeface="Arial" panose="020B0604020202020204" pitchFamily="34" charset="0"/>
              </a:rPr>
              <a:t>, </a:t>
            </a:r>
            <a:r>
              <a:rPr lang="ru-RU" sz="1400" spc="-50" dirty="0">
                <a:solidFill>
                  <a:srgbClr val="000000"/>
                </a:solidFill>
                <a:cs typeface="Arial" panose="020B0604020202020204" pitchFamily="34" charset="0"/>
              </a:rPr>
              <a:t>показывающий услуги ОИТН и опыт родителей; демонстрация взаимодействия с профессионалами, предоставляющими услуги</a:t>
            </a:r>
            <a:endParaRPr lang="ru-RU" sz="2000" dirty="0">
              <a:solidFill>
                <a:srgbClr val="000000"/>
              </a:solidFill>
            </a:endParaRPr>
          </a:p>
        </p:txBody>
      </p:sp>
    </p:spTree>
    <p:extLst>
      <p:ext uri="{BB962C8B-B14F-4D97-AF65-F5344CB8AC3E}">
        <p14:creationId xmlns:p14="http://schemas.microsoft.com/office/powerpoint/2010/main" val="3749103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611" y="265199"/>
            <a:ext cx="11277600" cy="808963"/>
          </a:xfrm>
        </p:spPr>
        <p:txBody>
          <a:bodyPr>
            <a:noAutofit/>
          </a:bodyPr>
          <a:lstStyle/>
          <a:p>
            <a:r>
              <a:rPr lang="nl-NL" sz="3600" b="1" dirty="0"/>
              <a:t>Results – Development</a:t>
            </a:r>
            <a:br>
              <a:rPr lang="ru-RU" sz="3600" b="1" dirty="0"/>
            </a:br>
            <a:r>
              <a:rPr lang="ru-RU" sz="3600" b="1" dirty="0">
                <a:solidFill>
                  <a:schemeClr val="tx1"/>
                </a:solidFill>
              </a:rPr>
              <a:t>Результаты - Разработка</a:t>
            </a:r>
            <a:endParaRPr lang="nl-NL" sz="3600" b="1" dirty="0">
              <a:solidFill>
                <a:schemeClr val="tx1"/>
              </a:solidFill>
            </a:endParaRPr>
          </a:p>
        </p:txBody>
      </p:sp>
      <p:sp>
        <p:nvSpPr>
          <p:cNvPr id="3" name="Tijdelijke aanduiding voor inhoud 2"/>
          <p:cNvSpPr>
            <a:spLocks noGrp="1"/>
          </p:cNvSpPr>
          <p:nvPr>
            <p:ph idx="1"/>
          </p:nvPr>
        </p:nvSpPr>
        <p:spPr>
          <a:xfrm>
            <a:off x="263611" y="1773734"/>
            <a:ext cx="5638800" cy="813516"/>
          </a:xfrm>
        </p:spPr>
        <p:txBody>
          <a:bodyPr>
            <a:normAutofit lnSpcReduction="10000"/>
          </a:bodyPr>
          <a:lstStyle/>
          <a:p>
            <a:r>
              <a:rPr lang="en-US" sz="1800" b="1" dirty="0"/>
              <a:t>NICU - Issues on parental education through the </a:t>
            </a:r>
            <a:r>
              <a:rPr lang="en-US" sz="1800" b="1" dirty="0">
                <a:solidFill>
                  <a:srgbClr val="FF0000"/>
                </a:solidFill>
              </a:rPr>
              <a:t>IDEATION WORKSHOP</a:t>
            </a:r>
            <a:r>
              <a:rPr lang="en-US" sz="1800" b="1" dirty="0"/>
              <a:t> </a:t>
            </a:r>
            <a:r>
              <a:rPr lang="en-US" sz="1800" dirty="0"/>
              <a:t>based on the results of the previous process (Table 2).</a:t>
            </a:r>
            <a:endParaRPr lang="ru-RU" sz="1800" dirty="0"/>
          </a:p>
        </p:txBody>
      </p:sp>
      <p:pic>
        <p:nvPicPr>
          <p:cNvPr id="4" name="Afbeelding 3"/>
          <p:cNvPicPr>
            <a:picLocks noChangeAspect="1"/>
          </p:cNvPicPr>
          <p:nvPr/>
        </p:nvPicPr>
        <p:blipFill rotWithShape="1">
          <a:blip r:embed="rId2"/>
          <a:srcRect l="71686" t="39178" r="11926" b="41467"/>
          <a:stretch/>
        </p:blipFill>
        <p:spPr>
          <a:xfrm>
            <a:off x="229456" y="2899134"/>
            <a:ext cx="5672955" cy="2009295"/>
          </a:xfrm>
          <a:prstGeom prst="rect">
            <a:avLst/>
          </a:prstGeom>
          <a:ln>
            <a:solidFill>
              <a:schemeClr val="tx1"/>
            </a:solidFill>
            <a:prstDash val="solid"/>
          </a:ln>
        </p:spPr>
      </p:pic>
      <p:graphicFrame>
        <p:nvGraphicFramePr>
          <p:cNvPr id="5" name="Таблица 4"/>
          <p:cNvGraphicFramePr>
            <a:graphicFrameLocks noGrp="1"/>
          </p:cNvGraphicFramePr>
          <p:nvPr>
            <p:extLst>
              <p:ext uri="{D42A27DB-BD31-4B8C-83A1-F6EECF244321}">
                <p14:modId xmlns:p14="http://schemas.microsoft.com/office/powerpoint/2010/main" val="713291973"/>
              </p:ext>
            </p:extLst>
          </p:nvPr>
        </p:nvGraphicFramePr>
        <p:xfrm>
          <a:off x="6133598" y="2899134"/>
          <a:ext cx="5672955" cy="3305022"/>
        </p:xfrm>
        <a:graphic>
          <a:graphicData uri="http://schemas.openxmlformats.org/drawingml/2006/table">
            <a:tbl>
              <a:tblPr firstRow="1" firstCol="1" bandRow="1">
                <a:tableStyleId>{2D5ABB26-0587-4C30-8999-92F81FD0307C}</a:tableStyleId>
              </a:tblPr>
              <a:tblGrid>
                <a:gridCol w="5672955">
                  <a:extLst>
                    <a:ext uri="{9D8B030D-6E8A-4147-A177-3AD203B41FA5}">
                      <a16:colId xmlns:a16="http://schemas.microsoft.com/office/drawing/2014/main" val="75790632"/>
                    </a:ext>
                  </a:extLst>
                </a:gridCol>
              </a:tblGrid>
              <a:tr h="611388">
                <a:tc>
                  <a:txBody>
                    <a:bodyPr/>
                    <a:lstStyle/>
                    <a:p>
                      <a:pPr>
                        <a:spcAft>
                          <a:spcPts val="0"/>
                        </a:spcAft>
                      </a:pPr>
                      <a:r>
                        <a:rPr lang="ru-RU" sz="1400" b="1" dirty="0">
                          <a:effectLst/>
                          <a:latin typeface="Times New Roman" panose="02020603050405020304" pitchFamily="18" charset="0"/>
                          <a:cs typeface="Times New Roman" panose="02020603050405020304" pitchFamily="18" charset="0"/>
                        </a:rPr>
                        <a:t>Таблица 2. Семь типов проблем в обучении родителей в ОИТН.</a:t>
                      </a:r>
                      <a:endParaRPr lang="en-US" sz="1400" b="1" dirty="0">
                        <a:effectLst/>
                        <a:latin typeface="Times New Roman" panose="02020603050405020304" pitchFamily="18" charset="0"/>
                        <a:ea typeface="Liberation Mon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1190215"/>
                  </a:ext>
                </a:extLst>
              </a:tr>
              <a:tr h="347041">
                <a:tc>
                  <a:txBody>
                    <a:bodyPr/>
                    <a:lstStyle/>
                    <a:p>
                      <a:pPr>
                        <a:spcAft>
                          <a:spcPts val="0"/>
                        </a:spcAft>
                      </a:pPr>
                      <a:r>
                        <a:rPr lang="ru-RU" sz="1400" b="1" dirty="0">
                          <a:effectLst/>
                          <a:latin typeface="Times New Roman" panose="02020603050405020304" pitchFamily="18" charset="0"/>
                          <a:cs typeface="Times New Roman" panose="02020603050405020304" pitchFamily="18" charset="0"/>
                        </a:rPr>
                        <a:t>Проблемы</a:t>
                      </a:r>
                      <a:endParaRPr lang="en-US" sz="1400" b="1" dirty="0">
                        <a:effectLst/>
                        <a:latin typeface="Times New Roman" panose="02020603050405020304" pitchFamily="18" charset="0"/>
                        <a:ea typeface="Liberation Mon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3543898"/>
                  </a:ext>
                </a:extLst>
              </a:tr>
              <a:tr h="347041">
                <a:tc>
                  <a:txBody>
                    <a:bodyPr/>
                    <a:lstStyle/>
                    <a:p>
                      <a:pPr>
                        <a:spcAft>
                          <a:spcPts val="0"/>
                        </a:spcAft>
                      </a:pPr>
                      <a:r>
                        <a:rPr lang="ru-RU" sz="1400">
                          <a:effectLst/>
                          <a:latin typeface="Times New Roman" panose="02020603050405020304" pitchFamily="18" charset="0"/>
                          <a:cs typeface="Times New Roman" panose="02020603050405020304" pitchFamily="18" charset="0"/>
                        </a:rPr>
                        <a:t>1. Недостаток понимания и внимания к родителям.</a:t>
                      </a:r>
                      <a:endParaRPr lang="en-US" sz="1400">
                        <a:effectLst/>
                        <a:latin typeface="Times New Roman" panose="02020603050405020304" pitchFamily="18" charset="0"/>
                        <a:ea typeface="Liberation Mon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315666"/>
                  </a:ext>
                </a:extLst>
              </a:tr>
              <a:tr h="347041">
                <a:tc>
                  <a:txBody>
                    <a:bodyPr/>
                    <a:lstStyle/>
                    <a:p>
                      <a:pPr>
                        <a:spcAft>
                          <a:spcPts val="0"/>
                        </a:spcAft>
                      </a:pPr>
                      <a:r>
                        <a:rPr lang="ru-RU" sz="1400">
                          <a:effectLst/>
                          <a:latin typeface="Times New Roman" panose="02020603050405020304" pitchFamily="18" charset="0"/>
                          <a:cs typeface="Times New Roman" panose="02020603050405020304" pitchFamily="18" charset="0"/>
                        </a:rPr>
                        <a:t>2. Физические ограничения, включая помещения и окружающую среду</a:t>
                      </a:r>
                      <a:endParaRPr lang="en-US" sz="1400">
                        <a:effectLst/>
                        <a:latin typeface="Times New Roman" panose="02020603050405020304" pitchFamily="18" charset="0"/>
                        <a:ea typeface="Liberation Mon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499988"/>
                  </a:ext>
                </a:extLst>
              </a:tr>
              <a:tr h="347041">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3. Операционные системы, снижающие эффективность работы.</a:t>
                      </a:r>
                      <a:endParaRPr lang="en-US" sz="1400" dirty="0">
                        <a:effectLst/>
                        <a:latin typeface="Times New Roman" panose="02020603050405020304" pitchFamily="18" charset="0"/>
                        <a:ea typeface="Liberation Mon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1411584"/>
                  </a:ext>
                </a:extLst>
              </a:tr>
              <a:tr h="347041">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4. Психологическое бремя в унылой атмосфере.</a:t>
                      </a:r>
                      <a:endParaRPr lang="en-US" sz="1400" dirty="0">
                        <a:effectLst/>
                        <a:latin typeface="Times New Roman" panose="02020603050405020304" pitchFamily="18" charset="0"/>
                        <a:ea typeface="Liberation Mon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4096808"/>
                  </a:ext>
                </a:extLst>
              </a:tr>
              <a:tr h="347041">
                <a:tc>
                  <a:txBody>
                    <a:bodyPr/>
                    <a:lstStyle/>
                    <a:p>
                      <a:pPr>
                        <a:spcAft>
                          <a:spcPts val="0"/>
                        </a:spcAft>
                      </a:pPr>
                      <a:r>
                        <a:rPr lang="en-US" sz="1400">
                          <a:effectLst/>
                          <a:latin typeface="Times New Roman" panose="02020603050405020304" pitchFamily="18" charset="0"/>
                          <a:cs typeface="Times New Roman" panose="02020603050405020304" pitchFamily="18" charset="0"/>
                        </a:rPr>
                        <a:t>5. Отсутствие систематических протоколов обучения.</a:t>
                      </a:r>
                      <a:endParaRPr lang="en-US" sz="1400">
                        <a:effectLst/>
                        <a:latin typeface="Times New Roman" panose="02020603050405020304" pitchFamily="18" charset="0"/>
                        <a:ea typeface="Liberation Mon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2599153"/>
                  </a:ext>
                </a:extLst>
              </a:tr>
              <a:tr h="611388">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6. Отсутствие медицинской информации</a:t>
                      </a:r>
                    </a:p>
                    <a:p>
                      <a:pPr>
                        <a:spcAft>
                          <a:spcPts val="0"/>
                        </a:spcAft>
                      </a:pPr>
                      <a:r>
                        <a:rPr lang="ru-RU" sz="1400" dirty="0">
                          <a:effectLst/>
                          <a:latin typeface="Times New Roman" panose="02020603050405020304" pitchFamily="18" charset="0"/>
                          <a:cs typeface="Times New Roman" panose="02020603050405020304" pitchFamily="18" charset="0"/>
                        </a:rPr>
                        <a:t>7. Замешательство относительно непредвиденных ситуаций</a:t>
                      </a:r>
                      <a:endParaRPr lang="en-US" sz="1400" dirty="0">
                        <a:effectLst/>
                        <a:latin typeface="Times New Roman" panose="02020603050405020304" pitchFamily="18" charset="0"/>
                        <a:ea typeface="Liberation Mon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554012"/>
                  </a:ext>
                </a:extLst>
              </a:tr>
            </a:tbl>
          </a:graphicData>
        </a:graphic>
      </p:graphicFrame>
      <p:sp>
        <p:nvSpPr>
          <p:cNvPr id="7" name="Прямоугольник 6"/>
          <p:cNvSpPr/>
          <p:nvPr/>
        </p:nvSpPr>
        <p:spPr>
          <a:xfrm>
            <a:off x="6133597" y="1773734"/>
            <a:ext cx="5672955" cy="840230"/>
          </a:xfrm>
          <a:prstGeom prst="rect">
            <a:avLst/>
          </a:prstGeom>
        </p:spPr>
        <p:txBody>
          <a:bodyPr wrap="square">
            <a:spAutoFit/>
          </a:bodyPr>
          <a:lstStyle/>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ru-RU" dirty="0">
                <a:solidFill>
                  <a:srgbClr val="000000"/>
                </a:solidFill>
              </a:rPr>
              <a:t>ОИТН - </a:t>
            </a:r>
            <a:r>
              <a:rPr lang="ru-RU" b="1" dirty="0">
                <a:solidFill>
                  <a:srgbClr val="000000"/>
                </a:solidFill>
              </a:rPr>
              <a:t>Проблемы по обучению родителей в рамках </a:t>
            </a:r>
            <a:r>
              <a:rPr lang="ru-RU" b="1" dirty="0">
                <a:solidFill>
                  <a:srgbClr val="C00000"/>
                </a:solidFill>
              </a:rPr>
              <a:t>ВОРКШОП ИДЕЙ, </a:t>
            </a:r>
            <a:r>
              <a:rPr lang="ru-RU" dirty="0">
                <a:solidFill>
                  <a:srgbClr val="000000"/>
                </a:solidFill>
              </a:rPr>
              <a:t>основанные на результатах предыдущего процесса (Таблица 2).</a:t>
            </a:r>
            <a:endParaRPr lang="en-US" dirty="0">
              <a:solidFill>
                <a:srgbClr val="000000"/>
              </a:solidFill>
            </a:endParaRPr>
          </a:p>
        </p:txBody>
      </p:sp>
    </p:spTree>
    <p:extLst>
      <p:ext uri="{BB962C8B-B14F-4D97-AF65-F5344CB8AC3E}">
        <p14:creationId xmlns:p14="http://schemas.microsoft.com/office/powerpoint/2010/main" val="118868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23424" y="652679"/>
            <a:ext cx="9905014" cy="1087629"/>
          </a:xfrm>
        </p:spPr>
        <p:txBody>
          <a:bodyPr>
            <a:noAutofit/>
          </a:bodyPr>
          <a:lstStyle/>
          <a:p>
            <a:r>
              <a:rPr lang="nl-NL" sz="2400" b="1" dirty="0"/>
              <a:t>Results: </a:t>
            </a:r>
            <a:r>
              <a:rPr lang="nl-NL" sz="2400" b="1" dirty="0">
                <a:solidFill>
                  <a:srgbClr val="FF0000"/>
                </a:solidFill>
              </a:rPr>
              <a:t>Validation</a:t>
            </a:r>
            <a:r>
              <a:rPr lang="nl-NL" sz="2400" b="1" dirty="0"/>
              <a:t> of design strategy &amp; health care Service Design concepts</a:t>
            </a:r>
            <a:br>
              <a:rPr lang="ru-RU" sz="2400" b="1" dirty="0"/>
            </a:br>
            <a:r>
              <a:rPr lang="ru-RU" sz="2400" b="1" dirty="0">
                <a:solidFill>
                  <a:schemeClr val="tx1"/>
                </a:solidFill>
              </a:rPr>
              <a:t>Результаты: </a:t>
            </a:r>
            <a:r>
              <a:rPr lang="ru-RU" sz="2400" b="1" dirty="0" err="1">
                <a:solidFill>
                  <a:srgbClr val="C00000"/>
                </a:solidFill>
              </a:rPr>
              <a:t>Валидация</a:t>
            </a:r>
            <a:r>
              <a:rPr lang="ru-RU" sz="2400" b="1" dirty="0">
                <a:solidFill>
                  <a:schemeClr val="tx1"/>
                </a:solidFill>
              </a:rPr>
              <a:t> стратегии дизайна и концепций дизайна услуг здравоохранения.</a:t>
            </a:r>
            <a:endParaRPr lang="nl-NL" sz="2400" b="1" dirty="0">
              <a:solidFill>
                <a:schemeClr val="tx1"/>
              </a:solidFill>
            </a:endParaRPr>
          </a:p>
        </p:txBody>
      </p:sp>
      <p:sp>
        <p:nvSpPr>
          <p:cNvPr id="3" name="Tijdelijke aanduiding voor inhoud 2"/>
          <p:cNvSpPr>
            <a:spLocks noGrp="1"/>
          </p:cNvSpPr>
          <p:nvPr>
            <p:ph idx="1"/>
          </p:nvPr>
        </p:nvSpPr>
        <p:spPr>
          <a:xfrm>
            <a:off x="222211" y="1976282"/>
            <a:ext cx="5785298" cy="3794877"/>
          </a:xfrm>
          <a:solidFill>
            <a:schemeClr val="bg1"/>
          </a:solidFill>
        </p:spPr>
        <p:txBody>
          <a:bodyPr>
            <a:noAutofit/>
          </a:bodyPr>
          <a:lstStyle/>
          <a:p>
            <a:pPr>
              <a:lnSpc>
                <a:spcPct val="100000"/>
              </a:lnSpc>
              <a:spcBef>
                <a:spcPts val="0"/>
              </a:spcBef>
            </a:pPr>
            <a:r>
              <a:rPr lang="en-US" sz="1800" dirty="0"/>
              <a:t>The </a:t>
            </a:r>
            <a:r>
              <a:rPr lang="en-US" sz="1800" b="1" dirty="0">
                <a:solidFill>
                  <a:srgbClr val="FF0000"/>
                </a:solidFill>
              </a:rPr>
              <a:t>EXPERT VALIDITY ANALYSIS </a:t>
            </a:r>
            <a:r>
              <a:rPr lang="en-US" sz="1800" dirty="0"/>
              <a:t>yielded a score: 5.6 (of 7), with an overall positive rating. </a:t>
            </a:r>
            <a:endParaRPr lang="ru-RU" sz="1800" dirty="0"/>
          </a:p>
          <a:p>
            <a:pPr>
              <a:lnSpc>
                <a:spcPct val="150000"/>
              </a:lnSpc>
            </a:pPr>
            <a:r>
              <a:rPr lang="en-US" sz="1800" dirty="0"/>
              <a:t>The </a:t>
            </a:r>
            <a:r>
              <a:rPr lang="en-US" sz="1800" b="1" dirty="0">
                <a:solidFill>
                  <a:srgbClr val="FF0000"/>
                </a:solidFill>
              </a:rPr>
              <a:t>SERVICE CONCEPTS </a:t>
            </a:r>
            <a:r>
              <a:rPr lang="en-US" sz="1800" dirty="0"/>
              <a:t>associated </a:t>
            </a:r>
            <a:r>
              <a:rPr lang="en-US" sz="1800" u="sng" dirty="0"/>
              <a:t>with low requirements of cost and time</a:t>
            </a:r>
            <a:r>
              <a:rPr lang="en-US" sz="1800" dirty="0"/>
              <a:t>, such as visual improvements of materials and supplementing educational materials, </a:t>
            </a:r>
            <a:r>
              <a:rPr lang="en-US" sz="1800" u="sng" dirty="0"/>
              <a:t>had higher scores </a:t>
            </a:r>
            <a:r>
              <a:rPr lang="en-US" sz="1800" dirty="0"/>
              <a:t>than service </a:t>
            </a:r>
            <a:r>
              <a:rPr lang="en-US" sz="1800" u="sng" dirty="0"/>
              <a:t>concepts associated with high workload and expenditures</a:t>
            </a:r>
            <a:r>
              <a:rPr lang="en-US" sz="1800" dirty="0"/>
              <a:t>, such as excessive workload for nurses, improvements to facilities and environments, and system developments.</a:t>
            </a:r>
          </a:p>
        </p:txBody>
      </p:sp>
      <p:sp>
        <p:nvSpPr>
          <p:cNvPr id="6" name="Tijdelijke aanduiding voor inhoud 2"/>
          <p:cNvSpPr txBox="1">
            <a:spLocks/>
          </p:cNvSpPr>
          <p:nvPr/>
        </p:nvSpPr>
        <p:spPr>
          <a:xfrm>
            <a:off x="6243485" y="1976282"/>
            <a:ext cx="5801032" cy="4060724"/>
          </a:xfrm>
          <a:prstGeom prst="rect">
            <a:avLst/>
          </a:prstGeom>
          <a:solidFill>
            <a:schemeClr val="bg1"/>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pPr>
            <a:r>
              <a:rPr lang="ru-RU" sz="1800" b="1" dirty="0">
                <a:solidFill>
                  <a:srgbClr val="C00000"/>
                </a:solidFill>
              </a:rPr>
              <a:t>ЭКСПЕРТНЫЙ АНАЛИЗ ВАЛИДНОСТИ </a:t>
            </a:r>
            <a:r>
              <a:rPr lang="ru-RU" sz="1800" dirty="0">
                <a:solidFill>
                  <a:schemeClr val="tx1"/>
                </a:solidFill>
              </a:rPr>
              <a:t>дал оценку: 5,6 (из 7), с общей положительной оценкой.</a:t>
            </a:r>
            <a:endParaRPr lang="en-US" sz="1800" dirty="0">
              <a:solidFill>
                <a:schemeClr val="tx1"/>
              </a:solidFill>
            </a:endParaRPr>
          </a:p>
          <a:p>
            <a:pPr>
              <a:lnSpc>
                <a:spcPct val="150000"/>
              </a:lnSpc>
            </a:pPr>
            <a:r>
              <a:rPr lang="ru-RU" sz="1800" b="1" dirty="0">
                <a:solidFill>
                  <a:srgbClr val="C00000"/>
                </a:solidFill>
              </a:rPr>
              <a:t>КОНЦЕПЦИИ СЕРВИСА</a:t>
            </a:r>
            <a:r>
              <a:rPr lang="ru-RU" sz="1800" dirty="0"/>
              <a:t>, </a:t>
            </a:r>
            <a:r>
              <a:rPr lang="ru-RU" sz="1800" dirty="0">
                <a:solidFill>
                  <a:schemeClr val="tx1"/>
                </a:solidFill>
              </a:rPr>
              <a:t>связанные с </a:t>
            </a:r>
            <a:r>
              <a:rPr lang="ru-RU" sz="1800" u="sng" dirty="0">
                <a:solidFill>
                  <a:schemeClr val="tx1"/>
                </a:solidFill>
              </a:rPr>
              <a:t>низкими требованиями к стоимости и времени</a:t>
            </a:r>
            <a:r>
              <a:rPr lang="ru-RU" sz="1800" dirty="0">
                <a:solidFill>
                  <a:schemeClr val="tx1"/>
                </a:solidFill>
              </a:rPr>
              <a:t>, такими как визуальное улучшение материалов и добавление учебных материалов, </a:t>
            </a:r>
            <a:r>
              <a:rPr lang="ru-RU" sz="1800" u="sng" dirty="0">
                <a:solidFill>
                  <a:schemeClr val="tx1"/>
                </a:solidFill>
              </a:rPr>
              <a:t>имели более высокие оценки</a:t>
            </a:r>
            <a:r>
              <a:rPr lang="ru-RU" sz="1800" dirty="0">
                <a:solidFill>
                  <a:schemeClr val="tx1"/>
                </a:solidFill>
              </a:rPr>
              <a:t>, чем </a:t>
            </a:r>
            <a:r>
              <a:rPr lang="ru-RU" sz="1800" u="sng" dirty="0">
                <a:solidFill>
                  <a:schemeClr val="tx1"/>
                </a:solidFill>
              </a:rPr>
              <a:t>концепции услуг, связанные с высокой рабочей нагрузкой и расходами</a:t>
            </a:r>
            <a:r>
              <a:rPr lang="ru-RU" sz="1800" dirty="0">
                <a:solidFill>
                  <a:schemeClr val="tx1"/>
                </a:solidFill>
              </a:rPr>
              <a:t>, такими как чрезмерная рабочая нагрузка для медсестер, улучшение помещений и окружающей среды и системные разработки.</a:t>
            </a:r>
            <a:endParaRPr lang="nl-NL" sz="1800" dirty="0">
              <a:solidFill>
                <a:schemeClr val="tx1"/>
              </a:solidFill>
            </a:endParaRPr>
          </a:p>
        </p:txBody>
      </p:sp>
    </p:spTree>
    <p:extLst>
      <p:ext uri="{BB962C8B-B14F-4D97-AF65-F5344CB8AC3E}">
        <p14:creationId xmlns:p14="http://schemas.microsoft.com/office/powerpoint/2010/main" val="309594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871014627"/>
              </p:ext>
            </p:extLst>
          </p:nvPr>
        </p:nvGraphicFramePr>
        <p:xfrm>
          <a:off x="6023307" y="1768983"/>
          <a:ext cx="6168693" cy="4623803"/>
        </p:xfrm>
        <a:graphic>
          <a:graphicData uri="http://schemas.openxmlformats.org/drawingml/2006/table">
            <a:tbl>
              <a:tblPr firstRow="1" firstCol="1" bandRow="1">
                <a:tableStyleId>{2D5ABB26-0587-4C30-8999-92F81FD0307C}</a:tableStyleId>
              </a:tblPr>
              <a:tblGrid>
                <a:gridCol w="955290">
                  <a:extLst>
                    <a:ext uri="{9D8B030D-6E8A-4147-A177-3AD203B41FA5}">
                      <a16:colId xmlns:a16="http://schemas.microsoft.com/office/drawing/2014/main" val="458983628"/>
                    </a:ext>
                  </a:extLst>
                </a:gridCol>
                <a:gridCol w="5213403">
                  <a:extLst>
                    <a:ext uri="{9D8B030D-6E8A-4147-A177-3AD203B41FA5}">
                      <a16:colId xmlns:a16="http://schemas.microsoft.com/office/drawing/2014/main" val="3709205738"/>
                    </a:ext>
                  </a:extLst>
                </a:gridCol>
              </a:tblGrid>
              <a:tr h="40523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effectLst/>
                          <a:latin typeface="+mn-lt"/>
                          <a:cs typeface="Times New Roman" panose="02020603050405020304" pitchFamily="18" charset="0"/>
                        </a:rPr>
                        <a:t>Таблица 3. Концепция дизайна медицинской услуги (идея - концептуальные карты).</a:t>
                      </a:r>
                      <a:endParaRPr lang="en-US" sz="1400" dirty="0">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539046381"/>
                  </a:ext>
                </a:extLst>
              </a:tr>
              <a:tr h="26050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cs typeface="Times New Roman" panose="02020603050405020304" pitchFamily="18" charset="0"/>
                        </a:rPr>
                        <a:t>1. </a:t>
                      </a:r>
                      <a:r>
                        <a:rPr lang="en-US" sz="1400" dirty="0" err="1">
                          <a:effectLst/>
                          <a:latin typeface="+mn-lt"/>
                          <a:cs typeface="Times New Roman" panose="02020603050405020304" pitchFamily="18" charset="0"/>
                        </a:rPr>
                        <a:t>Улучшение</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дизайна</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учебных</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материалов</a:t>
                      </a:r>
                      <a:endParaRPr lang="en-US" sz="1400" dirty="0">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746029972"/>
                  </a:ext>
                </a:extLst>
              </a:tr>
              <a:tr h="1157816">
                <a:tc gridSpan="2">
                  <a:txBody>
                    <a:bodyPr/>
                    <a:lstStyle/>
                    <a:p>
                      <a:pPr algn="ctr">
                        <a:spcAft>
                          <a:spcPts val="0"/>
                        </a:spcAft>
                      </a:pPr>
                      <a:r>
                        <a:rPr lang="ru-RU" sz="1400" dirty="0">
                          <a:solidFill>
                            <a:schemeClr val="tx1"/>
                          </a:solidFill>
                          <a:effectLst/>
                          <a:latin typeface="+mn-lt"/>
                          <a:cs typeface="Times New Roman" panose="02020603050405020304" pitchFamily="18" charset="0"/>
                        </a:rPr>
                        <a:t>Единый дизайн (размер, формат) для простоты понимания и хранения.</a:t>
                      </a:r>
                      <a:endParaRPr lang="en-US" sz="14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effectLst/>
                          <a:latin typeface="+mn-lt"/>
                          <a:cs typeface="Times New Roman" panose="02020603050405020304" pitchFamily="18" charset="0"/>
                        </a:rPr>
                        <a:t>Предоставляйте визуализированные данные для контента, который требует визуального понимания (текст, изображение или видео).</a:t>
                      </a:r>
                      <a:endParaRPr lang="en-US" sz="14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effectLst/>
                          <a:latin typeface="+mn-lt"/>
                          <a:cs typeface="Times New Roman" panose="02020603050405020304" pitchFamily="18" charset="0"/>
                        </a:rPr>
                        <a:t>Предоставьте рабочие тетради для содержания, которое требует точного измерения, например, кормление грудью и прием лекарств.</a:t>
                      </a:r>
                      <a:endParaRPr lang="en-US" sz="1400" dirty="0">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733047266"/>
                  </a:ext>
                </a:extLst>
              </a:tr>
              <a:tr h="926253">
                <a:tc>
                  <a:txBody>
                    <a:bodyPr/>
                    <a:lstStyle/>
                    <a:p>
                      <a:pPr>
                        <a:spcAft>
                          <a:spcPts val="0"/>
                        </a:spcAft>
                      </a:pPr>
                      <a:r>
                        <a:rPr lang="ru-RU" sz="1400" dirty="0">
                          <a:solidFill>
                            <a:schemeClr val="tx1"/>
                          </a:solidFill>
                          <a:effectLst/>
                          <a:latin typeface="+mn-lt"/>
                          <a:cs typeface="Times New Roman" panose="02020603050405020304" pitchFamily="18" charset="0"/>
                        </a:rPr>
                        <a:t>Проблема</a:t>
                      </a:r>
                      <a:r>
                        <a:rPr lang="ru-RU" sz="1400" baseline="0" dirty="0">
                          <a:solidFill>
                            <a:schemeClr val="tx1"/>
                          </a:solidFill>
                          <a:effectLst/>
                          <a:latin typeface="+mn-lt"/>
                          <a:cs typeface="Times New Roman" panose="02020603050405020304" pitchFamily="18" charset="0"/>
                        </a:rPr>
                        <a:t> </a:t>
                      </a:r>
                      <a:endParaRPr lang="en-US" sz="1400" dirty="0">
                        <a:solidFill>
                          <a:schemeClr val="tx1"/>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effectLst/>
                          <a:latin typeface="+mn-lt"/>
                          <a:cs typeface="Times New Roman" panose="02020603050405020304" pitchFamily="18" charset="0"/>
                        </a:rPr>
                        <a:t>Трудно управлять учебными материалами, поскольку они имеют разные размеры и форматы.</a:t>
                      </a:r>
                      <a:endParaRPr lang="en-US" sz="1400" dirty="0">
                        <a:solidFill>
                          <a:srgbClr val="0070C0"/>
                        </a:solidFill>
                        <a:effectLst/>
                        <a:latin typeface="+mn-lt"/>
                        <a:cs typeface="Times New Roman" panose="02020603050405020304" pitchFamily="18" charset="0"/>
                      </a:endParaRPr>
                    </a:p>
                    <a:p>
                      <a:pPr>
                        <a:spcAft>
                          <a:spcPts val="0"/>
                        </a:spcAft>
                      </a:pPr>
                      <a:r>
                        <a:rPr lang="ru-RU" sz="1400" dirty="0">
                          <a:effectLst/>
                          <a:latin typeface="+mn-lt"/>
                          <a:cs typeface="Times New Roman" panose="02020603050405020304" pitchFamily="18" charset="0"/>
                        </a:rPr>
                        <a:t>Эффективные методы обучения различаются в зависимости от содержания обучения</a:t>
                      </a:r>
                      <a:endParaRPr lang="en-US" sz="1400" dirty="0">
                        <a:solidFill>
                          <a:srgbClr val="0070C0"/>
                        </a:solidFill>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566728"/>
                  </a:ext>
                </a:extLst>
              </a:tr>
              <a:tr h="13893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effectLst/>
                          <a:latin typeface="+mn-lt"/>
                          <a:cs typeface="Times New Roman" panose="02020603050405020304" pitchFamily="18" charset="0"/>
                        </a:rPr>
                        <a:t>Ощутимое</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действие</a:t>
                      </a:r>
                      <a:endParaRPr lang="en-US" sz="1400" dirty="0">
                        <a:effectLst/>
                        <a:latin typeface="+mn-lt"/>
                        <a:ea typeface="DejaVu Sans"/>
                        <a:cs typeface="Times New Roman" panose="02020603050405020304" pitchFamily="18" charset="0"/>
                      </a:endParaRPr>
                    </a:p>
                    <a:p>
                      <a:pPr>
                        <a:spcAft>
                          <a:spcPts val="0"/>
                        </a:spcAft>
                      </a:pPr>
                      <a:endParaRPr lang="en-US" sz="1400" dirty="0">
                        <a:solidFill>
                          <a:srgbClr val="0070C0"/>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effectLst/>
                          <a:latin typeface="+mn-lt"/>
                          <a:cs typeface="Times New Roman" panose="02020603050405020304" pitchFamily="18" charset="0"/>
                        </a:rPr>
                        <a:t>Повысьте уровень понимания за счет унификации дизайна.</a:t>
                      </a:r>
                      <a:endParaRPr lang="en-US" sz="14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effectLst/>
                          <a:latin typeface="+mn-lt"/>
                          <a:cs typeface="Times New Roman" panose="02020603050405020304" pitchFamily="18" charset="0"/>
                        </a:rPr>
                        <a:t>Используйте эффективные методы доставки информации для различного образовательного контента (текст / изображение / видео).</a:t>
                      </a:r>
                      <a:endParaRPr lang="en-US" sz="1400" dirty="0">
                        <a:solidFill>
                          <a:srgbClr val="0070C0"/>
                        </a:solidFill>
                        <a:effectLst/>
                        <a:latin typeface="+mn-lt"/>
                        <a:cs typeface="Times New Roman" panose="02020603050405020304" pitchFamily="18" charset="0"/>
                      </a:endParaRPr>
                    </a:p>
                    <a:p>
                      <a:pPr algn="ctr">
                        <a:spcAft>
                          <a:spcPts val="0"/>
                        </a:spcAft>
                      </a:pPr>
                      <a:r>
                        <a:rPr lang="ru-RU" sz="1400" dirty="0">
                          <a:effectLst/>
                          <a:latin typeface="+mn-lt"/>
                          <a:cs typeface="Times New Roman" panose="02020603050405020304" pitchFamily="18" charset="0"/>
                        </a:rPr>
                        <a:t>Важный и часто просматриваемый контент должен быть размещен на стенах в виде плакатов, а не буклетов</a:t>
                      </a:r>
                      <a:endParaRPr lang="en-US" sz="1400" dirty="0">
                        <a:solidFill>
                          <a:srgbClr val="0070C0"/>
                        </a:solidFill>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0979917"/>
                  </a:ext>
                </a:extLst>
              </a:tr>
              <a:tr h="463126">
                <a:tc>
                  <a:txBody>
                    <a:bodyPr/>
                    <a:lstStyle/>
                    <a:p>
                      <a:pPr algn="ctr">
                        <a:spcAft>
                          <a:spcPts val="0"/>
                        </a:spcAft>
                      </a:pPr>
                      <a:r>
                        <a:rPr lang="ru-RU" sz="1400" dirty="0">
                          <a:solidFill>
                            <a:schemeClr val="tx1"/>
                          </a:solidFill>
                          <a:effectLst/>
                          <a:latin typeface="+mn-lt"/>
                          <a:cs typeface="Times New Roman" panose="02020603050405020304" pitchFamily="18" charset="0"/>
                        </a:rPr>
                        <a:t>Ограничения</a:t>
                      </a:r>
                      <a:endParaRPr lang="en-US" sz="1400" dirty="0">
                        <a:solidFill>
                          <a:schemeClr val="tx1"/>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400" dirty="0">
                          <a:solidFill>
                            <a:schemeClr val="tx1"/>
                          </a:solidFill>
                          <a:effectLst/>
                          <a:latin typeface="+mn-lt"/>
                          <a:cs typeface="Times New Roman" panose="02020603050405020304" pitchFamily="18" charset="0"/>
                        </a:rPr>
                        <a:t>Нет</a:t>
                      </a:r>
                      <a:endParaRPr lang="en-US" sz="1400" dirty="0">
                        <a:solidFill>
                          <a:schemeClr val="tx1"/>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2094400"/>
                  </a:ext>
                </a:extLst>
              </a:tr>
            </a:tbl>
          </a:graphicData>
        </a:graphic>
      </p:graphicFrame>
      <p:sp>
        <p:nvSpPr>
          <p:cNvPr id="3" name="Titel 1"/>
          <p:cNvSpPr>
            <a:spLocks noGrp="1"/>
          </p:cNvSpPr>
          <p:nvPr>
            <p:ph type="title"/>
          </p:nvPr>
        </p:nvSpPr>
        <p:spPr>
          <a:xfrm>
            <a:off x="2408903" y="283559"/>
            <a:ext cx="8367252" cy="1012371"/>
          </a:xfrm>
        </p:spPr>
        <p:txBody>
          <a:bodyPr>
            <a:noAutofit/>
          </a:bodyPr>
          <a:lstStyle/>
          <a:p>
            <a:r>
              <a:rPr lang="nl-NL" sz="2000" b="1" dirty="0"/>
              <a:t>Results: </a:t>
            </a:r>
            <a:r>
              <a:rPr lang="nl-NL" sz="2000" b="1" dirty="0">
                <a:solidFill>
                  <a:srgbClr val="FF0000"/>
                </a:solidFill>
              </a:rPr>
              <a:t>Validation</a:t>
            </a:r>
            <a:r>
              <a:rPr lang="nl-NL" sz="2000" b="1" dirty="0"/>
              <a:t> of design strategy &amp; health care Service Design concepts</a:t>
            </a:r>
            <a:br>
              <a:rPr lang="ru-RU" sz="2000" b="1" dirty="0"/>
            </a:br>
            <a:r>
              <a:rPr lang="ru-RU" sz="2000" b="1" dirty="0">
                <a:solidFill>
                  <a:schemeClr val="tx1"/>
                </a:solidFill>
              </a:rPr>
              <a:t>Результаты: </a:t>
            </a:r>
            <a:r>
              <a:rPr lang="ru-RU" sz="2000" b="1" dirty="0" err="1">
                <a:solidFill>
                  <a:srgbClr val="C00000"/>
                </a:solidFill>
              </a:rPr>
              <a:t>Валидация</a:t>
            </a:r>
            <a:r>
              <a:rPr lang="ru-RU" sz="2000" b="1" dirty="0">
                <a:solidFill>
                  <a:schemeClr val="tx1"/>
                </a:solidFill>
              </a:rPr>
              <a:t> стратегии дизайна и концепций дизайна услуг здравоохранения.</a:t>
            </a:r>
            <a:endParaRPr lang="nl-NL" sz="2000" b="1" dirty="0"/>
          </a:p>
        </p:txBody>
      </p:sp>
      <p:graphicFrame>
        <p:nvGraphicFramePr>
          <p:cNvPr id="6" name="Таблица 5"/>
          <p:cNvGraphicFramePr>
            <a:graphicFrameLocks noGrp="1"/>
          </p:cNvGraphicFramePr>
          <p:nvPr>
            <p:extLst>
              <p:ext uri="{D42A27DB-BD31-4B8C-83A1-F6EECF244321}">
                <p14:modId xmlns:p14="http://schemas.microsoft.com/office/powerpoint/2010/main" val="2159577380"/>
              </p:ext>
            </p:extLst>
          </p:nvPr>
        </p:nvGraphicFramePr>
        <p:xfrm>
          <a:off x="149091" y="1768983"/>
          <a:ext cx="5734909" cy="4416502"/>
        </p:xfrm>
        <a:graphic>
          <a:graphicData uri="http://schemas.openxmlformats.org/drawingml/2006/table">
            <a:tbl>
              <a:tblPr firstRow="1" firstCol="1" bandRow="1">
                <a:tableStyleId>{2D5ABB26-0587-4C30-8999-92F81FD0307C}</a:tableStyleId>
              </a:tblPr>
              <a:tblGrid>
                <a:gridCol w="888114">
                  <a:extLst>
                    <a:ext uri="{9D8B030D-6E8A-4147-A177-3AD203B41FA5}">
                      <a16:colId xmlns:a16="http://schemas.microsoft.com/office/drawing/2014/main" val="458983628"/>
                    </a:ext>
                  </a:extLst>
                </a:gridCol>
                <a:gridCol w="4846795">
                  <a:extLst>
                    <a:ext uri="{9D8B030D-6E8A-4147-A177-3AD203B41FA5}">
                      <a16:colId xmlns:a16="http://schemas.microsoft.com/office/drawing/2014/main" val="3709205738"/>
                    </a:ext>
                  </a:extLst>
                </a:gridCol>
              </a:tblGrid>
              <a:tr h="28253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Table 3. Healthcare service design concept (idea—concept cards)</a:t>
                      </a:r>
                      <a:endParaRPr lang="en-US" sz="1400" dirty="0">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539046381"/>
                  </a:ext>
                </a:extLst>
              </a:tr>
              <a:tr h="22966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1. Improving the Design of Educational Materials</a:t>
                      </a:r>
                      <a:endParaRPr lang="en-US" sz="1400" dirty="0">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746029972"/>
                  </a:ext>
                </a:extLst>
              </a:tr>
              <a:tr h="1148324">
                <a:tc gridSpan="2">
                  <a:txBody>
                    <a:bodyPr/>
                    <a:lstStyle/>
                    <a:p>
                      <a:pPr algn="ctr">
                        <a:spcAft>
                          <a:spcPts val="0"/>
                        </a:spcAft>
                      </a:pPr>
                      <a:r>
                        <a:rPr lang="en-US" sz="1400" dirty="0">
                          <a:solidFill>
                            <a:srgbClr val="0070C0"/>
                          </a:solidFill>
                          <a:effectLst/>
                          <a:latin typeface="+mn-lt"/>
                          <a:cs typeface="Times New Roman" panose="02020603050405020304" pitchFamily="18" charset="0"/>
                        </a:rPr>
                        <a:t>Uniﬁed design (size, format) for ease of understanding and storage.</a:t>
                      </a:r>
                    </a:p>
                    <a:p>
                      <a:pPr algn="ctr">
                        <a:spcAft>
                          <a:spcPts val="0"/>
                        </a:spcAft>
                      </a:pPr>
                      <a:r>
                        <a:rPr lang="en-US" sz="1400" dirty="0">
                          <a:solidFill>
                            <a:srgbClr val="0070C0"/>
                          </a:solidFill>
                          <a:effectLst/>
                          <a:latin typeface="+mn-lt"/>
                          <a:cs typeface="Times New Roman" panose="02020603050405020304" pitchFamily="18" charset="0"/>
                        </a:rPr>
                        <a:t>Provide visualized data for content that requires visual understanding (text, image, or video).</a:t>
                      </a:r>
                    </a:p>
                    <a:p>
                      <a:pPr algn="ctr">
                        <a:spcAft>
                          <a:spcPts val="0"/>
                        </a:spcAft>
                      </a:pPr>
                      <a:r>
                        <a:rPr lang="en-US" sz="1400" dirty="0">
                          <a:solidFill>
                            <a:srgbClr val="0070C0"/>
                          </a:solidFill>
                          <a:effectLst/>
                          <a:latin typeface="+mn-lt"/>
                          <a:cs typeface="Times New Roman" panose="02020603050405020304" pitchFamily="18" charset="0"/>
                        </a:rPr>
                        <a:t>Provide workbooks for content that requires exact measurement such as breastfeeding and medication management.</a:t>
                      </a:r>
                      <a:r>
                        <a:rPr lang="ru-RU" sz="1400" dirty="0">
                          <a:solidFill>
                            <a:srgbClr val="0070C0"/>
                          </a:solidFill>
                          <a:effectLst/>
                          <a:latin typeface="+mn-lt"/>
                          <a:cs typeface="Times New Roman" panose="02020603050405020304" pitchFamily="18" charset="0"/>
                        </a:rPr>
                        <a:t> </a:t>
                      </a:r>
                      <a:endParaRPr lang="en-US" sz="1400" dirty="0">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733047266"/>
                  </a:ext>
                </a:extLst>
              </a:tr>
              <a:tr h="918659">
                <a:tc>
                  <a:txBody>
                    <a:bodyPr/>
                    <a:lstStyle/>
                    <a:p>
                      <a:pPr>
                        <a:spcAft>
                          <a:spcPts val="0"/>
                        </a:spcAft>
                      </a:pPr>
                      <a:r>
                        <a:rPr lang="en-US" sz="1400" dirty="0">
                          <a:solidFill>
                            <a:srgbClr val="0070C0"/>
                          </a:solidFill>
                          <a:effectLst/>
                          <a:latin typeface="+mn-lt"/>
                          <a:cs typeface="Times New Roman" panose="02020603050405020304" pitchFamily="18" charset="0"/>
                        </a:rPr>
                        <a:t>Problem</a:t>
                      </a:r>
                      <a:endParaRPr lang="en-US" sz="1400" dirty="0">
                        <a:solidFill>
                          <a:schemeClr val="tx1"/>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Difﬁcult to manage educational materials as they have different sizes and formats.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Effective teaching methods differ according to the content of the education.</a:t>
                      </a:r>
                      <a:endParaRPr lang="en-US" sz="1400" dirty="0">
                        <a:solidFill>
                          <a:srgbClr val="0070C0"/>
                        </a:solidFill>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566728"/>
                  </a:ext>
                </a:extLst>
              </a:tr>
              <a:tr h="1377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Tangible action</a:t>
                      </a:r>
                      <a:r>
                        <a:rPr lang="ru-RU" sz="1400" dirty="0">
                          <a:solidFill>
                            <a:srgbClr val="0070C0"/>
                          </a:solidFill>
                          <a:effectLst/>
                          <a:latin typeface="+mn-lt"/>
                          <a:cs typeface="Times New Roman" panose="02020603050405020304" pitchFamily="18" charset="0"/>
                        </a:rPr>
                        <a:t> </a:t>
                      </a:r>
                      <a:endParaRPr lang="en-US" sz="1400" dirty="0">
                        <a:solidFill>
                          <a:srgbClr val="0070C0"/>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Increase the level of understanding by unifying the design.</a:t>
                      </a:r>
                      <a:r>
                        <a:rPr lang="ru-RU" sz="1400" dirty="0">
                          <a:solidFill>
                            <a:srgbClr val="0070C0"/>
                          </a:solidFill>
                          <a:effectLst/>
                          <a:latin typeface="+mn-lt"/>
                          <a:cs typeface="Times New Roman" panose="02020603050405020304" pitchFamily="18" charset="0"/>
                        </a:rPr>
                        <a:t> </a:t>
                      </a:r>
                      <a:endParaRPr lang="en-US" sz="14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Use effective information delivery methods for different educational content (text / image / video).</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Important and frequently viewed content to be provided as posters, rather than booklets, to be posted on walls.</a:t>
                      </a:r>
                      <a:endParaRPr lang="en-US" sz="1400" dirty="0">
                        <a:solidFill>
                          <a:srgbClr val="0070C0"/>
                        </a:solidFill>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0979917"/>
                  </a:ext>
                </a:extLst>
              </a:tr>
              <a:tr h="459330">
                <a:tc>
                  <a:txBody>
                    <a:bodyPr/>
                    <a:lstStyle/>
                    <a:p>
                      <a:pPr algn="ctr">
                        <a:spcAft>
                          <a:spcPts val="0"/>
                        </a:spcAft>
                      </a:pPr>
                      <a:r>
                        <a:rPr lang="en-US" sz="1400" dirty="0">
                          <a:solidFill>
                            <a:srgbClr val="0070C0"/>
                          </a:solidFill>
                          <a:effectLst/>
                          <a:latin typeface="+mn-lt"/>
                          <a:cs typeface="Times New Roman" panose="02020603050405020304" pitchFamily="18" charset="0"/>
                        </a:rPr>
                        <a:t>Limitations</a:t>
                      </a:r>
                      <a:endParaRPr lang="en-US" sz="1400" dirty="0">
                        <a:solidFill>
                          <a:schemeClr val="tx1"/>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rgbClr val="0070C0"/>
                          </a:solidFill>
                          <a:effectLst/>
                          <a:latin typeface="+mn-lt"/>
                          <a:cs typeface="Times New Roman" panose="02020603050405020304" pitchFamily="18" charset="0"/>
                        </a:rPr>
                        <a:t>None</a:t>
                      </a:r>
                      <a:r>
                        <a:rPr lang="ru-RU" sz="1400" dirty="0">
                          <a:solidFill>
                            <a:srgbClr val="0070C0"/>
                          </a:solidFill>
                          <a:effectLst/>
                          <a:latin typeface="+mn-lt"/>
                          <a:cs typeface="Times New Roman" panose="02020603050405020304" pitchFamily="18" charset="0"/>
                        </a:rPr>
                        <a:t> </a:t>
                      </a:r>
                      <a:endParaRPr lang="en-US" sz="1400" dirty="0">
                        <a:solidFill>
                          <a:schemeClr val="tx1"/>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2094400"/>
                  </a:ext>
                </a:extLst>
              </a:tr>
            </a:tbl>
          </a:graphicData>
        </a:graphic>
      </p:graphicFrame>
      <p:sp>
        <p:nvSpPr>
          <p:cNvPr id="2" name="Rechthoek 1"/>
          <p:cNvSpPr/>
          <p:nvPr/>
        </p:nvSpPr>
        <p:spPr>
          <a:xfrm>
            <a:off x="1133418" y="2035277"/>
            <a:ext cx="3930195" cy="2264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1"/>
          <p:cNvSpPr/>
          <p:nvPr/>
        </p:nvSpPr>
        <p:spPr>
          <a:xfrm>
            <a:off x="7086850" y="2222443"/>
            <a:ext cx="3930195" cy="2264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29139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982430511"/>
              </p:ext>
            </p:extLst>
          </p:nvPr>
        </p:nvGraphicFramePr>
        <p:xfrm>
          <a:off x="175033" y="1286097"/>
          <a:ext cx="5665327" cy="5144472"/>
        </p:xfrm>
        <a:graphic>
          <a:graphicData uri="http://schemas.openxmlformats.org/drawingml/2006/table">
            <a:tbl>
              <a:tblPr firstRow="1" firstCol="1" bandRow="1">
                <a:tableStyleId>{2D5ABB26-0587-4C30-8999-92F81FD0307C}</a:tableStyleId>
              </a:tblPr>
              <a:tblGrid>
                <a:gridCol w="877338">
                  <a:extLst>
                    <a:ext uri="{9D8B030D-6E8A-4147-A177-3AD203B41FA5}">
                      <a16:colId xmlns:a16="http://schemas.microsoft.com/office/drawing/2014/main" val="328961537"/>
                    </a:ext>
                  </a:extLst>
                </a:gridCol>
                <a:gridCol w="4787989">
                  <a:extLst>
                    <a:ext uri="{9D8B030D-6E8A-4147-A177-3AD203B41FA5}">
                      <a16:colId xmlns:a16="http://schemas.microsoft.com/office/drawing/2014/main" val="3735672408"/>
                    </a:ext>
                  </a:extLst>
                </a:gridCol>
              </a:tblGrid>
              <a:tr h="21435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2. Improving Guidance Materials for the Care of High-Risk Infants</a:t>
                      </a:r>
                      <a:endParaRPr lang="en-US" sz="1400" dirty="0">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391066711"/>
                  </a:ext>
                </a:extLst>
              </a:tr>
              <a:tr h="171482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Provide guidelines on caring for high—risk infants after discharge, depending on corrected age.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Provide self-check material so that the parents can assess the situation themselves.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Provide guidance on </a:t>
                      </a:r>
                      <a:r>
                        <a:rPr lang="en-US" sz="1400" dirty="0" err="1">
                          <a:solidFill>
                            <a:srgbClr val="0070C0"/>
                          </a:solidFill>
                          <a:effectLst/>
                          <a:latin typeface="+mn-lt"/>
                          <a:cs typeface="Times New Roman" panose="02020603050405020304" pitchFamily="18" charset="0"/>
                        </a:rPr>
                        <a:t>dranges</a:t>
                      </a:r>
                      <a:r>
                        <a:rPr lang="en-US" sz="1400" dirty="0">
                          <a:solidFill>
                            <a:srgbClr val="0070C0"/>
                          </a:solidFill>
                          <a:effectLst/>
                          <a:latin typeface="+mn-lt"/>
                          <a:cs typeface="Times New Roman" panose="02020603050405020304" pitchFamily="18" charset="0"/>
                        </a:rPr>
                        <a:t> and accompanying methods of change throughout growth and development, such as changes to general milk powder and breastfeeding amounts.</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solidFill>
                            <a:srgbClr val="0070C0"/>
                          </a:solidFill>
                          <a:effectLst/>
                          <a:latin typeface="+mn-lt"/>
                          <a:cs typeface="Times New Roman" panose="02020603050405020304" pitchFamily="18" charset="0"/>
                        </a:rPr>
                        <a:t> </a:t>
                      </a:r>
                      <a:r>
                        <a:rPr lang="en-US" sz="1400" dirty="0">
                          <a:solidFill>
                            <a:srgbClr val="0070C0"/>
                          </a:solidFill>
                          <a:effectLst/>
                          <a:latin typeface="+mn-lt"/>
                          <a:cs typeface="Times New Roman" panose="02020603050405020304" pitchFamily="18" charset="0"/>
                        </a:rPr>
                        <a:t>Provide Q&amp;A for emergency and manageable situations</a:t>
                      </a:r>
                      <a:r>
                        <a:rPr lang="ru-RU" sz="1400" dirty="0">
                          <a:solidFill>
                            <a:srgbClr val="0070C0"/>
                          </a:solidFill>
                          <a:effectLst/>
                          <a:latin typeface="+mn-lt"/>
                          <a:cs typeface="Times New Roman" panose="02020603050405020304" pitchFamily="18" charset="0"/>
                        </a:rPr>
                        <a:t> </a:t>
                      </a:r>
                      <a:endParaRPr lang="en-US" sz="1400" dirty="0">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990202836"/>
                  </a:ext>
                </a:extLst>
              </a:tr>
              <a:tr h="1286118">
                <a:tc>
                  <a:txBody>
                    <a:bodyPr/>
                    <a:lstStyle/>
                    <a:p>
                      <a:pPr algn="ctr">
                        <a:spcAft>
                          <a:spcPts val="0"/>
                        </a:spcAft>
                      </a:pPr>
                      <a:r>
                        <a:rPr lang="en-US" sz="1400" dirty="0">
                          <a:solidFill>
                            <a:srgbClr val="0070C0"/>
                          </a:solidFill>
                          <a:effectLst/>
                          <a:latin typeface="+mn-lt"/>
                          <a:cs typeface="Times New Roman" panose="02020603050405020304" pitchFamily="18" charset="0"/>
                        </a:rPr>
                        <a:t>Problem</a:t>
                      </a:r>
                      <a:endParaRPr lang="en-US" sz="1400" dirty="0">
                        <a:solidFill>
                          <a:schemeClr val="tx1"/>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rgbClr val="0070C0"/>
                          </a:solidFill>
                          <a:effectLst/>
                          <a:latin typeface="+mn-lt"/>
                          <a:cs typeface="Times New Roman" panose="02020603050405020304" pitchFamily="18" charset="0"/>
                        </a:rPr>
                        <a:t>High volume of everyday guidance due to changes in growth and development.</a:t>
                      </a:r>
                    </a:p>
                    <a:p>
                      <a:pPr algn="ctr">
                        <a:spcAft>
                          <a:spcPts val="0"/>
                        </a:spcAft>
                      </a:pPr>
                      <a:r>
                        <a:rPr lang="en-US" sz="1400" dirty="0">
                          <a:solidFill>
                            <a:srgbClr val="0070C0"/>
                          </a:solidFill>
                          <a:effectLst/>
                          <a:latin typeface="+mn-lt"/>
                          <a:cs typeface="Times New Roman" panose="02020603050405020304" pitchFamily="18" charset="0"/>
                        </a:rPr>
                        <a:t>Problem Difﬁcult to check the speciﬁcs of growth and development of the baby.</a:t>
                      </a:r>
                    </a:p>
                    <a:p>
                      <a:pPr algn="ctr">
                        <a:spcAft>
                          <a:spcPts val="0"/>
                        </a:spcAft>
                      </a:pPr>
                      <a:r>
                        <a:rPr lang="en-US" sz="1400" dirty="0">
                          <a:solidFill>
                            <a:srgbClr val="0070C0"/>
                          </a:solidFill>
                          <a:effectLst/>
                          <a:latin typeface="+mn-lt"/>
                          <a:cs typeface="Times New Roman" panose="02020603050405020304" pitchFamily="18" charset="0"/>
                        </a:rPr>
                        <a:t>There are not as many </a:t>
                      </a:r>
                      <a:r>
                        <a:rPr lang="en-US" sz="1400" dirty="0" err="1">
                          <a:solidFill>
                            <a:srgbClr val="0070C0"/>
                          </a:solidFill>
                          <a:effectLst/>
                          <a:latin typeface="+mn-lt"/>
                          <a:cs typeface="Times New Roman" panose="02020603050405020304" pitchFamily="18" charset="0"/>
                        </a:rPr>
                        <a:t>emergermies</a:t>
                      </a:r>
                      <a:r>
                        <a:rPr lang="en-US" sz="1400" dirty="0">
                          <a:solidFill>
                            <a:srgbClr val="0070C0"/>
                          </a:solidFill>
                          <a:effectLst/>
                          <a:latin typeface="+mn-lt"/>
                          <a:cs typeface="Times New Roman" panose="02020603050405020304" pitchFamily="18" charset="0"/>
                        </a:rPr>
                        <a:t> as inquiries relating to abnormal symptoms displayed by babies.</a:t>
                      </a:r>
                      <a:endParaRPr lang="en-US" sz="1400" dirty="0">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2579980"/>
                  </a:ext>
                </a:extLst>
              </a:tr>
              <a:tr h="12861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Tangible action</a:t>
                      </a:r>
                      <a:r>
                        <a:rPr lang="ru-RU" sz="1400" dirty="0">
                          <a:solidFill>
                            <a:srgbClr val="0070C0"/>
                          </a:solidFill>
                          <a:effectLst/>
                          <a:latin typeface="+mn-lt"/>
                          <a:cs typeface="Times New Roman" panose="02020603050405020304" pitchFamily="18" charset="0"/>
                        </a:rPr>
                        <a:t> </a:t>
                      </a:r>
                      <a:endParaRPr lang="en-US" sz="1400" dirty="0">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In addition to examinations of infants and toddlers, distribute material on growth and development, allowing</a:t>
                      </a:r>
                    </a:p>
                    <a:p>
                      <a:pPr algn="ctr">
                        <a:spcAft>
                          <a:spcPts val="0"/>
                        </a:spcAft>
                      </a:pPr>
                      <a:r>
                        <a:rPr lang="en-US" sz="1400" dirty="0">
                          <a:solidFill>
                            <a:srgbClr val="0070C0"/>
                          </a:solidFill>
                          <a:effectLst/>
                          <a:latin typeface="+mn-lt"/>
                          <a:cs typeface="Times New Roman" panose="02020603050405020304" pitchFamily="18" charset="0"/>
                        </a:rPr>
                        <a:t>Tangible action for constant self-checking</a:t>
                      </a:r>
                    </a:p>
                    <a:p>
                      <a:pPr algn="ctr">
                        <a:spcAft>
                          <a:spcPts val="0"/>
                        </a:spcAft>
                      </a:pPr>
                      <a:r>
                        <a:rPr lang="en-US" sz="1400" dirty="0">
                          <a:solidFill>
                            <a:srgbClr val="0070C0"/>
                          </a:solidFill>
                          <a:effectLst/>
                          <a:latin typeface="+mn-lt"/>
                          <a:cs typeface="Times New Roman" panose="02020603050405020304" pitchFamily="18" charset="0"/>
                        </a:rPr>
                        <a:t>Provide a recording platform on the website, to allow for its use as reference data during outpatient visits.</a:t>
                      </a:r>
                      <a:endParaRPr lang="en-US" sz="1400" dirty="0">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5875079"/>
                  </a:ext>
                </a:extLst>
              </a:tr>
              <a:tr h="643059">
                <a:tc>
                  <a:txBody>
                    <a:bodyPr/>
                    <a:lstStyle/>
                    <a:p>
                      <a:pPr algn="ctr">
                        <a:spcAft>
                          <a:spcPts val="0"/>
                        </a:spcAft>
                      </a:pPr>
                      <a:r>
                        <a:rPr lang="en-US" sz="1400" dirty="0">
                          <a:solidFill>
                            <a:srgbClr val="0070C0"/>
                          </a:solidFill>
                          <a:effectLst/>
                          <a:latin typeface="+mn-lt"/>
                          <a:cs typeface="Times New Roman" panose="02020603050405020304" pitchFamily="18" charset="0"/>
                        </a:rPr>
                        <a:t>Limitations</a:t>
                      </a:r>
                      <a:endParaRPr lang="en-US" sz="1400" dirty="0">
                        <a:solidFill>
                          <a:schemeClr val="tx1"/>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Using websites to record inquiries requires an electronic records management system linked with medical treatment</a:t>
                      </a:r>
                      <a:endParaRPr lang="en-US" sz="1400" dirty="0">
                        <a:solidFill>
                          <a:srgbClr val="0070C0"/>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5330746"/>
                  </a:ext>
                </a:extLst>
              </a:tr>
            </a:tbl>
          </a:graphicData>
        </a:graphic>
      </p:graphicFrame>
      <p:sp>
        <p:nvSpPr>
          <p:cNvPr id="5" name="Rechthoek 1"/>
          <p:cNvSpPr/>
          <p:nvPr/>
        </p:nvSpPr>
        <p:spPr>
          <a:xfrm>
            <a:off x="175033" y="1225174"/>
            <a:ext cx="5665327" cy="3086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1"/>
          <p:cNvSpPr>
            <a:spLocks noGrp="1"/>
          </p:cNvSpPr>
          <p:nvPr>
            <p:ph type="title"/>
          </p:nvPr>
        </p:nvSpPr>
        <p:spPr>
          <a:xfrm>
            <a:off x="517718" y="195068"/>
            <a:ext cx="11277600" cy="1012371"/>
          </a:xfrm>
        </p:spPr>
        <p:txBody>
          <a:bodyPr>
            <a:noAutofit/>
          </a:bodyPr>
          <a:lstStyle/>
          <a:p>
            <a:r>
              <a:rPr lang="nl-NL" sz="2400" b="1" dirty="0"/>
              <a:t>Results: </a:t>
            </a:r>
            <a:r>
              <a:rPr lang="nl-NL" sz="2400" b="1" dirty="0">
                <a:solidFill>
                  <a:srgbClr val="FF0000"/>
                </a:solidFill>
              </a:rPr>
              <a:t>Validation</a:t>
            </a:r>
            <a:r>
              <a:rPr lang="nl-NL" sz="2400" b="1" dirty="0"/>
              <a:t> </a:t>
            </a:r>
            <a:br>
              <a:rPr lang="nl-NL" sz="2400" b="1" dirty="0"/>
            </a:br>
            <a:r>
              <a:rPr lang="nl-NL" sz="2400" b="1" dirty="0"/>
              <a:t>of design strategy &amp; health care Service Design concepts</a:t>
            </a:r>
            <a:br>
              <a:rPr lang="ru-RU" sz="2400" b="1" dirty="0"/>
            </a:br>
            <a:r>
              <a:rPr lang="ru-RU" sz="2400" b="1" dirty="0">
                <a:solidFill>
                  <a:schemeClr val="tx1"/>
                </a:solidFill>
              </a:rPr>
              <a:t>Результаты: </a:t>
            </a:r>
            <a:r>
              <a:rPr lang="ru-RU" sz="2400" b="1" dirty="0" err="1">
                <a:solidFill>
                  <a:srgbClr val="C00000"/>
                </a:solidFill>
              </a:rPr>
              <a:t>Валидация</a:t>
            </a:r>
            <a:r>
              <a:rPr lang="ru-RU" sz="2400" b="1" dirty="0">
                <a:solidFill>
                  <a:schemeClr val="tx1"/>
                </a:solidFill>
              </a:rPr>
              <a:t> стратегии дизайна и концепций дизайна услуг здравоохранения.</a:t>
            </a:r>
            <a:endParaRPr lang="nl-NL" sz="2400" b="1" dirty="0"/>
          </a:p>
        </p:txBody>
      </p:sp>
      <p:graphicFrame>
        <p:nvGraphicFramePr>
          <p:cNvPr id="7" name="Таблица 6"/>
          <p:cNvGraphicFramePr>
            <a:graphicFrameLocks noGrp="1"/>
          </p:cNvGraphicFramePr>
          <p:nvPr>
            <p:extLst>
              <p:ext uri="{D42A27DB-BD31-4B8C-83A1-F6EECF244321}">
                <p14:modId xmlns:p14="http://schemas.microsoft.com/office/powerpoint/2010/main" val="1976227373"/>
              </p:ext>
            </p:extLst>
          </p:nvPr>
        </p:nvGraphicFramePr>
        <p:xfrm>
          <a:off x="5981107" y="1286097"/>
          <a:ext cx="6056671" cy="5429335"/>
        </p:xfrm>
        <a:graphic>
          <a:graphicData uri="http://schemas.openxmlformats.org/drawingml/2006/table">
            <a:tbl>
              <a:tblPr firstRow="1" firstCol="1" bandRow="1">
                <a:tableStyleId>{2D5ABB26-0587-4C30-8999-92F81FD0307C}</a:tableStyleId>
              </a:tblPr>
              <a:tblGrid>
                <a:gridCol w="937942">
                  <a:extLst>
                    <a:ext uri="{9D8B030D-6E8A-4147-A177-3AD203B41FA5}">
                      <a16:colId xmlns:a16="http://schemas.microsoft.com/office/drawing/2014/main" val="328961537"/>
                    </a:ext>
                  </a:extLst>
                </a:gridCol>
                <a:gridCol w="5118729">
                  <a:extLst>
                    <a:ext uri="{9D8B030D-6E8A-4147-A177-3AD203B41FA5}">
                      <a16:colId xmlns:a16="http://schemas.microsoft.com/office/drawing/2014/main" val="3735672408"/>
                    </a:ext>
                  </a:extLst>
                </a:gridCol>
              </a:tblGrid>
              <a:tr h="14204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70C0"/>
                          </a:solidFill>
                          <a:effectLst/>
                          <a:latin typeface="+mn-lt"/>
                          <a:cs typeface="Times New Roman" panose="02020603050405020304" pitchFamily="18" charset="0"/>
                        </a:rPr>
                        <a:t> </a:t>
                      </a:r>
                      <a:r>
                        <a:rPr lang="ru-RU" sz="1400" dirty="0">
                          <a:effectLst/>
                          <a:latin typeface="+mn-lt"/>
                          <a:cs typeface="Times New Roman" panose="02020603050405020304" pitchFamily="18" charset="0"/>
                        </a:rPr>
                        <a:t>2. Улучшение руководящих материалов по уходу за младенцами из группы высокого риска</a:t>
                      </a:r>
                      <a:endParaRPr lang="en-US" sz="1400" dirty="0">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391066711"/>
                  </a:ext>
                </a:extLst>
              </a:tr>
              <a:tr h="113635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effectLst/>
                          <a:latin typeface="+mn-lt"/>
                          <a:cs typeface="Times New Roman" panose="02020603050405020304" pitchFamily="18" charset="0"/>
                        </a:rPr>
                        <a:t>Предоставить рекомендации по уходу за младенцами из группы высокого риска после выписки в зависимости от скорректированного возраста.</a:t>
                      </a:r>
                      <a:endParaRPr lang="en-US" sz="14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effectLst/>
                          <a:latin typeface="+mn-lt"/>
                          <a:cs typeface="Times New Roman" panose="02020603050405020304" pitchFamily="18" charset="0"/>
                        </a:rPr>
                        <a:t>Предоставьте материал для самопроверки, чтобы родители могли сами оценить ситуацию.</a:t>
                      </a:r>
                      <a:endParaRPr lang="en-US" sz="1400" dirty="0">
                        <a:effectLst/>
                        <a:latin typeface="+mn-lt"/>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effectLst/>
                          <a:latin typeface="+mn-lt"/>
                          <a:cs typeface="Times New Roman" panose="02020603050405020304" pitchFamily="18" charset="0"/>
                        </a:rPr>
                        <a:t>Дайте рекомендации по употреблению моющих средств и сопутствующим методам изменения в процессе роста и развития, например, изменения общего количества сухого молока и количества грудного вскармливания.</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effectLst/>
                          <a:latin typeface="+mn-lt"/>
                          <a:cs typeface="Times New Roman" panose="02020603050405020304" pitchFamily="18" charset="0"/>
                        </a:rPr>
                        <a:t>Предоставление вопросов и ответов для экстренных и управляемых ситуаций</a:t>
                      </a:r>
                      <a:endParaRPr lang="en-US" sz="1400" dirty="0">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990202836"/>
                  </a:ext>
                </a:extLst>
              </a:tr>
              <a:tr h="1375495">
                <a:tc>
                  <a:txBody>
                    <a:bodyPr/>
                    <a:lstStyle/>
                    <a:p>
                      <a:pPr algn="ctr">
                        <a:spcAft>
                          <a:spcPts val="0"/>
                        </a:spcAft>
                      </a:pPr>
                      <a:r>
                        <a:rPr lang="ru-RU" sz="1400" dirty="0">
                          <a:solidFill>
                            <a:schemeClr val="tx1"/>
                          </a:solidFill>
                          <a:effectLst/>
                          <a:latin typeface="+mn-lt"/>
                          <a:cs typeface="Times New Roman" panose="02020603050405020304" pitchFamily="18" charset="0"/>
                        </a:rPr>
                        <a:t>Проблема</a:t>
                      </a:r>
                      <a:r>
                        <a:rPr lang="ru-RU" sz="1400" baseline="0" dirty="0">
                          <a:solidFill>
                            <a:schemeClr val="tx1"/>
                          </a:solidFill>
                          <a:effectLst/>
                          <a:latin typeface="+mn-lt"/>
                          <a:cs typeface="Times New Roman" panose="02020603050405020304" pitchFamily="18" charset="0"/>
                        </a:rPr>
                        <a:t> </a:t>
                      </a:r>
                      <a:endParaRPr lang="en-US" sz="1400" dirty="0">
                        <a:solidFill>
                          <a:schemeClr val="tx1"/>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400" dirty="0">
                          <a:effectLst/>
                          <a:latin typeface="+mn-lt"/>
                          <a:cs typeface="Times New Roman" panose="02020603050405020304" pitchFamily="18" charset="0"/>
                        </a:rPr>
                        <a:t>Большой объем ежедневных рекомендаций из-за изменений в росте и развитии.</a:t>
                      </a:r>
                      <a:endParaRPr lang="en-US" sz="1400" dirty="0">
                        <a:effectLst/>
                        <a:latin typeface="+mn-lt"/>
                        <a:cs typeface="Times New Roman" panose="02020603050405020304" pitchFamily="18" charset="0"/>
                      </a:endParaRPr>
                    </a:p>
                    <a:p>
                      <a:pPr algn="ctr">
                        <a:spcAft>
                          <a:spcPts val="0"/>
                        </a:spcAft>
                      </a:pPr>
                      <a:r>
                        <a:rPr lang="ru-RU" sz="1400" dirty="0">
                          <a:effectLst/>
                          <a:latin typeface="+mn-lt"/>
                          <a:cs typeface="Times New Roman" panose="02020603050405020304" pitchFamily="18" charset="0"/>
                        </a:rPr>
                        <a:t>Проблема Трудно проверить особенности роста и развития ребенка.</a:t>
                      </a:r>
                      <a:endParaRPr lang="en-US" sz="1400" dirty="0">
                        <a:effectLst/>
                        <a:latin typeface="+mn-lt"/>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effectLst/>
                          <a:latin typeface="+mn-lt"/>
                          <a:cs typeface="Times New Roman" panose="02020603050405020304" pitchFamily="18" charset="0"/>
                        </a:rPr>
                        <a:t>Не так много случаев возникновения язв, как запросов, касающихся аномальных симптомов, проявляемых младенцами.</a:t>
                      </a:r>
                      <a:endParaRPr lang="en-US" sz="1400" dirty="0">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2579980"/>
                  </a:ext>
                </a:extLst>
              </a:tr>
              <a:tr h="8522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a:effectLst/>
                          <a:latin typeface="+mn-lt"/>
                          <a:cs typeface="Times New Roman" panose="02020603050405020304" pitchFamily="18" charset="0"/>
                        </a:rPr>
                        <a:t>Ощутимое</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действие</a:t>
                      </a:r>
                      <a:endParaRPr lang="en-US" sz="1400" dirty="0">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effectLst/>
                          <a:latin typeface="+mn-lt"/>
                          <a:cs typeface="Times New Roman" panose="02020603050405020304" pitchFamily="18" charset="0"/>
                        </a:rPr>
                        <a:t>Помимо обследований младенцев и детей ясельного возраста, распространять материалы о росте и развитии, позволяя </a:t>
                      </a:r>
                      <a:endParaRPr lang="en-US" sz="1400" dirty="0">
                        <a:solidFill>
                          <a:srgbClr val="0070C0"/>
                        </a:solidFill>
                        <a:effectLst/>
                        <a:latin typeface="+mn-lt"/>
                        <a:cs typeface="Times New Roman" panose="02020603050405020304" pitchFamily="18" charset="0"/>
                      </a:endParaRPr>
                    </a:p>
                    <a:p>
                      <a:pPr algn="ctr">
                        <a:spcAft>
                          <a:spcPts val="0"/>
                        </a:spcAft>
                      </a:pPr>
                      <a:r>
                        <a:rPr lang="ru-RU" sz="1400" dirty="0">
                          <a:effectLst/>
                          <a:latin typeface="+mn-lt"/>
                          <a:cs typeface="Times New Roman" panose="02020603050405020304" pitchFamily="18" charset="0"/>
                        </a:rPr>
                        <a:t>Ощутимое действие для постоянной самопроверки.</a:t>
                      </a:r>
                      <a:endParaRPr lang="en-US" sz="1400" dirty="0">
                        <a:solidFill>
                          <a:srgbClr val="0070C0"/>
                        </a:solidFill>
                        <a:effectLst/>
                        <a:latin typeface="+mn-lt"/>
                        <a:cs typeface="Times New Roman" panose="02020603050405020304" pitchFamily="18" charset="0"/>
                      </a:endParaRPr>
                    </a:p>
                    <a:p>
                      <a:pPr algn="ctr">
                        <a:spcAft>
                          <a:spcPts val="0"/>
                        </a:spcAft>
                      </a:pPr>
                      <a:r>
                        <a:rPr lang="ru-RU" sz="1400" dirty="0">
                          <a:effectLst/>
                          <a:latin typeface="+mn-lt"/>
                          <a:cs typeface="Times New Roman" panose="02020603050405020304" pitchFamily="18" charset="0"/>
                        </a:rPr>
                        <a:t>Обеспечьте платформу записи на веб-сайте, чтобы ее можно было использовать в качестве справочных данных во время амбулаторных посещений.</a:t>
                      </a:r>
                      <a:endParaRPr lang="en-US" sz="1400" dirty="0">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5875079"/>
                  </a:ext>
                </a:extLst>
              </a:tr>
              <a:tr h="426135">
                <a:tc>
                  <a:txBody>
                    <a:bodyPr/>
                    <a:lstStyle/>
                    <a:p>
                      <a:pPr algn="ctr">
                        <a:spcAft>
                          <a:spcPts val="0"/>
                        </a:spcAft>
                      </a:pPr>
                      <a:r>
                        <a:rPr lang="ru-RU" sz="1400" dirty="0">
                          <a:solidFill>
                            <a:schemeClr val="tx1"/>
                          </a:solidFill>
                          <a:effectLst/>
                          <a:latin typeface="+mn-lt"/>
                          <a:cs typeface="Times New Roman" panose="02020603050405020304" pitchFamily="18" charset="0"/>
                        </a:rPr>
                        <a:t>Ограничения</a:t>
                      </a:r>
                      <a:endParaRPr lang="en-US" sz="1400" dirty="0">
                        <a:solidFill>
                          <a:schemeClr val="tx1"/>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effectLst/>
                          <a:latin typeface="+mn-lt"/>
                          <a:cs typeface="Times New Roman" panose="02020603050405020304" pitchFamily="18" charset="0"/>
                        </a:rPr>
                        <a:t>Использование веб-сайтов для записи запросов требует наличия электронной системы управления записями, связанной с лечением.</a:t>
                      </a:r>
                      <a:r>
                        <a:rPr lang="en-US" sz="1400" dirty="0">
                          <a:solidFill>
                            <a:srgbClr val="0070C0"/>
                          </a:solidFill>
                          <a:effectLst/>
                          <a:latin typeface="+mn-lt"/>
                          <a:cs typeface="Times New Roman" panose="02020603050405020304" pitchFamily="18" charset="0"/>
                        </a:rPr>
                        <a:t> </a:t>
                      </a:r>
                      <a:endParaRPr lang="en-US" sz="1400" dirty="0">
                        <a:solidFill>
                          <a:srgbClr val="0070C0"/>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5330746"/>
                  </a:ext>
                </a:extLst>
              </a:tr>
            </a:tbl>
          </a:graphicData>
        </a:graphic>
      </p:graphicFrame>
      <p:sp>
        <p:nvSpPr>
          <p:cNvPr id="8" name="Rechthoek 1"/>
          <p:cNvSpPr/>
          <p:nvPr/>
        </p:nvSpPr>
        <p:spPr>
          <a:xfrm>
            <a:off x="5981107" y="1286097"/>
            <a:ext cx="6056671" cy="4247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69847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3763932093"/>
              </p:ext>
            </p:extLst>
          </p:nvPr>
        </p:nvGraphicFramePr>
        <p:xfrm>
          <a:off x="262465" y="1249394"/>
          <a:ext cx="5902361" cy="4868863"/>
        </p:xfrm>
        <a:graphic>
          <a:graphicData uri="http://schemas.openxmlformats.org/drawingml/2006/table">
            <a:tbl>
              <a:tblPr firstRow="1" firstCol="1" bandRow="1">
                <a:tableStyleId>{2D5ABB26-0587-4C30-8999-92F81FD0307C}</a:tableStyleId>
              </a:tblPr>
              <a:tblGrid>
                <a:gridCol w="1238927">
                  <a:extLst>
                    <a:ext uri="{9D8B030D-6E8A-4147-A177-3AD203B41FA5}">
                      <a16:colId xmlns:a16="http://schemas.microsoft.com/office/drawing/2014/main" val="3773262744"/>
                    </a:ext>
                  </a:extLst>
                </a:gridCol>
                <a:gridCol w="4663434">
                  <a:extLst>
                    <a:ext uri="{9D8B030D-6E8A-4147-A177-3AD203B41FA5}">
                      <a16:colId xmlns:a16="http://schemas.microsoft.com/office/drawing/2014/main" val="2649823321"/>
                    </a:ext>
                  </a:extLst>
                </a:gridCol>
              </a:tblGrid>
              <a:tr h="258913">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500" dirty="0">
                          <a:solidFill>
                            <a:srgbClr val="0070C0"/>
                          </a:solidFill>
                          <a:effectLst/>
                          <a:latin typeface="+mn-lt"/>
                          <a:cs typeface="Times New Roman" panose="02020603050405020304" pitchFamily="18" charset="0"/>
                        </a:rPr>
                        <a:t>3. Practicum Kit</a:t>
                      </a:r>
                      <a:r>
                        <a:rPr lang="ru-RU" sz="1500" dirty="0">
                          <a:solidFill>
                            <a:srgbClr val="0070C0"/>
                          </a:solidFill>
                          <a:effectLst/>
                          <a:latin typeface="+mn-lt"/>
                          <a:cs typeface="Times New Roman" panose="02020603050405020304" pitchFamily="18" charset="0"/>
                        </a:rPr>
                        <a:t> </a:t>
                      </a:r>
                      <a:endParaRPr lang="en-US" sz="15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639246570"/>
                  </a:ext>
                </a:extLst>
              </a:tr>
              <a:tr h="1439220">
                <a:tc gridSpan="2">
                  <a:txBody>
                    <a:bodyPr/>
                    <a:lstStyle/>
                    <a:p>
                      <a:pPr algn="ctr">
                        <a:lnSpc>
                          <a:spcPct val="107000"/>
                        </a:lnSpc>
                        <a:spcAft>
                          <a:spcPts val="0"/>
                        </a:spcAft>
                      </a:pPr>
                      <a:r>
                        <a:rPr lang="en-US" sz="1500" dirty="0">
                          <a:solidFill>
                            <a:srgbClr val="0070C0"/>
                          </a:solidFill>
                          <a:effectLst/>
                          <a:latin typeface="+mn-lt"/>
                          <a:cs typeface="Times New Roman" panose="02020603050405020304" pitchFamily="18" charset="0"/>
                        </a:rPr>
                        <a:t>Educational kits to be placed inside and outside the NICU, which may be used while waiting during visiting hours.</a:t>
                      </a:r>
                    </a:p>
                    <a:p>
                      <a:pPr algn="ctr">
                        <a:lnSpc>
                          <a:spcPct val="107000"/>
                        </a:lnSpc>
                        <a:spcAft>
                          <a:spcPts val="0"/>
                        </a:spcAft>
                      </a:pPr>
                      <a:r>
                        <a:rPr lang="en-US" sz="1500" dirty="0">
                          <a:solidFill>
                            <a:srgbClr val="0070C0"/>
                          </a:solidFill>
                          <a:effectLst/>
                          <a:latin typeface="+mn-lt"/>
                          <a:cs typeface="Times New Roman" panose="02020603050405020304" pitchFamily="18" charset="0"/>
                        </a:rPr>
                        <a:t>Parents will use them directly and ask questions, allowing them to obtain practical knowledge. </a:t>
                      </a:r>
                    </a:p>
                    <a:p>
                      <a:pPr algn="ctr">
                        <a:lnSpc>
                          <a:spcPct val="107000"/>
                        </a:lnSpc>
                        <a:spcAft>
                          <a:spcPts val="0"/>
                        </a:spcAft>
                      </a:pPr>
                      <a:r>
                        <a:rPr lang="en-US" sz="1500" dirty="0">
                          <a:solidFill>
                            <a:srgbClr val="0070C0"/>
                          </a:solidFill>
                          <a:effectLst/>
                          <a:latin typeface="+mn-lt"/>
                          <a:cs typeface="Times New Roman" panose="02020603050405020304" pitchFamily="18" charset="0"/>
                        </a:rPr>
                        <a:t>Kit contents are systematically constructed to ensure easy content acquisition and utilization.</a:t>
                      </a:r>
                      <a:endParaRPr lang="en-US" sz="15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617031159"/>
                  </a:ext>
                </a:extLst>
              </a:tr>
              <a:tr h="973494">
                <a:tc>
                  <a:txBody>
                    <a:bodyPr/>
                    <a:lstStyle/>
                    <a:p>
                      <a:pPr algn="ctr">
                        <a:spcAft>
                          <a:spcPts val="0"/>
                        </a:spcAft>
                      </a:pPr>
                      <a:r>
                        <a:rPr lang="en-US" sz="1500" dirty="0">
                          <a:solidFill>
                            <a:srgbClr val="0070C0"/>
                          </a:solidFill>
                          <a:effectLst/>
                          <a:latin typeface="+mn-lt"/>
                          <a:cs typeface="Times New Roman" panose="02020603050405020304" pitchFamily="18" charset="0"/>
                        </a:rPr>
                        <a:t>Problem</a:t>
                      </a:r>
                      <a:endParaRPr lang="en-US" sz="1500" dirty="0">
                        <a:solidFill>
                          <a:schemeClr val="tx1"/>
                        </a:solidFill>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500" dirty="0">
                          <a:solidFill>
                            <a:srgbClr val="0070C0"/>
                          </a:solidFill>
                          <a:effectLst/>
                          <a:latin typeface="+mn-lt"/>
                          <a:cs typeface="Times New Roman" panose="02020603050405020304" pitchFamily="18" charset="0"/>
                        </a:rPr>
                        <a:t>As education is provided verbally as a one-time event, on paper and via video, it is difficult to accurately understand it and put it into practice</a:t>
                      </a:r>
                    </a:p>
                    <a:p>
                      <a:pPr marL="0" marR="0" indent="0" algn="ctr" defTabSz="914400" rtl="0" eaLnBrk="1" fontAlgn="auto" latinLnBrk="0" hangingPunct="1">
                        <a:lnSpc>
                          <a:spcPct val="107000"/>
                        </a:lnSpc>
                        <a:spcBef>
                          <a:spcPts val="0"/>
                        </a:spcBef>
                        <a:spcAft>
                          <a:spcPts val="0"/>
                        </a:spcAft>
                        <a:buClrTx/>
                        <a:buSzTx/>
                        <a:buFontTx/>
                        <a:buNone/>
                        <a:tabLst/>
                        <a:defRPr/>
                      </a:pPr>
                      <a:r>
                        <a:rPr lang="en-US" sz="1500" dirty="0">
                          <a:solidFill>
                            <a:srgbClr val="0070C0"/>
                          </a:solidFill>
                          <a:effectLst/>
                          <a:latin typeface="+mn-lt"/>
                          <a:cs typeface="Times New Roman" panose="02020603050405020304" pitchFamily="18" charset="0"/>
                        </a:rPr>
                        <a:t>Queries occur in the process of childrearing after discharge</a:t>
                      </a:r>
                      <a:endParaRPr lang="en-US" sz="15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2093021"/>
                  </a:ext>
                </a:extLst>
              </a:tr>
              <a:tr h="10520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70C0"/>
                          </a:solidFill>
                          <a:effectLst/>
                          <a:latin typeface="+mn-lt"/>
                          <a:cs typeface="Times New Roman" panose="02020603050405020304" pitchFamily="18" charset="0"/>
                        </a:rPr>
                        <a:t>Tangible action</a:t>
                      </a:r>
                      <a:endParaRPr lang="en-US" sz="1500" dirty="0">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US" sz="1500" dirty="0">
                          <a:solidFill>
                            <a:srgbClr val="0070C0"/>
                          </a:solidFill>
                          <a:effectLst/>
                          <a:latin typeface="+mn-lt"/>
                          <a:cs typeface="Times New Roman" panose="02020603050405020304" pitchFamily="18" charset="0"/>
                        </a:rPr>
                        <a:t>Place items used in childrearing out during visiting hours so that the parents are free to utilize them. Practice activities, such as medicine dosage. The overall image of the education can be conveyed using the items inside the kit</a:t>
                      </a:r>
                      <a:endParaRPr lang="en-US" sz="15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067139"/>
                  </a:ext>
                </a:extLst>
              </a:tr>
              <a:tr h="954887">
                <a:tc>
                  <a:txBody>
                    <a:bodyPr/>
                    <a:lstStyle/>
                    <a:p>
                      <a:pPr algn="ctr">
                        <a:spcAft>
                          <a:spcPts val="0"/>
                        </a:spcAft>
                      </a:pPr>
                      <a:r>
                        <a:rPr lang="en-US" sz="1500" dirty="0">
                          <a:solidFill>
                            <a:srgbClr val="0070C0"/>
                          </a:solidFill>
                          <a:effectLst/>
                          <a:latin typeface="+mn-lt"/>
                          <a:cs typeface="Times New Roman" panose="02020603050405020304" pitchFamily="18" charset="0"/>
                        </a:rPr>
                        <a:t>Limitations </a:t>
                      </a:r>
                      <a:endParaRPr lang="en-US" sz="1500" dirty="0">
                        <a:solidFill>
                          <a:srgbClr val="0070C0"/>
                        </a:solidFill>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US" sz="1500" dirty="0">
                          <a:solidFill>
                            <a:srgbClr val="0070C0"/>
                          </a:solidFill>
                          <a:effectLst/>
                          <a:latin typeface="+mn-lt"/>
                          <a:cs typeface="Times New Roman" panose="02020603050405020304" pitchFamily="18" charset="0"/>
                        </a:rPr>
                        <a:t>Sufficient use of the kit is impossible as visiting hours are short.</a:t>
                      </a:r>
                    </a:p>
                    <a:p>
                      <a:pPr algn="ctr">
                        <a:lnSpc>
                          <a:spcPct val="107000"/>
                        </a:lnSpc>
                        <a:spcAft>
                          <a:spcPts val="0"/>
                        </a:spcAft>
                      </a:pPr>
                      <a:r>
                        <a:rPr lang="en-US" sz="1500" dirty="0">
                          <a:solidFill>
                            <a:srgbClr val="0070C0"/>
                          </a:solidFill>
                          <a:effectLst/>
                          <a:latin typeface="+mn-lt"/>
                          <a:cs typeface="Times New Roman" panose="02020603050405020304" pitchFamily="18" charset="0"/>
                        </a:rPr>
                        <a:t>Costs associated with developing and making the kits available.</a:t>
                      </a:r>
                      <a:endParaRPr lang="en-US" sz="1500" dirty="0">
                        <a:solidFill>
                          <a:srgbClr val="0070C0"/>
                        </a:solidFill>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954042"/>
                  </a:ext>
                </a:extLst>
              </a:tr>
            </a:tbl>
          </a:graphicData>
        </a:graphic>
      </p:graphicFrame>
      <p:sp>
        <p:nvSpPr>
          <p:cNvPr id="7" name="Rechthoek 6"/>
          <p:cNvSpPr/>
          <p:nvPr/>
        </p:nvSpPr>
        <p:spPr>
          <a:xfrm>
            <a:off x="1764701" y="1249393"/>
            <a:ext cx="3214583" cy="3037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p:cNvSpPr>
            <a:spLocks noGrp="1"/>
          </p:cNvSpPr>
          <p:nvPr>
            <p:ph type="title"/>
          </p:nvPr>
        </p:nvSpPr>
        <p:spPr>
          <a:xfrm>
            <a:off x="2005309" y="123825"/>
            <a:ext cx="9005591" cy="1012371"/>
          </a:xfrm>
        </p:spPr>
        <p:txBody>
          <a:bodyPr>
            <a:noAutofit/>
          </a:bodyPr>
          <a:lstStyle/>
          <a:p>
            <a:r>
              <a:rPr lang="nl-NL" sz="2000" b="1" dirty="0"/>
              <a:t>Results: </a:t>
            </a:r>
            <a:r>
              <a:rPr lang="nl-NL" sz="2000" b="1" dirty="0">
                <a:solidFill>
                  <a:srgbClr val="FF0000"/>
                </a:solidFill>
              </a:rPr>
              <a:t>Validation</a:t>
            </a:r>
            <a:r>
              <a:rPr lang="nl-NL" sz="2000" b="1" dirty="0"/>
              <a:t> </a:t>
            </a:r>
            <a:br>
              <a:rPr lang="nl-NL" sz="2000" b="1" dirty="0"/>
            </a:br>
            <a:r>
              <a:rPr lang="nl-NL" sz="2000" b="1" dirty="0"/>
              <a:t>of design strategy &amp; health care Service Design concepts</a:t>
            </a:r>
            <a:br>
              <a:rPr lang="ru-RU" sz="2000" b="1" dirty="0"/>
            </a:br>
            <a:r>
              <a:rPr lang="ru-RU" sz="2000" b="1" dirty="0">
                <a:solidFill>
                  <a:schemeClr val="tx1"/>
                </a:solidFill>
              </a:rPr>
              <a:t>Результаты: </a:t>
            </a:r>
            <a:r>
              <a:rPr lang="ru-RU" sz="2000" b="1" dirty="0" err="1">
                <a:solidFill>
                  <a:srgbClr val="C00000"/>
                </a:solidFill>
              </a:rPr>
              <a:t>Валидация</a:t>
            </a:r>
            <a:r>
              <a:rPr lang="ru-RU" sz="2000" b="1" dirty="0">
                <a:solidFill>
                  <a:schemeClr val="tx1"/>
                </a:solidFill>
              </a:rPr>
              <a:t> стратегии дизайна и концепций дизайна услуг здравоохранения.</a:t>
            </a:r>
            <a:endParaRPr lang="nl-NL" sz="20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824513401"/>
              </p:ext>
            </p:extLst>
          </p:nvPr>
        </p:nvGraphicFramePr>
        <p:xfrm>
          <a:off x="6341806" y="1249393"/>
          <a:ext cx="5756789" cy="5596725"/>
        </p:xfrm>
        <a:graphic>
          <a:graphicData uri="http://schemas.openxmlformats.org/drawingml/2006/table">
            <a:tbl>
              <a:tblPr firstRow="1" firstCol="1" bandRow="1">
                <a:tableStyleId>{2D5ABB26-0587-4C30-8999-92F81FD0307C}</a:tableStyleId>
              </a:tblPr>
              <a:tblGrid>
                <a:gridCol w="1208371">
                  <a:extLst>
                    <a:ext uri="{9D8B030D-6E8A-4147-A177-3AD203B41FA5}">
                      <a16:colId xmlns:a16="http://schemas.microsoft.com/office/drawing/2014/main" val="3773262744"/>
                    </a:ext>
                  </a:extLst>
                </a:gridCol>
                <a:gridCol w="4548418">
                  <a:extLst>
                    <a:ext uri="{9D8B030D-6E8A-4147-A177-3AD203B41FA5}">
                      <a16:colId xmlns:a16="http://schemas.microsoft.com/office/drawing/2014/main" val="2649823321"/>
                    </a:ext>
                  </a:extLst>
                </a:gridCol>
              </a:tblGrid>
              <a:tr h="258913">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500" dirty="0">
                          <a:effectLst/>
                          <a:latin typeface="+mn-lt"/>
                          <a:cs typeface="Times New Roman" panose="02020603050405020304" pitchFamily="18" charset="0"/>
                        </a:rPr>
                        <a:t>3. </a:t>
                      </a:r>
                      <a:r>
                        <a:rPr lang="en-US" sz="1500" dirty="0" err="1">
                          <a:effectLst/>
                          <a:latin typeface="+mn-lt"/>
                          <a:cs typeface="Times New Roman" panose="02020603050405020304" pitchFamily="18" charset="0"/>
                        </a:rPr>
                        <a:t>Практикум</a:t>
                      </a:r>
                      <a:endParaRPr lang="en-US" sz="15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639246570"/>
                  </a:ext>
                </a:extLst>
              </a:tr>
              <a:tr h="1439220">
                <a:tc gridSpan="2">
                  <a:txBody>
                    <a:bodyPr/>
                    <a:lstStyle/>
                    <a:p>
                      <a:pPr algn="ctr">
                        <a:lnSpc>
                          <a:spcPct val="107000"/>
                        </a:lnSpc>
                        <a:spcAft>
                          <a:spcPts val="0"/>
                        </a:spcAft>
                      </a:pPr>
                      <a:r>
                        <a:rPr lang="ru-RU" sz="1500" dirty="0">
                          <a:effectLst/>
                          <a:latin typeface="+mn-lt"/>
                          <a:cs typeface="Times New Roman" panose="02020603050405020304" pitchFamily="18" charset="0"/>
                        </a:rPr>
                        <a:t>Учебные комплекты должны быть размещены внутри и снаружи отделения интенсивной терапии, которые можно использовать во время ожидания в часы посещения. </a:t>
                      </a:r>
                    </a:p>
                    <a:p>
                      <a:pPr algn="ctr">
                        <a:lnSpc>
                          <a:spcPct val="107000"/>
                        </a:lnSpc>
                        <a:spcAft>
                          <a:spcPts val="0"/>
                        </a:spcAft>
                      </a:pPr>
                      <a:r>
                        <a:rPr lang="ru-RU" sz="1500" dirty="0">
                          <a:effectLst/>
                          <a:latin typeface="+mn-lt"/>
                          <a:cs typeface="Times New Roman" panose="02020603050405020304" pitchFamily="18" charset="0"/>
                        </a:rPr>
                        <a:t>Родители будут использовать их напрямую и задавать вопросы, позволяя им получить практические знания. </a:t>
                      </a:r>
                    </a:p>
                    <a:p>
                      <a:pPr algn="ctr">
                        <a:lnSpc>
                          <a:spcPct val="107000"/>
                        </a:lnSpc>
                        <a:spcAft>
                          <a:spcPts val="0"/>
                        </a:spcAft>
                      </a:pPr>
                      <a:r>
                        <a:rPr lang="ru-RU" sz="1500" dirty="0">
                          <a:effectLst/>
                          <a:latin typeface="+mn-lt"/>
                          <a:cs typeface="Times New Roman" panose="02020603050405020304" pitchFamily="18" charset="0"/>
                        </a:rPr>
                        <a:t>Содержимое комплекта систематизировано для обеспечения легкого приобретения и использования контента.</a:t>
                      </a:r>
                      <a:endParaRPr lang="en-US" sz="15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617031159"/>
                  </a:ext>
                </a:extLst>
              </a:tr>
              <a:tr h="1196624">
                <a:tc>
                  <a:txBody>
                    <a:bodyPr/>
                    <a:lstStyle/>
                    <a:p>
                      <a:pPr algn="ctr">
                        <a:spcAft>
                          <a:spcPts val="0"/>
                        </a:spcAft>
                      </a:pPr>
                      <a:r>
                        <a:rPr lang="ru-RU" sz="1500" dirty="0">
                          <a:solidFill>
                            <a:schemeClr val="tx1"/>
                          </a:solidFill>
                          <a:effectLst/>
                          <a:latin typeface="+mn-lt"/>
                          <a:cs typeface="Times New Roman" panose="02020603050405020304" pitchFamily="18" charset="0"/>
                        </a:rPr>
                        <a:t>Проблема</a:t>
                      </a:r>
                      <a:r>
                        <a:rPr lang="ru-RU" sz="1500" baseline="0" dirty="0">
                          <a:solidFill>
                            <a:schemeClr val="tx1"/>
                          </a:solidFill>
                          <a:effectLst/>
                          <a:latin typeface="+mn-lt"/>
                          <a:cs typeface="Times New Roman" panose="02020603050405020304" pitchFamily="18" charset="0"/>
                        </a:rPr>
                        <a:t> </a:t>
                      </a:r>
                      <a:endParaRPr lang="en-US" sz="1500" dirty="0">
                        <a:solidFill>
                          <a:schemeClr val="tx1"/>
                        </a:solidFill>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500" dirty="0">
                          <a:effectLst/>
                          <a:latin typeface="+mn-lt"/>
                          <a:cs typeface="Times New Roman" panose="02020603050405020304" pitchFamily="18" charset="0"/>
                        </a:rPr>
                        <a:t>Поскольку обучение проводится в устной форме как разовое мероприятие, на бумаге и в виде видео, трудно точно понять его и применить на практике. </a:t>
                      </a:r>
                      <a:r>
                        <a:rPr lang="en-US" sz="1500" dirty="0">
                          <a:solidFill>
                            <a:srgbClr val="0070C0"/>
                          </a:solidFill>
                          <a:effectLst/>
                          <a:latin typeface="+mn-lt"/>
                          <a:cs typeface="Times New Roman" panose="02020603050405020304" pitchFamily="18" charset="0"/>
                        </a:rPr>
                        <a:t> </a:t>
                      </a:r>
                      <a:endParaRPr lang="ru-RU" sz="15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500" dirty="0" err="1">
                          <a:effectLst/>
                          <a:latin typeface="+mn-lt"/>
                          <a:cs typeface="Times New Roman" panose="02020603050405020304" pitchFamily="18" charset="0"/>
                        </a:rPr>
                        <a:t>Запросы</a:t>
                      </a:r>
                      <a:r>
                        <a:rPr lang="en-US" sz="1500" dirty="0">
                          <a:effectLst/>
                          <a:latin typeface="+mn-lt"/>
                          <a:cs typeface="Times New Roman" panose="02020603050405020304" pitchFamily="18" charset="0"/>
                        </a:rPr>
                        <a:t> </a:t>
                      </a:r>
                      <a:r>
                        <a:rPr lang="en-US" sz="1500" dirty="0" err="1">
                          <a:effectLst/>
                          <a:latin typeface="+mn-lt"/>
                          <a:cs typeface="Times New Roman" panose="02020603050405020304" pitchFamily="18" charset="0"/>
                        </a:rPr>
                        <a:t>возникают</a:t>
                      </a:r>
                      <a:r>
                        <a:rPr lang="en-US" sz="1500" dirty="0">
                          <a:effectLst/>
                          <a:latin typeface="+mn-lt"/>
                          <a:cs typeface="Times New Roman" panose="02020603050405020304" pitchFamily="18" charset="0"/>
                        </a:rPr>
                        <a:t> в </a:t>
                      </a:r>
                      <a:r>
                        <a:rPr lang="en-US" sz="1500" dirty="0" err="1">
                          <a:effectLst/>
                          <a:latin typeface="+mn-lt"/>
                          <a:cs typeface="Times New Roman" panose="02020603050405020304" pitchFamily="18" charset="0"/>
                        </a:rPr>
                        <a:t>процессе</a:t>
                      </a:r>
                      <a:r>
                        <a:rPr lang="en-US" sz="1500" dirty="0">
                          <a:effectLst/>
                          <a:latin typeface="+mn-lt"/>
                          <a:cs typeface="Times New Roman" panose="02020603050405020304" pitchFamily="18" charset="0"/>
                        </a:rPr>
                        <a:t> </a:t>
                      </a:r>
                      <a:r>
                        <a:rPr lang="en-US" sz="1500" dirty="0" err="1">
                          <a:effectLst/>
                          <a:latin typeface="+mn-lt"/>
                          <a:cs typeface="Times New Roman" panose="02020603050405020304" pitchFamily="18" charset="0"/>
                        </a:rPr>
                        <a:t>воспитания</a:t>
                      </a:r>
                      <a:r>
                        <a:rPr lang="en-US" sz="1500" dirty="0">
                          <a:effectLst/>
                          <a:latin typeface="+mn-lt"/>
                          <a:cs typeface="Times New Roman" panose="02020603050405020304" pitchFamily="18" charset="0"/>
                        </a:rPr>
                        <a:t> </a:t>
                      </a:r>
                      <a:r>
                        <a:rPr lang="en-US" sz="1500" dirty="0" err="1">
                          <a:effectLst/>
                          <a:latin typeface="+mn-lt"/>
                          <a:cs typeface="Times New Roman" panose="02020603050405020304" pitchFamily="18" charset="0"/>
                        </a:rPr>
                        <a:t>детей</a:t>
                      </a:r>
                      <a:r>
                        <a:rPr lang="en-US" sz="1500" dirty="0">
                          <a:effectLst/>
                          <a:latin typeface="+mn-lt"/>
                          <a:cs typeface="Times New Roman" panose="02020603050405020304" pitchFamily="18" charset="0"/>
                        </a:rPr>
                        <a:t> </a:t>
                      </a:r>
                      <a:r>
                        <a:rPr lang="en-US" sz="1500" dirty="0" err="1">
                          <a:effectLst/>
                          <a:latin typeface="+mn-lt"/>
                          <a:cs typeface="Times New Roman" panose="02020603050405020304" pitchFamily="18" charset="0"/>
                        </a:rPr>
                        <a:t>после</a:t>
                      </a:r>
                      <a:r>
                        <a:rPr lang="en-US" sz="1500" dirty="0">
                          <a:effectLst/>
                          <a:latin typeface="+mn-lt"/>
                          <a:cs typeface="Times New Roman" panose="02020603050405020304" pitchFamily="18" charset="0"/>
                        </a:rPr>
                        <a:t> </a:t>
                      </a:r>
                      <a:r>
                        <a:rPr lang="en-US" sz="1500" dirty="0" err="1">
                          <a:effectLst/>
                          <a:latin typeface="+mn-lt"/>
                          <a:cs typeface="Times New Roman" panose="02020603050405020304" pitchFamily="18" charset="0"/>
                        </a:rPr>
                        <a:t>выписки</a:t>
                      </a:r>
                      <a:r>
                        <a:rPr lang="en-US" sz="1500" dirty="0">
                          <a:effectLst/>
                          <a:latin typeface="+mn-lt"/>
                          <a:cs typeface="Times New Roman" panose="02020603050405020304" pitchFamily="18" charset="0"/>
                        </a:rPr>
                        <a:t>.</a:t>
                      </a:r>
                      <a:endParaRPr lang="en-US" sz="15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2093021"/>
                  </a:ext>
                </a:extLst>
              </a:tr>
              <a:tr h="1193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a:effectLst/>
                          <a:latin typeface="+mn-lt"/>
                          <a:cs typeface="Times New Roman" panose="02020603050405020304" pitchFamily="18" charset="0"/>
                        </a:rPr>
                        <a:t>Ощутимое</a:t>
                      </a:r>
                      <a:r>
                        <a:rPr lang="en-US" sz="1500" dirty="0">
                          <a:effectLst/>
                          <a:latin typeface="+mn-lt"/>
                          <a:cs typeface="Times New Roman" panose="02020603050405020304" pitchFamily="18" charset="0"/>
                        </a:rPr>
                        <a:t> </a:t>
                      </a:r>
                      <a:r>
                        <a:rPr lang="en-US" sz="1500" dirty="0" err="1">
                          <a:effectLst/>
                          <a:latin typeface="+mn-lt"/>
                          <a:cs typeface="Times New Roman" panose="02020603050405020304" pitchFamily="18" charset="0"/>
                        </a:rPr>
                        <a:t>действие</a:t>
                      </a:r>
                      <a:endParaRPr lang="en-US" sz="1500" dirty="0">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ru-RU" sz="1500" dirty="0">
                          <a:effectLst/>
                          <a:latin typeface="+mn-lt"/>
                          <a:cs typeface="Times New Roman" panose="02020603050405020304" pitchFamily="18" charset="0"/>
                        </a:rPr>
                        <a:t>Разместите предметы, используемые в воспитании детей, в часы посещения, чтобы родители могли свободно ими пользоваться. </a:t>
                      </a:r>
                      <a:endParaRPr lang="en-US" sz="1500" dirty="0">
                        <a:effectLst/>
                        <a:latin typeface="+mn-lt"/>
                        <a:cs typeface="Times New Roman" panose="02020603050405020304" pitchFamily="18" charset="0"/>
                      </a:endParaRPr>
                    </a:p>
                    <a:p>
                      <a:pPr algn="ctr">
                        <a:lnSpc>
                          <a:spcPct val="107000"/>
                        </a:lnSpc>
                        <a:spcAft>
                          <a:spcPts val="0"/>
                        </a:spcAft>
                      </a:pPr>
                      <a:r>
                        <a:rPr lang="ru-RU" sz="1500" dirty="0">
                          <a:effectLst/>
                          <a:latin typeface="+mn-lt"/>
                          <a:cs typeface="Times New Roman" panose="02020603050405020304" pitchFamily="18" charset="0"/>
                        </a:rPr>
                        <a:t>Практические занятия, такие как дозировка лекарств. Общий образ образования можно передать с помощью предметов внутри набора.</a:t>
                      </a:r>
                      <a:endParaRPr lang="en-US" sz="15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067139"/>
                  </a:ext>
                </a:extLst>
              </a:tr>
              <a:tr h="954887">
                <a:tc>
                  <a:txBody>
                    <a:bodyPr/>
                    <a:lstStyle/>
                    <a:p>
                      <a:pPr algn="ctr">
                        <a:spcAft>
                          <a:spcPts val="0"/>
                        </a:spcAft>
                      </a:pPr>
                      <a:r>
                        <a:rPr lang="ru-RU" sz="1500" dirty="0">
                          <a:solidFill>
                            <a:schemeClr val="tx1"/>
                          </a:solidFill>
                          <a:effectLst/>
                          <a:latin typeface="+mn-lt"/>
                          <a:cs typeface="Times New Roman" panose="02020603050405020304" pitchFamily="18" charset="0"/>
                        </a:rPr>
                        <a:t>Ограничения</a:t>
                      </a:r>
                      <a:r>
                        <a:rPr lang="en-US" sz="1500" dirty="0">
                          <a:solidFill>
                            <a:srgbClr val="0070C0"/>
                          </a:solidFill>
                          <a:effectLst/>
                          <a:latin typeface="+mn-lt"/>
                          <a:cs typeface="Times New Roman" panose="02020603050405020304" pitchFamily="18" charset="0"/>
                        </a:rPr>
                        <a:t> </a:t>
                      </a:r>
                      <a:endParaRPr lang="en-US" sz="1500" dirty="0">
                        <a:solidFill>
                          <a:srgbClr val="0070C0"/>
                        </a:solidFill>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ru-RU" sz="1500" dirty="0">
                          <a:effectLst/>
                          <a:latin typeface="+mn-lt"/>
                          <a:cs typeface="Times New Roman" panose="02020603050405020304" pitchFamily="18" charset="0"/>
                        </a:rPr>
                        <a:t>Достаточное использование набора невозможно из-за короткого времени посещения.</a:t>
                      </a:r>
                      <a:r>
                        <a:rPr lang="en-US" sz="1500" dirty="0">
                          <a:solidFill>
                            <a:srgbClr val="0070C0"/>
                          </a:solidFill>
                          <a:effectLst/>
                          <a:latin typeface="+mn-lt"/>
                          <a:cs typeface="Times New Roman" panose="02020603050405020304" pitchFamily="18" charset="0"/>
                        </a:rPr>
                        <a:t> </a:t>
                      </a:r>
                      <a:endParaRPr lang="ru-RU" sz="1500" dirty="0">
                        <a:solidFill>
                          <a:srgbClr val="0070C0"/>
                        </a:solidFill>
                        <a:effectLst/>
                        <a:latin typeface="+mn-lt"/>
                        <a:cs typeface="Times New Roman" panose="02020603050405020304" pitchFamily="18" charset="0"/>
                      </a:endParaRPr>
                    </a:p>
                    <a:p>
                      <a:pPr algn="ctr">
                        <a:lnSpc>
                          <a:spcPct val="107000"/>
                        </a:lnSpc>
                        <a:spcAft>
                          <a:spcPts val="0"/>
                        </a:spcAft>
                      </a:pPr>
                      <a:r>
                        <a:rPr lang="en-US" sz="1500" dirty="0" err="1">
                          <a:effectLst/>
                          <a:latin typeface="+mn-lt"/>
                          <a:cs typeface="Times New Roman" panose="02020603050405020304" pitchFamily="18" charset="0"/>
                        </a:rPr>
                        <a:t>Затраты</a:t>
                      </a:r>
                      <a:r>
                        <a:rPr lang="en-US" sz="1500" dirty="0">
                          <a:effectLst/>
                          <a:latin typeface="+mn-lt"/>
                          <a:cs typeface="Times New Roman" panose="02020603050405020304" pitchFamily="18" charset="0"/>
                        </a:rPr>
                        <a:t>, </a:t>
                      </a:r>
                      <a:r>
                        <a:rPr lang="en-US" sz="1500" dirty="0" err="1">
                          <a:effectLst/>
                          <a:latin typeface="+mn-lt"/>
                          <a:cs typeface="Times New Roman" panose="02020603050405020304" pitchFamily="18" charset="0"/>
                        </a:rPr>
                        <a:t>связанные</a:t>
                      </a:r>
                      <a:r>
                        <a:rPr lang="en-US" sz="1500" dirty="0">
                          <a:effectLst/>
                          <a:latin typeface="+mn-lt"/>
                          <a:cs typeface="Times New Roman" panose="02020603050405020304" pitchFamily="18" charset="0"/>
                        </a:rPr>
                        <a:t> с </a:t>
                      </a:r>
                      <a:r>
                        <a:rPr lang="en-US" sz="1500" dirty="0" err="1">
                          <a:effectLst/>
                          <a:latin typeface="+mn-lt"/>
                          <a:cs typeface="Times New Roman" panose="02020603050405020304" pitchFamily="18" charset="0"/>
                        </a:rPr>
                        <a:t>разработкой</a:t>
                      </a:r>
                      <a:r>
                        <a:rPr lang="en-US" sz="1500" dirty="0">
                          <a:effectLst/>
                          <a:latin typeface="+mn-lt"/>
                          <a:cs typeface="Times New Roman" panose="02020603050405020304" pitchFamily="18" charset="0"/>
                        </a:rPr>
                        <a:t> и </a:t>
                      </a:r>
                      <a:r>
                        <a:rPr lang="en-US" sz="1500" dirty="0" err="1">
                          <a:effectLst/>
                          <a:latin typeface="+mn-lt"/>
                          <a:cs typeface="Times New Roman" panose="02020603050405020304" pitchFamily="18" charset="0"/>
                        </a:rPr>
                        <a:t>предоставлением</a:t>
                      </a:r>
                      <a:r>
                        <a:rPr lang="en-US" sz="1500" dirty="0">
                          <a:effectLst/>
                          <a:latin typeface="+mn-lt"/>
                          <a:cs typeface="Times New Roman" panose="02020603050405020304" pitchFamily="18" charset="0"/>
                        </a:rPr>
                        <a:t> </a:t>
                      </a:r>
                      <a:r>
                        <a:rPr lang="en-US" sz="1500" dirty="0" err="1">
                          <a:effectLst/>
                          <a:latin typeface="+mn-lt"/>
                          <a:cs typeface="Times New Roman" panose="02020603050405020304" pitchFamily="18" charset="0"/>
                        </a:rPr>
                        <a:t>комплектов</a:t>
                      </a:r>
                      <a:endParaRPr lang="en-US" sz="1500" dirty="0">
                        <a:solidFill>
                          <a:srgbClr val="0070C0"/>
                        </a:solidFill>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954042"/>
                  </a:ext>
                </a:extLst>
              </a:tr>
            </a:tbl>
          </a:graphicData>
        </a:graphic>
      </p:graphicFrame>
      <p:sp>
        <p:nvSpPr>
          <p:cNvPr id="6" name="Rechthoek 6"/>
          <p:cNvSpPr/>
          <p:nvPr/>
        </p:nvSpPr>
        <p:spPr>
          <a:xfrm>
            <a:off x="7849640" y="1249393"/>
            <a:ext cx="3214583" cy="3037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4073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63611" y="1845733"/>
            <a:ext cx="5519672" cy="4293809"/>
          </a:xfrm>
        </p:spPr>
        <p:txBody>
          <a:bodyPr vert="horz" lIns="0" tIns="45720" rIns="0" bIns="45720" rtlCol="0" anchor="t">
            <a:normAutofit fontScale="85000" lnSpcReduction="20000"/>
          </a:bodyPr>
          <a:lstStyle/>
          <a:p>
            <a:pPr>
              <a:lnSpc>
                <a:spcPct val="110000"/>
              </a:lnSpc>
              <a:buFont typeface="Arial" panose="020B0604020202020204" pitchFamily="34" charset="0"/>
              <a:buChar char="•"/>
            </a:pPr>
            <a:r>
              <a:rPr lang="nl-NL" sz="2200" b="1" dirty="0"/>
              <a:t> </a:t>
            </a:r>
            <a:r>
              <a:rPr lang="nl-NL" sz="2200" b="1" dirty="0" err="1"/>
              <a:t>Example</a:t>
            </a:r>
            <a:r>
              <a:rPr lang="nl-NL" sz="2200" b="1" dirty="0"/>
              <a:t> of Service Design </a:t>
            </a:r>
            <a:r>
              <a:rPr lang="nl-NL" sz="2200" b="1" dirty="0" err="1"/>
              <a:t>to</a:t>
            </a:r>
            <a:r>
              <a:rPr lang="nl-NL" sz="2200" b="1" dirty="0"/>
              <a:t> </a:t>
            </a:r>
            <a:r>
              <a:rPr lang="nl-NL" sz="2200" b="1" dirty="0" err="1"/>
              <a:t>improve</a:t>
            </a:r>
            <a:r>
              <a:rPr lang="nl-NL" sz="2200" b="1" dirty="0"/>
              <a:t> </a:t>
            </a:r>
            <a:r>
              <a:rPr lang="nl-NL" sz="2200" b="1" dirty="0" err="1"/>
              <a:t>the</a:t>
            </a:r>
            <a:r>
              <a:rPr lang="nl-NL" sz="2200" b="1" dirty="0"/>
              <a:t> </a:t>
            </a:r>
            <a:r>
              <a:rPr lang="nl-NL" sz="2200" b="1" dirty="0" err="1"/>
              <a:t>quality</a:t>
            </a:r>
            <a:r>
              <a:rPr lang="nl-NL" sz="2200" b="1" dirty="0"/>
              <a:t> of </a:t>
            </a:r>
            <a:r>
              <a:rPr lang="nl-NL" sz="2200" b="1" dirty="0" err="1"/>
              <a:t>Parental</a:t>
            </a:r>
            <a:r>
              <a:rPr lang="nl-NL" sz="2200" b="1" dirty="0"/>
              <a:t> </a:t>
            </a:r>
            <a:r>
              <a:rPr lang="nl-NL" sz="2200" b="1" dirty="0" err="1"/>
              <a:t>Education</a:t>
            </a:r>
            <a:r>
              <a:rPr lang="nl-NL" sz="2200" b="1" dirty="0"/>
              <a:t> on </a:t>
            </a:r>
            <a:r>
              <a:rPr lang="nl-NL" sz="2200" b="1" dirty="0" err="1"/>
              <a:t>NICUs</a:t>
            </a:r>
            <a:r>
              <a:rPr lang="nl-NL" sz="2200" b="1" dirty="0"/>
              <a:t> </a:t>
            </a:r>
            <a:endParaRPr lang="nl-NL" sz="2200" b="1" dirty="0">
              <a:ea typeface="Calibri" panose="020F0502020204030204"/>
              <a:cs typeface="Calibri" panose="020F0502020204030204"/>
            </a:endParaRPr>
          </a:p>
          <a:p>
            <a:pPr>
              <a:lnSpc>
                <a:spcPct val="110000"/>
              </a:lnSpc>
              <a:buFont typeface="Arial" panose="020B0604020202020204" pitchFamily="34" charset="0"/>
              <a:buChar char="•"/>
            </a:pPr>
            <a:r>
              <a:rPr lang="nl-NL" sz="2200" b="1" dirty="0"/>
              <a:t> Background &amp; </a:t>
            </a:r>
            <a:r>
              <a:rPr lang="nl-NL" sz="2200" b="1" dirty="0" err="1"/>
              <a:t>Aims</a:t>
            </a:r>
            <a:r>
              <a:rPr lang="nl-NL" sz="2200" b="1" dirty="0"/>
              <a:t> of </a:t>
            </a:r>
            <a:r>
              <a:rPr lang="nl-NL" sz="2200" b="1" dirty="0" err="1"/>
              <a:t>the</a:t>
            </a:r>
            <a:r>
              <a:rPr lang="nl-NL" sz="2200" b="1" dirty="0"/>
              <a:t> </a:t>
            </a:r>
            <a:r>
              <a:rPr lang="nl-NL" sz="2200" b="1" dirty="0" err="1"/>
              <a:t>study</a:t>
            </a:r>
            <a:endParaRPr lang="nl-NL" sz="2200" b="1" dirty="0"/>
          </a:p>
          <a:p>
            <a:pPr>
              <a:lnSpc>
                <a:spcPct val="110000"/>
              </a:lnSpc>
              <a:buFont typeface="Arial" panose="020B0604020202020204" pitchFamily="34" charset="0"/>
              <a:buChar char="•"/>
            </a:pPr>
            <a:r>
              <a:rPr lang="nl-NL" sz="2200" b="1" dirty="0"/>
              <a:t>The Method Double </a:t>
            </a:r>
            <a:r>
              <a:rPr lang="nl-NL" sz="2200" b="1" dirty="0" err="1"/>
              <a:t>Diamond</a:t>
            </a:r>
            <a:r>
              <a:rPr lang="nl-NL" sz="2200" b="1" dirty="0"/>
              <a:t> </a:t>
            </a:r>
            <a:r>
              <a:rPr lang="nl-NL" sz="2200" b="1" dirty="0" err="1"/>
              <a:t>process</a:t>
            </a:r>
            <a:r>
              <a:rPr lang="nl-NL" sz="2200" b="1" dirty="0"/>
              <a:t>  </a:t>
            </a:r>
            <a:r>
              <a:rPr lang="nl-NL" sz="2200" b="1" dirty="0" err="1"/>
              <a:t>and</a:t>
            </a:r>
            <a:r>
              <a:rPr lang="nl-NL" sz="2200" b="1" dirty="0"/>
              <a:t> different </a:t>
            </a:r>
            <a:r>
              <a:rPr lang="nl-NL" sz="2200" b="1" dirty="0" err="1"/>
              <a:t>Phases</a:t>
            </a:r>
            <a:r>
              <a:rPr lang="nl-NL" sz="2200" b="1" dirty="0"/>
              <a:t>.</a:t>
            </a:r>
          </a:p>
          <a:p>
            <a:pPr>
              <a:lnSpc>
                <a:spcPct val="110000"/>
              </a:lnSpc>
              <a:buFont typeface="Arial" panose="020B0604020202020204" pitchFamily="34" charset="0"/>
              <a:buChar char="•"/>
            </a:pPr>
            <a:r>
              <a:rPr lang="nl-NL" sz="2400" b="1" dirty="0" err="1">
                <a:solidFill>
                  <a:srgbClr val="FF0000"/>
                </a:solidFill>
              </a:rPr>
              <a:t>Results</a:t>
            </a:r>
            <a:r>
              <a:rPr lang="nl-NL" sz="2400" b="1" dirty="0">
                <a:solidFill>
                  <a:srgbClr val="FF0000"/>
                </a:solidFill>
              </a:rPr>
              <a:t> – </a:t>
            </a:r>
            <a:r>
              <a:rPr lang="nl-NL" sz="2400" b="1" dirty="0" err="1">
                <a:solidFill>
                  <a:srgbClr val="FF0000"/>
                </a:solidFill>
              </a:rPr>
              <a:t>tables</a:t>
            </a:r>
            <a:endParaRPr lang="nl-NL" sz="2400" b="1" dirty="0">
              <a:solidFill>
                <a:srgbClr val="FF0000"/>
              </a:solidFill>
              <a:ea typeface="Calibri" panose="020F0502020204030204"/>
              <a:cs typeface="Calibri" panose="020F0502020204030204"/>
            </a:endParaRPr>
          </a:p>
          <a:p>
            <a:pPr marL="383540" lvl="1">
              <a:lnSpc>
                <a:spcPct val="110000"/>
              </a:lnSpc>
              <a:buFont typeface="Arial" panose="020B0604020202020204" pitchFamily="34" charset="0"/>
              <a:buChar char="•"/>
            </a:pPr>
            <a:r>
              <a:rPr lang="nl-NL" sz="2200" b="1" dirty="0">
                <a:solidFill>
                  <a:srgbClr val="FF0000"/>
                </a:solidFill>
              </a:rPr>
              <a:t>Definition</a:t>
            </a:r>
            <a:endParaRPr lang="nl-NL" sz="2200" b="1" dirty="0">
              <a:solidFill>
                <a:srgbClr val="FF0000"/>
              </a:solidFill>
              <a:ea typeface="Calibri" panose="020F0502020204030204"/>
              <a:cs typeface="Calibri" panose="020F0502020204030204"/>
            </a:endParaRPr>
          </a:p>
          <a:p>
            <a:pPr marL="383540" lvl="1">
              <a:lnSpc>
                <a:spcPct val="110000"/>
              </a:lnSpc>
              <a:buFont typeface="Arial" panose="020B0604020202020204" pitchFamily="34" charset="0"/>
              <a:buChar char="•"/>
            </a:pPr>
            <a:r>
              <a:rPr lang="nl-NL" sz="2200" b="1" dirty="0">
                <a:solidFill>
                  <a:srgbClr val="FF0000"/>
                </a:solidFill>
              </a:rPr>
              <a:t>Development</a:t>
            </a:r>
            <a:endParaRPr lang="nl-NL" sz="2200" b="1" dirty="0">
              <a:solidFill>
                <a:srgbClr val="FF0000"/>
              </a:solidFill>
              <a:ea typeface="Calibri" panose="020F0502020204030204"/>
              <a:cs typeface="Calibri" panose="020F0502020204030204"/>
            </a:endParaRPr>
          </a:p>
          <a:p>
            <a:pPr marL="383540" lvl="1">
              <a:lnSpc>
                <a:spcPct val="110000"/>
              </a:lnSpc>
              <a:buFont typeface="Arial" panose="020B0604020202020204" pitchFamily="34" charset="0"/>
              <a:buChar char="•"/>
            </a:pPr>
            <a:r>
              <a:rPr lang="nl-NL" sz="2200" b="1" dirty="0" err="1">
                <a:solidFill>
                  <a:srgbClr val="FF0000"/>
                </a:solidFill>
              </a:rPr>
              <a:t>Validation</a:t>
            </a:r>
            <a:r>
              <a:rPr lang="nl-NL" sz="2200" b="1" dirty="0">
                <a:solidFill>
                  <a:srgbClr val="FF0000"/>
                </a:solidFill>
              </a:rPr>
              <a:t>* </a:t>
            </a:r>
            <a:r>
              <a:rPr lang="nl-NL" sz="2200" b="1" dirty="0">
                <a:solidFill>
                  <a:srgbClr val="0070C0"/>
                </a:solidFill>
              </a:rPr>
              <a:t>of Design </a:t>
            </a:r>
            <a:r>
              <a:rPr lang="nl-NL" sz="2200" b="1" dirty="0" err="1">
                <a:solidFill>
                  <a:srgbClr val="0070C0"/>
                </a:solidFill>
              </a:rPr>
              <a:t>strategy</a:t>
            </a:r>
            <a:r>
              <a:rPr lang="nl-NL" sz="2200" b="1" dirty="0">
                <a:solidFill>
                  <a:srgbClr val="0070C0"/>
                </a:solidFill>
              </a:rPr>
              <a:t> </a:t>
            </a:r>
            <a:r>
              <a:rPr lang="nl-NL" sz="2200" b="1" dirty="0" err="1">
                <a:solidFill>
                  <a:srgbClr val="0070C0"/>
                </a:solidFill>
              </a:rPr>
              <a:t>and</a:t>
            </a:r>
            <a:r>
              <a:rPr lang="nl-NL" sz="2200" b="1" dirty="0">
                <a:solidFill>
                  <a:srgbClr val="0070C0"/>
                </a:solidFill>
              </a:rPr>
              <a:t> Health Service Design </a:t>
            </a:r>
            <a:r>
              <a:rPr lang="nl-NL" sz="2200" b="1" dirty="0" err="1">
                <a:solidFill>
                  <a:srgbClr val="0070C0"/>
                </a:solidFill>
              </a:rPr>
              <a:t>Concepts</a:t>
            </a:r>
            <a:endParaRPr lang="nl-NL" sz="2200" b="1" dirty="0">
              <a:solidFill>
                <a:srgbClr val="0070C0"/>
              </a:solidFill>
              <a:ea typeface="Calibri" panose="020F0502020204030204"/>
              <a:cs typeface="Calibri" panose="020F0502020204030204"/>
            </a:endParaRPr>
          </a:p>
          <a:p>
            <a:pPr>
              <a:lnSpc>
                <a:spcPct val="110000"/>
              </a:lnSpc>
              <a:buFont typeface="Arial" panose="020B0604020202020204" pitchFamily="34" charset="0"/>
              <a:buChar char="•"/>
            </a:pPr>
            <a:r>
              <a:rPr lang="nl-NL" sz="2400" b="1" dirty="0" err="1"/>
              <a:t>Discussion</a:t>
            </a:r>
            <a:endParaRPr lang="nl-NL" sz="2400" b="1" dirty="0"/>
          </a:p>
          <a:p>
            <a:pPr>
              <a:lnSpc>
                <a:spcPct val="110000"/>
              </a:lnSpc>
              <a:buFont typeface="Arial" panose="020B0604020202020204" pitchFamily="34" charset="0"/>
              <a:buChar char="•"/>
            </a:pPr>
            <a:r>
              <a:rPr lang="nl-NL" sz="1500">
                <a:ea typeface="Calibri" panose="020F0502020204030204"/>
                <a:cs typeface="Calibri" panose="020F0502020204030204"/>
              </a:rPr>
              <a:t>(*Validation </a:t>
            </a:r>
            <a:r>
              <a:rPr lang="nl-NL" sz="1500" dirty="0">
                <a:ea typeface="Calibri" panose="020F0502020204030204"/>
                <a:cs typeface="Calibri" panose="020F0502020204030204"/>
              </a:rPr>
              <a:t>means </a:t>
            </a:r>
            <a:r>
              <a:rPr lang="nl-NL" sz="1500" dirty="0" err="1">
                <a:ea typeface="Calibri" panose="020F0502020204030204"/>
                <a:cs typeface="Calibri" panose="020F0502020204030204"/>
              </a:rPr>
              <a:t>here</a:t>
            </a:r>
            <a:r>
              <a:rPr lang="nl-NL" sz="1500" dirty="0">
                <a:ea typeface="Calibri" panose="020F0502020204030204"/>
                <a:cs typeface="Calibri" panose="020F0502020204030204"/>
              </a:rPr>
              <a:t> </a:t>
            </a:r>
            <a:r>
              <a:rPr lang="nl-NL" sz="1500" dirty="0" err="1">
                <a:ea typeface="Calibri" panose="020F0502020204030204"/>
                <a:cs typeface="Calibri" panose="020F0502020204030204"/>
              </a:rPr>
              <a:t>confirmation</a:t>
            </a:r>
            <a:r>
              <a:rPr lang="nl-NL" sz="1500" dirty="0">
                <a:ea typeface="Calibri" panose="020F0502020204030204"/>
                <a:cs typeface="Calibri" panose="020F0502020204030204"/>
              </a:rPr>
              <a:t>/</a:t>
            </a:r>
            <a:r>
              <a:rPr lang="nl-NL" sz="1500" dirty="0" err="1">
                <a:ea typeface="Calibri" panose="020F0502020204030204"/>
                <a:cs typeface="Calibri" panose="020F0502020204030204"/>
              </a:rPr>
              <a:t>affirmation</a:t>
            </a:r>
            <a:r>
              <a:rPr lang="nl-NL" sz="1500" dirty="0">
                <a:ea typeface="Calibri" panose="020F0502020204030204"/>
                <a:cs typeface="Calibri" panose="020F0502020204030204"/>
              </a:rPr>
              <a:t>)</a:t>
            </a:r>
          </a:p>
        </p:txBody>
      </p:sp>
      <p:sp>
        <p:nvSpPr>
          <p:cNvPr id="4" name="Pavadinimas 1"/>
          <p:cNvSpPr txBox="1">
            <a:spLocks/>
          </p:cNvSpPr>
          <p:nvPr/>
        </p:nvSpPr>
        <p:spPr>
          <a:xfrm>
            <a:off x="3144427" y="839866"/>
            <a:ext cx="5515968" cy="808963"/>
          </a:xfrm>
          <a:prstGeom prst="rect">
            <a:avLst/>
          </a:prstGeom>
        </p:spPr>
        <p:txBody>
          <a:bodyPr vert="horz" lIns="91440" tIns="45720" rIns="91440" bIns="45720" rtlCol="0" anchor="b">
            <a:normAutofit/>
          </a:bodyPr>
          <a:lstStyle>
            <a:lvl1pPr marL="0" algn="ctr" defTabSz="914400" rtl="0" eaLnBrk="1" latinLnBrk="0" hangingPunct="1">
              <a:lnSpc>
                <a:spcPct val="85000"/>
              </a:lnSpc>
              <a:spcBef>
                <a:spcPct val="0"/>
              </a:spcBef>
              <a:buNone/>
              <a:defRPr sz="4400" kern="1200" spc="-50" baseline="0">
                <a:solidFill>
                  <a:srgbClr val="0070C0"/>
                </a:solidFill>
                <a:latin typeface="+mj-lt"/>
                <a:ea typeface="+mj-ea"/>
                <a:cs typeface="+mj-cs"/>
              </a:defRPr>
            </a:lvl1pPr>
          </a:lstStyle>
          <a:p>
            <a:r>
              <a:rPr lang="en-US" b="1" dirty="0"/>
              <a:t>Today | </a:t>
            </a:r>
            <a:r>
              <a:rPr lang="en-US" b="1" dirty="0">
                <a:solidFill>
                  <a:schemeClr val="tx1"/>
                </a:solidFill>
              </a:rPr>
              <a:t>C</a:t>
            </a:r>
            <a:r>
              <a:rPr lang="ru-RU" b="1" dirty="0" err="1">
                <a:solidFill>
                  <a:schemeClr val="tx1"/>
                </a:solidFill>
              </a:rPr>
              <a:t>егодня</a:t>
            </a:r>
            <a:endParaRPr lang="en-US" dirty="0">
              <a:solidFill>
                <a:schemeClr val="tx1"/>
              </a:solidFill>
            </a:endParaRPr>
          </a:p>
        </p:txBody>
      </p:sp>
      <p:sp>
        <p:nvSpPr>
          <p:cNvPr id="6" name="Tijdelijke aanduiding voor inhoud 2"/>
          <p:cNvSpPr txBox="1">
            <a:spLocks/>
          </p:cNvSpPr>
          <p:nvPr/>
        </p:nvSpPr>
        <p:spPr>
          <a:xfrm>
            <a:off x="6169605" y="1845732"/>
            <a:ext cx="5733924" cy="4293809"/>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Font typeface="Arial" panose="020B0604020202020204" pitchFamily="34" charset="0"/>
              <a:buChar char="•"/>
            </a:pPr>
            <a:r>
              <a:rPr lang="ru-RU" dirty="0">
                <a:solidFill>
                  <a:schemeClr val="tx1"/>
                </a:solidFill>
              </a:rPr>
              <a:t>Пример Сервис Дизайна для улучшения качества обучения родителей в </a:t>
            </a:r>
            <a:r>
              <a:rPr lang="en-GB" dirty="0" err="1">
                <a:solidFill>
                  <a:schemeClr val="tx1"/>
                </a:solidFill>
              </a:rPr>
              <a:t>О</a:t>
            </a:r>
            <a:r>
              <a:rPr lang="ru-RU" dirty="0" err="1">
                <a:solidFill>
                  <a:schemeClr val="tx1"/>
                </a:solidFill>
              </a:rPr>
              <a:t>тделении</a:t>
            </a:r>
            <a:r>
              <a:rPr lang="ru-RU" dirty="0">
                <a:solidFill>
                  <a:schemeClr val="tx1"/>
                </a:solidFill>
              </a:rPr>
              <a:t> интенсивной терапии</a:t>
            </a:r>
            <a:r>
              <a:rPr lang="nl-NL" dirty="0">
                <a:solidFill>
                  <a:schemeClr val="tx1"/>
                </a:solidFill>
              </a:rPr>
              <a:t> </a:t>
            </a:r>
            <a:r>
              <a:rPr lang="nl-NL" dirty="0" err="1">
                <a:solidFill>
                  <a:schemeClr val="tx1"/>
                </a:solidFill>
              </a:rPr>
              <a:t>для</a:t>
            </a:r>
            <a:r>
              <a:rPr lang="nl-NL" dirty="0">
                <a:solidFill>
                  <a:schemeClr val="tx1"/>
                </a:solidFill>
              </a:rPr>
              <a:t> </a:t>
            </a:r>
            <a:r>
              <a:rPr lang="ru-RU" dirty="0">
                <a:solidFill>
                  <a:schemeClr val="tx1"/>
                </a:solidFill>
              </a:rPr>
              <a:t>новорожденных  (ОИТН).</a:t>
            </a:r>
            <a:endParaRPr lang="nl-NL" dirty="0">
              <a:solidFill>
                <a:schemeClr val="tx1"/>
              </a:solidFill>
              <a:ea typeface="Calibri"/>
              <a:cs typeface="Calibri"/>
            </a:endParaRPr>
          </a:p>
          <a:p>
            <a:pPr>
              <a:lnSpc>
                <a:spcPct val="100000"/>
              </a:lnSpc>
              <a:buFont typeface="Arial" panose="020B0604020202020204" pitchFamily="34" charset="0"/>
              <a:buChar char="•"/>
            </a:pPr>
            <a:r>
              <a:rPr lang="nl-NL" dirty="0">
                <a:solidFill>
                  <a:schemeClr val="tx1"/>
                </a:solidFill>
              </a:rPr>
              <a:t> </a:t>
            </a:r>
            <a:r>
              <a:rPr lang="ru-RU" dirty="0">
                <a:solidFill>
                  <a:schemeClr val="tx1"/>
                </a:solidFill>
              </a:rPr>
              <a:t>Справочная информация </a:t>
            </a:r>
            <a:r>
              <a:rPr lang="nl-NL" dirty="0">
                <a:solidFill>
                  <a:schemeClr val="tx1"/>
                </a:solidFill>
              </a:rPr>
              <a:t> &amp; </a:t>
            </a:r>
            <a:r>
              <a:rPr lang="ru-RU" dirty="0">
                <a:solidFill>
                  <a:schemeClr val="tx1"/>
                </a:solidFill>
              </a:rPr>
              <a:t>Цели исследования</a:t>
            </a:r>
            <a:endParaRPr lang="nl-NL" dirty="0">
              <a:solidFill>
                <a:schemeClr val="tx1"/>
              </a:solidFill>
              <a:ea typeface="Calibri"/>
              <a:cs typeface="Calibri"/>
            </a:endParaRPr>
          </a:p>
          <a:p>
            <a:pPr>
              <a:lnSpc>
                <a:spcPct val="100000"/>
              </a:lnSpc>
              <a:buFont typeface="Arial" panose="020B0604020202020204" pitchFamily="34" charset="0"/>
              <a:buChar char="•"/>
            </a:pPr>
            <a:r>
              <a:rPr lang="ru-RU" dirty="0">
                <a:solidFill>
                  <a:schemeClr val="tx1"/>
                </a:solidFill>
              </a:rPr>
              <a:t>Метод Двойного алмаза и различные фазы</a:t>
            </a:r>
            <a:endParaRPr lang="nl-NL" dirty="0">
              <a:solidFill>
                <a:schemeClr val="tx1"/>
              </a:solidFill>
              <a:ea typeface="Calibri" panose="020F0502020204030204"/>
              <a:cs typeface="Calibri" panose="020F0502020204030204"/>
            </a:endParaRPr>
          </a:p>
          <a:p>
            <a:pPr>
              <a:lnSpc>
                <a:spcPct val="100000"/>
              </a:lnSpc>
              <a:buFont typeface="Arial" panose="020B0604020202020204" pitchFamily="34" charset="0"/>
              <a:buChar char="•"/>
            </a:pPr>
            <a:r>
              <a:rPr lang="ru-RU" sz="2200" b="1" dirty="0">
                <a:solidFill>
                  <a:srgbClr val="FF0000"/>
                </a:solidFill>
              </a:rPr>
              <a:t>Результаты - таблицы</a:t>
            </a:r>
            <a:endParaRPr lang="ru-RU" sz="2200" b="1" dirty="0">
              <a:solidFill>
                <a:srgbClr val="FF0000"/>
              </a:solidFill>
              <a:ea typeface="Calibri"/>
              <a:cs typeface="Calibri"/>
            </a:endParaRPr>
          </a:p>
          <a:p>
            <a:pPr marL="383540" lvl="1">
              <a:lnSpc>
                <a:spcPct val="100000"/>
              </a:lnSpc>
              <a:buFont typeface="Arial" panose="020B0604020202020204" pitchFamily="34" charset="0"/>
              <a:buChar char="•"/>
            </a:pPr>
            <a:r>
              <a:rPr lang="ru-RU" sz="2000" b="1" dirty="0">
                <a:solidFill>
                  <a:srgbClr val="FF0000"/>
                </a:solidFill>
              </a:rPr>
              <a:t>Определение</a:t>
            </a:r>
            <a:endParaRPr lang="nl-NL" sz="2000" b="1" dirty="0">
              <a:solidFill>
                <a:srgbClr val="FF0000"/>
              </a:solidFill>
              <a:ea typeface="Calibri"/>
              <a:cs typeface="Calibri"/>
            </a:endParaRPr>
          </a:p>
          <a:p>
            <a:pPr marL="383540" lvl="1">
              <a:lnSpc>
                <a:spcPct val="100000"/>
              </a:lnSpc>
              <a:buFont typeface="Arial" panose="020B0604020202020204" pitchFamily="34" charset="0"/>
              <a:buChar char="•"/>
            </a:pPr>
            <a:r>
              <a:rPr lang="ru-RU" sz="2000" b="1" dirty="0">
                <a:solidFill>
                  <a:srgbClr val="FF0000"/>
                </a:solidFill>
              </a:rPr>
              <a:t>Разработка </a:t>
            </a:r>
            <a:endParaRPr lang="nl-NL" sz="2000" b="1" dirty="0">
              <a:solidFill>
                <a:srgbClr val="FF0000"/>
              </a:solidFill>
              <a:ea typeface="Calibri"/>
              <a:cs typeface="Calibri"/>
            </a:endParaRPr>
          </a:p>
          <a:p>
            <a:pPr marL="383540" lvl="1">
              <a:lnSpc>
                <a:spcPct val="100000"/>
              </a:lnSpc>
              <a:buFont typeface="Arial" panose="020B0604020202020204" pitchFamily="34" charset="0"/>
              <a:buChar char="•"/>
            </a:pPr>
            <a:r>
              <a:rPr lang="ru-RU" sz="2000" b="1" dirty="0">
                <a:solidFill>
                  <a:srgbClr val="FF0000"/>
                </a:solidFill>
              </a:rPr>
              <a:t>Валидация</a:t>
            </a:r>
            <a:r>
              <a:rPr lang="nl-NL" sz="2000" b="1" dirty="0">
                <a:solidFill>
                  <a:srgbClr val="FF0000"/>
                </a:solidFill>
              </a:rPr>
              <a:t> </a:t>
            </a:r>
            <a:r>
              <a:rPr lang="ru-RU" sz="2000" b="1" dirty="0">
                <a:solidFill>
                  <a:schemeClr val="tx1"/>
                </a:solidFill>
              </a:rPr>
              <a:t>Стратегии дизайна и концепций дизайна медицинских услуг</a:t>
            </a:r>
            <a:endParaRPr lang="ru-RU" sz="2000" b="1" dirty="0">
              <a:solidFill>
                <a:schemeClr val="tx1"/>
              </a:solidFill>
              <a:ea typeface="Calibri"/>
              <a:cs typeface="Calibri"/>
            </a:endParaRPr>
          </a:p>
          <a:p>
            <a:pPr marL="383540" lvl="1">
              <a:lnSpc>
                <a:spcPct val="100000"/>
              </a:lnSpc>
              <a:buFont typeface="Arial" panose="020B0604020202020204" pitchFamily="34" charset="0"/>
              <a:buChar char="•"/>
            </a:pPr>
            <a:r>
              <a:rPr lang="ru-RU" sz="2200" b="1" dirty="0"/>
              <a:t>Обсуждение</a:t>
            </a:r>
          </a:p>
          <a:p>
            <a:pPr marL="383540" lvl="1">
              <a:lnSpc>
                <a:spcPct val="100000"/>
              </a:lnSpc>
              <a:buFont typeface="Arial" panose="020B0604020202020204" pitchFamily="34" charset="0"/>
              <a:buChar char="•"/>
            </a:pPr>
            <a:r>
              <a:rPr lang="ru-RU" sz="1300" b="1" dirty="0">
                <a:ea typeface="Calibri" panose="020F0502020204030204"/>
                <a:cs typeface="Calibri" panose="020F0502020204030204"/>
              </a:rPr>
              <a:t>(*Валидация означает здесь подтверждение)</a:t>
            </a:r>
          </a:p>
        </p:txBody>
      </p:sp>
    </p:spTree>
    <p:extLst>
      <p:ext uri="{BB962C8B-B14F-4D97-AF65-F5344CB8AC3E}">
        <p14:creationId xmlns:p14="http://schemas.microsoft.com/office/powerpoint/2010/main" val="1293067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770220518"/>
              </p:ext>
            </p:extLst>
          </p:nvPr>
        </p:nvGraphicFramePr>
        <p:xfrm>
          <a:off x="273357" y="1136196"/>
          <a:ext cx="5724320" cy="4985599"/>
        </p:xfrm>
        <a:graphic>
          <a:graphicData uri="http://schemas.openxmlformats.org/drawingml/2006/table">
            <a:tbl>
              <a:tblPr firstRow="1" firstCol="1" bandRow="1">
                <a:tableStyleId>{2D5ABB26-0587-4C30-8999-92F81FD0307C}</a:tableStyleId>
              </a:tblPr>
              <a:tblGrid>
                <a:gridCol w="649022">
                  <a:extLst>
                    <a:ext uri="{9D8B030D-6E8A-4147-A177-3AD203B41FA5}">
                      <a16:colId xmlns:a16="http://schemas.microsoft.com/office/drawing/2014/main" val="1091534183"/>
                    </a:ext>
                  </a:extLst>
                </a:gridCol>
                <a:gridCol w="5075298">
                  <a:extLst>
                    <a:ext uri="{9D8B030D-6E8A-4147-A177-3AD203B41FA5}">
                      <a16:colId xmlns:a16="http://schemas.microsoft.com/office/drawing/2014/main" val="3167690306"/>
                    </a:ext>
                  </a:extLst>
                </a:gridCol>
              </a:tblGrid>
              <a:tr h="199179">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300" dirty="0">
                          <a:solidFill>
                            <a:srgbClr val="0070C0"/>
                          </a:solidFill>
                          <a:effectLst/>
                          <a:latin typeface="+mn-lt"/>
                          <a:cs typeface="Times New Roman" panose="02020603050405020304" pitchFamily="18" charset="0"/>
                        </a:rPr>
                        <a:t>4. Parent Proficiency Checklist </a:t>
                      </a:r>
                      <a:endParaRPr lang="en-US" sz="13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829686199"/>
                  </a:ext>
                </a:extLst>
              </a:tr>
              <a:tr h="1394251">
                <a:tc gridSpan="2">
                  <a:txBody>
                    <a:bodyPr/>
                    <a:lstStyle/>
                    <a:p>
                      <a:pPr algn="ctr">
                        <a:lnSpc>
                          <a:spcPct val="107000"/>
                        </a:lnSpc>
                        <a:spcAft>
                          <a:spcPts val="0"/>
                        </a:spcAft>
                      </a:pPr>
                      <a:r>
                        <a:rPr lang="en-US" sz="1300" dirty="0">
                          <a:solidFill>
                            <a:srgbClr val="0070C0"/>
                          </a:solidFill>
                          <a:effectLst/>
                          <a:latin typeface="+mn-lt"/>
                          <a:cs typeface="Times New Roman" panose="02020603050405020304" pitchFamily="18" charset="0"/>
                        </a:rPr>
                        <a:t>Create a list of contents for education, enter the names of educators and parents to establish accountability.</a:t>
                      </a:r>
                      <a:endParaRPr lang="ru-RU" sz="1300" dirty="0">
                        <a:solidFill>
                          <a:srgbClr val="0070C0"/>
                        </a:solidFill>
                        <a:effectLst/>
                        <a:latin typeface="+mn-lt"/>
                        <a:cs typeface="Times New Roman" panose="02020603050405020304" pitchFamily="18" charset="0"/>
                      </a:endParaRPr>
                    </a:p>
                    <a:p>
                      <a:pPr algn="ctr">
                        <a:lnSpc>
                          <a:spcPct val="107000"/>
                        </a:lnSpc>
                        <a:spcAft>
                          <a:spcPts val="0"/>
                        </a:spcAft>
                      </a:pPr>
                      <a:r>
                        <a:rPr lang="en-US" sz="1300" dirty="0">
                          <a:solidFill>
                            <a:srgbClr val="0070C0"/>
                          </a:solidFill>
                          <a:effectLst/>
                          <a:latin typeface="+mn-lt"/>
                          <a:cs typeface="Times New Roman" panose="02020603050405020304" pitchFamily="18" charset="0"/>
                        </a:rPr>
                        <a:t>Allow for the baby's discharge after the parents are fully proficient in the educational content, move to the next stage, or repeat the education depending on the proficiency of the parents.</a:t>
                      </a:r>
                      <a:endParaRPr lang="en-US" sz="1300" baseline="0" dirty="0">
                        <a:solidFill>
                          <a:srgbClr val="0070C0"/>
                        </a:solidFill>
                        <a:effectLst/>
                        <a:latin typeface="+mn-lt"/>
                        <a:cs typeface="Times New Roman" panose="02020603050405020304" pitchFamily="18" charset="0"/>
                      </a:endParaRPr>
                    </a:p>
                    <a:p>
                      <a:pPr algn="ctr">
                        <a:lnSpc>
                          <a:spcPct val="107000"/>
                        </a:lnSpc>
                        <a:spcAft>
                          <a:spcPts val="0"/>
                        </a:spcAft>
                      </a:pPr>
                      <a:r>
                        <a:rPr lang="en-US" sz="1300" dirty="0">
                          <a:solidFill>
                            <a:srgbClr val="0070C0"/>
                          </a:solidFill>
                          <a:effectLst/>
                          <a:latin typeface="+mn-lt"/>
                          <a:cs typeface="Times New Roman" panose="02020603050405020304" pitchFamily="18" charset="0"/>
                        </a:rPr>
                        <a:t>Checklist to be provided to both the hospital and the parents; special education to be mandatory for both parents.</a:t>
                      </a:r>
                      <a:endParaRPr lang="en-US" sz="13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959457957"/>
                  </a:ext>
                </a:extLst>
              </a:tr>
              <a:tr h="1394251">
                <a:tc>
                  <a:txBody>
                    <a:bodyPr/>
                    <a:lstStyle/>
                    <a:p>
                      <a:pPr algn="ctr">
                        <a:spcAft>
                          <a:spcPts val="0"/>
                        </a:spcAft>
                      </a:pPr>
                      <a:r>
                        <a:rPr lang="en-US" sz="1300" dirty="0">
                          <a:solidFill>
                            <a:srgbClr val="0070C0"/>
                          </a:solidFill>
                          <a:effectLst/>
                          <a:latin typeface="+mn-lt"/>
                          <a:cs typeface="Times New Roman" panose="02020603050405020304" pitchFamily="18" charset="0"/>
                        </a:rPr>
                        <a:t>Problem</a:t>
                      </a:r>
                      <a:endParaRPr lang="en-US" sz="1300" dirty="0">
                        <a:solidFill>
                          <a:schemeClr val="tx1"/>
                        </a:solidFill>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300" dirty="0">
                          <a:solidFill>
                            <a:srgbClr val="0070C0"/>
                          </a:solidFill>
                          <a:effectLst/>
                          <a:latin typeface="+mn-lt"/>
                          <a:cs typeface="Times New Roman" panose="02020603050405020304" pitchFamily="18" charset="0"/>
                        </a:rPr>
                        <a:t>Depending on the difference in the skills of education providers and consumers, discharges may happen without the educational content having been fully understood.</a:t>
                      </a:r>
                      <a:endParaRPr lang="ru-RU" sz="13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300" dirty="0">
                          <a:solidFill>
                            <a:srgbClr val="0070C0"/>
                          </a:solidFill>
                          <a:effectLst/>
                          <a:latin typeface="+mn-lt"/>
                          <a:cs typeface="Times New Roman" panose="02020603050405020304" pitchFamily="18" charset="0"/>
                        </a:rPr>
                        <a:t>Parents are unaware of the education they have, or have not, received. Parents are not aware of the type of education they require.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300" dirty="0">
                          <a:solidFill>
                            <a:srgbClr val="0070C0"/>
                          </a:solidFill>
                          <a:effectLst/>
                          <a:latin typeface="+mn-lt"/>
                          <a:cs typeface="Times New Roman" panose="02020603050405020304" pitchFamily="18" charset="0"/>
                        </a:rPr>
                        <a:t>Parents have received CPR education but feel that they would not be able to do it in emergencies.</a:t>
                      </a:r>
                      <a:endParaRPr lang="en-US" sz="13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784663"/>
                  </a:ext>
                </a:extLst>
              </a:tr>
              <a:tr h="8310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solidFill>
                            <a:srgbClr val="0070C0"/>
                          </a:solidFill>
                          <a:effectLst/>
                          <a:latin typeface="+mn-lt"/>
                          <a:cs typeface="Times New Roman" panose="02020603050405020304" pitchFamily="18" charset="0"/>
                        </a:rPr>
                        <a:t>Tangible action</a:t>
                      </a:r>
                      <a:endParaRPr lang="en-US" sz="1300" dirty="0">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US" sz="1300" dirty="0">
                          <a:solidFill>
                            <a:srgbClr val="0070C0"/>
                          </a:solidFill>
                          <a:effectLst/>
                          <a:latin typeface="+mn-lt"/>
                          <a:cs typeface="Times New Roman" panose="02020603050405020304" pitchFamily="18" charset="0"/>
                        </a:rPr>
                        <a:t>Create a mandatory education list for each parent and check off its points as education is provided. Confirm the level of understanding with parents, repeating education when necessary. Adjust the discharge schedule depending on the level of education absorbed. </a:t>
                      </a: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7633816"/>
                  </a:ext>
                </a:extLst>
              </a:tr>
              <a:tr h="995894">
                <a:tc>
                  <a:txBody>
                    <a:bodyPr/>
                    <a:lstStyle/>
                    <a:p>
                      <a:pPr algn="ctr">
                        <a:spcAft>
                          <a:spcPts val="0"/>
                        </a:spcAft>
                      </a:pPr>
                      <a:r>
                        <a:rPr lang="en-US" sz="1300" dirty="0">
                          <a:solidFill>
                            <a:srgbClr val="0070C0"/>
                          </a:solidFill>
                          <a:effectLst/>
                          <a:latin typeface="+mn-lt"/>
                          <a:cs typeface="Times New Roman" panose="02020603050405020304" pitchFamily="18" charset="0"/>
                        </a:rPr>
                        <a:t>Limitations </a:t>
                      </a:r>
                      <a:endParaRPr lang="en-US" sz="1300" dirty="0">
                        <a:solidFill>
                          <a:srgbClr val="0070C0"/>
                        </a:solidFill>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US" sz="1300" dirty="0">
                          <a:solidFill>
                            <a:srgbClr val="0070C0"/>
                          </a:solidFill>
                          <a:effectLst/>
                          <a:latin typeface="+mn-lt"/>
                          <a:cs typeface="Times New Roman" panose="02020603050405020304" pitchFamily="18" charset="0"/>
                        </a:rPr>
                        <a:t>Visiting hours are limited and multiple parents must be educated. Additional personnel may be required to systematically manage and deliver education. Given individual differences in acquisition of knowledge and poor participation, discharges may be delayed.</a:t>
                      </a: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7078669"/>
                  </a:ext>
                </a:extLst>
              </a:tr>
            </a:tbl>
          </a:graphicData>
        </a:graphic>
      </p:graphicFrame>
      <p:sp>
        <p:nvSpPr>
          <p:cNvPr id="6" name="Rechthoek 5"/>
          <p:cNvSpPr/>
          <p:nvPr/>
        </p:nvSpPr>
        <p:spPr>
          <a:xfrm>
            <a:off x="342184" y="1106699"/>
            <a:ext cx="5655493" cy="210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1"/>
          <p:cNvSpPr>
            <a:spLocks noGrp="1"/>
          </p:cNvSpPr>
          <p:nvPr>
            <p:ph type="title"/>
          </p:nvPr>
        </p:nvSpPr>
        <p:spPr>
          <a:xfrm>
            <a:off x="2005309" y="123825"/>
            <a:ext cx="9005591" cy="1012371"/>
          </a:xfrm>
        </p:spPr>
        <p:txBody>
          <a:bodyPr>
            <a:noAutofit/>
          </a:bodyPr>
          <a:lstStyle/>
          <a:p>
            <a:r>
              <a:rPr lang="nl-NL" sz="2000" b="1" dirty="0"/>
              <a:t>Results: </a:t>
            </a:r>
            <a:r>
              <a:rPr lang="nl-NL" sz="2000" b="1" dirty="0">
                <a:solidFill>
                  <a:srgbClr val="FF0000"/>
                </a:solidFill>
              </a:rPr>
              <a:t>Validation</a:t>
            </a:r>
            <a:r>
              <a:rPr lang="nl-NL" sz="2000" b="1" dirty="0"/>
              <a:t> </a:t>
            </a:r>
            <a:br>
              <a:rPr lang="nl-NL" sz="2000" b="1" dirty="0"/>
            </a:br>
            <a:r>
              <a:rPr lang="nl-NL" sz="2000" b="1" dirty="0"/>
              <a:t>of design strategy &amp; health care Service Design concepts</a:t>
            </a:r>
            <a:br>
              <a:rPr lang="ru-RU" sz="2000" b="1" dirty="0"/>
            </a:br>
            <a:r>
              <a:rPr lang="ru-RU" sz="2000" b="1" dirty="0">
                <a:solidFill>
                  <a:schemeClr val="tx1"/>
                </a:solidFill>
              </a:rPr>
              <a:t>Результаты: </a:t>
            </a:r>
            <a:r>
              <a:rPr lang="ru-RU" sz="2000" b="1" dirty="0" err="1">
                <a:solidFill>
                  <a:srgbClr val="C00000"/>
                </a:solidFill>
              </a:rPr>
              <a:t>Валидация</a:t>
            </a:r>
            <a:r>
              <a:rPr lang="ru-RU" sz="2000" b="1" dirty="0">
                <a:solidFill>
                  <a:schemeClr val="tx1"/>
                </a:solidFill>
              </a:rPr>
              <a:t> стратегии дизайна и концепций дизайна услуг здравоохранения.</a:t>
            </a:r>
            <a:endParaRPr lang="nl-NL" sz="20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436061768"/>
              </p:ext>
            </p:extLst>
          </p:nvPr>
        </p:nvGraphicFramePr>
        <p:xfrm>
          <a:off x="6243485" y="1101781"/>
          <a:ext cx="5715962" cy="5676011"/>
        </p:xfrm>
        <a:graphic>
          <a:graphicData uri="http://schemas.openxmlformats.org/drawingml/2006/table">
            <a:tbl>
              <a:tblPr firstRow="1" firstCol="1" bandRow="1">
                <a:tableStyleId>{2D5ABB26-0587-4C30-8999-92F81FD0307C}</a:tableStyleId>
              </a:tblPr>
              <a:tblGrid>
                <a:gridCol w="648075">
                  <a:extLst>
                    <a:ext uri="{9D8B030D-6E8A-4147-A177-3AD203B41FA5}">
                      <a16:colId xmlns:a16="http://schemas.microsoft.com/office/drawing/2014/main" val="1091534183"/>
                    </a:ext>
                  </a:extLst>
                </a:gridCol>
                <a:gridCol w="5067887">
                  <a:extLst>
                    <a:ext uri="{9D8B030D-6E8A-4147-A177-3AD203B41FA5}">
                      <a16:colId xmlns:a16="http://schemas.microsoft.com/office/drawing/2014/main" val="3167690306"/>
                    </a:ext>
                  </a:extLst>
                </a:gridCol>
              </a:tblGrid>
              <a:tr h="199179">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4. Контрольный список для проверки знаний родителей</a:t>
                      </a:r>
                      <a:endParaRPr lang="en-US" sz="13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829686199"/>
                  </a:ext>
                </a:extLst>
              </a:tr>
              <a:tr h="1394251">
                <a:tc gridSpan="2">
                  <a:txBody>
                    <a:bodyPr/>
                    <a:lstStyle/>
                    <a:p>
                      <a:pPr algn="ctr">
                        <a:lnSpc>
                          <a:spcPct val="107000"/>
                        </a:lnSpc>
                        <a:spcAft>
                          <a:spcPts val="0"/>
                        </a:spcAft>
                      </a:pPr>
                      <a:r>
                        <a:rPr lang="ru-RU" sz="1300" dirty="0">
                          <a:effectLst/>
                          <a:latin typeface="+mn-lt"/>
                          <a:cs typeface="Times New Roman" panose="02020603050405020304" pitchFamily="18" charset="0"/>
                        </a:rPr>
                        <a:t>Составьте список содержания для образования, введите имена преподавателей и родителей, чтобы установить ответственность</a:t>
                      </a:r>
                      <a:r>
                        <a:rPr lang="en-US" sz="1300" dirty="0">
                          <a:solidFill>
                            <a:srgbClr val="0070C0"/>
                          </a:solidFill>
                          <a:effectLst/>
                          <a:latin typeface="+mn-lt"/>
                          <a:cs typeface="Times New Roman" panose="02020603050405020304" pitchFamily="18" charset="0"/>
                        </a:rPr>
                        <a:t> </a:t>
                      </a:r>
                      <a:endParaRPr lang="ru-RU" sz="1300" dirty="0">
                        <a:solidFill>
                          <a:srgbClr val="0070C0"/>
                        </a:solidFill>
                        <a:effectLst/>
                        <a:latin typeface="+mn-lt"/>
                        <a:cs typeface="Times New Roman" panose="02020603050405020304" pitchFamily="18" charset="0"/>
                      </a:endParaRPr>
                    </a:p>
                    <a:p>
                      <a:pPr algn="ctr">
                        <a:lnSpc>
                          <a:spcPct val="107000"/>
                        </a:lnSpc>
                        <a:spcAft>
                          <a:spcPts val="0"/>
                        </a:spcAft>
                      </a:pPr>
                      <a:r>
                        <a:rPr lang="ru-RU" sz="1300" dirty="0">
                          <a:effectLst/>
                          <a:latin typeface="+mn-lt"/>
                          <a:cs typeface="Times New Roman" panose="02020603050405020304" pitchFamily="18" charset="0"/>
                        </a:rPr>
                        <a:t>Позвольте ребенку выписаться после того, как родители полностью усвоят учебный материал, перейдут на следующий этап или повторите обучение, в зависимости от уровня знаний родителей. </a:t>
                      </a:r>
                    </a:p>
                    <a:p>
                      <a:pPr algn="ctr">
                        <a:lnSpc>
                          <a:spcPct val="107000"/>
                        </a:lnSpc>
                        <a:spcAft>
                          <a:spcPts val="0"/>
                        </a:spcAft>
                      </a:pPr>
                      <a:r>
                        <a:rPr lang="ru-RU" sz="1300" dirty="0">
                          <a:effectLst/>
                          <a:latin typeface="+mn-lt"/>
                          <a:cs typeface="Times New Roman" panose="02020603050405020304" pitchFamily="18" charset="0"/>
                        </a:rPr>
                        <a:t>Контрольный список должен быть предоставлен как больнице, так и родителям; специальное образование должно быть обязательным для обоих родителей.</a:t>
                      </a:r>
                      <a:endParaRPr lang="en-US" sz="13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959457957"/>
                  </a:ext>
                </a:extLst>
              </a:tr>
              <a:tr h="1394251">
                <a:tc>
                  <a:txBody>
                    <a:bodyPr/>
                    <a:lstStyle/>
                    <a:p>
                      <a:pPr algn="ctr">
                        <a:spcAft>
                          <a:spcPts val="0"/>
                        </a:spcAft>
                      </a:pPr>
                      <a:r>
                        <a:rPr lang="ru-RU" sz="1300" dirty="0">
                          <a:solidFill>
                            <a:schemeClr val="tx1"/>
                          </a:solidFill>
                          <a:effectLst/>
                          <a:latin typeface="+mn-lt"/>
                          <a:cs typeface="Times New Roman" panose="02020603050405020304" pitchFamily="18" charset="0"/>
                        </a:rPr>
                        <a:t>Проблема</a:t>
                      </a:r>
                      <a:r>
                        <a:rPr lang="ru-RU" sz="1300" baseline="0" dirty="0">
                          <a:solidFill>
                            <a:schemeClr val="tx1"/>
                          </a:solidFill>
                          <a:effectLst/>
                          <a:latin typeface="+mn-lt"/>
                          <a:cs typeface="Times New Roman" panose="02020603050405020304" pitchFamily="18" charset="0"/>
                        </a:rPr>
                        <a:t> </a:t>
                      </a:r>
                      <a:endParaRPr lang="en-US" sz="1300" dirty="0">
                        <a:solidFill>
                          <a:schemeClr val="tx1"/>
                        </a:solidFill>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В зависимости от разницы в навыках поставщиков образовательных услуг и потребителей увольнения могут происходить без полного понимания содержания образования. </a:t>
                      </a:r>
                      <a:r>
                        <a:rPr lang="en-US" sz="1300" dirty="0">
                          <a:solidFill>
                            <a:srgbClr val="0070C0"/>
                          </a:solidFill>
                          <a:effectLst/>
                          <a:latin typeface="+mn-lt"/>
                          <a:cs typeface="Times New Roman" panose="02020603050405020304" pitchFamily="18" charset="0"/>
                        </a:rPr>
                        <a:t> </a:t>
                      </a:r>
                      <a:endParaRPr lang="ru-RU" sz="13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Родители не знают, какое образование они получили или не получили.</a:t>
                      </a:r>
                    </a:p>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Родители не знают, какое образование им требуется. </a:t>
                      </a:r>
                    </a:p>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Родители прошли обучение по СЛР, но чувствуют, что не смогут сделать это в экстренных случаях.</a:t>
                      </a:r>
                      <a:endParaRPr lang="en-US" sz="13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784663"/>
                  </a:ext>
                </a:extLst>
              </a:tr>
              <a:tr h="9958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a:effectLst/>
                          <a:latin typeface="+mn-lt"/>
                          <a:cs typeface="Times New Roman" panose="02020603050405020304" pitchFamily="18" charset="0"/>
                        </a:rPr>
                        <a:t>Ощутимое</a:t>
                      </a:r>
                      <a:r>
                        <a:rPr lang="en-US" sz="1300" dirty="0">
                          <a:effectLst/>
                          <a:latin typeface="+mn-lt"/>
                          <a:cs typeface="Times New Roman" panose="02020603050405020304" pitchFamily="18" charset="0"/>
                        </a:rPr>
                        <a:t> </a:t>
                      </a:r>
                      <a:r>
                        <a:rPr lang="en-US" sz="1300" dirty="0" err="1">
                          <a:effectLst/>
                          <a:latin typeface="+mn-lt"/>
                          <a:cs typeface="Times New Roman" panose="02020603050405020304" pitchFamily="18" charset="0"/>
                        </a:rPr>
                        <a:t>действие</a:t>
                      </a:r>
                      <a:endParaRPr lang="en-US" sz="1300" dirty="0">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Составьте список обязательного образования для каждого родителя и отметьте его баллы по мере предоставления образования. Подтвердите уровень понимания с родителями, при необходимости повторив обучение. График выписки корректируется в зависимости от полученного образования.</a:t>
                      </a:r>
                      <a:endParaRPr lang="en-US" sz="13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7633816"/>
                  </a:ext>
                </a:extLst>
              </a:tr>
              <a:tr h="995894">
                <a:tc>
                  <a:txBody>
                    <a:bodyPr/>
                    <a:lstStyle/>
                    <a:p>
                      <a:pPr algn="ctr">
                        <a:spcAft>
                          <a:spcPts val="0"/>
                        </a:spcAft>
                      </a:pPr>
                      <a:r>
                        <a:rPr lang="ru-RU" sz="1300" dirty="0">
                          <a:solidFill>
                            <a:schemeClr val="tx1"/>
                          </a:solidFill>
                          <a:effectLst/>
                          <a:latin typeface="+mn-lt"/>
                          <a:cs typeface="Times New Roman" panose="02020603050405020304" pitchFamily="18" charset="0"/>
                        </a:rPr>
                        <a:t>Ограничения</a:t>
                      </a:r>
                      <a:r>
                        <a:rPr lang="en-US" sz="1300" dirty="0">
                          <a:solidFill>
                            <a:srgbClr val="0070C0"/>
                          </a:solidFill>
                          <a:effectLst/>
                          <a:latin typeface="+mn-lt"/>
                          <a:cs typeface="Times New Roman" panose="02020603050405020304" pitchFamily="18" charset="0"/>
                        </a:rPr>
                        <a:t> </a:t>
                      </a:r>
                      <a:endParaRPr lang="en-US" sz="1300" dirty="0">
                        <a:solidFill>
                          <a:srgbClr val="0070C0"/>
                        </a:solidFill>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Часы посещения ограничены, и несколько родителей должны иметь образование. Для систематического управления и проведения обучения может потребоваться дополнительный персонал. Учитывая индивидуальные различия в приобретении знаний и плохое участие, выписки могут быть отложены.</a:t>
                      </a:r>
                      <a:endParaRPr lang="en-US" sz="13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7078669"/>
                  </a:ext>
                </a:extLst>
              </a:tr>
            </a:tbl>
          </a:graphicData>
        </a:graphic>
      </p:graphicFrame>
      <p:sp>
        <p:nvSpPr>
          <p:cNvPr id="8" name="Rechthoek 5"/>
          <p:cNvSpPr/>
          <p:nvPr/>
        </p:nvSpPr>
        <p:spPr>
          <a:xfrm>
            <a:off x="6243485" y="1106699"/>
            <a:ext cx="5655493" cy="210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17277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3625753650"/>
              </p:ext>
            </p:extLst>
          </p:nvPr>
        </p:nvGraphicFramePr>
        <p:xfrm>
          <a:off x="140124" y="1283956"/>
          <a:ext cx="5896884" cy="5313207"/>
        </p:xfrm>
        <a:graphic>
          <a:graphicData uri="http://schemas.openxmlformats.org/drawingml/2006/table">
            <a:tbl>
              <a:tblPr firstRow="1" firstCol="1" bandRow="1">
                <a:tableStyleId>{2D5ABB26-0587-4C30-8999-92F81FD0307C}</a:tableStyleId>
              </a:tblPr>
              <a:tblGrid>
                <a:gridCol w="1029414">
                  <a:extLst>
                    <a:ext uri="{9D8B030D-6E8A-4147-A177-3AD203B41FA5}">
                      <a16:colId xmlns:a16="http://schemas.microsoft.com/office/drawing/2014/main" val="211391374"/>
                    </a:ext>
                  </a:extLst>
                </a:gridCol>
                <a:gridCol w="4867470">
                  <a:extLst>
                    <a:ext uri="{9D8B030D-6E8A-4147-A177-3AD203B41FA5}">
                      <a16:colId xmlns:a16="http://schemas.microsoft.com/office/drawing/2014/main" val="1422856808"/>
                    </a:ext>
                  </a:extLst>
                </a:gridCol>
              </a:tblGrid>
              <a:tr h="232252">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5. Systematic Parental Education Manual </a:t>
                      </a:r>
                      <a:endParaRPr lang="en-US" sz="14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207648413"/>
                  </a:ext>
                </a:extLst>
              </a:tr>
              <a:tr h="1858014">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Organize the education manual for effective parental education.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Include parental communication and response guides on the content of the education, number of educational programs provided, targets of mandatory education, evaluation of learning ability, communication methods, and speaking styles.</a:t>
                      </a: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Make notes on customized information (characteristics, tendencies, and habits of the baby) and guide the parents through these during education, to increase credibility</a:t>
                      </a:r>
                      <a:r>
                        <a:rPr lang="ru-RU" sz="1400" baseline="0" dirty="0">
                          <a:solidFill>
                            <a:srgbClr val="0070C0"/>
                          </a:solidFill>
                          <a:effectLst/>
                          <a:latin typeface="+mn-lt"/>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05831187"/>
                  </a:ext>
                </a:extLst>
              </a:tr>
              <a:tr h="1364926">
                <a:tc>
                  <a:txBody>
                    <a:bodyPr/>
                    <a:lstStyle/>
                    <a:p>
                      <a:pPr algn="ctr">
                        <a:spcAft>
                          <a:spcPts val="0"/>
                        </a:spcAft>
                      </a:pPr>
                      <a:r>
                        <a:rPr lang="en-US" sz="1400" dirty="0">
                          <a:solidFill>
                            <a:srgbClr val="0070C0"/>
                          </a:solidFill>
                          <a:effectLst/>
                          <a:latin typeface="+mn-lt"/>
                          <a:cs typeface="Times New Roman" panose="02020603050405020304" pitchFamily="18" charset="0"/>
                        </a:rPr>
                        <a:t>Problem</a:t>
                      </a:r>
                      <a:endParaRPr lang="en-US" sz="1400" dirty="0">
                        <a:solidFill>
                          <a:schemeClr val="tx1"/>
                        </a:solidFill>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Each healthcare provider renders different information during visits, leading to confusion.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Nurses change often, leading to repeated or omitted information. Some parents are hurt by the tone of voice used by healthcare providers.</a:t>
                      </a:r>
                    </a:p>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solidFill>
                            <a:srgbClr val="0070C0"/>
                          </a:solidFill>
                          <a:effectLst/>
                          <a:latin typeface="+mn-lt"/>
                          <a:cs typeface="Times New Roman" panose="02020603050405020304" pitchFamily="18" charset="0"/>
                        </a:rPr>
                        <a:t> </a:t>
                      </a:r>
                      <a:r>
                        <a:rPr lang="en-US" sz="1400" dirty="0">
                          <a:solidFill>
                            <a:srgbClr val="0070C0"/>
                          </a:solidFill>
                          <a:effectLst/>
                          <a:latin typeface="+mn-lt"/>
                          <a:cs typeface="Times New Roman" panose="02020603050405020304" pitchFamily="18" charset="0"/>
                        </a:rPr>
                        <a:t>Nurses have difficulties in dealing with parents</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819918"/>
                  </a:ext>
                </a:extLst>
              </a:tr>
              <a:tr h="11612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Tangible action</a:t>
                      </a:r>
                      <a:endParaRPr lang="en-US" sz="1400" dirty="0">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Unify basic education and coping manuals for parents' questions and use them when communicating with parents.</a:t>
                      </a:r>
                    </a:p>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solidFill>
                            <a:srgbClr val="0070C0"/>
                          </a:solidFill>
                          <a:effectLst/>
                          <a:latin typeface="+mn-lt"/>
                          <a:cs typeface="Times New Roman" panose="02020603050405020304" pitchFamily="18" charset="0"/>
                        </a:rPr>
                        <a:t> </a:t>
                      </a:r>
                      <a:r>
                        <a:rPr lang="en-US" sz="1400" dirty="0">
                          <a:solidFill>
                            <a:srgbClr val="0070C0"/>
                          </a:solidFill>
                          <a:effectLst/>
                          <a:latin typeface="+mn-lt"/>
                          <a:cs typeface="Times New Roman" panose="02020603050405020304" pitchFamily="18" charset="0"/>
                        </a:rPr>
                        <a:t>Through the education manual, parents can obtain consistent information, and nurses can appropriately respond to difficult situations with parents.</a:t>
                      </a:r>
                      <a:endParaRPr lang="en-US" sz="14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7126393"/>
                  </a:ext>
                </a:extLst>
              </a:tr>
              <a:tr h="696756">
                <a:tc>
                  <a:txBody>
                    <a:bodyPr/>
                    <a:lstStyle/>
                    <a:p>
                      <a:pPr algn="ctr">
                        <a:spcAft>
                          <a:spcPts val="0"/>
                        </a:spcAft>
                      </a:pPr>
                      <a:r>
                        <a:rPr lang="en-US" sz="1400" dirty="0">
                          <a:solidFill>
                            <a:srgbClr val="0070C0"/>
                          </a:solidFill>
                          <a:effectLst/>
                          <a:latin typeface="+mn-lt"/>
                          <a:cs typeface="Times New Roman" panose="02020603050405020304" pitchFamily="18" charset="0"/>
                        </a:rPr>
                        <a:t>Limitations</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Heavier workload for nurses as they must understand the manual.</a:t>
                      </a: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The manuals cannot be used to respond to unexpected situations.</a:t>
                      </a:r>
                      <a:endParaRPr lang="en-US" sz="14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3828311"/>
                  </a:ext>
                </a:extLst>
              </a:tr>
            </a:tbl>
          </a:graphicData>
        </a:graphic>
      </p:graphicFrame>
      <p:sp>
        <p:nvSpPr>
          <p:cNvPr id="9" name="Titel 1"/>
          <p:cNvSpPr>
            <a:spLocks noGrp="1"/>
          </p:cNvSpPr>
          <p:nvPr>
            <p:ph type="title"/>
          </p:nvPr>
        </p:nvSpPr>
        <p:spPr>
          <a:xfrm>
            <a:off x="1708747" y="73877"/>
            <a:ext cx="9005591" cy="1012371"/>
          </a:xfrm>
        </p:spPr>
        <p:txBody>
          <a:bodyPr>
            <a:noAutofit/>
          </a:bodyPr>
          <a:lstStyle/>
          <a:p>
            <a:r>
              <a:rPr lang="nl-NL" sz="2000" b="1" dirty="0"/>
              <a:t>Results: </a:t>
            </a:r>
            <a:r>
              <a:rPr lang="nl-NL" sz="2000" b="1" dirty="0">
                <a:solidFill>
                  <a:srgbClr val="FF0000"/>
                </a:solidFill>
              </a:rPr>
              <a:t>Validation</a:t>
            </a:r>
            <a:r>
              <a:rPr lang="nl-NL" sz="2000" b="1" dirty="0"/>
              <a:t> </a:t>
            </a:r>
            <a:br>
              <a:rPr lang="nl-NL" sz="2000" b="1" dirty="0"/>
            </a:br>
            <a:r>
              <a:rPr lang="nl-NL" sz="2000" b="1" dirty="0"/>
              <a:t>of design strategy &amp; health care Service Design concepts</a:t>
            </a:r>
            <a:br>
              <a:rPr lang="ru-RU" sz="2000" b="1" dirty="0"/>
            </a:br>
            <a:r>
              <a:rPr lang="ru-RU" sz="2000" b="1" dirty="0">
                <a:solidFill>
                  <a:schemeClr val="tx1"/>
                </a:solidFill>
              </a:rPr>
              <a:t>Результаты: </a:t>
            </a:r>
            <a:r>
              <a:rPr lang="ru-RU" sz="2000" b="1" dirty="0" err="1">
                <a:solidFill>
                  <a:srgbClr val="C00000"/>
                </a:solidFill>
              </a:rPr>
              <a:t>Валидация</a:t>
            </a:r>
            <a:r>
              <a:rPr lang="ru-RU" sz="2000" b="1" dirty="0">
                <a:solidFill>
                  <a:schemeClr val="tx1"/>
                </a:solidFill>
              </a:rPr>
              <a:t> стратегии дизайна и концепций дизайна услуг здравоохранения.</a:t>
            </a:r>
            <a:endParaRPr lang="nl-NL" sz="2000" b="1" dirty="0"/>
          </a:p>
        </p:txBody>
      </p:sp>
      <p:sp>
        <p:nvSpPr>
          <p:cNvPr id="7" name="Rechthoek 6"/>
          <p:cNvSpPr/>
          <p:nvPr/>
        </p:nvSpPr>
        <p:spPr>
          <a:xfrm flipV="1">
            <a:off x="666149" y="1283956"/>
            <a:ext cx="4869411" cy="2007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5" name="Таблица 4"/>
          <p:cNvGraphicFramePr>
            <a:graphicFrameLocks noGrp="1"/>
          </p:cNvGraphicFramePr>
          <p:nvPr>
            <p:extLst>
              <p:ext uri="{D42A27DB-BD31-4B8C-83A1-F6EECF244321}">
                <p14:modId xmlns:p14="http://schemas.microsoft.com/office/powerpoint/2010/main" val="1662630452"/>
              </p:ext>
            </p:extLst>
          </p:nvPr>
        </p:nvGraphicFramePr>
        <p:xfrm>
          <a:off x="6164827" y="1283956"/>
          <a:ext cx="5896884" cy="5715742"/>
        </p:xfrm>
        <a:graphic>
          <a:graphicData uri="http://schemas.openxmlformats.org/drawingml/2006/table">
            <a:tbl>
              <a:tblPr firstRow="1" firstCol="1" bandRow="1">
                <a:tableStyleId>{2D5ABB26-0587-4C30-8999-92F81FD0307C}</a:tableStyleId>
              </a:tblPr>
              <a:tblGrid>
                <a:gridCol w="1029414">
                  <a:extLst>
                    <a:ext uri="{9D8B030D-6E8A-4147-A177-3AD203B41FA5}">
                      <a16:colId xmlns:a16="http://schemas.microsoft.com/office/drawing/2014/main" val="211391374"/>
                    </a:ext>
                  </a:extLst>
                </a:gridCol>
                <a:gridCol w="4867470">
                  <a:extLst>
                    <a:ext uri="{9D8B030D-6E8A-4147-A177-3AD203B41FA5}">
                      <a16:colId xmlns:a16="http://schemas.microsoft.com/office/drawing/2014/main" val="1422856808"/>
                    </a:ext>
                  </a:extLst>
                </a:gridCol>
              </a:tblGrid>
              <a:tr h="232252">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5. Систематическое руководство по воспитанию родителей</a:t>
                      </a:r>
                      <a:endParaRPr lang="en-US" sz="13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207648413"/>
                  </a:ext>
                </a:extLst>
              </a:tr>
              <a:tr h="1858014">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Составьте учебное пособие для эффективного обучения родителей</a:t>
                      </a:r>
                      <a:endParaRPr lang="ru-RU" sz="13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Включите руководства по общению с родителями и ответы на них, касающиеся содержания обучения, количества предоставленных образовательных программ, целей обязательного обучения, оценки способностей к обучению, методов общения и стилей речи. </a:t>
                      </a:r>
                      <a:endParaRPr lang="ru-RU" sz="13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Делайте заметки о персонализированной информации (характеристиках, склонностях и привычках ребенка) и помогайте родителям в них во время обучения, чтобы повысить доверие к ним.</a:t>
                      </a:r>
                      <a:endParaRPr lang="en-US" sz="13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05831187"/>
                  </a:ext>
                </a:extLst>
              </a:tr>
              <a:tr h="1625763">
                <a:tc>
                  <a:txBody>
                    <a:bodyPr/>
                    <a:lstStyle/>
                    <a:p>
                      <a:pPr algn="ctr">
                        <a:spcAft>
                          <a:spcPts val="0"/>
                        </a:spcAft>
                      </a:pPr>
                      <a:r>
                        <a:rPr lang="ru-RU" sz="1300" dirty="0">
                          <a:solidFill>
                            <a:schemeClr val="tx1"/>
                          </a:solidFill>
                          <a:effectLst/>
                          <a:latin typeface="+mn-lt"/>
                          <a:cs typeface="Times New Roman" panose="02020603050405020304" pitchFamily="18" charset="0"/>
                        </a:rPr>
                        <a:t>Проблема</a:t>
                      </a:r>
                      <a:r>
                        <a:rPr lang="ru-RU" sz="1300" baseline="0" dirty="0">
                          <a:solidFill>
                            <a:schemeClr val="tx1"/>
                          </a:solidFill>
                          <a:effectLst/>
                          <a:latin typeface="+mn-lt"/>
                          <a:cs typeface="Times New Roman" panose="02020603050405020304" pitchFamily="18" charset="0"/>
                        </a:rPr>
                        <a:t> </a:t>
                      </a:r>
                      <a:endParaRPr lang="en-US" sz="1300" dirty="0">
                        <a:solidFill>
                          <a:schemeClr val="tx1"/>
                        </a:solidFill>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Каждый поставщик медицинских услуг предоставляет различную информацию во время визитов, что приводит к путанице</a:t>
                      </a:r>
                    </a:p>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Медсестры часто меняются, что приводит к повторению или пропуску информации.</a:t>
                      </a:r>
                    </a:p>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Некоторых родителей обижает тон голоса медицинских работников. </a:t>
                      </a:r>
                    </a:p>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Медсестрам сложно общаться с родителями.</a:t>
                      </a:r>
                      <a:r>
                        <a:rPr lang="en-US" sz="1300" dirty="0">
                          <a:solidFill>
                            <a:srgbClr val="0070C0"/>
                          </a:solidFill>
                          <a:effectLst/>
                          <a:latin typeface="+mn-lt"/>
                          <a:cs typeface="Times New Roman" panose="02020603050405020304" pitchFamily="18" charset="0"/>
                        </a:rPr>
                        <a:t> </a:t>
                      </a:r>
                      <a:endParaRPr lang="en-US" sz="1300" dirty="0">
                        <a:solidFill>
                          <a:srgbClr val="0070C0"/>
                        </a:solidFill>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819918"/>
                  </a:ext>
                </a:extLst>
              </a:tr>
              <a:tr h="11612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a:effectLst/>
                          <a:latin typeface="+mn-lt"/>
                          <a:cs typeface="Times New Roman" panose="02020603050405020304" pitchFamily="18" charset="0"/>
                        </a:rPr>
                        <a:t>Ощутимое</a:t>
                      </a:r>
                      <a:r>
                        <a:rPr lang="en-US" sz="1300" dirty="0">
                          <a:effectLst/>
                          <a:latin typeface="+mn-lt"/>
                          <a:cs typeface="Times New Roman" panose="02020603050405020304" pitchFamily="18" charset="0"/>
                        </a:rPr>
                        <a:t> </a:t>
                      </a:r>
                      <a:r>
                        <a:rPr lang="en-US" sz="1300" dirty="0" err="1">
                          <a:effectLst/>
                          <a:latin typeface="+mn-lt"/>
                          <a:cs typeface="Times New Roman" panose="02020603050405020304" pitchFamily="18" charset="0"/>
                        </a:rPr>
                        <a:t>действие</a:t>
                      </a:r>
                      <a:endParaRPr lang="en-US" sz="1300" dirty="0">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Унифицируйте базовое образование и справочники по вопросам родителей и используйте их при общении с родителями. </a:t>
                      </a:r>
                    </a:p>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С помощью учебного пособия родители могут получить последовательную информацию, а медсестры могут надлежащим образом реагировать на трудные ситуации с родителями.</a:t>
                      </a:r>
                      <a:endParaRPr lang="en-US" sz="13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7126393"/>
                  </a:ext>
                </a:extLst>
              </a:tr>
              <a:tr h="696756">
                <a:tc>
                  <a:txBody>
                    <a:bodyPr/>
                    <a:lstStyle/>
                    <a:p>
                      <a:pPr algn="ctr">
                        <a:spcAft>
                          <a:spcPts val="0"/>
                        </a:spcAft>
                      </a:pPr>
                      <a:r>
                        <a:rPr lang="ru-RU" sz="1300" dirty="0">
                          <a:solidFill>
                            <a:schemeClr val="tx1"/>
                          </a:solidFill>
                          <a:effectLst/>
                          <a:latin typeface="+mn-lt"/>
                          <a:cs typeface="Times New Roman" panose="02020603050405020304" pitchFamily="18" charset="0"/>
                        </a:rPr>
                        <a:t>Ограничения</a:t>
                      </a:r>
                      <a:r>
                        <a:rPr lang="en-US" sz="1300" dirty="0">
                          <a:solidFill>
                            <a:srgbClr val="0070C0"/>
                          </a:solidFill>
                          <a:effectLst/>
                          <a:latin typeface="+mn-lt"/>
                          <a:cs typeface="Times New Roman" panose="02020603050405020304" pitchFamily="18" charset="0"/>
                        </a:rPr>
                        <a:t> </a:t>
                      </a:r>
                      <a:endParaRPr lang="en-US" sz="1300" dirty="0">
                        <a:solidFill>
                          <a:srgbClr val="0070C0"/>
                        </a:solidFill>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300" dirty="0">
                          <a:effectLst/>
                          <a:latin typeface="+mn-lt"/>
                          <a:cs typeface="Times New Roman" panose="02020603050405020304" pitchFamily="18" charset="0"/>
                        </a:rPr>
                        <a:t>Повышенная нагрузка на медсестер, поскольку они должны понимать руководство. </a:t>
                      </a:r>
                      <a:endParaRPr lang="en-US" sz="1300" dirty="0">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300" dirty="0" err="1">
                          <a:effectLst/>
                          <a:latin typeface="+mn-lt"/>
                          <a:cs typeface="Times New Roman" panose="02020603050405020304" pitchFamily="18" charset="0"/>
                        </a:rPr>
                        <a:t>Руководства</a:t>
                      </a:r>
                      <a:r>
                        <a:rPr lang="en-US" sz="1300" dirty="0">
                          <a:effectLst/>
                          <a:latin typeface="+mn-lt"/>
                          <a:cs typeface="Times New Roman" panose="02020603050405020304" pitchFamily="18" charset="0"/>
                        </a:rPr>
                        <a:t> </a:t>
                      </a:r>
                      <a:r>
                        <a:rPr lang="en-US" sz="1300" dirty="0" err="1">
                          <a:effectLst/>
                          <a:latin typeface="+mn-lt"/>
                          <a:cs typeface="Times New Roman" panose="02020603050405020304" pitchFamily="18" charset="0"/>
                        </a:rPr>
                        <a:t>нельзя</a:t>
                      </a:r>
                      <a:r>
                        <a:rPr lang="en-US" sz="1300" dirty="0">
                          <a:effectLst/>
                          <a:latin typeface="+mn-lt"/>
                          <a:cs typeface="Times New Roman" panose="02020603050405020304" pitchFamily="18" charset="0"/>
                        </a:rPr>
                        <a:t> </a:t>
                      </a:r>
                      <a:r>
                        <a:rPr lang="en-US" sz="1300" dirty="0" err="1">
                          <a:effectLst/>
                          <a:latin typeface="+mn-lt"/>
                          <a:cs typeface="Times New Roman" panose="02020603050405020304" pitchFamily="18" charset="0"/>
                        </a:rPr>
                        <a:t>использовать</a:t>
                      </a:r>
                      <a:r>
                        <a:rPr lang="en-US" sz="1300" dirty="0">
                          <a:effectLst/>
                          <a:latin typeface="+mn-lt"/>
                          <a:cs typeface="Times New Roman" panose="02020603050405020304" pitchFamily="18" charset="0"/>
                        </a:rPr>
                        <a:t> </a:t>
                      </a:r>
                      <a:r>
                        <a:rPr lang="en-US" sz="1300" dirty="0" err="1">
                          <a:effectLst/>
                          <a:latin typeface="+mn-lt"/>
                          <a:cs typeface="Times New Roman" panose="02020603050405020304" pitchFamily="18" charset="0"/>
                        </a:rPr>
                        <a:t>для</a:t>
                      </a:r>
                      <a:r>
                        <a:rPr lang="en-US" sz="1300" dirty="0">
                          <a:effectLst/>
                          <a:latin typeface="+mn-lt"/>
                          <a:cs typeface="Times New Roman" panose="02020603050405020304" pitchFamily="18" charset="0"/>
                        </a:rPr>
                        <a:t> </a:t>
                      </a:r>
                      <a:r>
                        <a:rPr lang="en-US" sz="1300" dirty="0" err="1">
                          <a:effectLst/>
                          <a:latin typeface="+mn-lt"/>
                          <a:cs typeface="Times New Roman" panose="02020603050405020304" pitchFamily="18" charset="0"/>
                        </a:rPr>
                        <a:t>реагирования</a:t>
                      </a:r>
                      <a:r>
                        <a:rPr lang="en-US" sz="1300" dirty="0">
                          <a:effectLst/>
                          <a:latin typeface="+mn-lt"/>
                          <a:cs typeface="Times New Roman" panose="02020603050405020304" pitchFamily="18" charset="0"/>
                        </a:rPr>
                        <a:t> </a:t>
                      </a:r>
                      <a:r>
                        <a:rPr lang="en-US" sz="1300" dirty="0" err="1">
                          <a:effectLst/>
                          <a:latin typeface="+mn-lt"/>
                          <a:cs typeface="Times New Roman" panose="02020603050405020304" pitchFamily="18" charset="0"/>
                        </a:rPr>
                        <a:t>на</a:t>
                      </a:r>
                      <a:r>
                        <a:rPr lang="en-US" sz="1300" dirty="0">
                          <a:effectLst/>
                          <a:latin typeface="+mn-lt"/>
                          <a:cs typeface="Times New Roman" panose="02020603050405020304" pitchFamily="18" charset="0"/>
                        </a:rPr>
                        <a:t> </a:t>
                      </a:r>
                      <a:r>
                        <a:rPr lang="en-US" sz="1300" dirty="0" err="1">
                          <a:effectLst/>
                          <a:latin typeface="+mn-lt"/>
                          <a:cs typeface="Times New Roman" panose="02020603050405020304" pitchFamily="18" charset="0"/>
                        </a:rPr>
                        <a:t>непредвиденные</a:t>
                      </a:r>
                      <a:r>
                        <a:rPr lang="en-US" sz="1300" dirty="0">
                          <a:effectLst/>
                          <a:latin typeface="+mn-lt"/>
                          <a:cs typeface="Times New Roman" panose="02020603050405020304" pitchFamily="18" charset="0"/>
                        </a:rPr>
                        <a:t> </a:t>
                      </a:r>
                      <a:r>
                        <a:rPr lang="en-US" sz="1300" dirty="0" err="1">
                          <a:effectLst/>
                          <a:latin typeface="+mn-lt"/>
                          <a:cs typeface="Times New Roman" panose="02020603050405020304" pitchFamily="18" charset="0"/>
                        </a:rPr>
                        <a:t>ситуации</a:t>
                      </a:r>
                      <a:r>
                        <a:rPr lang="en-US" sz="1300" dirty="0">
                          <a:effectLst/>
                          <a:latin typeface="+mn-lt"/>
                          <a:cs typeface="Times New Roman" panose="02020603050405020304" pitchFamily="18" charset="0"/>
                        </a:rPr>
                        <a:t>.</a:t>
                      </a:r>
                      <a:endParaRPr lang="en-US" sz="13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3828311"/>
                  </a:ext>
                </a:extLst>
              </a:tr>
            </a:tbl>
          </a:graphicData>
        </a:graphic>
      </p:graphicFrame>
      <p:sp>
        <p:nvSpPr>
          <p:cNvPr id="6" name="Rechthoek 6"/>
          <p:cNvSpPr/>
          <p:nvPr/>
        </p:nvSpPr>
        <p:spPr>
          <a:xfrm flipV="1">
            <a:off x="6678563" y="1283955"/>
            <a:ext cx="4869411" cy="2007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70637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755681849"/>
              </p:ext>
            </p:extLst>
          </p:nvPr>
        </p:nvGraphicFramePr>
        <p:xfrm>
          <a:off x="224463" y="1086248"/>
          <a:ext cx="5832210" cy="5410092"/>
        </p:xfrm>
        <a:graphic>
          <a:graphicData uri="http://schemas.openxmlformats.org/drawingml/2006/table">
            <a:tbl>
              <a:tblPr firstRow="1" firstCol="1" bandRow="1">
                <a:tableStyleId>{2D5ABB26-0587-4C30-8999-92F81FD0307C}</a:tableStyleId>
              </a:tblPr>
              <a:tblGrid>
                <a:gridCol w="1018124">
                  <a:extLst>
                    <a:ext uri="{9D8B030D-6E8A-4147-A177-3AD203B41FA5}">
                      <a16:colId xmlns:a16="http://schemas.microsoft.com/office/drawing/2014/main" val="1066442203"/>
                    </a:ext>
                  </a:extLst>
                </a:gridCol>
                <a:gridCol w="4814086">
                  <a:extLst>
                    <a:ext uri="{9D8B030D-6E8A-4147-A177-3AD203B41FA5}">
                      <a16:colId xmlns:a16="http://schemas.microsoft.com/office/drawing/2014/main" val="3229731287"/>
                    </a:ext>
                  </a:extLst>
                </a:gridCol>
              </a:tblGrid>
              <a:tr h="400157">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6. Predictable Guidelines for Testing and Treatment Plans</a:t>
                      </a:r>
                      <a:endParaRPr lang="en-US" sz="1700" dirty="0">
                        <a:solidFill>
                          <a:srgbClr val="0070C0"/>
                        </a:solidFill>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014066285"/>
                  </a:ext>
                </a:extLst>
              </a:tr>
              <a:tr h="1061565">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Provide visualized overall plans on testing and treatment for the parents.</a:t>
                      </a:r>
                    </a:p>
                    <a:p>
                      <a:pPr marL="0" marR="0" indent="0" algn="ctr" defTabSz="914400" rtl="0" eaLnBrk="1" fontAlgn="auto" latinLnBrk="0" hangingPunct="1">
                        <a:lnSpc>
                          <a:spcPct val="107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Include information, side effects, and results of treatments and tests accordingly. </a:t>
                      </a:r>
                      <a:endParaRPr lang="en-US" sz="17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99688031"/>
                  </a:ext>
                </a:extLst>
              </a:tr>
              <a:tr h="1600627">
                <a:tc>
                  <a:txBody>
                    <a:bodyPr/>
                    <a:lstStyle/>
                    <a:p>
                      <a:pPr algn="ctr">
                        <a:spcAft>
                          <a:spcPts val="0"/>
                        </a:spcAft>
                      </a:pPr>
                      <a:r>
                        <a:rPr lang="en-US" sz="1700" dirty="0">
                          <a:solidFill>
                            <a:srgbClr val="0070C0"/>
                          </a:solidFill>
                          <a:effectLst/>
                          <a:latin typeface="+mn-lt"/>
                          <a:cs typeface="Times New Roman" panose="02020603050405020304" pitchFamily="18" charset="0"/>
                        </a:rPr>
                        <a:t>Problem</a:t>
                      </a:r>
                      <a:endParaRPr lang="en-US" sz="1700" dirty="0">
                        <a:solidFill>
                          <a:schemeClr val="tx1"/>
                        </a:solidFill>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Parents are always anxious as they are not able to predict the situations that may arise in the coming steps.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Problem Lack of information on the treatment and testing underway makes searches difficult as parents do not know what they are searching for</a:t>
                      </a:r>
                      <a:r>
                        <a:rPr lang="ru-RU" sz="1700" dirty="0">
                          <a:solidFill>
                            <a:srgbClr val="0070C0"/>
                          </a:solidFill>
                          <a:effectLst/>
                          <a:latin typeface="+mn-lt"/>
                          <a:cs typeface="Times New Roman" panose="02020603050405020304" pitchFamily="18" charset="0"/>
                        </a:rPr>
                        <a:t> </a:t>
                      </a:r>
                      <a:endParaRPr lang="en-US" sz="17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854495"/>
                  </a:ext>
                </a:extLst>
              </a:tr>
              <a:tr h="12004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Tangible action</a:t>
                      </a:r>
                      <a:endParaRPr lang="en-US" sz="1700" dirty="0">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Common testing and treatment plans to be provided for typical cases of high-risk infants, allowing the parents to be aware of and prepare for important information. </a:t>
                      </a:r>
                      <a:endParaRPr lang="en-US" sz="17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8956420"/>
                  </a:ext>
                </a:extLst>
              </a:tr>
              <a:tr h="1061565">
                <a:tc>
                  <a:txBody>
                    <a:bodyPr/>
                    <a:lstStyle/>
                    <a:p>
                      <a:pPr algn="ctr">
                        <a:spcAft>
                          <a:spcPts val="0"/>
                        </a:spcAft>
                      </a:pPr>
                      <a:r>
                        <a:rPr lang="en-US" sz="1700" dirty="0">
                          <a:solidFill>
                            <a:srgbClr val="0070C0"/>
                          </a:solidFill>
                          <a:effectLst/>
                          <a:latin typeface="+mn-lt"/>
                          <a:cs typeface="Times New Roman" panose="02020603050405020304" pitchFamily="18" charset="0"/>
                        </a:rPr>
                        <a:t>Limitations</a:t>
                      </a:r>
                      <a:endParaRPr lang="en-US" sz="1700" dirty="0">
                        <a:solidFill>
                          <a:srgbClr val="0070C0"/>
                        </a:solidFill>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Difficult to apply specific cases for each baby.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Risk of increasing confusion for parents if the situation differs from the plan.</a:t>
                      </a:r>
                      <a:endParaRPr lang="en-US" sz="17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6984090"/>
                  </a:ext>
                </a:extLst>
              </a:tr>
            </a:tbl>
          </a:graphicData>
        </a:graphic>
      </p:graphicFrame>
      <p:sp>
        <p:nvSpPr>
          <p:cNvPr id="7" name="Titel 1"/>
          <p:cNvSpPr>
            <a:spLocks noGrp="1"/>
          </p:cNvSpPr>
          <p:nvPr>
            <p:ph type="title"/>
          </p:nvPr>
        </p:nvSpPr>
        <p:spPr>
          <a:xfrm>
            <a:off x="1708747" y="73877"/>
            <a:ext cx="9005591" cy="1012371"/>
          </a:xfrm>
        </p:spPr>
        <p:txBody>
          <a:bodyPr>
            <a:noAutofit/>
          </a:bodyPr>
          <a:lstStyle/>
          <a:p>
            <a:r>
              <a:rPr lang="nl-NL" sz="2000" b="1" dirty="0"/>
              <a:t>Results: </a:t>
            </a:r>
            <a:r>
              <a:rPr lang="nl-NL" sz="2000" b="1" dirty="0">
                <a:solidFill>
                  <a:srgbClr val="FF0000"/>
                </a:solidFill>
              </a:rPr>
              <a:t>Validation</a:t>
            </a:r>
            <a:r>
              <a:rPr lang="nl-NL" sz="2000" b="1" dirty="0"/>
              <a:t> </a:t>
            </a:r>
            <a:br>
              <a:rPr lang="nl-NL" sz="2000" b="1" dirty="0"/>
            </a:br>
            <a:r>
              <a:rPr lang="nl-NL" sz="2000" b="1" dirty="0"/>
              <a:t>of design strategy &amp; health care Service Design concepts</a:t>
            </a:r>
            <a:br>
              <a:rPr lang="ru-RU" sz="2000" b="1" dirty="0"/>
            </a:br>
            <a:r>
              <a:rPr lang="ru-RU" sz="2000" b="1" dirty="0">
                <a:solidFill>
                  <a:schemeClr val="tx1"/>
                </a:solidFill>
              </a:rPr>
              <a:t>Результаты: </a:t>
            </a:r>
            <a:r>
              <a:rPr lang="ru-RU" sz="2000" b="1" dirty="0" err="1">
                <a:solidFill>
                  <a:srgbClr val="C00000"/>
                </a:solidFill>
              </a:rPr>
              <a:t>Валидация</a:t>
            </a:r>
            <a:r>
              <a:rPr lang="ru-RU" sz="2000" b="1" dirty="0">
                <a:solidFill>
                  <a:schemeClr val="tx1"/>
                </a:solidFill>
              </a:rPr>
              <a:t> стратегии дизайна и концепций дизайна услуг здравоохранения.</a:t>
            </a:r>
            <a:endParaRPr lang="nl-NL" sz="2000" b="1" dirty="0"/>
          </a:p>
        </p:txBody>
      </p:sp>
      <p:sp>
        <p:nvSpPr>
          <p:cNvPr id="5" name="Rechthoek 4"/>
          <p:cNvSpPr/>
          <p:nvPr/>
        </p:nvSpPr>
        <p:spPr>
          <a:xfrm>
            <a:off x="273624" y="1086247"/>
            <a:ext cx="5596233" cy="3099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0" name="Таблица 9"/>
          <p:cNvGraphicFramePr>
            <a:graphicFrameLocks noGrp="1"/>
          </p:cNvGraphicFramePr>
          <p:nvPr>
            <p:extLst>
              <p:ext uri="{D42A27DB-BD31-4B8C-83A1-F6EECF244321}">
                <p14:modId xmlns:p14="http://schemas.microsoft.com/office/powerpoint/2010/main" val="3883895937"/>
              </p:ext>
            </p:extLst>
          </p:nvPr>
        </p:nvGraphicFramePr>
        <p:xfrm>
          <a:off x="6211542" y="1086247"/>
          <a:ext cx="5832210" cy="5760786"/>
        </p:xfrm>
        <a:graphic>
          <a:graphicData uri="http://schemas.openxmlformats.org/drawingml/2006/table">
            <a:tbl>
              <a:tblPr firstRow="1" firstCol="1" bandRow="1">
                <a:tableStyleId>{2D5ABB26-0587-4C30-8999-92F81FD0307C}</a:tableStyleId>
              </a:tblPr>
              <a:tblGrid>
                <a:gridCol w="1018124">
                  <a:extLst>
                    <a:ext uri="{9D8B030D-6E8A-4147-A177-3AD203B41FA5}">
                      <a16:colId xmlns:a16="http://schemas.microsoft.com/office/drawing/2014/main" val="1066442203"/>
                    </a:ext>
                  </a:extLst>
                </a:gridCol>
                <a:gridCol w="4814086">
                  <a:extLst>
                    <a:ext uri="{9D8B030D-6E8A-4147-A177-3AD203B41FA5}">
                      <a16:colId xmlns:a16="http://schemas.microsoft.com/office/drawing/2014/main" val="3229731287"/>
                    </a:ext>
                  </a:extLst>
                </a:gridCol>
              </a:tblGrid>
              <a:tr h="400157">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700" dirty="0">
                          <a:effectLst/>
                          <a:latin typeface="+mn-lt"/>
                          <a:cs typeface="Times New Roman" panose="02020603050405020304" pitchFamily="18" charset="0"/>
                        </a:rPr>
                        <a:t>6. Предсказуемые рекомендации по тестированию и планам лечения.</a:t>
                      </a:r>
                      <a:r>
                        <a:rPr lang="en-US" sz="1700" dirty="0">
                          <a:solidFill>
                            <a:srgbClr val="0070C0"/>
                          </a:solidFill>
                          <a:effectLst/>
                          <a:latin typeface="+mn-lt"/>
                          <a:cs typeface="Times New Roman" panose="02020603050405020304" pitchFamily="18" charset="0"/>
                        </a:rPr>
                        <a:t> </a:t>
                      </a:r>
                      <a:endParaRPr lang="en-US" sz="1700" dirty="0">
                        <a:solidFill>
                          <a:srgbClr val="0070C0"/>
                        </a:solidFill>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014066285"/>
                  </a:ext>
                </a:extLst>
              </a:tr>
              <a:tr h="1061565">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700" dirty="0">
                          <a:effectLst/>
                          <a:latin typeface="+mn-lt"/>
                          <a:cs typeface="Times New Roman" panose="02020603050405020304" pitchFamily="18" charset="0"/>
                        </a:rPr>
                        <a:t>Предоставьте родителям визуализированные общие планы тестирования и лечения. </a:t>
                      </a:r>
                    </a:p>
                    <a:p>
                      <a:pPr marL="0" marR="0" indent="0" algn="ctr" defTabSz="914400" rtl="0" eaLnBrk="1" fontAlgn="auto" latinLnBrk="0" hangingPunct="1">
                        <a:lnSpc>
                          <a:spcPct val="107000"/>
                        </a:lnSpc>
                        <a:spcBef>
                          <a:spcPts val="0"/>
                        </a:spcBef>
                        <a:spcAft>
                          <a:spcPts val="0"/>
                        </a:spcAft>
                        <a:buClrTx/>
                        <a:buSzTx/>
                        <a:buFontTx/>
                        <a:buNone/>
                        <a:tabLst/>
                        <a:defRPr/>
                      </a:pPr>
                      <a:r>
                        <a:rPr lang="ru-RU" sz="1700" dirty="0">
                          <a:effectLst/>
                          <a:latin typeface="+mn-lt"/>
                          <a:cs typeface="Times New Roman" panose="02020603050405020304" pitchFamily="18" charset="0"/>
                        </a:rPr>
                        <a:t>Включите информацию, побочные эффекты и результаты лечения и тестов соответственно.</a:t>
                      </a:r>
                      <a:endParaRPr lang="en-US" sz="17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99688031"/>
                  </a:ext>
                </a:extLst>
              </a:tr>
              <a:tr h="1600627">
                <a:tc>
                  <a:txBody>
                    <a:bodyPr/>
                    <a:lstStyle/>
                    <a:p>
                      <a:pPr algn="ctr">
                        <a:spcAft>
                          <a:spcPts val="0"/>
                        </a:spcAft>
                      </a:pPr>
                      <a:r>
                        <a:rPr lang="ru-RU" sz="1700" dirty="0">
                          <a:solidFill>
                            <a:schemeClr val="tx1"/>
                          </a:solidFill>
                          <a:effectLst/>
                          <a:latin typeface="+mn-lt"/>
                          <a:cs typeface="Times New Roman" panose="02020603050405020304" pitchFamily="18" charset="0"/>
                        </a:rPr>
                        <a:t>Проблема</a:t>
                      </a:r>
                      <a:r>
                        <a:rPr lang="ru-RU" sz="1700" baseline="0" dirty="0">
                          <a:solidFill>
                            <a:schemeClr val="tx1"/>
                          </a:solidFill>
                          <a:effectLst/>
                          <a:latin typeface="+mn-lt"/>
                          <a:cs typeface="Times New Roman" panose="02020603050405020304" pitchFamily="18" charset="0"/>
                        </a:rPr>
                        <a:t> </a:t>
                      </a:r>
                      <a:endParaRPr lang="en-US" sz="1700" dirty="0">
                        <a:solidFill>
                          <a:schemeClr val="tx1"/>
                        </a:solidFill>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700" dirty="0">
                          <a:effectLst/>
                          <a:latin typeface="+mn-lt"/>
                          <a:cs typeface="Times New Roman" panose="02020603050405020304" pitchFamily="18" charset="0"/>
                        </a:rPr>
                        <a:t>Родители всегда беспокоятся, так как не могут предсказать ситуации, которые могут возникнуть на следующих этапах. </a:t>
                      </a:r>
                    </a:p>
                    <a:p>
                      <a:pPr marL="0" marR="0" indent="0" algn="ctr" defTabSz="914400" rtl="0" eaLnBrk="1" fontAlgn="auto" latinLnBrk="0" hangingPunct="1">
                        <a:lnSpc>
                          <a:spcPct val="107000"/>
                        </a:lnSpc>
                        <a:spcBef>
                          <a:spcPts val="0"/>
                        </a:spcBef>
                        <a:spcAft>
                          <a:spcPts val="0"/>
                        </a:spcAft>
                        <a:buClrTx/>
                        <a:buSzTx/>
                        <a:buFontTx/>
                        <a:buNone/>
                        <a:tabLst/>
                        <a:defRPr/>
                      </a:pPr>
                      <a:r>
                        <a:rPr lang="ru-RU" sz="1700" dirty="0">
                          <a:effectLst/>
                          <a:latin typeface="+mn-lt"/>
                          <a:cs typeface="Times New Roman" panose="02020603050405020304" pitchFamily="18" charset="0"/>
                        </a:rPr>
                        <a:t>Проблема Отсутствие информации о проводимом лечении и тестировании затрудняет поиск, поскольку родители не знают, что они ищут.</a:t>
                      </a:r>
                      <a:endParaRPr lang="en-US" sz="17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854495"/>
                  </a:ext>
                </a:extLst>
              </a:tr>
              <a:tr h="12004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err="1">
                          <a:effectLst/>
                          <a:latin typeface="+mn-lt"/>
                          <a:cs typeface="Times New Roman" panose="02020603050405020304" pitchFamily="18" charset="0"/>
                        </a:rPr>
                        <a:t>Ощутимое</a:t>
                      </a:r>
                      <a:r>
                        <a:rPr lang="en-US" sz="1700" dirty="0">
                          <a:effectLst/>
                          <a:latin typeface="+mn-lt"/>
                          <a:cs typeface="Times New Roman" panose="02020603050405020304" pitchFamily="18" charset="0"/>
                        </a:rPr>
                        <a:t> </a:t>
                      </a:r>
                      <a:r>
                        <a:rPr lang="en-US" sz="1700" dirty="0" err="1">
                          <a:effectLst/>
                          <a:latin typeface="+mn-lt"/>
                          <a:cs typeface="Times New Roman" panose="02020603050405020304" pitchFamily="18" charset="0"/>
                        </a:rPr>
                        <a:t>действие</a:t>
                      </a:r>
                      <a:endParaRPr lang="en-US" sz="1700" dirty="0">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700" dirty="0">
                          <a:effectLst/>
                          <a:latin typeface="+mn-lt"/>
                          <a:cs typeface="Times New Roman" panose="02020603050405020304" pitchFamily="18" charset="0"/>
                        </a:rPr>
                        <a:t>Для типичных случаев младенцев из группы высокого риска должны быть предоставлены общие планы тестирования и лечения, позволяющие родителям быть в курсе важной информации и подготовиться к ней.</a:t>
                      </a:r>
                      <a:endParaRPr lang="en-US" sz="17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8956420"/>
                  </a:ext>
                </a:extLst>
              </a:tr>
              <a:tr h="1061565">
                <a:tc>
                  <a:txBody>
                    <a:bodyPr/>
                    <a:lstStyle/>
                    <a:p>
                      <a:pPr algn="ctr">
                        <a:spcAft>
                          <a:spcPts val="0"/>
                        </a:spcAft>
                      </a:pPr>
                      <a:r>
                        <a:rPr lang="ru-RU" sz="1700" dirty="0">
                          <a:solidFill>
                            <a:schemeClr val="tx1"/>
                          </a:solidFill>
                          <a:effectLst/>
                          <a:latin typeface="+mn-lt"/>
                          <a:cs typeface="Times New Roman" panose="02020603050405020304" pitchFamily="18" charset="0"/>
                        </a:rPr>
                        <a:t>Ограничения</a:t>
                      </a:r>
                      <a:r>
                        <a:rPr lang="en-US" sz="1700" dirty="0">
                          <a:solidFill>
                            <a:srgbClr val="0070C0"/>
                          </a:solidFill>
                          <a:effectLst/>
                          <a:latin typeface="+mn-lt"/>
                          <a:cs typeface="Times New Roman" panose="02020603050405020304" pitchFamily="18" charset="0"/>
                        </a:rPr>
                        <a:t> </a:t>
                      </a:r>
                      <a:endParaRPr lang="en-US" sz="1700" dirty="0">
                        <a:solidFill>
                          <a:srgbClr val="0070C0"/>
                        </a:solidFill>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700" dirty="0">
                          <a:effectLst/>
                          <a:latin typeface="+mn-lt"/>
                          <a:cs typeface="Times New Roman" panose="02020603050405020304" pitchFamily="18" charset="0"/>
                        </a:rPr>
                        <a:t>Трудно применить конкретные чехлы для каждого малыша. </a:t>
                      </a:r>
                    </a:p>
                    <a:p>
                      <a:pPr marL="0" marR="0" indent="0" algn="ctr" defTabSz="914400" rtl="0" eaLnBrk="1" fontAlgn="auto" latinLnBrk="0" hangingPunct="1">
                        <a:lnSpc>
                          <a:spcPct val="107000"/>
                        </a:lnSpc>
                        <a:spcBef>
                          <a:spcPts val="0"/>
                        </a:spcBef>
                        <a:spcAft>
                          <a:spcPts val="0"/>
                        </a:spcAft>
                        <a:buClrTx/>
                        <a:buSzTx/>
                        <a:buFontTx/>
                        <a:buNone/>
                        <a:tabLst/>
                        <a:defRPr/>
                      </a:pPr>
                      <a:r>
                        <a:rPr lang="ru-RU" sz="1700" dirty="0">
                          <a:effectLst/>
                          <a:latin typeface="+mn-lt"/>
                          <a:cs typeface="Times New Roman" panose="02020603050405020304" pitchFamily="18" charset="0"/>
                        </a:rPr>
                        <a:t>Риск запутать родителей, если ситуация отличается от запланированной.</a:t>
                      </a:r>
                      <a:endParaRPr lang="en-US" sz="17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6984090"/>
                  </a:ext>
                </a:extLst>
              </a:tr>
            </a:tbl>
          </a:graphicData>
        </a:graphic>
      </p:graphicFrame>
      <p:sp>
        <p:nvSpPr>
          <p:cNvPr id="11" name="Rechthoek 4"/>
          <p:cNvSpPr/>
          <p:nvPr/>
        </p:nvSpPr>
        <p:spPr>
          <a:xfrm>
            <a:off x="6211542" y="1086247"/>
            <a:ext cx="5783049" cy="4770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58261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375494316"/>
              </p:ext>
            </p:extLst>
          </p:nvPr>
        </p:nvGraphicFramePr>
        <p:xfrm>
          <a:off x="139196" y="1201975"/>
          <a:ext cx="5860025" cy="5069810"/>
        </p:xfrm>
        <a:graphic>
          <a:graphicData uri="http://schemas.openxmlformats.org/drawingml/2006/table">
            <a:tbl>
              <a:tblPr firstRow="1" firstCol="1" bandRow="1">
                <a:tableStyleId>{2D5ABB26-0587-4C30-8999-92F81FD0307C}</a:tableStyleId>
              </a:tblPr>
              <a:tblGrid>
                <a:gridCol w="838669">
                  <a:extLst>
                    <a:ext uri="{9D8B030D-6E8A-4147-A177-3AD203B41FA5}">
                      <a16:colId xmlns:a16="http://schemas.microsoft.com/office/drawing/2014/main" val="1069237113"/>
                    </a:ext>
                  </a:extLst>
                </a:gridCol>
                <a:gridCol w="5021356">
                  <a:extLst>
                    <a:ext uri="{9D8B030D-6E8A-4147-A177-3AD203B41FA5}">
                      <a16:colId xmlns:a16="http://schemas.microsoft.com/office/drawing/2014/main" val="4096063805"/>
                    </a:ext>
                  </a:extLst>
                </a:gridCol>
              </a:tblGrid>
              <a:tr h="192009">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0070C0"/>
                          </a:solidFill>
                          <a:effectLst/>
                          <a:latin typeface="+mn-lt"/>
                          <a:cs typeface="Times New Roman" panose="02020603050405020304" pitchFamily="18" charset="0"/>
                        </a:rPr>
                        <a:t>7. Waiting Time that Provides Comfort</a:t>
                      </a:r>
                      <a:endParaRPr lang="en-US" sz="12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12733676"/>
                  </a:ext>
                </a:extLst>
              </a:tr>
              <a:tr h="1506816">
                <a:tc gridSpan="2">
                  <a:txBody>
                    <a:bodyPr/>
                    <a:lstStyle/>
                    <a:p>
                      <a:pPr algn="ctr">
                        <a:lnSpc>
                          <a:spcPct val="107000"/>
                        </a:lnSpc>
                        <a:spcAft>
                          <a:spcPts val="0"/>
                        </a:spcAft>
                      </a:pPr>
                      <a:r>
                        <a:rPr lang="en-US" sz="1200" dirty="0">
                          <a:solidFill>
                            <a:srgbClr val="0070C0"/>
                          </a:solidFill>
                          <a:effectLst/>
                          <a:latin typeface="+mn-lt"/>
                          <a:cs typeface="Times New Roman" panose="02020603050405020304" pitchFamily="18" charset="0"/>
                        </a:rPr>
                        <a:t>Use affordance design to allow the parents even those visiting for the first time—to adapt to the situation easily.</a:t>
                      </a:r>
                      <a:endParaRPr lang="ru-RU" sz="1200" dirty="0">
                        <a:solidFill>
                          <a:srgbClr val="0070C0"/>
                        </a:solidFill>
                        <a:effectLst/>
                        <a:latin typeface="+mn-lt"/>
                        <a:cs typeface="Times New Roman" panose="02020603050405020304" pitchFamily="18" charset="0"/>
                      </a:endParaRPr>
                    </a:p>
                    <a:p>
                      <a:pPr algn="ctr">
                        <a:lnSpc>
                          <a:spcPct val="107000"/>
                        </a:lnSpc>
                        <a:spcAft>
                          <a:spcPts val="0"/>
                        </a:spcAft>
                      </a:pPr>
                      <a:r>
                        <a:rPr lang="en-US" sz="1200" dirty="0">
                          <a:solidFill>
                            <a:srgbClr val="0070C0"/>
                          </a:solidFill>
                          <a:effectLst/>
                          <a:latin typeface="+mn-lt"/>
                          <a:cs typeface="Times New Roman" panose="02020603050405020304" pitchFamily="18" charset="0"/>
                        </a:rPr>
                        <a:t>Place comforting phrases in different places to create a warm environment, helping the parents to feel comforted. </a:t>
                      </a:r>
                      <a:endParaRPr lang="ru-RU" sz="1200" dirty="0">
                        <a:solidFill>
                          <a:srgbClr val="0070C0"/>
                        </a:solidFill>
                        <a:effectLst/>
                        <a:latin typeface="+mn-lt"/>
                        <a:cs typeface="Times New Roman" panose="02020603050405020304" pitchFamily="18" charset="0"/>
                      </a:endParaRPr>
                    </a:p>
                    <a:p>
                      <a:pPr algn="ctr">
                        <a:lnSpc>
                          <a:spcPct val="107000"/>
                        </a:lnSpc>
                        <a:spcAft>
                          <a:spcPts val="0"/>
                        </a:spcAft>
                      </a:pPr>
                      <a:r>
                        <a:rPr lang="en-US" sz="1200" dirty="0">
                          <a:solidFill>
                            <a:srgbClr val="0070C0"/>
                          </a:solidFill>
                          <a:effectLst/>
                          <a:latin typeface="+mn-lt"/>
                          <a:cs typeface="Times New Roman" panose="02020603050405020304" pitchFamily="18" charset="0"/>
                        </a:rPr>
                        <a:t>Use a text-based, interactive medium (for example, a question board) so that the parents are free to ask questions and receive answers from the healthcare provider as they wait.</a:t>
                      </a:r>
                      <a:endParaRPr lang="ru-RU" sz="1200" dirty="0">
                        <a:solidFill>
                          <a:srgbClr val="0070C0"/>
                        </a:solidFill>
                        <a:effectLst/>
                        <a:latin typeface="+mn-lt"/>
                        <a:cs typeface="Times New Roman" panose="02020603050405020304" pitchFamily="18" charset="0"/>
                      </a:endParaRPr>
                    </a:p>
                    <a:p>
                      <a:pPr algn="ctr">
                        <a:lnSpc>
                          <a:spcPct val="107000"/>
                        </a:lnSpc>
                        <a:spcAft>
                          <a:spcPts val="0"/>
                        </a:spcAft>
                      </a:pPr>
                      <a:r>
                        <a:rPr lang="en-US" sz="1200" dirty="0">
                          <a:solidFill>
                            <a:srgbClr val="0070C0"/>
                          </a:solidFill>
                          <a:effectLst/>
                          <a:latin typeface="+mn-lt"/>
                          <a:cs typeface="Times New Roman" panose="02020603050405020304" pitchFamily="18" charset="0"/>
                        </a:rPr>
                        <a:t>Adjust visiting hours if delivery rooms and the NICU are attached to one another in the hospital.</a:t>
                      </a:r>
                      <a:endParaRPr lang="en-US" sz="12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72276921"/>
                  </a:ext>
                </a:extLst>
              </a:tr>
              <a:tr h="980840">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0070C0"/>
                          </a:solidFill>
                          <a:effectLst/>
                          <a:latin typeface="+mn-lt"/>
                          <a:cs typeface="Times New Roman" panose="02020603050405020304" pitchFamily="18" charset="0"/>
                        </a:rPr>
                        <a:t>Problem</a:t>
                      </a:r>
                      <a:endParaRPr lang="en-US" sz="1200" dirty="0">
                        <a:effectLst/>
                        <a:latin typeface="+mn-lt"/>
                        <a:cs typeface="Times New Roman" panose="02020603050405020304" pitchFamily="18" charset="0"/>
                      </a:endParaRPr>
                    </a:p>
                    <a:p>
                      <a:pPr algn="ctr">
                        <a:lnSpc>
                          <a:spcPct val="107000"/>
                        </a:lnSpc>
                        <a:spcAft>
                          <a:spcPts val="0"/>
                        </a:spcAft>
                      </a:pPr>
                      <a:endParaRPr lang="en-US" sz="1200" dirty="0">
                        <a:solidFill>
                          <a:srgbClr val="0070C0"/>
                        </a:solidFill>
                        <a:effectLst/>
                        <a:latin typeface="+mn-lt"/>
                        <a:cs typeface="Times New Roman" panose="02020603050405020304" pitchFamily="18" charset="0"/>
                      </a:endParaRPr>
                    </a:p>
                    <a:p>
                      <a:pPr algn="ctr">
                        <a:lnSpc>
                          <a:spcPct val="107000"/>
                        </a:lnSpc>
                        <a:spcAft>
                          <a:spcPts val="0"/>
                        </a:spcAft>
                      </a:pPr>
                      <a:r>
                        <a:rPr lang="en-US" sz="1200" dirty="0">
                          <a:solidFill>
                            <a:srgbClr val="0070C0"/>
                          </a:solidFill>
                          <a:effectLst/>
                          <a:latin typeface="+mn-lt"/>
                          <a:cs typeface="Times New Roman" panose="02020603050405020304" pitchFamily="18" charset="0"/>
                        </a:rPr>
                        <a:t> </a:t>
                      </a:r>
                      <a:endParaRPr lang="en-US" sz="1200" dirty="0">
                        <a:solidFill>
                          <a:srgbClr val="0070C0"/>
                        </a:solidFill>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0070C0"/>
                          </a:solidFill>
                          <a:effectLst/>
                          <a:latin typeface="+mn-lt"/>
                          <a:cs typeface="Times New Roman" panose="02020603050405020304" pitchFamily="18" charset="0"/>
                        </a:rPr>
                        <a:t>Parents of high-risk infants are likely to experience negative emotions, such as anxiety, guilt, despair, and depression. The waiting area is small and the movements of parents are limited</a:t>
                      </a:r>
                      <a:r>
                        <a:rPr lang="ru-RU" sz="1200" dirty="0">
                          <a:solidFill>
                            <a:srgbClr val="0070C0"/>
                          </a:solidFill>
                          <a:effectLst/>
                          <a:latin typeface="+mn-lt"/>
                          <a:cs typeface="Times New Roman" panose="02020603050405020304" pitchFamily="18" charset="0"/>
                        </a:rPr>
                        <a:t>.</a:t>
                      </a:r>
                    </a:p>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0070C0"/>
                          </a:solidFill>
                          <a:effectLst/>
                          <a:latin typeface="+mn-lt"/>
                          <a:cs typeface="Times New Roman" panose="02020603050405020304" pitchFamily="18" charset="0"/>
                        </a:rPr>
                        <a:t>Feeling uncomfortable as other people stare at them while they wait. Notices filled with medical terms create a fearful atmosphere. </a:t>
                      </a:r>
                      <a:endParaRPr lang="en-US" sz="12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1588625"/>
                  </a:ext>
                </a:extLst>
              </a:tr>
              <a:tr h="1539595">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0070C0"/>
                          </a:solidFill>
                          <a:effectLst/>
                          <a:latin typeface="+mn-lt"/>
                          <a:cs typeface="Times New Roman" panose="02020603050405020304" pitchFamily="18" charset="0"/>
                        </a:rPr>
                        <a:t>Tangible action</a:t>
                      </a:r>
                      <a:endParaRPr lang="en-US" sz="12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US" sz="1200" dirty="0">
                          <a:solidFill>
                            <a:srgbClr val="0070C0"/>
                          </a:solidFill>
                          <a:effectLst/>
                          <a:latin typeface="+mn-lt"/>
                          <a:cs typeface="Times New Roman" panose="02020603050405020304" pitchFamily="18" charset="0"/>
                        </a:rPr>
                        <a:t> </a:t>
                      </a:r>
                      <a:endParaRPr lang="en-US" sz="1200" dirty="0">
                        <a:solidFill>
                          <a:srgbClr val="0070C0"/>
                        </a:solidFill>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0070C0"/>
                          </a:solidFill>
                          <a:effectLst/>
                          <a:latin typeface="+mn-lt"/>
                          <a:cs typeface="Times New Roman" panose="02020603050405020304" pitchFamily="18" charset="0"/>
                        </a:rPr>
                        <a:t>Organize flow of movement through affordance design</a:t>
                      </a:r>
                      <a:r>
                        <a:rPr lang="ru-RU" sz="1200" dirty="0">
                          <a:solidFill>
                            <a:srgbClr val="0070C0"/>
                          </a:solidFill>
                          <a:effectLst/>
                          <a:latin typeface="+mn-lt"/>
                          <a:cs typeface="Times New Roman" panose="02020603050405020304" pitchFamily="18" charset="0"/>
                        </a:rPr>
                        <a:t>.</a:t>
                      </a:r>
                      <a:endParaRPr lang="ru-RU" sz="1200" dirty="0">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0070C0"/>
                          </a:solidFill>
                          <a:effectLst/>
                          <a:latin typeface="+mn-lt"/>
                          <a:cs typeface="Times New Roman" panose="02020603050405020304" pitchFamily="18" charset="0"/>
                        </a:rPr>
                        <a:t>Adjust visiting hours if delivery rooms and the NICU are attached to one another, reducing emotional burden for the parents. </a:t>
                      </a:r>
                      <a:endParaRPr lang="ru-RU" sz="12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0070C0"/>
                          </a:solidFill>
                          <a:effectLst/>
                          <a:latin typeface="+mn-lt"/>
                          <a:cs typeface="Times New Roman" panose="02020603050405020304" pitchFamily="18" charset="0"/>
                        </a:rPr>
                        <a:t>Use warm and sympathetic phrases to comfort and cheer fatigued parents. Create a question board to provide a participatory platform where parents can ask questions and receive answers.</a:t>
                      </a:r>
                      <a:endParaRPr lang="ru-RU" sz="12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0070C0"/>
                          </a:solidFill>
                          <a:effectLst/>
                          <a:latin typeface="+mn-lt"/>
                          <a:cs typeface="Times New Roman" panose="02020603050405020304" pitchFamily="18" charset="0"/>
                        </a:rPr>
                        <a:t>Parents can share common questions and answers, resolving the issue of unnecessary repetitions.</a:t>
                      </a:r>
                      <a:endParaRPr lang="en-US" sz="12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7027273"/>
                  </a:ext>
                </a:extLst>
              </a:tr>
              <a:tr h="782921">
                <a:tc>
                  <a:txBody>
                    <a:bodyPr/>
                    <a:lstStyle/>
                    <a:p>
                      <a:pPr algn="ctr">
                        <a:lnSpc>
                          <a:spcPct val="107000"/>
                        </a:lnSpc>
                        <a:spcAft>
                          <a:spcPts val="0"/>
                        </a:spcAft>
                      </a:pPr>
                      <a:r>
                        <a:rPr lang="en-US" sz="1200" dirty="0">
                          <a:solidFill>
                            <a:srgbClr val="0070C0"/>
                          </a:solidFill>
                          <a:effectLst/>
                          <a:latin typeface="+mn-lt"/>
                          <a:cs typeface="Times New Roman" panose="02020603050405020304" pitchFamily="18" charset="0"/>
                        </a:rPr>
                        <a:t>Limitation </a:t>
                      </a:r>
                      <a:r>
                        <a:rPr lang="en-US" sz="1200" dirty="0">
                          <a:effectLst/>
                          <a:latin typeface="+mn-lt"/>
                          <a:cs typeface="Times New Roman" panose="02020603050405020304" pitchFamily="18" charset="0"/>
                        </a:rPr>
                        <a:t> </a:t>
                      </a:r>
                      <a:endParaRPr lang="en-US" sz="12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endParaRPr lang="en-US" sz="1200" dirty="0">
                        <a:solidFill>
                          <a:srgbClr val="0070C0"/>
                        </a:solidFill>
                        <a:effectLst/>
                        <a:latin typeface="+mn-lt"/>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0070C0"/>
                          </a:solidFill>
                          <a:effectLst/>
                          <a:latin typeface="+mn-lt"/>
                          <a:cs typeface="Times New Roman" panose="02020603050405020304" pitchFamily="18" charset="0"/>
                        </a:rPr>
                        <a:t>Expenditure associated with creating a comfortable environment.</a:t>
                      </a:r>
                      <a:r>
                        <a:rPr lang="ru-RU" sz="1200" dirty="0">
                          <a:solidFill>
                            <a:srgbClr val="0070C0"/>
                          </a:solidFill>
                          <a:effectLst/>
                          <a:latin typeface="+mn-lt"/>
                          <a:cs typeface="Times New Roman" panose="02020603050405020304" pitchFamily="18" charset="0"/>
                        </a:rPr>
                        <a:t> </a:t>
                      </a:r>
                      <a:r>
                        <a:rPr lang="en-US" sz="1200" dirty="0">
                          <a:solidFill>
                            <a:srgbClr val="0070C0"/>
                          </a:solidFill>
                          <a:effectLst/>
                          <a:latin typeface="+mn-lt"/>
                          <a:cs typeface="Times New Roman" panose="02020603050405020304" pitchFamily="18" charset="0"/>
                        </a:rPr>
                        <a:t>May be difficult to implement given the spatial conditions in the hospital.</a:t>
                      </a:r>
                      <a:endParaRPr lang="en-US" sz="12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1843206"/>
                  </a:ext>
                </a:extLst>
              </a:tr>
            </a:tbl>
          </a:graphicData>
        </a:graphic>
      </p:graphicFrame>
      <p:sp>
        <p:nvSpPr>
          <p:cNvPr id="5" name="Titel 1"/>
          <p:cNvSpPr>
            <a:spLocks noGrp="1"/>
          </p:cNvSpPr>
          <p:nvPr>
            <p:ph type="title"/>
          </p:nvPr>
        </p:nvSpPr>
        <p:spPr>
          <a:xfrm>
            <a:off x="1708747" y="73877"/>
            <a:ext cx="9005591" cy="1012371"/>
          </a:xfrm>
        </p:spPr>
        <p:txBody>
          <a:bodyPr>
            <a:noAutofit/>
          </a:bodyPr>
          <a:lstStyle/>
          <a:p>
            <a:r>
              <a:rPr lang="nl-NL" sz="2000" b="1" dirty="0"/>
              <a:t>Results: </a:t>
            </a:r>
            <a:r>
              <a:rPr lang="nl-NL" sz="2000" b="1" dirty="0">
                <a:solidFill>
                  <a:srgbClr val="FF0000"/>
                </a:solidFill>
              </a:rPr>
              <a:t>Validation</a:t>
            </a:r>
            <a:r>
              <a:rPr lang="nl-NL" sz="2000" b="1" dirty="0"/>
              <a:t> </a:t>
            </a:r>
            <a:br>
              <a:rPr lang="nl-NL" sz="2000" b="1" dirty="0"/>
            </a:br>
            <a:r>
              <a:rPr lang="nl-NL" sz="2000" b="1" dirty="0"/>
              <a:t>of design strategy &amp; health care Service Design concepts</a:t>
            </a:r>
            <a:br>
              <a:rPr lang="ru-RU" sz="2000" b="1" dirty="0"/>
            </a:br>
            <a:r>
              <a:rPr lang="ru-RU" sz="2000" b="1" dirty="0">
                <a:solidFill>
                  <a:schemeClr val="tx1"/>
                </a:solidFill>
              </a:rPr>
              <a:t>Результаты: </a:t>
            </a:r>
            <a:r>
              <a:rPr lang="ru-RU" sz="2000" b="1" dirty="0" err="1">
                <a:solidFill>
                  <a:srgbClr val="C00000"/>
                </a:solidFill>
              </a:rPr>
              <a:t>Валидация</a:t>
            </a:r>
            <a:r>
              <a:rPr lang="ru-RU" sz="2000" b="1" dirty="0">
                <a:solidFill>
                  <a:schemeClr val="tx1"/>
                </a:solidFill>
              </a:rPr>
              <a:t> стратегии дизайна и концепций дизайна услуг здравоохранения.</a:t>
            </a:r>
            <a:endParaRPr lang="nl-NL" sz="2000" b="1" dirty="0"/>
          </a:p>
        </p:txBody>
      </p:sp>
      <p:sp>
        <p:nvSpPr>
          <p:cNvPr id="6" name="Rechthoek 9"/>
          <p:cNvSpPr/>
          <p:nvPr/>
        </p:nvSpPr>
        <p:spPr>
          <a:xfrm>
            <a:off x="97801" y="1201975"/>
            <a:ext cx="5901420" cy="2433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7" name="Таблица 6"/>
          <p:cNvGraphicFramePr>
            <a:graphicFrameLocks noGrp="1"/>
          </p:cNvGraphicFramePr>
          <p:nvPr>
            <p:extLst>
              <p:ext uri="{D42A27DB-BD31-4B8C-83A1-F6EECF244321}">
                <p14:modId xmlns:p14="http://schemas.microsoft.com/office/powerpoint/2010/main" val="3178352968"/>
              </p:ext>
            </p:extLst>
          </p:nvPr>
        </p:nvGraphicFramePr>
        <p:xfrm>
          <a:off x="6154993" y="1201975"/>
          <a:ext cx="5850193" cy="5544115"/>
        </p:xfrm>
        <a:graphic>
          <a:graphicData uri="http://schemas.openxmlformats.org/drawingml/2006/table">
            <a:tbl>
              <a:tblPr firstRow="1" firstCol="1" bandRow="1">
                <a:tableStyleId>{2D5ABB26-0587-4C30-8999-92F81FD0307C}</a:tableStyleId>
              </a:tblPr>
              <a:tblGrid>
                <a:gridCol w="837262">
                  <a:extLst>
                    <a:ext uri="{9D8B030D-6E8A-4147-A177-3AD203B41FA5}">
                      <a16:colId xmlns:a16="http://schemas.microsoft.com/office/drawing/2014/main" val="1069237113"/>
                    </a:ext>
                  </a:extLst>
                </a:gridCol>
                <a:gridCol w="5012931">
                  <a:extLst>
                    <a:ext uri="{9D8B030D-6E8A-4147-A177-3AD203B41FA5}">
                      <a16:colId xmlns:a16="http://schemas.microsoft.com/office/drawing/2014/main" val="4096063805"/>
                    </a:ext>
                  </a:extLst>
                </a:gridCol>
              </a:tblGrid>
              <a:tr h="183743">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100" dirty="0">
                          <a:effectLst/>
                          <a:latin typeface="+mn-lt"/>
                          <a:cs typeface="Times New Roman" panose="02020603050405020304" pitchFamily="18" charset="0"/>
                        </a:rPr>
                        <a:t>7. </a:t>
                      </a:r>
                      <a:r>
                        <a:rPr lang="en-US" sz="1100" dirty="0" err="1">
                          <a:effectLst/>
                          <a:latin typeface="+mn-lt"/>
                          <a:cs typeface="Times New Roman" panose="02020603050405020304" pitchFamily="18" charset="0"/>
                        </a:rPr>
                        <a:t>Время</a:t>
                      </a:r>
                      <a:r>
                        <a:rPr lang="en-US" sz="1100" dirty="0">
                          <a:effectLst/>
                          <a:latin typeface="+mn-lt"/>
                          <a:cs typeface="Times New Roman" panose="02020603050405020304" pitchFamily="18" charset="0"/>
                        </a:rPr>
                        <a:t> </a:t>
                      </a:r>
                      <a:r>
                        <a:rPr lang="en-US" sz="1100" dirty="0" err="1">
                          <a:effectLst/>
                          <a:latin typeface="+mn-lt"/>
                          <a:cs typeface="Times New Roman" panose="02020603050405020304" pitchFamily="18" charset="0"/>
                        </a:rPr>
                        <a:t>ожидания</a:t>
                      </a:r>
                      <a:r>
                        <a:rPr lang="en-US" sz="1100" dirty="0">
                          <a:effectLst/>
                          <a:latin typeface="+mn-lt"/>
                          <a:cs typeface="Times New Roman" panose="02020603050405020304" pitchFamily="18" charset="0"/>
                        </a:rPr>
                        <a:t>, </a:t>
                      </a:r>
                      <a:r>
                        <a:rPr lang="en-US" sz="1100" dirty="0" err="1">
                          <a:effectLst/>
                          <a:latin typeface="+mn-lt"/>
                          <a:cs typeface="Times New Roman" panose="02020603050405020304" pitchFamily="18" charset="0"/>
                        </a:rPr>
                        <a:t>обеспечивающее</a:t>
                      </a:r>
                      <a:r>
                        <a:rPr lang="en-US" sz="1100" dirty="0">
                          <a:effectLst/>
                          <a:latin typeface="+mn-lt"/>
                          <a:cs typeface="Times New Roman" panose="02020603050405020304" pitchFamily="18" charset="0"/>
                        </a:rPr>
                        <a:t> </a:t>
                      </a:r>
                      <a:r>
                        <a:rPr lang="en-US" sz="1100" dirty="0" err="1">
                          <a:effectLst/>
                          <a:latin typeface="+mn-lt"/>
                          <a:cs typeface="Times New Roman" panose="02020603050405020304" pitchFamily="18" charset="0"/>
                        </a:rPr>
                        <a:t>комфорт</a:t>
                      </a:r>
                      <a:endParaRPr lang="en-US" sz="11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12733676"/>
                  </a:ext>
                </a:extLst>
              </a:tr>
              <a:tr h="1583623">
                <a:tc gridSpan="2">
                  <a:txBody>
                    <a:bodyPr/>
                    <a:lstStyle/>
                    <a:p>
                      <a:pPr algn="ctr">
                        <a:lnSpc>
                          <a:spcPct val="107000"/>
                        </a:lnSpc>
                        <a:spcAft>
                          <a:spcPts val="0"/>
                        </a:spcAft>
                      </a:pPr>
                      <a:r>
                        <a:rPr lang="ru-RU" sz="1100" dirty="0">
                          <a:effectLst/>
                          <a:latin typeface="+mn-lt"/>
                          <a:cs typeface="Times New Roman" panose="02020603050405020304" pitchFamily="18" charset="0"/>
                        </a:rPr>
                        <a:t>Используйте дизайн </a:t>
                      </a:r>
                      <a:r>
                        <a:rPr lang="ru-RU" sz="1100" dirty="0" err="1">
                          <a:effectLst/>
                          <a:latin typeface="+mn-lt"/>
                          <a:cs typeface="Times New Roman" panose="02020603050405020304" pitchFamily="18" charset="0"/>
                        </a:rPr>
                        <a:t>аффорданса</a:t>
                      </a:r>
                      <a:r>
                        <a:rPr lang="ru-RU" sz="1100" dirty="0">
                          <a:effectLst/>
                          <a:latin typeface="+mn-lt"/>
                          <a:cs typeface="Times New Roman" panose="02020603050405020304" pitchFamily="18" charset="0"/>
                        </a:rPr>
                        <a:t>, чтобы позволить родителям, даже тем, кто приезжает впервые, легко адаптироваться к ситуации. </a:t>
                      </a:r>
                      <a:r>
                        <a:rPr lang="en-US" sz="1100" dirty="0">
                          <a:solidFill>
                            <a:srgbClr val="0070C0"/>
                          </a:solidFill>
                          <a:effectLst/>
                          <a:latin typeface="+mn-lt"/>
                          <a:cs typeface="Times New Roman" panose="02020603050405020304" pitchFamily="18" charset="0"/>
                        </a:rPr>
                        <a:t> </a:t>
                      </a:r>
                      <a:endParaRPr lang="ru-RU" sz="1100" dirty="0">
                        <a:solidFill>
                          <a:srgbClr val="0070C0"/>
                        </a:solidFill>
                        <a:effectLst/>
                        <a:latin typeface="+mn-lt"/>
                        <a:cs typeface="Times New Roman" panose="02020603050405020304" pitchFamily="18" charset="0"/>
                      </a:endParaRPr>
                    </a:p>
                    <a:p>
                      <a:pPr algn="ctr">
                        <a:lnSpc>
                          <a:spcPct val="107000"/>
                        </a:lnSpc>
                        <a:spcAft>
                          <a:spcPts val="0"/>
                        </a:spcAft>
                      </a:pPr>
                      <a:r>
                        <a:rPr lang="ru-RU" sz="1100" dirty="0">
                          <a:effectLst/>
                          <a:latin typeface="+mn-lt"/>
                          <a:cs typeface="Times New Roman" panose="02020603050405020304" pitchFamily="18" charset="0"/>
                        </a:rPr>
                        <a:t>Разместите успокаивающие фразы в разных местах, чтобы создать теплую атмосферу и помочь родителям почувствовать себя комфортно. </a:t>
                      </a:r>
                    </a:p>
                    <a:p>
                      <a:pPr algn="ctr">
                        <a:lnSpc>
                          <a:spcPct val="107000"/>
                        </a:lnSpc>
                        <a:spcAft>
                          <a:spcPts val="0"/>
                        </a:spcAft>
                      </a:pPr>
                      <a:r>
                        <a:rPr lang="ru-RU" sz="1100" dirty="0">
                          <a:effectLst/>
                          <a:latin typeface="+mn-lt"/>
                          <a:cs typeface="Times New Roman" panose="02020603050405020304" pitchFamily="18" charset="0"/>
                        </a:rPr>
                        <a:t>Используйте текстовую интерактивную среду (например, доску вопросов), чтобы родители могли свободно задавать вопросы и получать ответы от поставщика медицинских услуг, пока они ждут. </a:t>
                      </a:r>
                      <a:r>
                        <a:rPr lang="en-US" sz="1100" dirty="0">
                          <a:solidFill>
                            <a:srgbClr val="0070C0"/>
                          </a:solidFill>
                          <a:effectLst/>
                          <a:latin typeface="+mn-lt"/>
                          <a:cs typeface="Times New Roman" panose="02020603050405020304" pitchFamily="18" charset="0"/>
                        </a:rPr>
                        <a:t> </a:t>
                      </a:r>
                      <a:endParaRPr lang="ru-RU" sz="1100" dirty="0">
                        <a:solidFill>
                          <a:srgbClr val="0070C0"/>
                        </a:solidFill>
                        <a:effectLst/>
                        <a:latin typeface="+mn-lt"/>
                        <a:cs typeface="Times New Roman" panose="02020603050405020304" pitchFamily="18" charset="0"/>
                      </a:endParaRPr>
                    </a:p>
                    <a:p>
                      <a:pPr algn="ctr">
                        <a:lnSpc>
                          <a:spcPct val="107000"/>
                        </a:lnSpc>
                        <a:spcAft>
                          <a:spcPts val="0"/>
                        </a:spcAft>
                      </a:pPr>
                      <a:r>
                        <a:rPr lang="ru-RU" sz="1100" dirty="0">
                          <a:effectLst/>
                          <a:latin typeface="+mn-lt"/>
                          <a:cs typeface="Times New Roman" panose="02020603050405020304" pitchFamily="18" charset="0"/>
                        </a:rPr>
                        <a:t>Отрегулируйте часы посещения, если в больнице родильные палаты и отделение интенсивной терапии прикреплены друг к другу.</a:t>
                      </a:r>
                      <a:endParaRPr lang="en-US" sz="11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72276921"/>
                  </a:ext>
                </a:extLst>
              </a:tr>
              <a:tr h="1130436">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kk-KZ" sz="1100" dirty="0">
                          <a:effectLst/>
                          <a:latin typeface="+mn-lt"/>
                          <a:cs typeface="Times New Roman" panose="02020603050405020304" pitchFamily="18" charset="0"/>
                        </a:rPr>
                        <a:t>Проблема</a:t>
                      </a:r>
                      <a:endParaRPr lang="en-US" sz="1100" dirty="0">
                        <a:effectLst/>
                        <a:latin typeface="+mn-lt"/>
                        <a:cs typeface="Times New Roman" panose="02020603050405020304" pitchFamily="18" charset="0"/>
                      </a:endParaRPr>
                    </a:p>
                    <a:p>
                      <a:pPr algn="ctr">
                        <a:lnSpc>
                          <a:spcPct val="107000"/>
                        </a:lnSpc>
                        <a:spcAft>
                          <a:spcPts val="0"/>
                        </a:spcAft>
                      </a:pPr>
                      <a:endParaRPr lang="en-US" sz="1100" dirty="0">
                        <a:solidFill>
                          <a:srgbClr val="0070C0"/>
                        </a:solidFill>
                        <a:effectLst/>
                        <a:latin typeface="+mn-lt"/>
                        <a:cs typeface="Times New Roman" panose="02020603050405020304" pitchFamily="18" charset="0"/>
                      </a:endParaRPr>
                    </a:p>
                    <a:p>
                      <a:pPr algn="ctr">
                        <a:lnSpc>
                          <a:spcPct val="107000"/>
                        </a:lnSpc>
                        <a:spcAft>
                          <a:spcPts val="0"/>
                        </a:spcAft>
                      </a:pPr>
                      <a:r>
                        <a:rPr lang="en-US" sz="1100" dirty="0">
                          <a:solidFill>
                            <a:srgbClr val="0070C0"/>
                          </a:solidFill>
                          <a:effectLst/>
                          <a:latin typeface="+mn-lt"/>
                          <a:cs typeface="Times New Roman" panose="02020603050405020304" pitchFamily="18" charset="0"/>
                        </a:rPr>
                        <a:t> </a:t>
                      </a:r>
                      <a:endParaRPr lang="en-US" sz="1100" dirty="0">
                        <a:solidFill>
                          <a:srgbClr val="0070C0"/>
                        </a:solidFill>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100" dirty="0">
                          <a:effectLst/>
                          <a:latin typeface="+mn-lt"/>
                          <a:cs typeface="Times New Roman" panose="02020603050405020304" pitchFamily="18" charset="0"/>
                        </a:rPr>
                        <a:t>Родители младенцев из группы высокого риска могут испытывать негативные эмоции, такие как тревога, чувство вины, отчаяние и депрессия. </a:t>
                      </a:r>
                    </a:p>
                    <a:p>
                      <a:pPr marL="0" marR="0" indent="0" algn="ctr" defTabSz="914400" rtl="0" eaLnBrk="1" fontAlgn="auto" latinLnBrk="0" hangingPunct="1">
                        <a:lnSpc>
                          <a:spcPct val="107000"/>
                        </a:lnSpc>
                        <a:spcBef>
                          <a:spcPts val="0"/>
                        </a:spcBef>
                        <a:spcAft>
                          <a:spcPts val="0"/>
                        </a:spcAft>
                        <a:buClrTx/>
                        <a:buSzTx/>
                        <a:buFontTx/>
                        <a:buNone/>
                        <a:tabLst/>
                        <a:defRPr/>
                      </a:pPr>
                      <a:r>
                        <a:rPr lang="ru-RU" sz="1100" dirty="0">
                          <a:effectLst/>
                          <a:latin typeface="+mn-lt"/>
                          <a:cs typeface="Times New Roman" panose="02020603050405020304" pitchFamily="18" charset="0"/>
                        </a:rPr>
                        <a:t>Зона ожидания небольшая, а передвижения родителей ограничены. </a:t>
                      </a:r>
                    </a:p>
                    <a:p>
                      <a:pPr marL="0" marR="0" indent="0" algn="ctr" defTabSz="914400" rtl="0" eaLnBrk="1" fontAlgn="auto" latinLnBrk="0" hangingPunct="1">
                        <a:lnSpc>
                          <a:spcPct val="107000"/>
                        </a:lnSpc>
                        <a:spcBef>
                          <a:spcPts val="0"/>
                        </a:spcBef>
                        <a:spcAft>
                          <a:spcPts val="0"/>
                        </a:spcAft>
                        <a:buClrTx/>
                        <a:buSzTx/>
                        <a:buFontTx/>
                        <a:buNone/>
                        <a:tabLst/>
                        <a:defRPr/>
                      </a:pPr>
                      <a:r>
                        <a:rPr lang="ru-RU" sz="1100" dirty="0">
                          <a:effectLst/>
                          <a:latin typeface="+mn-lt"/>
                          <a:cs typeface="Times New Roman" panose="02020603050405020304" pitchFamily="18" charset="0"/>
                        </a:rPr>
                        <a:t>Чувство дискомфорта, когда другие люди смотрят на них, пока ждут.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100" dirty="0" err="1">
                          <a:effectLst/>
                          <a:latin typeface="+mn-lt"/>
                          <a:cs typeface="Times New Roman" panose="02020603050405020304" pitchFamily="18" charset="0"/>
                        </a:rPr>
                        <a:t>Объявления</a:t>
                      </a:r>
                      <a:r>
                        <a:rPr lang="en-US" sz="1100" dirty="0">
                          <a:effectLst/>
                          <a:latin typeface="+mn-lt"/>
                          <a:cs typeface="Times New Roman" panose="02020603050405020304" pitchFamily="18" charset="0"/>
                        </a:rPr>
                        <a:t>, </a:t>
                      </a:r>
                      <a:r>
                        <a:rPr lang="en-US" sz="1100" dirty="0" err="1">
                          <a:effectLst/>
                          <a:latin typeface="+mn-lt"/>
                          <a:cs typeface="Times New Roman" panose="02020603050405020304" pitchFamily="18" charset="0"/>
                        </a:rPr>
                        <a:t>заполненные</a:t>
                      </a:r>
                      <a:r>
                        <a:rPr lang="en-US" sz="1100" dirty="0">
                          <a:effectLst/>
                          <a:latin typeface="+mn-lt"/>
                          <a:cs typeface="Times New Roman" panose="02020603050405020304" pitchFamily="18" charset="0"/>
                        </a:rPr>
                        <a:t> </a:t>
                      </a:r>
                      <a:r>
                        <a:rPr lang="en-US" sz="1100" dirty="0" err="1">
                          <a:effectLst/>
                          <a:latin typeface="+mn-lt"/>
                          <a:cs typeface="Times New Roman" panose="02020603050405020304" pitchFamily="18" charset="0"/>
                        </a:rPr>
                        <a:t>медицинскими</a:t>
                      </a:r>
                      <a:r>
                        <a:rPr lang="en-US" sz="1100" dirty="0">
                          <a:effectLst/>
                          <a:latin typeface="+mn-lt"/>
                          <a:cs typeface="Times New Roman" panose="02020603050405020304" pitchFamily="18" charset="0"/>
                        </a:rPr>
                        <a:t> </a:t>
                      </a:r>
                      <a:r>
                        <a:rPr lang="en-US" sz="1100" dirty="0" err="1">
                          <a:effectLst/>
                          <a:latin typeface="+mn-lt"/>
                          <a:cs typeface="Times New Roman" panose="02020603050405020304" pitchFamily="18" charset="0"/>
                        </a:rPr>
                        <a:t>терминами</a:t>
                      </a:r>
                      <a:r>
                        <a:rPr lang="en-US" sz="1100" dirty="0">
                          <a:effectLst/>
                          <a:latin typeface="+mn-lt"/>
                          <a:cs typeface="Times New Roman" panose="02020603050405020304" pitchFamily="18" charset="0"/>
                        </a:rPr>
                        <a:t>, </a:t>
                      </a:r>
                      <a:r>
                        <a:rPr lang="en-US" sz="1100" dirty="0" err="1">
                          <a:effectLst/>
                          <a:latin typeface="+mn-lt"/>
                          <a:cs typeface="Times New Roman" panose="02020603050405020304" pitchFamily="18" charset="0"/>
                        </a:rPr>
                        <a:t>создают</a:t>
                      </a:r>
                      <a:r>
                        <a:rPr lang="en-US" sz="1100" dirty="0">
                          <a:effectLst/>
                          <a:latin typeface="+mn-lt"/>
                          <a:cs typeface="Times New Roman" panose="02020603050405020304" pitchFamily="18" charset="0"/>
                        </a:rPr>
                        <a:t> </a:t>
                      </a:r>
                      <a:r>
                        <a:rPr lang="en-US" sz="1100" dirty="0" err="1">
                          <a:effectLst/>
                          <a:latin typeface="+mn-lt"/>
                          <a:cs typeface="Times New Roman" panose="02020603050405020304" pitchFamily="18" charset="0"/>
                        </a:rPr>
                        <a:t>атмосферу</a:t>
                      </a:r>
                      <a:r>
                        <a:rPr lang="en-US" sz="1100" dirty="0">
                          <a:effectLst/>
                          <a:latin typeface="+mn-lt"/>
                          <a:cs typeface="Times New Roman" panose="02020603050405020304" pitchFamily="18" charset="0"/>
                        </a:rPr>
                        <a:t> </a:t>
                      </a:r>
                      <a:r>
                        <a:rPr lang="en-US" sz="1100" dirty="0" err="1">
                          <a:effectLst/>
                          <a:latin typeface="+mn-lt"/>
                          <a:cs typeface="Times New Roman" panose="02020603050405020304" pitchFamily="18" charset="0"/>
                        </a:rPr>
                        <a:t>страха</a:t>
                      </a:r>
                      <a:r>
                        <a:rPr lang="en-US" sz="1100" dirty="0">
                          <a:effectLst/>
                          <a:latin typeface="+mn-lt"/>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1588625"/>
                  </a:ext>
                </a:extLst>
              </a:tr>
              <a:tr h="1913773">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100" dirty="0" err="1">
                          <a:effectLst/>
                          <a:latin typeface="+mn-lt"/>
                          <a:cs typeface="Times New Roman" panose="02020603050405020304" pitchFamily="18" charset="0"/>
                        </a:rPr>
                        <a:t>Ощутимое</a:t>
                      </a:r>
                      <a:r>
                        <a:rPr lang="en-US" sz="1100" dirty="0">
                          <a:effectLst/>
                          <a:latin typeface="+mn-lt"/>
                          <a:cs typeface="Times New Roman" panose="02020603050405020304" pitchFamily="18" charset="0"/>
                        </a:rPr>
                        <a:t> </a:t>
                      </a:r>
                      <a:r>
                        <a:rPr lang="en-US" sz="1100" dirty="0" err="1">
                          <a:effectLst/>
                          <a:latin typeface="+mn-lt"/>
                          <a:cs typeface="Times New Roman" panose="02020603050405020304" pitchFamily="18" charset="0"/>
                        </a:rPr>
                        <a:t>действие</a:t>
                      </a:r>
                      <a:endParaRPr lang="en-US" sz="11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US" sz="1100" dirty="0">
                          <a:solidFill>
                            <a:srgbClr val="0070C0"/>
                          </a:solidFill>
                          <a:effectLst/>
                          <a:latin typeface="+mn-lt"/>
                          <a:cs typeface="Times New Roman" panose="02020603050405020304" pitchFamily="18" charset="0"/>
                        </a:rPr>
                        <a:t> </a:t>
                      </a:r>
                      <a:endParaRPr lang="en-US" sz="1100" dirty="0">
                        <a:solidFill>
                          <a:srgbClr val="0070C0"/>
                        </a:solidFill>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100" dirty="0">
                          <a:effectLst/>
                          <a:latin typeface="+mn-lt"/>
                          <a:cs typeface="Times New Roman" panose="02020603050405020304" pitchFamily="18" charset="0"/>
                        </a:rPr>
                        <a:t>Организуйте поток движений с помощью дизайна </a:t>
                      </a:r>
                      <a:r>
                        <a:rPr lang="ru-RU" sz="1100" dirty="0" err="1">
                          <a:effectLst/>
                          <a:latin typeface="+mn-lt"/>
                          <a:cs typeface="Times New Roman" panose="02020603050405020304" pitchFamily="18" charset="0"/>
                        </a:rPr>
                        <a:t>аффорданса</a:t>
                      </a:r>
                      <a:endParaRPr lang="ru-RU" sz="1100" dirty="0">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ru-RU" sz="1100" dirty="0">
                          <a:effectLst/>
                          <a:latin typeface="+mn-lt"/>
                          <a:cs typeface="Times New Roman" panose="02020603050405020304" pitchFamily="18" charset="0"/>
                        </a:rPr>
                        <a:t>Отрегулируйте часы посещения, если родильные палаты и отделение интенсивной терапии прикреплены друг к другу, что снизит эмоциональную нагрузку на родителей. </a:t>
                      </a:r>
                    </a:p>
                    <a:p>
                      <a:pPr marL="0" marR="0" indent="0" algn="ctr" defTabSz="914400" rtl="0" eaLnBrk="1" fontAlgn="auto" latinLnBrk="0" hangingPunct="1">
                        <a:lnSpc>
                          <a:spcPct val="107000"/>
                        </a:lnSpc>
                        <a:spcBef>
                          <a:spcPts val="0"/>
                        </a:spcBef>
                        <a:spcAft>
                          <a:spcPts val="0"/>
                        </a:spcAft>
                        <a:buClrTx/>
                        <a:buSzTx/>
                        <a:buFontTx/>
                        <a:buNone/>
                        <a:tabLst/>
                        <a:defRPr/>
                      </a:pPr>
                      <a:r>
                        <a:rPr lang="ru-RU" sz="1100" dirty="0">
                          <a:effectLst/>
                          <a:latin typeface="+mn-lt"/>
                          <a:cs typeface="Times New Roman" panose="02020603050405020304" pitchFamily="18" charset="0"/>
                        </a:rPr>
                        <a:t>Используйте теплые и сочувственные фразы, чтобы утешить и подбодрить усталых родителей. </a:t>
                      </a:r>
                    </a:p>
                    <a:p>
                      <a:pPr marL="0" marR="0" indent="0" algn="ctr" defTabSz="914400" rtl="0" eaLnBrk="1" fontAlgn="auto" latinLnBrk="0" hangingPunct="1">
                        <a:lnSpc>
                          <a:spcPct val="107000"/>
                        </a:lnSpc>
                        <a:spcBef>
                          <a:spcPts val="0"/>
                        </a:spcBef>
                        <a:spcAft>
                          <a:spcPts val="0"/>
                        </a:spcAft>
                        <a:buClrTx/>
                        <a:buSzTx/>
                        <a:buFontTx/>
                        <a:buNone/>
                        <a:tabLst/>
                        <a:defRPr/>
                      </a:pPr>
                      <a:r>
                        <a:rPr lang="ru-RU" sz="1100" dirty="0">
                          <a:effectLst/>
                          <a:latin typeface="+mn-lt"/>
                          <a:cs typeface="Times New Roman" panose="02020603050405020304" pitchFamily="18" charset="0"/>
                        </a:rPr>
                        <a:t>Создайте доску вопросов, чтобы предоставить платформу для участия, где родители могут задавать вопросы и получать ответы.</a:t>
                      </a:r>
                    </a:p>
                    <a:p>
                      <a:pPr marL="0" marR="0" indent="0" algn="ctr" defTabSz="914400" rtl="0" eaLnBrk="1" fontAlgn="auto" latinLnBrk="0" hangingPunct="1">
                        <a:lnSpc>
                          <a:spcPct val="107000"/>
                        </a:lnSpc>
                        <a:spcBef>
                          <a:spcPts val="0"/>
                        </a:spcBef>
                        <a:spcAft>
                          <a:spcPts val="0"/>
                        </a:spcAft>
                        <a:buClrTx/>
                        <a:buSzTx/>
                        <a:buFontTx/>
                        <a:buNone/>
                        <a:tabLst/>
                        <a:defRPr/>
                      </a:pPr>
                      <a:r>
                        <a:rPr lang="ru-RU" sz="1100" dirty="0">
                          <a:effectLst/>
                          <a:latin typeface="+mn-lt"/>
                          <a:cs typeface="Times New Roman" panose="02020603050405020304" pitchFamily="18" charset="0"/>
                        </a:rPr>
                        <a:t>Родители могут поделиться общими вопросами и ответами, решив проблему ненужных повторений.</a:t>
                      </a:r>
                      <a:endParaRPr lang="en-US" sz="11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7027273"/>
                  </a:ext>
                </a:extLst>
              </a:tr>
              <a:tr h="364322">
                <a:tc>
                  <a:txBody>
                    <a:bodyPr/>
                    <a:lstStyle/>
                    <a:p>
                      <a:pPr algn="ctr">
                        <a:lnSpc>
                          <a:spcPct val="107000"/>
                        </a:lnSpc>
                        <a:spcAft>
                          <a:spcPts val="0"/>
                        </a:spcAft>
                      </a:pPr>
                      <a:r>
                        <a:rPr lang="en-US" sz="1100" dirty="0" err="1">
                          <a:effectLst/>
                          <a:latin typeface="+mn-lt"/>
                          <a:cs typeface="Times New Roman" panose="02020603050405020304" pitchFamily="18" charset="0"/>
                        </a:rPr>
                        <a:t>Ограничение</a:t>
                      </a:r>
                      <a:endParaRPr lang="en-US" sz="1100" dirty="0">
                        <a:effectLst/>
                        <a:latin typeface="+mn-lt"/>
                        <a:cs typeface="Times New Roman" panose="02020603050405020304" pitchFamily="18" charset="0"/>
                      </a:endParaRPr>
                    </a:p>
                    <a:p>
                      <a:pPr algn="ctr">
                        <a:lnSpc>
                          <a:spcPct val="107000"/>
                        </a:lnSpc>
                        <a:spcAft>
                          <a:spcPts val="0"/>
                        </a:spcAft>
                      </a:pPr>
                      <a:r>
                        <a:rPr lang="en-US" sz="1100" dirty="0">
                          <a:effectLst/>
                          <a:latin typeface="+mn-lt"/>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endParaRPr lang="en-US" sz="1100" dirty="0">
                        <a:solidFill>
                          <a:srgbClr val="0070C0"/>
                        </a:solidFill>
                        <a:effectLst/>
                        <a:latin typeface="+mn-lt"/>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100" dirty="0">
                          <a:effectLst/>
                          <a:latin typeface="+mn-lt"/>
                          <a:cs typeface="Times New Roman" panose="02020603050405020304" pitchFamily="18" charset="0"/>
                        </a:rPr>
                        <a:t>Расходы, связанные с созданием комфортной среды. </a:t>
                      </a:r>
                      <a:r>
                        <a:rPr lang="en-US" sz="1100" dirty="0">
                          <a:solidFill>
                            <a:srgbClr val="0070C0"/>
                          </a:solidFill>
                          <a:effectLst/>
                          <a:latin typeface="+mn-lt"/>
                          <a:cs typeface="Times New Roman" panose="02020603050405020304" pitchFamily="18" charset="0"/>
                        </a:rPr>
                        <a:t> </a:t>
                      </a:r>
                      <a:endParaRPr lang="ru-RU" sz="11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ru-RU" sz="1100" dirty="0">
                          <a:effectLst/>
                          <a:latin typeface="+mn-lt"/>
                          <a:cs typeface="Times New Roman" panose="02020603050405020304" pitchFamily="18" charset="0"/>
                        </a:rPr>
                        <a:t>Может быть трудно реализовать, учитывая пространственные условия в больнице.</a:t>
                      </a:r>
                      <a:endParaRPr lang="en-US" sz="11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1843206"/>
                  </a:ext>
                </a:extLst>
              </a:tr>
            </a:tbl>
          </a:graphicData>
        </a:graphic>
      </p:graphicFrame>
      <p:sp>
        <p:nvSpPr>
          <p:cNvPr id="8" name="Rechthoek 9"/>
          <p:cNvSpPr/>
          <p:nvPr/>
        </p:nvSpPr>
        <p:spPr>
          <a:xfrm>
            <a:off x="6154993" y="1201975"/>
            <a:ext cx="5771536" cy="2116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9612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4222856109"/>
              </p:ext>
            </p:extLst>
          </p:nvPr>
        </p:nvGraphicFramePr>
        <p:xfrm>
          <a:off x="161025" y="1086246"/>
          <a:ext cx="5777659" cy="4950336"/>
        </p:xfrm>
        <a:graphic>
          <a:graphicData uri="http://schemas.openxmlformats.org/drawingml/2006/table">
            <a:tbl>
              <a:tblPr firstRow="1" firstCol="1" bandRow="1">
                <a:tableStyleId>{2D5ABB26-0587-4C30-8999-92F81FD0307C}</a:tableStyleId>
              </a:tblPr>
              <a:tblGrid>
                <a:gridCol w="854160">
                  <a:extLst>
                    <a:ext uri="{9D8B030D-6E8A-4147-A177-3AD203B41FA5}">
                      <a16:colId xmlns:a16="http://schemas.microsoft.com/office/drawing/2014/main" val="661891138"/>
                    </a:ext>
                  </a:extLst>
                </a:gridCol>
                <a:gridCol w="4923499">
                  <a:extLst>
                    <a:ext uri="{9D8B030D-6E8A-4147-A177-3AD203B41FA5}">
                      <a16:colId xmlns:a16="http://schemas.microsoft.com/office/drawing/2014/main" val="621350290"/>
                    </a:ext>
                  </a:extLst>
                </a:gridCol>
              </a:tblGrid>
              <a:tr h="244337">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8. Message Cards that Convey Feelings</a:t>
                      </a:r>
                      <a:endParaRPr lang="en-US" sz="14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921866"/>
                  </a:ext>
                </a:extLst>
              </a:tr>
              <a:tr h="849695">
                <a:tc gridSpan="2">
                  <a:txBody>
                    <a:bodyPr/>
                    <a:lstStyle/>
                    <a:p>
                      <a:pPr algn="ctr">
                        <a:lnSpc>
                          <a:spcPct val="107000"/>
                        </a:lnSpc>
                        <a:spcAft>
                          <a:spcPts val="0"/>
                        </a:spcAft>
                      </a:pPr>
                      <a:r>
                        <a:rPr lang="en-US" sz="1400" dirty="0">
                          <a:solidFill>
                            <a:srgbClr val="0070C0"/>
                          </a:solidFill>
                          <a:effectLst/>
                          <a:latin typeface="+mn-lt"/>
                          <a:cs typeface="Times New Roman" panose="02020603050405020304" pitchFamily="18" charset="0"/>
                        </a:rPr>
                        <a:t>Give cards to parents so that they can write to the healthcare provider and communicate with them freely. </a:t>
                      </a:r>
                      <a:endParaRPr lang="ru-RU" sz="1400" dirty="0">
                        <a:effectLst/>
                        <a:latin typeface="+mn-lt"/>
                        <a:cs typeface="Times New Roman" panose="02020603050405020304" pitchFamily="18" charset="0"/>
                      </a:endParaRPr>
                    </a:p>
                    <a:p>
                      <a:pPr algn="ctr">
                        <a:lnSpc>
                          <a:spcPct val="107000"/>
                        </a:lnSpc>
                        <a:spcAft>
                          <a:spcPts val="0"/>
                        </a:spcAft>
                      </a:pPr>
                      <a:r>
                        <a:rPr lang="en-US" sz="1400" dirty="0">
                          <a:solidFill>
                            <a:srgbClr val="0070C0"/>
                          </a:solidFill>
                          <a:effectLst/>
                          <a:latin typeface="+mn-lt"/>
                          <a:cs typeface="Times New Roman" panose="02020603050405020304" pitchFamily="18" charset="0"/>
                        </a:rPr>
                        <a:t>Attach general information on topics such as baby's body weight and feeding records to the bed so that the parents can freely check it during visits. </a:t>
                      </a:r>
                      <a:endParaRPr lang="en-US" sz="14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535521593"/>
                  </a:ext>
                </a:extLst>
              </a:tr>
              <a:tr h="1221683">
                <a:tc>
                  <a:txBody>
                    <a:bodyPr/>
                    <a:lstStyle/>
                    <a:p>
                      <a:pPr algn="ctr">
                        <a:lnSpc>
                          <a:spcPct val="107000"/>
                        </a:lnSpc>
                        <a:spcAft>
                          <a:spcPts val="0"/>
                        </a:spcAft>
                      </a:pPr>
                      <a:r>
                        <a:rPr lang="ru-RU" sz="1400" dirty="0" err="1">
                          <a:solidFill>
                            <a:srgbClr val="0070C0"/>
                          </a:solidFill>
                          <a:effectLst/>
                          <a:latin typeface="+mn-lt"/>
                          <a:cs typeface="Times New Roman" panose="02020603050405020304" pitchFamily="18" charset="0"/>
                        </a:rPr>
                        <a:t>Problem</a:t>
                      </a:r>
                      <a:r>
                        <a:rPr lang="en-US" sz="1400" dirty="0">
                          <a:effectLst/>
                          <a:latin typeface="+mn-lt"/>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endParaRPr lang="en-US" sz="1400" dirty="0">
                        <a:solidFill>
                          <a:srgbClr val="0070C0"/>
                        </a:solidFill>
                        <a:effectLst/>
                        <a:latin typeface="+mn-lt"/>
                        <a:cs typeface="Times New Roman" panose="02020603050405020304" pitchFamily="18" charset="0"/>
                      </a:endParaRPr>
                    </a:p>
                    <a:p>
                      <a:pPr algn="ctr">
                        <a:lnSpc>
                          <a:spcPct val="107000"/>
                        </a:lnSpc>
                        <a:spcAft>
                          <a:spcPts val="0"/>
                        </a:spcAft>
                      </a:pPr>
                      <a:r>
                        <a:rPr lang="en-US" sz="1400" dirty="0">
                          <a:solidFill>
                            <a:srgbClr val="0070C0"/>
                          </a:solidFill>
                          <a:effectLst/>
                          <a:latin typeface="+mn-lt"/>
                          <a:cs typeface="Times New Roman" panose="02020603050405020304" pitchFamily="18" charset="0"/>
                        </a:rPr>
                        <a:t> </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Parents have trouble communicating as they feel the healthcare provider is too busy.</a:t>
                      </a:r>
                      <a:r>
                        <a:rPr lang="ru-RU" sz="1400" dirty="0">
                          <a:solidFill>
                            <a:srgbClr val="0070C0"/>
                          </a:solidFill>
                          <a:effectLst/>
                          <a:latin typeface="+mn-lt"/>
                          <a:cs typeface="Times New Roman" panose="02020603050405020304" pitchFamily="18" charset="0"/>
                        </a:rPr>
                        <a:t> </a:t>
                      </a:r>
                      <a:r>
                        <a:rPr lang="en-US" sz="1400" dirty="0">
                          <a:solidFill>
                            <a:srgbClr val="0070C0"/>
                          </a:solidFill>
                          <a:effectLst/>
                          <a:latin typeface="+mn-lt"/>
                          <a:cs typeface="Times New Roman" panose="02020603050405020304" pitchFamily="18" charset="0"/>
                        </a:rPr>
                        <a:t>Wanting to check daily records of the baby, such as weight, temperature, and feeding volume, even if they do not know much about the information.</a:t>
                      </a:r>
                      <a:r>
                        <a:rPr lang="ru-RU" sz="1400" dirty="0">
                          <a:solidFill>
                            <a:srgbClr val="0070C0"/>
                          </a:solidFill>
                          <a:effectLst/>
                          <a:latin typeface="+mn-lt"/>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393640"/>
                  </a:ext>
                </a:extLst>
              </a:tr>
              <a:tr h="1221683">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Tangible action</a:t>
                      </a:r>
                    </a:p>
                    <a:p>
                      <a:pPr algn="ctr">
                        <a:lnSpc>
                          <a:spcPct val="107000"/>
                        </a:lnSpc>
                        <a:spcAft>
                          <a:spcPts val="0"/>
                        </a:spcAft>
                      </a:pPr>
                      <a:r>
                        <a:rPr lang="en-US" sz="1400" dirty="0">
                          <a:solidFill>
                            <a:srgbClr val="0070C0"/>
                          </a:solidFill>
                          <a:effectLst/>
                          <a:latin typeface="+mn-lt"/>
                          <a:cs typeface="Times New Roman" panose="02020603050405020304" pitchFamily="18" charset="0"/>
                        </a:rPr>
                        <a:t> </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Message cards can act as touchpoints with the healthcare providers who are hard to meet with, such as head nurses or specialists. </a:t>
                      </a:r>
                      <a:endParaRPr lang="ru-RU" sz="14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The parents can be comforted in the process of honestly laying out words that can be difficult to convey directly, which can reduce unnecessary conversations and waste of emotions.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9945897"/>
                  </a:ext>
                </a:extLst>
              </a:tr>
              <a:tr h="1221683">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Limitation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Possible increase in the burden on healthcare providers due to the message cards.</a:t>
                      </a:r>
                      <a:r>
                        <a:rPr lang="ru-RU" sz="1400" dirty="0">
                          <a:solidFill>
                            <a:srgbClr val="0070C0"/>
                          </a:solidFill>
                          <a:effectLst/>
                          <a:latin typeface="+mn-lt"/>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8735198"/>
                  </a:ext>
                </a:extLst>
              </a:tr>
            </a:tbl>
          </a:graphicData>
        </a:graphic>
      </p:graphicFrame>
      <p:sp>
        <p:nvSpPr>
          <p:cNvPr id="4" name="Rechthoek 8"/>
          <p:cNvSpPr/>
          <p:nvPr/>
        </p:nvSpPr>
        <p:spPr>
          <a:xfrm>
            <a:off x="1089950" y="1104426"/>
            <a:ext cx="4494774" cy="2214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1"/>
          <p:cNvSpPr>
            <a:spLocks noGrp="1"/>
          </p:cNvSpPr>
          <p:nvPr>
            <p:ph type="title"/>
          </p:nvPr>
        </p:nvSpPr>
        <p:spPr>
          <a:xfrm>
            <a:off x="1708747" y="73877"/>
            <a:ext cx="9005591" cy="1012371"/>
          </a:xfrm>
        </p:spPr>
        <p:txBody>
          <a:bodyPr>
            <a:noAutofit/>
          </a:bodyPr>
          <a:lstStyle/>
          <a:p>
            <a:r>
              <a:rPr lang="nl-NL" sz="2000" b="1" dirty="0"/>
              <a:t>Results: </a:t>
            </a:r>
            <a:r>
              <a:rPr lang="nl-NL" sz="2000" b="1" dirty="0">
                <a:solidFill>
                  <a:srgbClr val="FF0000"/>
                </a:solidFill>
              </a:rPr>
              <a:t>Validation</a:t>
            </a:r>
            <a:r>
              <a:rPr lang="nl-NL" sz="2000" b="1" dirty="0"/>
              <a:t> </a:t>
            </a:r>
            <a:br>
              <a:rPr lang="nl-NL" sz="2000" b="1" dirty="0"/>
            </a:br>
            <a:r>
              <a:rPr lang="nl-NL" sz="2000" b="1" dirty="0"/>
              <a:t>of design strategy &amp; health care Service Design concepts</a:t>
            </a:r>
            <a:br>
              <a:rPr lang="ru-RU" sz="2000" b="1" dirty="0"/>
            </a:br>
            <a:r>
              <a:rPr lang="ru-RU" sz="2000" b="1" dirty="0">
                <a:solidFill>
                  <a:schemeClr val="tx1"/>
                </a:solidFill>
              </a:rPr>
              <a:t>Результаты: </a:t>
            </a:r>
            <a:r>
              <a:rPr lang="ru-RU" sz="2000" b="1" dirty="0" err="1">
                <a:solidFill>
                  <a:srgbClr val="C00000"/>
                </a:solidFill>
              </a:rPr>
              <a:t>Валидация</a:t>
            </a:r>
            <a:r>
              <a:rPr lang="ru-RU" sz="2000" b="1" dirty="0">
                <a:solidFill>
                  <a:schemeClr val="tx1"/>
                </a:solidFill>
              </a:rPr>
              <a:t> стратегии дизайна и концепций дизайна услуг здравоохранения.</a:t>
            </a:r>
            <a:endParaRPr lang="nl-NL" sz="2000" b="1" dirty="0"/>
          </a:p>
        </p:txBody>
      </p:sp>
      <p:graphicFrame>
        <p:nvGraphicFramePr>
          <p:cNvPr id="8" name="Таблица 7"/>
          <p:cNvGraphicFramePr>
            <a:graphicFrameLocks noGrp="1"/>
          </p:cNvGraphicFramePr>
          <p:nvPr>
            <p:extLst>
              <p:ext uri="{D42A27DB-BD31-4B8C-83A1-F6EECF244321}">
                <p14:modId xmlns:p14="http://schemas.microsoft.com/office/powerpoint/2010/main" val="1065225038"/>
              </p:ext>
            </p:extLst>
          </p:nvPr>
        </p:nvGraphicFramePr>
        <p:xfrm>
          <a:off x="6193115" y="1086246"/>
          <a:ext cx="5777659" cy="5417652"/>
        </p:xfrm>
        <a:graphic>
          <a:graphicData uri="http://schemas.openxmlformats.org/drawingml/2006/table">
            <a:tbl>
              <a:tblPr firstRow="1" firstCol="1" bandRow="1">
                <a:tableStyleId>{2D5ABB26-0587-4C30-8999-92F81FD0307C}</a:tableStyleId>
              </a:tblPr>
              <a:tblGrid>
                <a:gridCol w="854160">
                  <a:extLst>
                    <a:ext uri="{9D8B030D-6E8A-4147-A177-3AD203B41FA5}">
                      <a16:colId xmlns:a16="http://schemas.microsoft.com/office/drawing/2014/main" val="661891138"/>
                    </a:ext>
                  </a:extLst>
                </a:gridCol>
                <a:gridCol w="4923499">
                  <a:extLst>
                    <a:ext uri="{9D8B030D-6E8A-4147-A177-3AD203B41FA5}">
                      <a16:colId xmlns:a16="http://schemas.microsoft.com/office/drawing/2014/main" val="621350290"/>
                    </a:ext>
                  </a:extLst>
                </a:gridCol>
              </a:tblGrid>
              <a:tr h="242927">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effectLst/>
                          <a:latin typeface="+mn-lt"/>
                          <a:cs typeface="Times New Roman" panose="02020603050405020304" pitchFamily="18" charset="0"/>
                        </a:rPr>
                        <a:t>8. </a:t>
                      </a:r>
                      <a:r>
                        <a:rPr lang="en-US" sz="1400" dirty="0" err="1">
                          <a:effectLst/>
                          <a:latin typeface="+mn-lt"/>
                          <a:cs typeface="Times New Roman" panose="02020603050405020304" pitchFamily="18" charset="0"/>
                        </a:rPr>
                        <a:t>Карты</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сообщений</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передающие</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чувства</a:t>
                      </a:r>
                      <a:endParaRPr lang="en-US" sz="14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921866"/>
                  </a:ext>
                </a:extLst>
              </a:tr>
              <a:tr h="1157574">
                <a:tc gridSpan="2">
                  <a:txBody>
                    <a:bodyPr/>
                    <a:lstStyle/>
                    <a:p>
                      <a:pPr algn="ctr">
                        <a:lnSpc>
                          <a:spcPct val="107000"/>
                        </a:lnSpc>
                        <a:spcAft>
                          <a:spcPts val="0"/>
                        </a:spcAft>
                      </a:pPr>
                      <a:r>
                        <a:rPr lang="ru-RU" sz="1400" dirty="0">
                          <a:effectLst/>
                          <a:latin typeface="+mn-lt"/>
                          <a:cs typeface="Times New Roman" panose="02020603050405020304" pitchFamily="18" charset="0"/>
                        </a:rPr>
                        <a:t>Раздайте карточки родителям, чтобы они могли написать врачу и свободно общаться с ними.</a:t>
                      </a:r>
                    </a:p>
                    <a:p>
                      <a:pPr algn="ctr">
                        <a:lnSpc>
                          <a:spcPct val="107000"/>
                        </a:lnSpc>
                        <a:spcAft>
                          <a:spcPts val="0"/>
                        </a:spcAft>
                      </a:pPr>
                      <a:r>
                        <a:rPr lang="ru-RU" sz="1400" dirty="0">
                          <a:effectLst/>
                          <a:latin typeface="+mn-lt"/>
                          <a:cs typeface="Times New Roman" panose="02020603050405020304" pitchFamily="18" charset="0"/>
                        </a:rPr>
                        <a:t>Прикрепите к кровати общую информацию по таким темам, как масса тела ребенка и записи о кормлении, чтобы родители могли свободно проверять ее во время посещений.</a:t>
                      </a:r>
                      <a:endParaRPr lang="en-US" sz="14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535521593"/>
                  </a:ext>
                </a:extLst>
              </a:tr>
              <a:tr h="1214635">
                <a:tc>
                  <a:txBody>
                    <a:bodyPr/>
                    <a:lstStyle/>
                    <a:p>
                      <a:pPr algn="ctr">
                        <a:lnSpc>
                          <a:spcPct val="107000"/>
                        </a:lnSpc>
                        <a:spcAft>
                          <a:spcPts val="0"/>
                        </a:spcAft>
                      </a:pPr>
                      <a:r>
                        <a:rPr lang="ru-RU" sz="1400" dirty="0">
                          <a:effectLst/>
                          <a:latin typeface="+mn-lt"/>
                          <a:cs typeface="Times New Roman" panose="02020603050405020304" pitchFamily="18" charset="0"/>
                        </a:rPr>
                        <a:t>Проблема</a:t>
                      </a:r>
                      <a:endParaRPr lang="en-US" sz="1400" dirty="0">
                        <a:effectLst/>
                        <a:latin typeface="+mn-lt"/>
                        <a:cs typeface="Times New Roman" panose="02020603050405020304" pitchFamily="18" charset="0"/>
                      </a:endParaRPr>
                    </a:p>
                    <a:p>
                      <a:pPr algn="ctr">
                        <a:lnSpc>
                          <a:spcPct val="107000"/>
                        </a:lnSpc>
                        <a:spcAft>
                          <a:spcPts val="0"/>
                        </a:spcAft>
                      </a:pPr>
                      <a:r>
                        <a:rPr lang="en-US" sz="1400" dirty="0">
                          <a:effectLst/>
                          <a:latin typeface="+mn-lt"/>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endParaRPr lang="en-US" sz="1400" dirty="0">
                        <a:solidFill>
                          <a:srgbClr val="0070C0"/>
                        </a:solidFill>
                        <a:effectLst/>
                        <a:latin typeface="+mn-lt"/>
                        <a:cs typeface="Times New Roman" panose="02020603050405020304" pitchFamily="18" charset="0"/>
                      </a:endParaRPr>
                    </a:p>
                    <a:p>
                      <a:pPr algn="ctr">
                        <a:lnSpc>
                          <a:spcPct val="107000"/>
                        </a:lnSpc>
                        <a:spcAft>
                          <a:spcPts val="0"/>
                        </a:spcAft>
                      </a:pPr>
                      <a:r>
                        <a:rPr lang="en-US" sz="1400" dirty="0">
                          <a:solidFill>
                            <a:srgbClr val="0070C0"/>
                          </a:solidFill>
                          <a:effectLst/>
                          <a:latin typeface="+mn-lt"/>
                          <a:cs typeface="Times New Roman" panose="02020603050405020304" pitchFamily="18" charset="0"/>
                        </a:rPr>
                        <a:t> </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Родителям сложно общаться, поскольку они считают, что врач слишком занят. </a:t>
                      </a:r>
                    </a:p>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Желание проверять ежедневные записи ребенка, такие как вес, температура и объем кормления, даже если они мало знают об этой информации.</a:t>
                      </a:r>
                      <a:endParaRPr lang="en-US" sz="14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393640"/>
                  </a:ext>
                </a:extLst>
              </a:tr>
              <a:tr h="1366796">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err="1">
                          <a:effectLst/>
                          <a:latin typeface="+mn-lt"/>
                          <a:cs typeface="Times New Roman" panose="02020603050405020304" pitchFamily="18" charset="0"/>
                        </a:rPr>
                        <a:t>Ощутимое</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действие</a:t>
                      </a:r>
                      <a:endParaRPr lang="en-US" sz="14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endParaRPr lang="en-US" sz="1400" dirty="0">
                        <a:solidFill>
                          <a:srgbClr val="0070C0"/>
                        </a:solidFill>
                        <a:effectLst/>
                        <a:latin typeface="+mn-lt"/>
                        <a:cs typeface="Times New Roman" panose="02020603050405020304" pitchFamily="18" charset="0"/>
                      </a:endParaRPr>
                    </a:p>
                    <a:p>
                      <a:pPr algn="ctr">
                        <a:lnSpc>
                          <a:spcPct val="107000"/>
                        </a:lnSpc>
                        <a:spcAft>
                          <a:spcPts val="0"/>
                        </a:spcAft>
                      </a:pPr>
                      <a:r>
                        <a:rPr lang="en-US" sz="1400" dirty="0">
                          <a:solidFill>
                            <a:srgbClr val="0070C0"/>
                          </a:solidFill>
                          <a:effectLst/>
                          <a:latin typeface="+mn-lt"/>
                          <a:cs typeface="Times New Roman" panose="02020603050405020304" pitchFamily="18" charset="0"/>
                        </a:rPr>
                        <a:t> </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Карточки сообщений могут выступать в качестве точек соприкосновения с поставщиками медицинских услуг, с которыми трудно встретиться, такими как старшие медсестры или специалисты.</a:t>
                      </a:r>
                    </a:p>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Родителей можно утешить, если они честно изложат слова, которые сложно передать напрямую, что может уменьшить ненужные разговоры и трату эмоций.</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1491527"/>
                  </a:ext>
                </a:extLst>
              </a:tr>
              <a:tr h="1214635">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err="1">
                          <a:effectLst/>
                          <a:latin typeface="+mn-lt"/>
                          <a:cs typeface="Times New Roman" panose="02020603050405020304" pitchFamily="18" charset="0"/>
                        </a:rPr>
                        <a:t>Ограничение</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Возможное увеличение нагрузки на поставщиков медицинских услуг из-за карточек сообщений.</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1520965"/>
                  </a:ext>
                </a:extLst>
              </a:tr>
            </a:tbl>
          </a:graphicData>
        </a:graphic>
      </p:graphicFrame>
      <p:sp>
        <p:nvSpPr>
          <p:cNvPr id="10" name="Rechthoek 8"/>
          <p:cNvSpPr/>
          <p:nvPr/>
        </p:nvSpPr>
        <p:spPr>
          <a:xfrm>
            <a:off x="6882359" y="1104426"/>
            <a:ext cx="4494774" cy="2214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2855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500697127"/>
              </p:ext>
            </p:extLst>
          </p:nvPr>
        </p:nvGraphicFramePr>
        <p:xfrm>
          <a:off x="216310" y="1247560"/>
          <a:ext cx="5594555" cy="4307907"/>
        </p:xfrm>
        <a:graphic>
          <a:graphicData uri="http://schemas.openxmlformats.org/drawingml/2006/table">
            <a:tbl>
              <a:tblPr firstRow="1" firstCol="1" bandRow="1">
                <a:tableStyleId>{2D5ABB26-0587-4C30-8999-92F81FD0307C}</a:tableStyleId>
              </a:tblPr>
              <a:tblGrid>
                <a:gridCol w="980305">
                  <a:extLst>
                    <a:ext uri="{9D8B030D-6E8A-4147-A177-3AD203B41FA5}">
                      <a16:colId xmlns:a16="http://schemas.microsoft.com/office/drawing/2014/main" val="2035790695"/>
                    </a:ext>
                  </a:extLst>
                </a:gridCol>
                <a:gridCol w="4614250">
                  <a:extLst>
                    <a:ext uri="{9D8B030D-6E8A-4147-A177-3AD203B41FA5}">
                      <a16:colId xmlns:a16="http://schemas.microsoft.com/office/drawing/2014/main" val="95650829"/>
                    </a:ext>
                  </a:extLst>
                </a:gridCol>
              </a:tblGrid>
              <a:tr h="257769">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9. Reservation System for Visits</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2189657"/>
                  </a:ext>
                </a:extLst>
              </a:tr>
              <a:tr h="515537">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Develop a simple visit scheduling system in consideration of the positions of both nurses and parents. </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863074"/>
                  </a:ext>
                </a:extLst>
              </a:tr>
              <a:tr h="1036966">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Problem</a:t>
                      </a:r>
                      <a:endParaRPr lang="en-US" sz="14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400" dirty="0">
                          <a:solidFill>
                            <a:srgbClr val="0070C0"/>
                          </a:solidFill>
                          <a:effectLst/>
                          <a:latin typeface="+mn-lt"/>
                          <a:cs typeface="Times New Roman" panose="02020603050405020304" pitchFamily="18" charset="0"/>
                        </a:rPr>
                        <a:t>Depending on the situation, it is possible that parents may misunderstand the nurses asking about their visits. Nurses need to be aware of the number of visitors to prepare for their work allocation and responses to parents. Parents need to go through nurses to apply for appointments.  </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179839"/>
                  </a:ext>
                </a:extLst>
              </a:tr>
              <a:tr h="128985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Tangible action</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400" dirty="0">
                          <a:solidFill>
                            <a:srgbClr val="0070C0"/>
                          </a:solidFill>
                          <a:effectLst/>
                          <a:latin typeface="+mn-lt"/>
                          <a:cs typeface="Times New Roman" panose="02020603050405020304" pitchFamily="18" charset="0"/>
                        </a:rPr>
                        <a:t>Easier application process for appointments through a simple online system, rather than phone calls that can be misleading.</a:t>
                      </a:r>
                      <a:endParaRPr lang="ru-RU" sz="1400" dirty="0">
                        <a:effectLst/>
                        <a:latin typeface="+mn-lt"/>
                        <a:cs typeface="Times New Roman" panose="02020603050405020304" pitchFamily="18" charset="0"/>
                      </a:endParaRPr>
                    </a:p>
                    <a:p>
                      <a:pPr algn="ctr">
                        <a:lnSpc>
                          <a:spcPct val="107000"/>
                        </a:lnSpc>
                        <a:spcAft>
                          <a:spcPts val="0"/>
                        </a:spcAft>
                      </a:pPr>
                      <a:r>
                        <a:rPr lang="en-US" sz="1400" dirty="0">
                          <a:solidFill>
                            <a:srgbClr val="0070C0"/>
                          </a:solidFill>
                          <a:effectLst/>
                          <a:latin typeface="+mn-lt"/>
                          <a:cs typeface="Times New Roman" panose="02020603050405020304" pitchFamily="18" charset="0"/>
                        </a:rPr>
                        <a:t>Nurses can determine the number of visitors, and parents can check for the number of visitors and change visiting hours. Parents cm apply for appointments with specialists in a simple manner.</a:t>
                      </a:r>
                      <a:r>
                        <a:rPr lang="ru-RU" sz="1400" dirty="0">
                          <a:solidFill>
                            <a:srgbClr val="0070C0"/>
                          </a:solidFill>
                          <a:effectLst/>
                          <a:latin typeface="+mn-lt"/>
                          <a:cs typeface="Times New Roman" panose="02020603050405020304" pitchFamily="18" charset="0"/>
                        </a:rPr>
                        <a:t> </a:t>
                      </a:r>
                      <a:r>
                        <a:rPr lang="en-US" sz="1400" dirty="0">
                          <a:solidFill>
                            <a:srgbClr val="0070C0"/>
                          </a:solidFill>
                          <a:effectLst/>
                          <a:latin typeface="+mn-lt"/>
                          <a:cs typeface="Times New Roman" panose="02020603050405020304" pitchFamily="18" charset="0"/>
                        </a:rPr>
                        <a:t> </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966622"/>
                  </a:ext>
                </a:extLst>
              </a:tr>
              <a:tr h="1043686">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Limitation</a:t>
                      </a:r>
                      <a:endParaRPr lang="en-US" sz="1400" dirty="0">
                        <a:effectLst/>
                        <a:latin typeface="+mn-lt"/>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Issues associated with development and maintenance costs. </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12591"/>
                  </a:ext>
                </a:extLst>
              </a:tr>
            </a:tbl>
          </a:graphicData>
        </a:graphic>
      </p:graphicFrame>
      <p:sp>
        <p:nvSpPr>
          <p:cNvPr id="5" name="Titel 1"/>
          <p:cNvSpPr>
            <a:spLocks noGrp="1"/>
          </p:cNvSpPr>
          <p:nvPr>
            <p:ph type="title"/>
          </p:nvPr>
        </p:nvSpPr>
        <p:spPr>
          <a:xfrm>
            <a:off x="1708747" y="73877"/>
            <a:ext cx="9005591" cy="1012371"/>
          </a:xfrm>
        </p:spPr>
        <p:txBody>
          <a:bodyPr>
            <a:noAutofit/>
          </a:bodyPr>
          <a:lstStyle/>
          <a:p>
            <a:r>
              <a:rPr lang="nl-NL" sz="2000" b="1" dirty="0"/>
              <a:t>Results: </a:t>
            </a:r>
            <a:r>
              <a:rPr lang="nl-NL" sz="2000" b="1" dirty="0">
                <a:solidFill>
                  <a:srgbClr val="FF0000"/>
                </a:solidFill>
              </a:rPr>
              <a:t>Validation</a:t>
            </a:r>
            <a:r>
              <a:rPr lang="nl-NL" sz="2000" b="1" dirty="0"/>
              <a:t> </a:t>
            </a:r>
            <a:br>
              <a:rPr lang="nl-NL" sz="2000" b="1" dirty="0"/>
            </a:br>
            <a:r>
              <a:rPr lang="nl-NL" sz="2000" b="1" dirty="0"/>
              <a:t>of design strategy &amp; health care Service Design concepts</a:t>
            </a:r>
            <a:br>
              <a:rPr lang="ru-RU" sz="2000" b="1" dirty="0"/>
            </a:br>
            <a:r>
              <a:rPr lang="ru-RU" sz="2000" b="1" dirty="0">
                <a:solidFill>
                  <a:schemeClr val="tx1"/>
                </a:solidFill>
              </a:rPr>
              <a:t>Результаты: </a:t>
            </a:r>
            <a:r>
              <a:rPr lang="ru-RU" sz="2000" b="1" dirty="0" err="1">
                <a:solidFill>
                  <a:srgbClr val="C00000"/>
                </a:solidFill>
              </a:rPr>
              <a:t>Валидация</a:t>
            </a:r>
            <a:r>
              <a:rPr lang="ru-RU" sz="2000" b="1" dirty="0">
                <a:solidFill>
                  <a:schemeClr val="tx1"/>
                </a:solidFill>
              </a:rPr>
              <a:t> стратегии дизайна и концепций дизайна услуг здравоохранения.</a:t>
            </a:r>
            <a:endParaRPr lang="nl-NL" sz="2000" b="1" dirty="0"/>
          </a:p>
        </p:txBody>
      </p:sp>
      <p:sp>
        <p:nvSpPr>
          <p:cNvPr id="7" name="Rechthoek 4"/>
          <p:cNvSpPr/>
          <p:nvPr/>
        </p:nvSpPr>
        <p:spPr>
          <a:xfrm>
            <a:off x="911414" y="1247560"/>
            <a:ext cx="4417670" cy="2469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6" name="Таблица 5"/>
          <p:cNvGraphicFramePr>
            <a:graphicFrameLocks noGrp="1"/>
          </p:cNvGraphicFramePr>
          <p:nvPr>
            <p:extLst>
              <p:ext uri="{D42A27DB-BD31-4B8C-83A1-F6EECF244321}">
                <p14:modId xmlns:p14="http://schemas.microsoft.com/office/powerpoint/2010/main" val="102193449"/>
              </p:ext>
            </p:extLst>
          </p:nvPr>
        </p:nvGraphicFramePr>
        <p:xfrm>
          <a:off x="6024188" y="1247560"/>
          <a:ext cx="5948517" cy="4415654"/>
        </p:xfrm>
        <a:graphic>
          <a:graphicData uri="http://schemas.openxmlformats.org/drawingml/2006/table">
            <a:tbl>
              <a:tblPr firstRow="1" firstCol="1" bandRow="1">
                <a:tableStyleId>{2D5ABB26-0587-4C30-8999-92F81FD0307C}</a:tableStyleId>
              </a:tblPr>
              <a:tblGrid>
                <a:gridCol w="1042328">
                  <a:extLst>
                    <a:ext uri="{9D8B030D-6E8A-4147-A177-3AD203B41FA5}">
                      <a16:colId xmlns:a16="http://schemas.microsoft.com/office/drawing/2014/main" val="2035790695"/>
                    </a:ext>
                  </a:extLst>
                </a:gridCol>
                <a:gridCol w="4906189">
                  <a:extLst>
                    <a:ext uri="{9D8B030D-6E8A-4147-A177-3AD203B41FA5}">
                      <a16:colId xmlns:a16="http://schemas.microsoft.com/office/drawing/2014/main" val="95650829"/>
                    </a:ext>
                  </a:extLst>
                </a:gridCol>
              </a:tblGrid>
              <a:tr h="244696">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9. </a:t>
                      </a:r>
                      <a:r>
                        <a:rPr lang="en-US" sz="1400" dirty="0" err="1">
                          <a:effectLst/>
                          <a:latin typeface="+mn-lt"/>
                          <a:cs typeface="Times New Roman" panose="02020603050405020304" pitchFamily="18" charset="0"/>
                        </a:rPr>
                        <a:t>Система</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бронирования</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посещений</a:t>
                      </a:r>
                      <a:r>
                        <a:rPr lang="en-US" sz="1400" dirty="0">
                          <a:effectLst/>
                          <a:latin typeface="+mn-lt"/>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2189657"/>
                  </a:ext>
                </a:extLst>
              </a:tr>
              <a:tr h="489391">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Разработайте простую систему расписания посещений с учетом должностей как медсестер, так и родителей.</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863074"/>
                  </a:ext>
                </a:extLst>
              </a:tr>
              <a:tr h="1290646">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err="1">
                          <a:effectLst/>
                          <a:latin typeface="+mn-lt"/>
                          <a:cs typeface="Times New Roman" panose="02020603050405020304" pitchFamily="18" charset="0"/>
                        </a:rPr>
                        <a:t>Проблема</a:t>
                      </a:r>
                      <a:endParaRPr lang="en-US" sz="14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400" kern="1200" dirty="0">
                          <a:solidFill>
                            <a:schemeClr val="tx1"/>
                          </a:solidFill>
                          <a:effectLst/>
                          <a:latin typeface="+mn-lt"/>
                          <a:ea typeface="+mn-ea"/>
                          <a:cs typeface="Times New Roman" panose="02020603050405020304" pitchFamily="18" charset="0"/>
                        </a:rPr>
                        <a:t>В зависимости от ситуации возможно, что родители могут неправильно понять медсестер, спрашивающих об их посещениях. Медсестры должны знать количество посетителей, чтобы подготовиться к распределению работы и ответам родителей. Родители должны пройти через медсестер, чтобы подать заявку на прием</a:t>
                      </a:r>
                      <a:r>
                        <a:rPr lang="en-US" sz="1400" kern="1200" dirty="0">
                          <a:solidFill>
                            <a:schemeClr val="tx1"/>
                          </a:solidFill>
                          <a:effectLst/>
                          <a:latin typeface="+mn-lt"/>
                          <a:ea typeface="+mn-ea"/>
                          <a:cs typeface="Times New Roman" panose="02020603050405020304" pitchFamily="18" charset="0"/>
                        </a:rPr>
                        <a:t>.  </a:t>
                      </a: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179839"/>
                  </a:ext>
                </a:extLst>
              </a:tr>
              <a:tr h="154908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err="1">
                          <a:effectLst/>
                          <a:latin typeface="+mn-lt"/>
                          <a:cs typeface="Times New Roman" panose="02020603050405020304" pitchFamily="18" charset="0"/>
                        </a:rPr>
                        <a:t>Ощутимое</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действие</a:t>
                      </a:r>
                      <a:endParaRPr lang="en-US" sz="14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400" dirty="0">
                          <a:effectLst/>
                          <a:latin typeface="+mn-lt"/>
                          <a:cs typeface="Times New Roman" panose="02020603050405020304" pitchFamily="18" charset="0"/>
                        </a:rPr>
                        <a:t>Упрощенный процесс записи на прием через простую онлайн-систему, а не телефонные звонки, которые могут ввести в заблуждение. </a:t>
                      </a:r>
                    </a:p>
                    <a:p>
                      <a:pPr algn="ctr">
                        <a:lnSpc>
                          <a:spcPct val="107000"/>
                        </a:lnSpc>
                        <a:spcAft>
                          <a:spcPts val="0"/>
                        </a:spcAft>
                      </a:pPr>
                      <a:r>
                        <a:rPr lang="ru-RU" sz="1400" dirty="0">
                          <a:effectLst/>
                          <a:latin typeface="+mn-lt"/>
                          <a:cs typeface="Times New Roman" panose="02020603050405020304" pitchFamily="18" charset="0"/>
                        </a:rPr>
                        <a:t>Медсестры могут определять количество посетителей, а родители могут проверять количество посетителей и изменять часы посещения.</a:t>
                      </a:r>
                    </a:p>
                    <a:p>
                      <a:pPr algn="ctr">
                        <a:lnSpc>
                          <a:spcPct val="107000"/>
                        </a:lnSpc>
                        <a:spcAft>
                          <a:spcPts val="0"/>
                        </a:spcAft>
                      </a:pPr>
                      <a:r>
                        <a:rPr lang="en-US" sz="1400" dirty="0" err="1">
                          <a:effectLst/>
                          <a:latin typeface="+mn-lt"/>
                          <a:cs typeface="Times New Roman" panose="02020603050405020304" pitchFamily="18" charset="0"/>
                        </a:rPr>
                        <a:t>Родители</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могут</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просто</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записаться</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на</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прием</a:t>
                      </a:r>
                      <a:r>
                        <a:rPr lang="en-US" sz="1400" dirty="0">
                          <a:effectLst/>
                          <a:latin typeface="+mn-lt"/>
                          <a:cs typeface="Times New Roman" panose="02020603050405020304" pitchFamily="18" charset="0"/>
                        </a:rPr>
                        <a:t> к </a:t>
                      </a:r>
                      <a:r>
                        <a:rPr lang="en-US" sz="1400" dirty="0" err="1">
                          <a:effectLst/>
                          <a:latin typeface="+mn-lt"/>
                          <a:cs typeface="Times New Roman" panose="02020603050405020304" pitchFamily="18" charset="0"/>
                        </a:rPr>
                        <a:t>специалистам</a:t>
                      </a:r>
                      <a:r>
                        <a:rPr lang="en-US" sz="1400" dirty="0">
                          <a:effectLst/>
                          <a:latin typeface="+mn-lt"/>
                          <a:cs typeface="Times New Roman" panose="02020603050405020304" pitchFamily="18" charset="0"/>
                        </a:rPr>
                        <a:t>.</a:t>
                      </a:r>
                      <a:r>
                        <a:rPr lang="en-US" sz="1400" dirty="0">
                          <a:solidFill>
                            <a:srgbClr val="0070C0"/>
                          </a:solidFill>
                          <a:effectLst/>
                          <a:latin typeface="+mn-lt"/>
                          <a:cs typeface="Times New Roman" panose="02020603050405020304" pitchFamily="18" charset="0"/>
                        </a:rPr>
                        <a:t> </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966622"/>
                  </a:ext>
                </a:extLst>
              </a:tr>
              <a:tr h="734087">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Ограничения</a:t>
                      </a:r>
                      <a:endParaRPr lang="en-US" sz="1400" dirty="0">
                        <a:effectLst/>
                        <a:latin typeface="+mn-lt"/>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Вопросы, связанные с затратами на разработку и обслуживание.</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12591"/>
                  </a:ext>
                </a:extLst>
              </a:tr>
            </a:tbl>
          </a:graphicData>
        </a:graphic>
      </p:graphicFrame>
      <p:sp>
        <p:nvSpPr>
          <p:cNvPr id="9" name="Rechthoek 4"/>
          <p:cNvSpPr/>
          <p:nvPr/>
        </p:nvSpPr>
        <p:spPr>
          <a:xfrm>
            <a:off x="6789611" y="1247560"/>
            <a:ext cx="4417670" cy="2469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80541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879804663"/>
              </p:ext>
            </p:extLst>
          </p:nvPr>
        </p:nvGraphicFramePr>
        <p:xfrm>
          <a:off x="247553" y="1177670"/>
          <a:ext cx="5832475" cy="4880323"/>
        </p:xfrm>
        <a:graphic>
          <a:graphicData uri="http://schemas.openxmlformats.org/drawingml/2006/table">
            <a:tbl>
              <a:tblPr firstRow="1" firstCol="1" bandRow="1">
                <a:tableStyleId>{2D5ABB26-0587-4C30-8999-92F81FD0307C}</a:tableStyleId>
              </a:tblPr>
              <a:tblGrid>
                <a:gridCol w="1021995">
                  <a:extLst>
                    <a:ext uri="{9D8B030D-6E8A-4147-A177-3AD203B41FA5}">
                      <a16:colId xmlns:a16="http://schemas.microsoft.com/office/drawing/2014/main" val="3950935349"/>
                    </a:ext>
                  </a:extLst>
                </a:gridCol>
                <a:gridCol w="4810480">
                  <a:extLst>
                    <a:ext uri="{9D8B030D-6E8A-4147-A177-3AD203B41FA5}">
                      <a16:colId xmlns:a16="http://schemas.microsoft.com/office/drawing/2014/main" val="3780028205"/>
                    </a:ext>
                  </a:extLst>
                </a:gridCol>
              </a:tblGrid>
              <a:tr h="228232">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10. Platform for Post-Discharge Information Sharing</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469160869"/>
                  </a:ext>
                </a:extLst>
              </a:tr>
              <a:tr h="1183405">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Create a Q&amp;A section that parents can use to easily ask questions after discharge. </a:t>
                      </a:r>
                      <a:endParaRPr lang="ru-RU" sz="14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Create a platform for parents of discharged babies, allowing them to exchange information with each other.</a:t>
                      </a:r>
                      <a:r>
                        <a:rPr lang="ru-RU" sz="1400" dirty="0">
                          <a:solidFill>
                            <a:srgbClr val="0070C0"/>
                          </a:solidFill>
                          <a:effectLst/>
                          <a:latin typeface="+mn-lt"/>
                          <a:cs typeface="Times New Roman" panose="02020603050405020304" pitchFamily="18" charset="0"/>
                        </a:rPr>
                        <a:t>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Provide emergency contact guides.</a:t>
                      </a: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399473236"/>
                  </a:ext>
                </a:extLst>
              </a:tr>
              <a:tr h="139275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Problem</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400" dirty="0">
                          <a:solidFill>
                            <a:srgbClr val="0070C0"/>
                          </a:solidFill>
                          <a:effectLst/>
                          <a:latin typeface="+mn-lt"/>
                          <a:cs typeface="Times New Roman" panose="02020603050405020304" pitchFamily="18" charset="0"/>
                        </a:rPr>
                        <a:t>Increased workload for nurses due to big and small inquiries from parents. </a:t>
                      </a:r>
                      <a:endParaRPr lang="ru-RU" sz="1400" dirty="0">
                        <a:effectLst/>
                        <a:latin typeface="+mn-lt"/>
                        <a:cs typeface="Times New Roman" panose="02020603050405020304" pitchFamily="18" charset="0"/>
                      </a:endParaRPr>
                    </a:p>
                    <a:p>
                      <a:pPr algn="ctr">
                        <a:lnSpc>
                          <a:spcPct val="107000"/>
                        </a:lnSpc>
                        <a:spcAft>
                          <a:spcPts val="0"/>
                        </a:spcAft>
                      </a:pPr>
                      <a:r>
                        <a:rPr lang="en-US" sz="1400" dirty="0">
                          <a:solidFill>
                            <a:srgbClr val="0070C0"/>
                          </a:solidFill>
                          <a:effectLst/>
                          <a:latin typeface="+mn-lt"/>
                          <a:cs typeface="Times New Roman" panose="02020603050405020304" pitchFamily="18" charset="0"/>
                        </a:rPr>
                        <a:t>After discharge, parents face real-life childrearing challenges and develop numerous questions. </a:t>
                      </a:r>
                      <a:endParaRPr lang="ru-RU" sz="1400" dirty="0">
                        <a:solidFill>
                          <a:srgbClr val="0070C0"/>
                        </a:solidFill>
                        <a:effectLst/>
                        <a:latin typeface="+mn-lt"/>
                        <a:cs typeface="Times New Roman" panose="02020603050405020304" pitchFamily="18" charset="0"/>
                      </a:endParaRPr>
                    </a:p>
                    <a:p>
                      <a:pPr algn="ctr">
                        <a:lnSpc>
                          <a:spcPct val="107000"/>
                        </a:lnSpc>
                        <a:spcAft>
                          <a:spcPts val="0"/>
                        </a:spcAft>
                      </a:pPr>
                      <a:r>
                        <a:rPr lang="en-US" sz="1400" dirty="0">
                          <a:solidFill>
                            <a:srgbClr val="0070C0"/>
                          </a:solidFill>
                          <a:effectLst/>
                          <a:latin typeface="+mn-lt"/>
                          <a:cs typeface="Times New Roman" panose="02020603050405020304" pitchFamily="18" charset="0"/>
                        </a:rPr>
                        <a:t>They access experience-based, incorrect information from the internet and respond based on such information. </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2920208"/>
                  </a:ext>
                </a:extLst>
              </a:tr>
              <a:tr h="852643">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Tangible action</a:t>
                      </a:r>
                      <a:endParaRPr lang="en-US" sz="1400" b="1"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Post a Q&amp;A section on frequently asked questions.</a:t>
                      </a:r>
                      <a:r>
                        <a:rPr lang="ru-RU" sz="1400" dirty="0">
                          <a:effectLst/>
                          <a:latin typeface="+mn-lt"/>
                          <a:cs typeface="Times New Roman" panose="02020603050405020304" pitchFamily="18" charset="0"/>
                        </a:rPr>
                        <a:t>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Create an internal community to facilitate information exchange among parents. </a:t>
                      </a:r>
                      <a:endParaRPr lang="ru-RU" sz="14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Expert responses promote reliability and a reduced workload for nurses.</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901648"/>
                  </a:ext>
                </a:extLst>
              </a:tr>
              <a:tr h="944612">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Limitation</a:t>
                      </a:r>
                      <a:endParaRPr lang="en-US" sz="1400" dirty="0">
                        <a:effectLst/>
                        <a:latin typeface="+mn-lt"/>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Difficulties in ongoing operations and management. </a:t>
                      </a:r>
                      <a:endParaRPr lang="ru-RU" sz="14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Requires real-time responses.</a:t>
                      </a:r>
                      <a:r>
                        <a:rPr lang="ru-RU" sz="1400" dirty="0">
                          <a:solidFill>
                            <a:srgbClr val="0070C0"/>
                          </a:solidFill>
                          <a:effectLst/>
                          <a:latin typeface="+mn-lt"/>
                          <a:cs typeface="Times New Roman" panose="02020603050405020304" pitchFamily="18" charset="0"/>
                        </a:rPr>
                        <a:t>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May face the risk of becoming a general online community.</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7183255"/>
                  </a:ext>
                </a:extLst>
              </a:tr>
            </a:tbl>
          </a:graphicData>
        </a:graphic>
      </p:graphicFrame>
      <p:sp>
        <p:nvSpPr>
          <p:cNvPr id="3" name="Titel 1"/>
          <p:cNvSpPr>
            <a:spLocks noGrp="1"/>
          </p:cNvSpPr>
          <p:nvPr>
            <p:ph type="title"/>
          </p:nvPr>
        </p:nvSpPr>
        <p:spPr>
          <a:xfrm>
            <a:off x="1708747" y="73877"/>
            <a:ext cx="9005591" cy="1012371"/>
          </a:xfrm>
        </p:spPr>
        <p:txBody>
          <a:bodyPr>
            <a:noAutofit/>
          </a:bodyPr>
          <a:lstStyle/>
          <a:p>
            <a:r>
              <a:rPr lang="nl-NL" sz="2000" b="1" dirty="0"/>
              <a:t>Results: </a:t>
            </a:r>
            <a:r>
              <a:rPr lang="nl-NL" sz="2000" b="1" dirty="0">
                <a:solidFill>
                  <a:srgbClr val="FF0000"/>
                </a:solidFill>
              </a:rPr>
              <a:t>Validation</a:t>
            </a:r>
            <a:r>
              <a:rPr lang="nl-NL" sz="2000" b="1" dirty="0"/>
              <a:t> </a:t>
            </a:r>
            <a:br>
              <a:rPr lang="nl-NL" sz="2000" b="1" dirty="0"/>
            </a:br>
            <a:r>
              <a:rPr lang="nl-NL" sz="2000" b="1" dirty="0"/>
              <a:t>of design strategy &amp; health care Service Design concepts</a:t>
            </a:r>
            <a:br>
              <a:rPr lang="ru-RU" sz="2000" b="1" dirty="0"/>
            </a:br>
            <a:r>
              <a:rPr lang="ru-RU" sz="2000" b="1" dirty="0">
                <a:solidFill>
                  <a:schemeClr val="tx1"/>
                </a:solidFill>
              </a:rPr>
              <a:t>Результаты: </a:t>
            </a:r>
            <a:r>
              <a:rPr lang="ru-RU" sz="2000" b="1" dirty="0" err="1">
                <a:solidFill>
                  <a:srgbClr val="C00000"/>
                </a:solidFill>
              </a:rPr>
              <a:t>Валидация</a:t>
            </a:r>
            <a:r>
              <a:rPr lang="ru-RU" sz="2000" b="1" dirty="0">
                <a:solidFill>
                  <a:schemeClr val="tx1"/>
                </a:solidFill>
              </a:rPr>
              <a:t> стратегии дизайна и концепций дизайна услуг здравоохранения.</a:t>
            </a:r>
            <a:endParaRPr lang="nl-NL" sz="2000" b="1" dirty="0"/>
          </a:p>
        </p:txBody>
      </p:sp>
      <p:sp>
        <p:nvSpPr>
          <p:cNvPr id="5" name="Rechthoek 6"/>
          <p:cNvSpPr/>
          <p:nvPr/>
        </p:nvSpPr>
        <p:spPr>
          <a:xfrm>
            <a:off x="1192175" y="1177670"/>
            <a:ext cx="4540032" cy="2480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6" name="Таблица 5"/>
          <p:cNvGraphicFramePr>
            <a:graphicFrameLocks noGrp="1"/>
          </p:cNvGraphicFramePr>
          <p:nvPr>
            <p:extLst>
              <p:ext uri="{D42A27DB-BD31-4B8C-83A1-F6EECF244321}">
                <p14:modId xmlns:p14="http://schemas.microsoft.com/office/powerpoint/2010/main" val="3700514771"/>
              </p:ext>
            </p:extLst>
          </p:nvPr>
        </p:nvGraphicFramePr>
        <p:xfrm>
          <a:off x="6211542" y="1177670"/>
          <a:ext cx="5766620" cy="5366329"/>
        </p:xfrm>
        <a:graphic>
          <a:graphicData uri="http://schemas.openxmlformats.org/drawingml/2006/table">
            <a:tbl>
              <a:tblPr firstRow="1" firstCol="1" bandRow="1">
                <a:tableStyleId>{2D5ABB26-0587-4C30-8999-92F81FD0307C}</a:tableStyleId>
              </a:tblPr>
              <a:tblGrid>
                <a:gridCol w="1010455">
                  <a:extLst>
                    <a:ext uri="{9D8B030D-6E8A-4147-A177-3AD203B41FA5}">
                      <a16:colId xmlns:a16="http://schemas.microsoft.com/office/drawing/2014/main" val="3950935349"/>
                    </a:ext>
                  </a:extLst>
                </a:gridCol>
                <a:gridCol w="4756165">
                  <a:extLst>
                    <a:ext uri="{9D8B030D-6E8A-4147-A177-3AD203B41FA5}">
                      <a16:colId xmlns:a16="http://schemas.microsoft.com/office/drawing/2014/main" val="3780028205"/>
                    </a:ext>
                  </a:extLst>
                </a:gridCol>
              </a:tblGrid>
              <a:tr h="228232">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10. Платформа для обмена информацией после выписки</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469160869"/>
                  </a:ext>
                </a:extLst>
              </a:tr>
              <a:tr h="1183405">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Создайте раздел вопросов и ответов, который родители могут использовать, чтобы легко задавать вопросы после выписки. </a:t>
                      </a:r>
                    </a:p>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Создайте платформу для родителей выписанных младенцев, позволяющую им обмениваться информацией друг с другом.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err="1">
                          <a:effectLst/>
                          <a:latin typeface="+mn-lt"/>
                          <a:cs typeface="Times New Roman" panose="02020603050405020304" pitchFamily="18" charset="0"/>
                        </a:rPr>
                        <a:t>Предоставьте</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инструкции</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по</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контактам</a:t>
                      </a:r>
                      <a:r>
                        <a:rPr lang="en-US" sz="1400" dirty="0">
                          <a:effectLst/>
                          <a:latin typeface="+mn-lt"/>
                          <a:cs typeface="Times New Roman" panose="02020603050405020304" pitchFamily="18" charset="0"/>
                        </a:rPr>
                        <a:t> в </a:t>
                      </a:r>
                      <a:r>
                        <a:rPr lang="en-US" sz="1400" dirty="0" err="1">
                          <a:effectLst/>
                          <a:latin typeface="+mn-lt"/>
                          <a:cs typeface="Times New Roman" panose="02020603050405020304" pitchFamily="18" charset="0"/>
                        </a:rPr>
                        <a:t>чрезвычайных</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ситуациях</a:t>
                      </a:r>
                      <a:r>
                        <a:rPr lang="en-US" sz="1400" dirty="0">
                          <a:effectLst/>
                          <a:latin typeface="+mn-lt"/>
                          <a:cs typeface="Times New Roman" panose="02020603050405020304" pitchFamily="18" charset="0"/>
                        </a:rPr>
                        <a:t>.</a:t>
                      </a:r>
                      <a:endParaRPr lang="en-US" sz="1400" dirty="0">
                        <a:solidFill>
                          <a:srgbClr val="0070C0"/>
                        </a:solidFill>
                        <a:effectLst/>
                        <a:latin typeface="+mn-lt"/>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399473236"/>
                  </a:ext>
                </a:extLst>
              </a:tr>
              <a:tr h="1579570">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err="1">
                          <a:effectLst/>
                          <a:latin typeface="+mn-lt"/>
                          <a:cs typeface="Times New Roman" panose="02020603050405020304" pitchFamily="18" charset="0"/>
                        </a:rPr>
                        <a:t>Проблема</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400" dirty="0">
                          <a:effectLst/>
                          <a:latin typeface="+mn-lt"/>
                          <a:cs typeface="Times New Roman" panose="02020603050405020304" pitchFamily="18" charset="0"/>
                        </a:rPr>
                        <a:t>Повышенная нагрузка на медсестер из-за больших и малых запросов родителей. </a:t>
                      </a:r>
                    </a:p>
                    <a:p>
                      <a:pPr algn="ctr">
                        <a:lnSpc>
                          <a:spcPct val="107000"/>
                        </a:lnSpc>
                        <a:spcAft>
                          <a:spcPts val="0"/>
                        </a:spcAft>
                      </a:pPr>
                      <a:r>
                        <a:rPr lang="ru-RU" sz="1400" dirty="0">
                          <a:effectLst/>
                          <a:latin typeface="+mn-lt"/>
                          <a:cs typeface="Times New Roman" panose="02020603050405020304" pitchFamily="18" charset="0"/>
                        </a:rPr>
                        <a:t>После выписки родители сталкиваются с реальными проблемами воспитания детей и задают множество вопросов. Они получают доступ к неверной информации, основанной на опыте, из Интернета и отвечают, основываясь на такой информации.</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2920208"/>
                  </a:ext>
                </a:extLst>
              </a:tr>
              <a:tr h="1422199">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err="1">
                          <a:effectLst/>
                          <a:latin typeface="+mn-lt"/>
                          <a:cs typeface="Times New Roman" panose="02020603050405020304" pitchFamily="18" charset="0"/>
                        </a:rPr>
                        <a:t>Ощутимое</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действие</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Разместите раздел вопросов и ответов с часто задаваемыми вопросами. </a:t>
                      </a:r>
                    </a:p>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Создайте внутреннее сообщество для облегчения обмена информацией между родителями. </a:t>
                      </a:r>
                    </a:p>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Ответы экспертов способствуют повышению надежности и снижению нагрузки на медсестер.</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901648"/>
                  </a:ext>
                </a:extLst>
              </a:tr>
              <a:tr h="944612">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Ограничения</a:t>
                      </a:r>
                      <a:endParaRPr lang="en-US" sz="1400" dirty="0">
                        <a:effectLst/>
                        <a:latin typeface="+mn-lt"/>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Трудности в текущей деятельности и управлении</a:t>
                      </a:r>
                    </a:p>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effectLst/>
                          <a:latin typeface="+mn-lt"/>
                          <a:cs typeface="Times New Roman" panose="02020603050405020304" pitchFamily="18" charset="0"/>
                        </a:rPr>
                        <a:t>Требуются ответы в режиме реального времени.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err="1">
                          <a:effectLst/>
                          <a:latin typeface="+mn-lt"/>
                          <a:cs typeface="Times New Roman" panose="02020603050405020304" pitchFamily="18" charset="0"/>
                        </a:rPr>
                        <a:t>Может</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столкнуться</a:t>
                      </a:r>
                      <a:r>
                        <a:rPr lang="en-US" sz="1400" dirty="0">
                          <a:effectLst/>
                          <a:latin typeface="+mn-lt"/>
                          <a:cs typeface="Times New Roman" panose="02020603050405020304" pitchFamily="18" charset="0"/>
                        </a:rPr>
                        <a:t> с </a:t>
                      </a:r>
                      <a:r>
                        <a:rPr lang="en-US" sz="1400" dirty="0" err="1">
                          <a:effectLst/>
                          <a:latin typeface="+mn-lt"/>
                          <a:cs typeface="Times New Roman" panose="02020603050405020304" pitchFamily="18" charset="0"/>
                        </a:rPr>
                        <a:t>риском</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превратиться</a:t>
                      </a:r>
                      <a:r>
                        <a:rPr lang="en-US" sz="1400" dirty="0">
                          <a:effectLst/>
                          <a:latin typeface="+mn-lt"/>
                          <a:cs typeface="Times New Roman" panose="02020603050405020304" pitchFamily="18" charset="0"/>
                        </a:rPr>
                        <a:t> в </a:t>
                      </a:r>
                      <a:r>
                        <a:rPr lang="en-US" sz="1400" dirty="0" err="1">
                          <a:effectLst/>
                          <a:latin typeface="+mn-lt"/>
                          <a:cs typeface="Times New Roman" panose="02020603050405020304" pitchFamily="18" charset="0"/>
                        </a:rPr>
                        <a:t>обычное</a:t>
                      </a:r>
                      <a:r>
                        <a:rPr lang="en-US" sz="1400" dirty="0">
                          <a:effectLst/>
                          <a:latin typeface="+mn-lt"/>
                          <a:cs typeface="Times New Roman" panose="02020603050405020304" pitchFamily="18" charset="0"/>
                        </a:rPr>
                        <a:t> </a:t>
                      </a:r>
                      <a:r>
                        <a:rPr lang="en-US" sz="1400" dirty="0" err="1">
                          <a:effectLst/>
                          <a:latin typeface="+mn-lt"/>
                          <a:cs typeface="Times New Roman" panose="02020603050405020304" pitchFamily="18" charset="0"/>
                        </a:rPr>
                        <a:t>интернет-сообщество</a:t>
                      </a:r>
                      <a:r>
                        <a:rPr lang="en-US" sz="1400" dirty="0">
                          <a:effectLst/>
                          <a:latin typeface="+mn-lt"/>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7183255"/>
                  </a:ext>
                </a:extLst>
              </a:tr>
            </a:tbl>
          </a:graphicData>
        </a:graphic>
      </p:graphicFrame>
      <p:sp>
        <p:nvSpPr>
          <p:cNvPr id="7" name="Rechthoek 6"/>
          <p:cNvSpPr/>
          <p:nvPr/>
        </p:nvSpPr>
        <p:spPr>
          <a:xfrm>
            <a:off x="6824836" y="1177669"/>
            <a:ext cx="4540032" cy="2480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08767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6054" y="366936"/>
            <a:ext cx="11277600" cy="629387"/>
          </a:xfrm>
        </p:spPr>
        <p:txBody>
          <a:bodyPr>
            <a:normAutofit/>
          </a:bodyPr>
          <a:lstStyle/>
          <a:p>
            <a:r>
              <a:rPr lang="nl-NL" sz="3600" b="1" dirty="0"/>
              <a:t>Expert Validity</a:t>
            </a:r>
            <a:r>
              <a:rPr lang="kk-KZ" sz="3600" b="1" dirty="0"/>
              <a:t>/</a:t>
            </a:r>
            <a:r>
              <a:rPr lang="nl-NL" sz="3600" b="1" dirty="0"/>
              <a:t> </a:t>
            </a:r>
            <a:r>
              <a:rPr lang="ru-RU" sz="3600" b="1" dirty="0">
                <a:solidFill>
                  <a:schemeClr val="tx1"/>
                </a:solidFill>
              </a:rPr>
              <a:t>Экспертная </a:t>
            </a:r>
            <a:r>
              <a:rPr lang="ru-RU" sz="3600" b="1" dirty="0" err="1">
                <a:solidFill>
                  <a:schemeClr val="tx1"/>
                </a:solidFill>
              </a:rPr>
              <a:t>валидность</a:t>
            </a:r>
            <a:endParaRPr lang="nl-NL" sz="3600" b="1" dirty="0">
              <a:solidFill>
                <a:schemeClr val="tx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84300180"/>
              </p:ext>
            </p:extLst>
          </p:nvPr>
        </p:nvGraphicFramePr>
        <p:xfrm>
          <a:off x="167148" y="1074231"/>
          <a:ext cx="5801033" cy="5582207"/>
        </p:xfrm>
        <a:graphic>
          <a:graphicData uri="http://schemas.openxmlformats.org/drawingml/2006/table">
            <a:tbl>
              <a:tblPr firstRow="1" firstCol="1" bandRow="1">
                <a:tableStyleId>{2D5ABB26-0587-4C30-8999-92F81FD0307C}</a:tableStyleId>
              </a:tblPr>
              <a:tblGrid>
                <a:gridCol w="4299658">
                  <a:extLst>
                    <a:ext uri="{9D8B030D-6E8A-4147-A177-3AD203B41FA5}">
                      <a16:colId xmlns:a16="http://schemas.microsoft.com/office/drawing/2014/main" val="1662875856"/>
                    </a:ext>
                  </a:extLst>
                </a:gridCol>
                <a:gridCol w="558547">
                  <a:extLst>
                    <a:ext uri="{9D8B030D-6E8A-4147-A177-3AD203B41FA5}">
                      <a16:colId xmlns:a16="http://schemas.microsoft.com/office/drawing/2014/main" val="2547004684"/>
                    </a:ext>
                  </a:extLst>
                </a:gridCol>
                <a:gridCol w="942828">
                  <a:extLst>
                    <a:ext uri="{9D8B030D-6E8A-4147-A177-3AD203B41FA5}">
                      <a16:colId xmlns:a16="http://schemas.microsoft.com/office/drawing/2014/main" val="2029477417"/>
                    </a:ext>
                  </a:extLst>
                </a:gridCol>
              </a:tblGrid>
              <a:tr h="269773">
                <a:tc gridSpan="3">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Table 4. Expert validity</a:t>
                      </a:r>
                      <a:endParaRPr lang="en-US" sz="1600" dirty="0">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9339986"/>
                  </a:ext>
                </a:extLst>
              </a:tr>
              <a:tr h="809319">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Healthcare Service Design Concept</a:t>
                      </a:r>
                      <a:r>
                        <a:rPr lang="ru-RU" sz="1600" dirty="0">
                          <a:solidFill>
                            <a:srgbClr val="0070C0"/>
                          </a:solidFill>
                          <a:effectLst/>
                          <a:latin typeface="+mn-lt"/>
                        </a:rPr>
                        <a:t> </a:t>
                      </a:r>
                      <a:r>
                        <a:rPr lang="en-US" sz="1600" dirty="0">
                          <a:solidFill>
                            <a:srgbClr val="0070C0"/>
                          </a:solidFill>
                          <a:effectLst/>
                          <a:latin typeface="+mn-lt"/>
                        </a:rPr>
                        <a:t> </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600" dirty="0">
                          <a:solidFill>
                            <a:srgbClr val="0070C0"/>
                          </a:solidFill>
                          <a:effectLst/>
                          <a:latin typeface="+mn-lt"/>
                        </a:rPr>
                        <a:t>Mean</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600" dirty="0">
                          <a:solidFill>
                            <a:srgbClr val="0070C0"/>
                          </a:solidFill>
                          <a:effectLst/>
                          <a:latin typeface="+mn-lt"/>
                        </a:rPr>
                        <a:t>Overall Mean</a:t>
                      </a:r>
                      <a:r>
                        <a:rPr lang="ru-RU" sz="1600" dirty="0">
                          <a:solidFill>
                            <a:srgbClr val="0070C0"/>
                          </a:solidFill>
                          <a:effectLst/>
                          <a:latin typeface="+mn-lt"/>
                        </a:rPr>
                        <a:t> </a:t>
                      </a:r>
                      <a:endParaRPr lang="en-US" sz="1600" dirty="0">
                        <a:solidFill>
                          <a:schemeClr val="tx1"/>
                        </a:solidFill>
                        <a:effectLst/>
                        <a:latin typeface="+mn-lt"/>
                      </a:endParaRPr>
                    </a:p>
                    <a:p>
                      <a:pPr algn="ctr">
                        <a:lnSpc>
                          <a:spcPct val="107000"/>
                        </a:lnSpc>
                        <a:spcAft>
                          <a:spcPts val="0"/>
                        </a:spcAft>
                      </a:pPr>
                      <a:r>
                        <a:rPr lang="en-US" sz="1600" dirty="0">
                          <a:solidFill>
                            <a:srgbClr val="0070C0"/>
                          </a:solidFill>
                          <a:effectLst/>
                          <a:latin typeface="+mn-lt"/>
                        </a:rPr>
                        <a:t> </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544690"/>
                  </a:ext>
                </a:extLst>
              </a:tr>
              <a:tr h="53954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1. Improving the design of educational materials.</a:t>
                      </a:r>
                      <a:endParaRPr lang="en-US" sz="1600" dirty="0">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kk-KZ" sz="1600">
                          <a:solidFill>
                            <a:srgbClr val="0070C0"/>
                          </a:solidFill>
                          <a:effectLst/>
                          <a:latin typeface="+mn-lt"/>
                        </a:rPr>
                        <a:t>5</a:t>
                      </a:r>
                      <a:r>
                        <a:rPr lang="ru-RU" sz="1600">
                          <a:solidFill>
                            <a:srgbClr val="0070C0"/>
                          </a:solidFill>
                          <a:effectLst/>
                          <a:latin typeface="+mn-lt"/>
                        </a:rPr>
                        <a:t>.88</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10">
                  <a:txBody>
                    <a:bodyPr/>
                    <a:lstStyle/>
                    <a:p>
                      <a:pPr algn="ctr">
                        <a:lnSpc>
                          <a:spcPct val="107000"/>
                        </a:lnSpc>
                        <a:spcAft>
                          <a:spcPts val="0"/>
                        </a:spcAft>
                      </a:pPr>
                      <a:r>
                        <a:rPr lang="ru-RU" sz="1600" dirty="0">
                          <a:solidFill>
                            <a:srgbClr val="0070C0"/>
                          </a:solidFill>
                          <a:effectLst/>
                          <a:latin typeface="+mn-lt"/>
                        </a:rPr>
                        <a:t>5.60</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8948841"/>
                  </a:ext>
                </a:extLst>
              </a:tr>
              <a:tr h="809319">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2. Improving guidance materials for caring for high-risk infants.  </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rgbClr val="0070C0"/>
                          </a:solidFill>
                          <a:effectLst/>
                          <a:latin typeface="+mn-lt"/>
                        </a:rPr>
                        <a:t>5.81</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737290832"/>
                  </a:ext>
                </a:extLst>
              </a:tr>
              <a:tr h="269773">
                <a:tc>
                  <a:txBody>
                    <a:bodyPr/>
                    <a:lstStyle/>
                    <a:p>
                      <a:pPr>
                        <a:lnSpc>
                          <a:spcPct val="107000"/>
                        </a:lnSpc>
                        <a:spcAft>
                          <a:spcPts val="0"/>
                        </a:spcAft>
                      </a:pPr>
                      <a:r>
                        <a:rPr lang="en-US" sz="1600" dirty="0">
                          <a:solidFill>
                            <a:srgbClr val="0070C0"/>
                          </a:solidFill>
                          <a:effectLst/>
                          <a:latin typeface="+mn-lt"/>
                        </a:rPr>
                        <a:t>3. Practicum kit.</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rgbClr val="0070C0"/>
                          </a:solidFill>
                          <a:effectLst/>
                          <a:latin typeface="+mn-lt"/>
                        </a:rPr>
                        <a:t>5.85</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738766371"/>
                  </a:ext>
                </a:extLst>
              </a:tr>
              <a:tr h="26977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4. Parent proficiency checklist.</a:t>
                      </a:r>
                      <a:endParaRPr lang="en-US" sz="1600" dirty="0">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rgbClr val="0070C0"/>
                          </a:solidFill>
                          <a:effectLst/>
                          <a:latin typeface="+mn-lt"/>
                        </a:rPr>
                        <a:t>5.95</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981722986"/>
                  </a:ext>
                </a:extLst>
              </a:tr>
              <a:tr h="542503">
                <a:tc>
                  <a:txBody>
                    <a:bodyPr/>
                    <a:lstStyle/>
                    <a:p>
                      <a:pPr>
                        <a:lnSpc>
                          <a:spcPct val="107000"/>
                        </a:lnSpc>
                        <a:spcAft>
                          <a:spcPts val="0"/>
                        </a:spcAft>
                      </a:pPr>
                      <a:r>
                        <a:rPr lang="en-US" sz="1600" dirty="0">
                          <a:solidFill>
                            <a:srgbClr val="0070C0"/>
                          </a:solidFill>
                          <a:effectLst/>
                          <a:latin typeface="+mn-lt"/>
                        </a:rPr>
                        <a:t>5. Systematic parental education manual.</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rgbClr val="0070C0"/>
                          </a:solidFill>
                          <a:effectLst/>
                          <a:latin typeface="+mn-lt"/>
                        </a:rPr>
                        <a:t>5.57</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042214906"/>
                  </a:ext>
                </a:extLst>
              </a:tr>
              <a:tr h="53954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6. Predictable guidelines for testing and treatment plans.</a:t>
                      </a:r>
                      <a:endParaRPr lang="en-US" sz="1600" dirty="0">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rgbClr val="0070C0"/>
                          </a:solidFill>
                          <a:effectLst/>
                          <a:latin typeface="+mn-lt"/>
                        </a:rPr>
                        <a:t>5.69</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876407838"/>
                  </a:ext>
                </a:extLst>
              </a:tr>
              <a:tr h="361668">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7. Waiting time that provides comfort</a:t>
                      </a:r>
                      <a:endParaRPr lang="en-US" sz="1600" dirty="0">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rgbClr val="0070C0"/>
                          </a:solidFill>
                          <a:effectLst/>
                          <a:latin typeface="+mn-lt"/>
                        </a:rPr>
                        <a:t>5.52</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632176193"/>
                  </a:ext>
                </a:extLst>
              </a:tr>
              <a:tr h="361668">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8. Message cards that convey feelings</a:t>
                      </a:r>
                      <a:endParaRPr lang="en-US" sz="1600" dirty="0">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rgbClr val="0070C0"/>
                          </a:solidFill>
                          <a:effectLst/>
                          <a:latin typeface="+mn-lt"/>
                        </a:rPr>
                        <a:t>5.33</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29274164"/>
                  </a:ext>
                </a:extLst>
              </a:tr>
              <a:tr h="269773">
                <a:tc>
                  <a:txBody>
                    <a:bodyPr/>
                    <a:lstStyle/>
                    <a:p>
                      <a:pPr>
                        <a:lnSpc>
                          <a:spcPct val="107000"/>
                        </a:lnSpc>
                        <a:spcAft>
                          <a:spcPts val="0"/>
                        </a:spcAft>
                      </a:pPr>
                      <a:r>
                        <a:rPr lang="en-US" sz="1600" dirty="0">
                          <a:solidFill>
                            <a:srgbClr val="0070C0"/>
                          </a:solidFill>
                          <a:effectLst/>
                          <a:latin typeface="+mn-lt"/>
                        </a:rPr>
                        <a:t>9. Reservation system for visits.</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rgbClr val="0070C0"/>
                          </a:solidFill>
                          <a:effectLst/>
                          <a:latin typeface="+mn-lt"/>
                        </a:rPr>
                        <a:t>5.21</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384951211"/>
                  </a:ext>
                </a:extLst>
              </a:tr>
              <a:tr h="53954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10. Post-discharge information sharing platform</a:t>
                      </a:r>
                      <a:endParaRPr lang="en-US" sz="1600" dirty="0">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dirty="0">
                          <a:solidFill>
                            <a:srgbClr val="0070C0"/>
                          </a:solidFill>
                          <a:effectLst/>
                          <a:latin typeface="+mn-lt"/>
                        </a:rPr>
                        <a:t>5.16</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502178686"/>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736676309"/>
              </p:ext>
            </p:extLst>
          </p:nvPr>
        </p:nvGraphicFramePr>
        <p:xfrm>
          <a:off x="6199238" y="1074231"/>
          <a:ext cx="5801033" cy="5582207"/>
        </p:xfrm>
        <a:graphic>
          <a:graphicData uri="http://schemas.openxmlformats.org/drawingml/2006/table">
            <a:tbl>
              <a:tblPr firstRow="1" firstCol="1" bandRow="1">
                <a:tableStyleId>{2D5ABB26-0587-4C30-8999-92F81FD0307C}</a:tableStyleId>
              </a:tblPr>
              <a:tblGrid>
                <a:gridCol w="4299658">
                  <a:extLst>
                    <a:ext uri="{9D8B030D-6E8A-4147-A177-3AD203B41FA5}">
                      <a16:colId xmlns:a16="http://schemas.microsoft.com/office/drawing/2014/main" val="1662875856"/>
                    </a:ext>
                  </a:extLst>
                </a:gridCol>
                <a:gridCol w="558547">
                  <a:extLst>
                    <a:ext uri="{9D8B030D-6E8A-4147-A177-3AD203B41FA5}">
                      <a16:colId xmlns:a16="http://schemas.microsoft.com/office/drawing/2014/main" val="2547004684"/>
                    </a:ext>
                  </a:extLst>
                </a:gridCol>
                <a:gridCol w="942828">
                  <a:extLst>
                    <a:ext uri="{9D8B030D-6E8A-4147-A177-3AD203B41FA5}">
                      <a16:colId xmlns:a16="http://schemas.microsoft.com/office/drawing/2014/main" val="2029477417"/>
                    </a:ext>
                  </a:extLst>
                </a:gridCol>
              </a:tblGrid>
              <a:tr h="269773">
                <a:tc gridSpan="3">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err="1">
                          <a:solidFill>
                            <a:schemeClr val="tx1"/>
                          </a:solidFill>
                          <a:effectLst/>
                          <a:latin typeface="+mn-lt"/>
                        </a:rPr>
                        <a:t>Таблица</a:t>
                      </a:r>
                      <a:r>
                        <a:rPr lang="en-US" sz="1600" dirty="0">
                          <a:solidFill>
                            <a:schemeClr val="tx1"/>
                          </a:solidFill>
                          <a:effectLst/>
                          <a:latin typeface="+mn-lt"/>
                        </a:rPr>
                        <a:t> 4. </a:t>
                      </a:r>
                      <a:r>
                        <a:rPr lang="en-US" sz="1600" dirty="0" err="1">
                          <a:solidFill>
                            <a:schemeClr val="tx1"/>
                          </a:solidFill>
                          <a:effectLst/>
                          <a:latin typeface="+mn-lt"/>
                        </a:rPr>
                        <a:t>Экспертная</a:t>
                      </a:r>
                      <a:r>
                        <a:rPr lang="en-US" sz="1600" dirty="0">
                          <a:solidFill>
                            <a:schemeClr val="tx1"/>
                          </a:solidFill>
                          <a:effectLst/>
                          <a:latin typeface="+mn-lt"/>
                        </a:rPr>
                        <a:t> </a:t>
                      </a:r>
                      <a:r>
                        <a:rPr lang="ru-RU" sz="1600" dirty="0">
                          <a:solidFill>
                            <a:schemeClr val="tx1"/>
                          </a:solidFill>
                          <a:effectLst/>
                          <a:latin typeface="+mn-lt"/>
                        </a:rPr>
                        <a:t>валидность</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9339986"/>
                  </a:ext>
                </a:extLst>
              </a:tr>
              <a:tr h="809319">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err="1">
                          <a:solidFill>
                            <a:schemeClr val="tx1"/>
                          </a:solidFill>
                          <a:effectLst/>
                          <a:latin typeface="+mn-lt"/>
                        </a:rPr>
                        <a:t>Концепция</a:t>
                      </a:r>
                      <a:r>
                        <a:rPr lang="en-US" sz="1600" dirty="0">
                          <a:solidFill>
                            <a:schemeClr val="tx1"/>
                          </a:solidFill>
                          <a:effectLst/>
                          <a:latin typeface="+mn-lt"/>
                        </a:rPr>
                        <a:t> </a:t>
                      </a:r>
                      <a:r>
                        <a:rPr lang="en-US" sz="1600" dirty="0" err="1">
                          <a:solidFill>
                            <a:schemeClr val="tx1"/>
                          </a:solidFill>
                          <a:effectLst/>
                          <a:latin typeface="+mn-lt"/>
                        </a:rPr>
                        <a:t>дизайна</a:t>
                      </a:r>
                      <a:r>
                        <a:rPr lang="en-US" sz="1600" dirty="0">
                          <a:solidFill>
                            <a:schemeClr val="tx1"/>
                          </a:solidFill>
                          <a:effectLst/>
                          <a:latin typeface="+mn-lt"/>
                        </a:rPr>
                        <a:t> </a:t>
                      </a:r>
                      <a:r>
                        <a:rPr lang="en-US" sz="1600" dirty="0" err="1">
                          <a:solidFill>
                            <a:schemeClr val="tx1"/>
                          </a:solidFill>
                          <a:effectLst/>
                          <a:latin typeface="+mn-lt"/>
                        </a:rPr>
                        <a:t>службы</a:t>
                      </a:r>
                      <a:r>
                        <a:rPr lang="en-US" sz="1600" dirty="0">
                          <a:solidFill>
                            <a:schemeClr val="tx1"/>
                          </a:solidFill>
                          <a:effectLst/>
                          <a:latin typeface="+mn-lt"/>
                        </a:rPr>
                        <a:t> </a:t>
                      </a:r>
                      <a:r>
                        <a:rPr lang="en-US" sz="1600" dirty="0" err="1">
                          <a:solidFill>
                            <a:schemeClr val="tx1"/>
                          </a:solidFill>
                          <a:effectLst/>
                          <a:latin typeface="+mn-lt"/>
                        </a:rPr>
                        <a:t>здравоохранения</a:t>
                      </a:r>
                      <a:endParaRPr lang="en-US" sz="1600" dirty="0">
                        <a:solidFill>
                          <a:schemeClr val="tx1"/>
                        </a:solidFill>
                        <a:effectLst/>
                        <a:latin typeface="+mn-lt"/>
                      </a:endParaRPr>
                    </a:p>
                    <a:p>
                      <a:pPr>
                        <a:lnSpc>
                          <a:spcPct val="107000"/>
                        </a:lnSpc>
                        <a:spcAft>
                          <a:spcPts val="0"/>
                        </a:spcAft>
                      </a:pPr>
                      <a:r>
                        <a:rPr lang="en-US" sz="1600" dirty="0">
                          <a:solidFill>
                            <a:schemeClr val="tx1"/>
                          </a:solidFill>
                          <a:effectLst/>
                          <a:latin typeface="+mn-lt"/>
                        </a:rPr>
                        <a:t> </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dirty="0">
                          <a:solidFill>
                            <a:schemeClr val="tx1"/>
                          </a:solidFill>
                          <a:effectLst/>
                          <a:latin typeface="+mn-lt"/>
                        </a:rPr>
                        <a:t>Среднее</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dirty="0">
                          <a:solidFill>
                            <a:schemeClr val="tx1"/>
                          </a:solidFill>
                          <a:effectLst/>
                          <a:latin typeface="+mn-lt"/>
                        </a:rPr>
                        <a:t>Общее среднее</a:t>
                      </a:r>
                      <a:endParaRPr lang="en-US" sz="1600" dirty="0">
                        <a:solidFill>
                          <a:schemeClr val="tx1"/>
                        </a:solidFill>
                        <a:effectLst/>
                        <a:latin typeface="+mn-lt"/>
                      </a:endParaRPr>
                    </a:p>
                    <a:p>
                      <a:pPr algn="ctr">
                        <a:lnSpc>
                          <a:spcPct val="107000"/>
                        </a:lnSpc>
                        <a:spcAft>
                          <a:spcPts val="0"/>
                        </a:spcAft>
                      </a:pPr>
                      <a:r>
                        <a:rPr lang="en-US" sz="1600" dirty="0">
                          <a:solidFill>
                            <a:schemeClr val="tx1"/>
                          </a:solidFill>
                          <a:effectLst/>
                          <a:latin typeface="+mn-lt"/>
                        </a:rPr>
                        <a:t> </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544690"/>
                  </a:ext>
                </a:extLst>
              </a:tr>
              <a:tr h="53954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mn-lt"/>
                        </a:rPr>
                        <a:t>1. </a:t>
                      </a:r>
                      <a:r>
                        <a:rPr lang="en-US" sz="1600" dirty="0" err="1">
                          <a:solidFill>
                            <a:schemeClr val="tx1"/>
                          </a:solidFill>
                          <a:effectLst/>
                          <a:latin typeface="+mn-lt"/>
                        </a:rPr>
                        <a:t>Совершенствование</a:t>
                      </a:r>
                      <a:r>
                        <a:rPr lang="en-US" sz="1600" dirty="0">
                          <a:solidFill>
                            <a:schemeClr val="tx1"/>
                          </a:solidFill>
                          <a:effectLst/>
                          <a:latin typeface="+mn-lt"/>
                        </a:rPr>
                        <a:t> </a:t>
                      </a:r>
                      <a:r>
                        <a:rPr lang="en-US" sz="1600" dirty="0" err="1">
                          <a:solidFill>
                            <a:schemeClr val="tx1"/>
                          </a:solidFill>
                          <a:effectLst/>
                          <a:latin typeface="+mn-lt"/>
                        </a:rPr>
                        <a:t>дизайна</a:t>
                      </a:r>
                      <a:r>
                        <a:rPr lang="en-US" sz="1600" dirty="0">
                          <a:solidFill>
                            <a:schemeClr val="tx1"/>
                          </a:solidFill>
                          <a:effectLst/>
                          <a:latin typeface="+mn-lt"/>
                        </a:rPr>
                        <a:t> </a:t>
                      </a:r>
                      <a:r>
                        <a:rPr lang="en-US" sz="1600" dirty="0" err="1">
                          <a:solidFill>
                            <a:schemeClr val="tx1"/>
                          </a:solidFill>
                          <a:effectLst/>
                          <a:latin typeface="+mn-lt"/>
                        </a:rPr>
                        <a:t>учебных</a:t>
                      </a:r>
                      <a:r>
                        <a:rPr lang="en-US" sz="1600" dirty="0">
                          <a:solidFill>
                            <a:schemeClr val="tx1"/>
                          </a:solidFill>
                          <a:effectLst/>
                          <a:latin typeface="+mn-lt"/>
                        </a:rPr>
                        <a:t> </a:t>
                      </a:r>
                      <a:r>
                        <a:rPr lang="en-US" sz="1600" dirty="0" err="1">
                          <a:solidFill>
                            <a:schemeClr val="tx1"/>
                          </a:solidFill>
                          <a:effectLst/>
                          <a:latin typeface="+mn-lt"/>
                        </a:rPr>
                        <a:t>материалов</a:t>
                      </a:r>
                      <a:r>
                        <a:rPr lang="en-US" sz="1600" dirty="0">
                          <a:solidFill>
                            <a:schemeClr val="tx1"/>
                          </a:solidFill>
                          <a:effectLst/>
                          <a:latin typeface="+mn-lt"/>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kk-KZ" sz="1600">
                          <a:solidFill>
                            <a:schemeClr val="tx1"/>
                          </a:solidFill>
                          <a:effectLst/>
                          <a:latin typeface="+mn-lt"/>
                        </a:rPr>
                        <a:t>5</a:t>
                      </a:r>
                      <a:r>
                        <a:rPr lang="ru-RU" sz="1600">
                          <a:solidFill>
                            <a:schemeClr val="tx1"/>
                          </a:solidFill>
                          <a:effectLst/>
                          <a:latin typeface="+mn-lt"/>
                        </a:rPr>
                        <a:t>.88</a:t>
                      </a:r>
                      <a:endParaRPr lang="en-US" sz="160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10">
                  <a:txBody>
                    <a:bodyPr/>
                    <a:lstStyle/>
                    <a:p>
                      <a:pPr algn="ctr">
                        <a:lnSpc>
                          <a:spcPct val="107000"/>
                        </a:lnSpc>
                        <a:spcAft>
                          <a:spcPts val="0"/>
                        </a:spcAft>
                      </a:pPr>
                      <a:r>
                        <a:rPr lang="ru-RU" sz="1600" dirty="0">
                          <a:solidFill>
                            <a:schemeClr val="tx1"/>
                          </a:solidFill>
                          <a:effectLst/>
                          <a:latin typeface="+mn-lt"/>
                        </a:rPr>
                        <a:t>5.60</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8948841"/>
                  </a:ext>
                </a:extLst>
              </a:tr>
              <a:tr h="809319">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mn-lt"/>
                        </a:rPr>
                        <a:t>2. </a:t>
                      </a:r>
                      <a:r>
                        <a:rPr lang="ru-RU" sz="1600" dirty="0">
                          <a:solidFill>
                            <a:schemeClr val="tx1"/>
                          </a:solidFill>
                          <a:effectLst/>
                          <a:latin typeface="+mn-lt"/>
                        </a:rPr>
                        <a:t>Улучшение руководящих материалов по уходу за младенцами из группы высокого риска</a:t>
                      </a:r>
                      <a:endParaRPr lang="en-US" sz="1600" dirty="0">
                        <a:solidFill>
                          <a:schemeClr val="tx1"/>
                        </a:solidFill>
                        <a:effectLst/>
                        <a:latin typeface="+mn-lt"/>
                      </a:endParaRPr>
                    </a:p>
                    <a:p>
                      <a:pPr>
                        <a:lnSpc>
                          <a:spcPct val="107000"/>
                        </a:lnSpc>
                        <a:spcAft>
                          <a:spcPts val="0"/>
                        </a:spcAft>
                      </a:pPr>
                      <a:r>
                        <a:rPr lang="en-US" sz="1600" dirty="0">
                          <a:solidFill>
                            <a:schemeClr val="tx1"/>
                          </a:solidFill>
                          <a:effectLst/>
                          <a:latin typeface="+mn-lt"/>
                        </a:rPr>
                        <a:t> </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chemeClr val="tx1"/>
                          </a:solidFill>
                          <a:effectLst/>
                          <a:latin typeface="+mn-lt"/>
                        </a:rPr>
                        <a:t>5.81</a:t>
                      </a:r>
                      <a:endParaRPr lang="en-US" sz="160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737290832"/>
                  </a:ext>
                </a:extLst>
              </a:tr>
              <a:tr h="269773">
                <a:tc>
                  <a:txBody>
                    <a:bodyPr/>
                    <a:lstStyle/>
                    <a:p>
                      <a:pPr>
                        <a:lnSpc>
                          <a:spcPct val="107000"/>
                        </a:lnSpc>
                        <a:spcAft>
                          <a:spcPts val="0"/>
                        </a:spcAft>
                      </a:pPr>
                      <a:r>
                        <a:rPr lang="en-US" sz="1600" dirty="0">
                          <a:solidFill>
                            <a:schemeClr val="tx1"/>
                          </a:solidFill>
                          <a:effectLst/>
                          <a:latin typeface="+mn-lt"/>
                        </a:rPr>
                        <a:t>3. </a:t>
                      </a:r>
                      <a:r>
                        <a:rPr lang="en-US" sz="1600" dirty="0" err="1">
                          <a:solidFill>
                            <a:schemeClr val="tx1"/>
                          </a:solidFill>
                          <a:effectLst/>
                          <a:latin typeface="+mn-lt"/>
                        </a:rPr>
                        <a:t>Практикум</a:t>
                      </a:r>
                      <a:r>
                        <a:rPr lang="en-US" sz="1600" dirty="0">
                          <a:solidFill>
                            <a:schemeClr val="tx1"/>
                          </a:solidFill>
                          <a:effectLst/>
                          <a:latin typeface="+mn-lt"/>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chemeClr val="tx1"/>
                          </a:solidFill>
                          <a:effectLst/>
                          <a:latin typeface="+mn-lt"/>
                        </a:rPr>
                        <a:t>5.85</a:t>
                      </a:r>
                      <a:endParaRPr lang="en-US" sz="160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738766371"/>
                  </a:ext>
                </a:extLst>
              </a:tr>
              <a:tr h="26977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mn-lt"/>
                        </a:rPr>
                        <a:t>4. </a:t>
                      </a:r>
                      <a:r>
                        <a:rPr lang="en-US" sz="1600" dirty="0" err="1">
                          <a:solidFill>
                            <a:schemeClr val="tx1"/>
                          </a:solidFill>
                          <a:effectLst/>
                          <a:latin typeface="+mn-lt"/>
                        </a:rPr>
                        <a:t>Контрольный</a:t>
                      </a:r>
                      <a:r>
                        <a:rPr lang="en-US" sz="1600" dirty="0">
                          <a:solidFill>
                            <a:schemeClr val="tx1"/>
                          </a:solidFill>
                          <a:effectLst/>
                          <a:latin typeface="+mn-lt"/>
                        </a:rPr>
                        <a:t> </a:t>
                      </a:r>
                      <a:r>
                        <a:rPr lang="en-US" sz="1600" dirty="0" err="1">
                          <a:solidFill>
                            <a:schemeClr val="tx1"/>
                          </a:solidFill>
                          <a:effectLst/>
                          <a:latin typeface="+mn-lt"/>
                        </a:rPr>
                        <a:t>список</a:t>
                      </a:r>
                      <a:r>
                        <a:rPr lang="en-US" sz="1600" dirty="0">
                          <a:solidFill>
                            <a:schemeClr val="tx1"/>
                          </a:solidFill>
                          <a:effectLst/>
                          <a:latin typeface="+mn-lt"/>
                        </a:rPr>
                        <a:t> </a:t>
                      </a:r>
                      <a:r>
                        <a:rPr lang="en-US" sz="1600" dirty="0" err="1">
                          <a:solidFill>
                            <a:schemeClr val="tx1"/>
                          </a:solidFill>
                          <a:effectLst/>
                          <a:latin typeface="+mn-lt"/>
                        </a:rPr>
                        <a:t>навыков</a:t>
                      </a:r>
                      <a:r>
                        <a:rPr lang="en-US" sz="1600" dirty="0">
                          <a:solidFill>
                            <a:schemeClr val="tx1"/>
                          </a:solidFill>
                          <a:effectLst/>
                          <a:latin typeface="+mn-lt"/>
                        </a:rPr>
                        <a:t> </a:t>
                      </a:r>
                      <a:r>
                        <a:rPr lang="en-US" sz="1600" dirty="0" err="1">
                          <a:solidFill>
                            <a:schemeClr val="tx1"/>
                          </a:solidFill>
                          <a:effectLst/>
                          <a:latin typeface="+mn-lt"/>
                        </a:rPr>
                        <a:t>родителей</a:t>
                      </a:r>
                      <a:r>
                        <a:rPr lang="en-US" sz="1600" dirty="0">
                          <a:solidFill>
                            <a:schemeClr val="tx1"/>
                          </a:solidFill>
                          <a:effectLst/>
                          <a:latin typeface="+mn-lt"/>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chemeClr val="tx1"/>
                          </a:solidFill>
                          <a:effectLst/>
                          <a:latin typeface="+mn-lt"/>
                        </a:rPr>
                        <a:t>5.95</a:t>
                      </a:r>
                      <a:endParaRPr lang="en-US" sz="160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981722986"/>
                  </a:ext>
                </a:extLst>
              </a:tr>
              <a:tr h="542503">
                <a:tc>
                  <a:txBody>
                    <a:bodyPr/>
                    <a:lstStyle/>
                    <a:p>
                      <a:pPr>
                        <a:lnSpc>
                          <a:spcPct val="107000"/>
                        </a:lnSpc>
                        <a:spcAft>
                          <a:spcPts val="0"/>
                        </a:spcAft>
                      </a:pPr>
                      <a:r>
                        <a:rPr lang="en-US" sz="1600" dirty="0">
                          <a:solidFill>
                            <a:schemeClr val="tx1"/>
                          </a:solidFill>
                          <a:effectLst/>
                          <a:latin typeface="+mn-lt"/>
                        </a:rPr>
                        <a:t>5. </a:t>
                      </a:r>
                      <a:r>
                        <a:rPr lang="ru-RU" sz="1600" dirty="0">
                          <a:solidFill>
                            <a:schemeClr val="tx1"/>
                          </a:solidFill>
                          <a:effectLst/>
                          <a:latin typeface="+mn-lt"/>
                        </a:rPr>
                        <a:t>Систематическое пособие по воспитанию родителей</a:t>
                      </a:r>
                      <a:r>
                        <a:rPr lang="en-US" sz="1600" dirty="0">
                          <a:solidFill>
                            <a:schemeClr val="tx1"/>
                          </a:solidFill>
                          <a:effectLst/>
                          <a:latin typeface="+mn-lt"/>
                        </a:rPr>
                        <a:t> </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chemeClr val="tx1"/>
                          </a:solidFill>
                          <a:effectLst/>
                          <a:latin typeface="+mn-lt"/>
                        </a:rPr>
                        <a:t>5.57</a:t>
                      </a:r>
                      <a:endParaRPr lang="en-US" sz="160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042214906"/>
                  </a:ext>
                </a:extLst>
              </a:tr>
              <a:tr h="53954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mn-lt"/>
                        </a:rPr>
                        <a:t>6. </a:t>
                      </a:r>
                      <a:r>
                        <a:rPr lang="ru-RU" sz="1600" dirty="0">
                          <a:solidFill>
                            <a:schemeClr val="tx1"/>
                          </a:solidFill>
                          <a:effectLst/>
                          <a:latin typeface="+mn-lt"/>
                        </a:rPr>
                        <a:t>Предсказуемые рекомендации по тестированию и планам лечения.</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chemeClr val="tx1"/>
                          </a:solidFill>
                          <a:effectLst/>
                          <a:latin typeface="+mn-lt"/>
                        </a:rPr>
                        <a:t>5.69</a:t>
                      </a:r>
                      <a:endParaRPr lang="en-US" sz="160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876407838"/>
                  </a:ext>
                </a:extLst>
              </a:tr>
              <a:tr h="361668">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mn-lt"/>
                        </a:rPr>
                        <a:t>7. </a:t>
                      </a:r>
                      <a:r>
                        <a:rPr lang="en-US" sz="1600" dirty="0" err="1">
                          <a:solidFill>
                            <a:schemeClr val="tx1"/>
                          </a:solidFill>
                          <a:effectLst/>
                          <a:latin typeface="+mn-lt"/>
                        </a:rPr>
                        <a:t>Время</a:t>
                      </a:r>
                      <a:r>
                        <a:rPr lang="en-US" sz="1600" dirty="0">
                          <a:solidFill>
                            <a:schemeClr val="tx1"/>
                          </a:solidFill>
                          <a:effectLst/>
                          <a:latin typeface="+mn-lt"/>
                        </a:rPr>
                        <a:t> </a:t>
                      </a:r>
                      <a:r>
                        <a:rPr lang="en-US" sz="1600" dirty="0" err="1">
                          <a:solidFill>
                            <a:schemeClr val="tx1"/>
                          </a:solidFill>
                          <a:effectLst/>
                          <a:latin typeface="+mn-lt"/>
                        </a:rPr>
                        <a:t>ожидания</a:t>
                      </a:r>
                      <a:r>
                        <a:rPr lang="en-US" sz="1600" dirty="0">
                          <a:solidFill>
                            <a:schemeClr val="tx1"/>
                          </a:solidFill>
                          <a:effectLst/>
                          <a:latin typeface="+mn-lt"/>
                        </a:rPr>
                        <a:t>, </a:t>
                      </a:r>
                      <a:r>
                        <a:rPr lang="en-US" sz="1600" dirty="0" err="1">
                          <a:solidFill>
                            <a:schemeClr val="tx1"/>
                          </a:solidFill>
                          <a:effectLst/>
                          <a:latin typeface="+mn-lt"/>
                        </a:rPr>
                        <a:t>обеспечивающее</a:t>
                      </a:r>
                      <a:r>
                        <a:rPr lang="en-US" sz="1600" dirty="0">
                          <a:solidFill>
                            <a:schemeClr val="tx1"/>
                          </a:solidFill>
                          <a:effectLst/>
                          <a:latin typeface="+mn-lt"/>
                        </a:rPr>
                        <a:t> </a:t>
                      </a:r>
                      <a:r>
                        <a:rPr lang="en-US" sz="1600" dirty="0" err="1">
                          <a:solidFill>
                            <a:schemeClr val="tx1"/>
                          </a:solidFill>
                          <a:effectLst/>
                          <a:latin typeface="+mn-lt"/>
                        </a:rPr>
                        <a:t>комфорт</a:t>
                      </a:r>
                      <a:r>
                        <a:rPr lang="en-US" sz="1600" dirty="0">
                          <a:solidFill>
                            <a:schemeClr val="tx1"/>
                          </a:solidFill>
                          <a:effectLst/>
                          <a:latin typeface="+mn-lt"/>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chemeClr val="tx1"/>
                          </a:solidFill>
                          <a:effectLst/>
                          <a:latin typeface="+mn-lt"/>
                        </a:rPr>
                        <a:t>5.52</a:t>
                      </a:r>
                      <a:endParaRPr lang="en-US" sz="160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632176193"/>
                  </a:ext>
                </a:extLst>
              </a:tr>
              <a:tr h="361668">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mn-lt"/>
                        </a:rPr>
                        <a:t>8. </a:t>
                      </a:r>
                      <a:r>
                        <a:rPr lang="en-US" sz="1600" dirty="0" err="1">
                          <a:solidFill>
                            <a:schemeClr val="tx1"/>
                          </a:solidFill>
                          <a:effectLst/>
                          <a:latin typeface="+mn-lt"/>
                        </a:rPr>
                        <a:t>Карточки-сообщения</a:t>
                      </a:r>
                      <a:r>
                        <a:rPr lang="en-US" sz="1600" dirty="0">
                          <a:solidFill>
                            <a:schemeClr val="tx1"/>
                          </a:solidFill>
                          <a:effectLst/>
                          <a:latin typeface="+mn-lt"/>
                        </a:rPr>
                        <a:t>, </a:t>
                      </a:r>
                      <a:r>
                        <a:rPr lang="en-US" sz="1600" dirty="0" err="1">
                          <a:solidFill>
                            <a:schemeClr val="tx1"/>
                          </a:solidFill>
                          <a:effectLst/>
                          <a:latin typeface="+mn-lt"/>
                        </a:rPr>
                        <a:t>передающие</a:t>
                      </a:r>
                      <a:r>
                        <a:rPr lang="en-US" sz="1600" dirty="0">
                          <a:solidFill>
                            <a:schemeClr val="tx1"/>
                          </a:solidFill>
                          <a:effectLst/>
                          <a:latin typeface="+mn-lt"/>
                        </a:rPr>
                        <a:t> </a:t>
                      </a:r>
                      <a:r>
                        <a:rPr lang="en-US" sz="1600" dirty="0" err="1">
                          <a:solidFill>
                            <a:schemeClr val="tx1"/>
                          </a:solidFill>
                          <a:effectLst/>
                          <a:latin typeface="+mn-lt"/>
                        </a:rPr>
                        <a:t>чувства</a:t>
                      </a:r>
                      <a:r>
                        <a:rPr lang="en-US" sz="1600" dirty="0">
                          <a:solidFill>
                            <a:schemeClr val="tx1"/>
                          </a:solidFill>
                          <a:effectLst/>
                          <a:latin typeface="+mn-lt"/>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chemeClr val="tx1"/>
                          </a:solidFill>
                          <a:effectLst/>
                          <a:latin typeface="+mn-lt"/>
                        </a:rPr>
                        <a:t>5.33</a:t>
                      </a:r>
                      <a:endParaRPr lang="en-US" sz="160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29274164"/>
                  </a:ext>
                </a:extLst>
              </a:tr>
              <a:tr h="269773">
                <a:tc>
                  <a:txBody>
                    <a:bodyPr/>
                    <a:lstStyle/>
                    <a:p>
                      <a:pPr>
                        <a:lnSpc>
                          <a:spcPct val="107000"/>
                        </a:lnSpc>
                        <a:spcAft>
                          <a:spcPts val="0"/>
                        </a:spcAft>
                      </a:pPr>
                      <a:r>
                        <a:rPr lang="en-US" sz="1600" dirty="0">
                          <a:solidFill>
                            <a:schemeClr val="tx1"/>
                          </a:solidFill>
                          <a:effectLst/>
                          <a:latin typeface="+mn-lt"/>
                        </a:rPr>
                        <a:t>9. </a:t>
                      </a:r>
                      <a:r>
                        <a:rPr lang="en-US" sz="1600" dirty="0" err="1">
                          <a:solidFill>
                            <a:schemeClr val="tx1"/>
                          </a:solidFill>
                          <a:effectLst/>
                          <a:latin typeface="+mn-lt"/>
                        </a:rPr>
                        <a:t>Система</a:t>
                      </a:r>
                      <a:r>
                        <a:rPr lang="en-US" sz="1600" dirty="0">
                          <a:solidFill>
                            <a:schemeClr val="tx1"/>
                          </a:solidFill>
                          <a:effectLst/>
                          <a:latin typeface="+mn-lt"/>
                        </a:rPr>
                        <a:t> </a:t>
                      </a:r>
                      <a:r>
                        <a:rPr lang="en-US" sz="1600" dirty="0" err="1">
                          <a:solidFill>
                            <a:schemeClr val="tx1"/>
                          </a:solidFill>
                          <a:effectLst/>
                          <a:latin typeface="+mn-lt"/>
                        </a:rPr>
                        <a:t>бронирования</a:t>
                      </a:r>
                      <a:r>
                        <a:rPr lang="en-US" sz="1600" dirty="0">
                          <a:solidFill>
                            <a:schemeClr val="tx1"/>
                          </a:solidFill>
                          <a:effectLst/>
                          <a:latin typeface="+mn-lt"/>
                        </a:rPr>
                        <a:t> </a:t>
                      </a:r>
                      <a:r>
                        <a:rPr lang="en-US" sz="1600" dirty="0" err="1">
                          <a:solidFill>
                            <a:schemeClr val="tx1"/>
                          </a:solidFill>
                          <a:effectLst/>
                          <a:latin typeface="+mn-lt"/>
                        </a:rPr>
                        <a:t>посещений</a:t>
                      </a:r>
                      <a:r>
                        <a:rPr lang="en-US" sz="1600" dirty="0">
                          <a:solidFill>
                            <a:schemeClr val="tx1"/>
                          </a:solidFill>
                          <a:effectLst/>
                          <a:latin typeface="+mn-lt"/>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chemeClr val="tx1"/>
                          </a:solidFill>
                          <a:effectLst/>
                          <a:latin typeface="+mn-lt"/>
                        </a:rPr>
                        <a:t>5.21</a:t>
                      </a:r>
                      <a:endParaRPr lang="en-US" sz="160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384951211"/>
                  </a:ext>
                </a:extLst>
              </a:tr>
              <a:tr h="53954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mn-lt"/>
                        </a:rPr>
                        <a:t>10. </a:t>
                      </a:r>
                      <a:r>
                        <a:rPr lang="ru-RU" sz="1600" dirty="0">
                          <a:solidFill>
                            <a:schemeClr val="tx1"/>
                          </a:solidFill>
                          <a:effectLst/>
                          <a:latin typeface="+mn-lt"/>
                        </a:rPr>
                        <a:t>Платформа для обмена информацией после выписки.</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dirty="0">
                          <a:solidFill>
                            <a:schemeClr val="tx1"/>
                          </a:solidFill>
                          <a:effectLst/>
                          <a:latin typeface="+mn-lt"/>
                        </a:rPr>
                        <a:t>5.16</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502178686"/>
                  </a:ext>
                </a:extLst>
              </a:tr>
            </a:tbl>
          </a:graphicData>
        </a:graphic>
      </p:graphicFrame>
    </p:spTree>
    <p:extLst>
      <p:ext uri="{BB962C8B-B14F-4D97-AF65-F5344CB8AC3E}">
        <p14:creationId xmlns:p14="http://schemas.microsoft.com/office/powerpoint/2010/main" val="1310424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63611" y="1845733"/>
            <a:ext cx="5549360" cy="4293809"/>
          </a:xfrm>
        </p:spPr>
        <p:txBody>
          <a:bodyPr>
            <a:normAutofit/>
          </a:bodyPr>
          <a:lstStyle/>
          <a:p>
            <a:pPr marL="0" indent="0">
              <a:buNone/>
            </a:pPr>
            <a:r>
              <a:rPr lang="nl-NL" sz="2400" dirty="0" err="1">
                <a:solidFill>
                  <a:schemeClr val="bg2">
                    <a:lumMod val="50000"/>
                  </a:schemeClr>
                </a:solidFill>
              </a:rPr>
              <a:t>presented</a:t>
            </a:r>
            <a:endParaRPr lang="nl-NL" sz="2400" dirty="0">
              <a:solidFill>
                <a:schemeClr val="bg2">
                  <a:lumMod val="50000"/>
                </a:schemeClr>
              </a:solidFill>
            </a:endParaRPr>
          </a:p>
          <a:p>
            <a:pPr marL="0" indent="0">
              <a:buNone/>
            </a:pPr>
            <a:r>
              <a:rPr lang="nl-NL" sz="2400" dirty="0">
                <a:solidFill>
                  <a:schemeClr val="bg2">
                    <a:lumMod val="50000"/>
                  </a:schemeClr>
                </a:solidFill>
              </a:rPr>
              <a:t>a) </a:t>
            </a:r>
            <a:r>
              <a:rPr lang="nl-NL" sz="2400" dirty="0" err="1">
                <a:solidFill>
                  <a:schemeClr val="bg2">
                    <a:lumMod val="50000"/>
                  </a:schemeClr>
                </a:solidFill>
              </a:rPr>
              <a:t>an</a:t>
            </a:r>
            <a:r>
              <a:rPr lang="nl-NL" sz="2400" dirty="0">
                <a:solidFill>
                  <a:schemeClr val="bg2">
                    <a:lumMod val="50000"/>
                  </a:schemeClr>
                </a:solidFill>
              </a:rPr>
              <a:t> </a:t>
            </a:r>
            <a:r>
              <a:rPr lang="nl-NL" sz="2400" dirty="0" err="1">
                <a:solidFill>
                  <a:schemeClr val="bg2">
                    <a:lumMod val="50000"/>
                  </a:schemeClr>
                </a:solidFill>
              </a:rPr>
              <a:t>example</a:t>
            </a:r>
            <a:r>
              <a:rPr lang="nl-NL" sz="2400" dirty="0">
                <a:solidFill>
                  <a:schemeClr val="bg2">
                    <a:lumMod val="50000"/>
                  </a:schemeClr>
                </a:solidFill>
              </a:rPr>
              <a:t> of Service Design </a:t>
            </a:r>
            <a:r>
              <a:rPr lang="nl-NL" sz="2400" dirty="0" err="1">
                <a:solidFill>
                  <a:schemeClr val="bg2">
                    <a:lumMod val="50000"/>
                  </a:schemeClr>
                </a:solidFill>
              </a:rPr>
              <a:t>to</a:t>
            </a:r>
            <a:r>
              <a:rPr lang="nl-NL" sz="2400" dirty="0">
                <a:solidFill>
                  <a:schemeClr val="bg2">
                    <a:lumMod val="50000"/>
                  </a:schemeClr>
                </a:solidFill>
              </a:rPr>
              <a:t> </a:t>
            </a:r>
            <a:r>
              <a:rPr lang="nl-NL" sz="2400" dirty="0" err="1">
                <a:solidFill>
                  <a:schemeClr val="bg2">
                    <a:lumMod val="50000"/>
                  </a:schemeClr>
                </a:solidFill>
              </a:rPr>
              <a:t>improve</a:t>
            </a:r>
            <a:r>
              <a:rPr lang="nl-NL" sz="2400" dirty="0">
                <a:solidFill>
                  <a:schemeClr val="bg2">
                    <a:lumMod val="50000"/>
                  </a:schemeClr>
                </a:solidFill>
              </a:rPr>
              <a:t> </a:t>
            </a:r>
            <a:r>
              <a:rPr lang="nl-NL" sz="2400" dirty="0" err="1">
                <a:solidFill>
                  <a:schemeClr val="bg2">
                    <a:lumMod val="50000"/>
                  </a:schemeClr>
                </a:solidFill>
              </a:rPr>
              <a:t>the</a:t>
            </a:r>
            <a:r>
              <a:rPr lang="nl-NL" sz="2400" dirty="0">
                <a:solidFill>
                  <a:schemeClr val="bg2">
                    <a:lumMod val="50000"/>
                  </a:schemeClr>
                </a:solidFill>
              </a:rPr>
              <a:t> </a:t>
            </a:r>
            <a:r>
              <a:rPr lang="nl-NL" sz="2400" dirty="0" err="1">
                <a:solidFill>
                  <a:schemeClr val="bg2">
                    <a:lumMod val="50000"/>
                  </a:schemeClr>
                </a:solidFill>
              </a:rPr>
              <a:t>quality</a:t>
            </a:r>
            <a:r>
              <a:rPr lang="nl-NL" sz="2400" dirty="0">
                <a:solidFill>
                  <a:schemeClr val="bg2">
                    <a:lumMod val="50000"/>
                  </a:schemeClr>
                </a:solidFill>
              </a:rPr>
              <a:t> of </a:t>
            </a:r>
            <a:r>
              <a:rPr lang="nl-NL" sz="2400" dirty="0" err="1">
                <a:solidFill>
                  <a:schemeClr val="bg2">
                    <a:lumMod val="50000"/>
                  </a:schemeClr>
                </a:solidFill>
              </a:rPr>
              <a:t>Parental</a:t>
            </a:r>
            <a:r>
              <a:rPr lang="nl-NL" sz="2400" dirty="0">
                <a:solidFill>
                  <a:schemeClr val="bg2">
                    <a:lumMod val="50000"/>
                  </a:schemeClr>
                </a:solidFill>
              </a:rPr>
              <a:t> </a:t>
            </a:r>
            <a:r>
              <a:rPr lang="nl-NL" sz="2400" dirty="0" err="1">
                <a:solidFill>
                  <a:schemeClr val="bg2">
                    <a:lumMod val="50000"/>
                  </a:schemeClr>
                </a:solidFill>
              </a:rPr>
              <a:t>Education</a:t>
            </a:r>
            <a:r>
              <a:rPr lang="nl-NL" sz="2400" dirty="0">
                <a:solidFill>
                  <a:schemeClr val="bg2">
                    <a:lumMod val="50000"/>
                  </a:schemeClr>
                </a:solidFill>
              </a:rPr>
              <a:t> on </a:t>
            </a:r>
            <a:r>
              <a:rPr lang="nl-NL" sz="2400" dirty="0" err="1">
                <a:solidFill>
                  <a:schemeClr val="bg2">
                    <a:lumMod val="50000"/>
                  </a:schemeClr>
                </a:solidFill>
              </a:rPr>
              <a:t>NICUs</a:t>
            </a:r>
            <a:endParaRPr lang="nl-NL" sz="2400" dirty="0">
              <a:solidFill>
                <a:schemeClr val="bg2">
                  <a:lumMod val="50000"/>
                </a:schemeClr>
              </a:solidFill>
            </a:endParaRPr>
          </a:p>
          <a:p>
            <a:pPr marL="0" indent="0">
              <a:buNone/>
            </a:pPr>
            <a:r>
              <a:rPr lang="nl-NL" sz="2400" dirty="0">
                <a:solidFill>
                  <a:schemeClr val="bg2">
                    <a:lumMod val="50000"/>
                  </a:schemeClr>
                </a:solidFill>
              </a:rPr>
              <a:t>b) background &amp; </a:t>
            </a:r>
            <a:r>
              <a:rPr lang="nl-NL" sz="2400" dirty="0" err="1">
                <a:solidFill>
                  <a:schemeClr val="bg2">
                    <a:lumMod val="50000"/>
                  </a:schemeClr>
                </a:solidFill>
              </a:rPr>
              <a:t>Aims</a:t>
            </a:r>
            <a:r>
              <a:rPr lang="nl-NL" sz="2400" dirty="0">
                <a:solidFill>
                  <a:schemeClr val="bg2">
                    <a:lumMod val="50000"/>
                  </a:schemeClr>
                </a:solidFill>
              </a:rPr>
              <a:t> of </a:t>
            </a:r>
            <a:r>
              <a:rPr lang="nl-NL" sz="2400" dirty="0" err="1">
                <a:solidFill>
                  <a:schemeClr val="bg2">
                    <a:lumMod val="50000"/>
                  </a:schemeClr>
                </a:solidFill>
              </a:rPr>
              <a:t>the</a:t>
            </a:r>
            <a:r>
              <a:rPr lang="nl-NL" sz="2400" dirty="0">
                <a:solidFill>
                  <a:schemeClr val="bg2">
                    <a:lumMod val="50000"/>
                  </a:schemeClr>
                </a:solidFill>
              </a:rPr>
              <a:t> </a:t>
            </a:r>
            <a:r>
              <a:rPr lang="nl-NL" sz="2400" dirty="0" err="1">
                <a:solidFill>
                  <a:schemeClr val="bg2">
                    <a:lumMod val="50000"/>
                  </a:schemeClr>
                </a:solidFill>
              </a:rPr>
              <a:t>study</a:t>
            </a:r>
            <a:endParaRPr lang="nl-NL" sz="2400" dirty="0">
              <a:solidFill>
                <a:schemeClr val="bg2">
                  <a:lumMod val="50000"/>
                </a:schemeClr>
              </a:solidFill>
            </a:endParaRPr>
          </a:p>
          <a:p>
            <a:pPr marL="0" indent="0">
              <a:buNone/>
            </a:pPr>
            <a:r>
              <a:rPr lang="nl-NL" sz="2400" dirty="0">
                <a:solidFill>
                  <a:schemeClr val="bg2">
                    <a:lumMod val="50000"/>
                  </a:schemeClr>
                </a:solidFill>
              </a:rPr>
              <a:t>c) </a:t>
            </a:r>
            <a:r>
              <a:rPr lang="nl-NL" sz="2400" dirty="0" err="1">
                <a:solidFill>
                  <a:schemeClr val="bg2">
                    <a:lumMod val="50000"/>
                  </a:schemeClr>
                </a:solidFill>
              </a:rPr>
              <a:t>the</a:t>
            </a:r>
            <a:r>
              <a:rPr lang="nl-NL" sz="2400" dirty="0">
                <a:solidFill>
                  <a:schemeClr val="bg2">
                    <a:lumMod val="50000"/>
                  </a:schemeClr>
                </a:solidFill>
              </a:rPr>
              <a:t> Method Double </a:t>
            </a:r>
            <a:r>
              <a:rPr lang="nl-NL" sz="2400" dirty="0" err="1">
                <a:solidFill>
                  <a:schemeClr val="bg2">
                    <a:lumMod val="50000"/>
                  </a:schemeClr>
                </a:solidFill>
              </a:rPr>
              <a:t>Diamond</a:t>
            </a:r>
            <a:r>
              <a:rPr lang="nl-NL" sz="2400" dirty="0">
                <a:solidFill>
                  <a:schemeClr val="bg2">
                    <a:lumMod val="50000"/>
                  </a:schemeClr>
                </a:solidFill>
              </a:rPr>
              <a:t> </a:t>
            </a:r>
            <a:r>
              <a:rPr lang="nl-NL" sz="2400" dirty="0" err="1">
                <a:solidFill>
                  <a:schemeClr val="bg2">
                    <a:lumMod val="50000"/>
                  </a:schemeClr>
                </a:solidFill>
              </a:rPr>
              <a:t>process</a:t>
            </a:r>
            <a:r>
              <a:rPr lang="nl-NL" sz="2400" dirty="0">
                <a:solidFill>
                  <a:schemeClr val="bg2">
                    <a:lumMod val="50000"/>
                  </a:schemeClr>
                </a:solidFill>
              </a:rPr>
              <a:t>  </a:t>
            </a:r>
            <a:r>
              <a:rPr lang="nl-NL" sz="2400" dirty="0" err="1">
                <a:solidFill>
                  <a:schemeClr val="bg2">
                    <a:lumMod val="50000"/>
                  </a:schemeClr>
                </a:solidFill>
              </a:rPr>
              <a:t>and</a:t>
            </a:r>
            <a:r>
              <a:rPr lang="nl-NL" sz="2400" dirty="0">
                <a:solidFill>
                  <a:schemeClr val="bg2">
                    <a:lumMod val="50000"/>
                  </a:schemeClr>
                </a:solidFill>
              </a:rPr>
              <a:t> different </a:t>
            </a:r>
            <a:r>
              <a:rPr lang="nl-NL" sz="2400" dirty="0" err="1">
                <a:solidFill>
                  <a:schemeClr val="bg2">
                    <a:lumMod val="50000"/>
                  </a:schemeClr>
                </a:solidFill>
              </a:rPr>
              <a:t>Phases</a:t>
            </a:r>
            <a:r>
              <a:rPr lang="nl-NL" sz="2400" dirty="0">
                <a:solidFill>
                  <a:schemeClr val="bg2">
                    <a:lumMod val="50000"/>
                  </a:schemeClr>
                </a:solidFill>
              </a:rPr>
              <a:t>.</a:t>
            </a:r>
          </a:p>
          <a:p>
            <a:pPr marL="0" indent="0">
              <a:buNone/>
            </a:pPr>
            <a:r>
              <a:rPr lang="nl-NL" sz="2400" dirty="0">
                <a:solidFill>
                  <a:schemeClr val="bg2">
                    <a:lumMod val="50000"/>
                  </a:schemeClr>
                </a:solidFill>
              </a:rPr>
              <a:t>d) </a:t>
            </a:r>
            <a:r>
              <a:rPr lang="nl-NL" sz="2400" dirty="0" err="1">
                <a:solidFill>
                  <a:schemeClr val="bg2">
                    <a:lumMod val="50000"/>
                  </a:schemeClr>
                </a:solidFill>
              </a:rPr>
              <a:t>Results</a:t>
            </a:r>
            <a:r>
              <a:rPr lang="nl-NL" sz="2400" dirty="0">
                <a:solidFill>
                  <a:schemeClr val="bg2">
                    <a:lumMod val="50000"/>
                  </a:schemeClr>
                </a:solidFill>
              </a:rPr>
              <a:t> </a:t>
            </a:r>
            <a:r>
              <a:rPr lang="nl-NL" sz="2400" dirty="0" err="1">
                <a:solidFill>
                  <a:schemeClr val="bg2">
                    <a:lumMod val="50000"/>
                  </a:schemeClr>
                </a:solidFill>
              </a:rPr>
              <a:t>including</a:t>
            </a:r>
            <a:r>
              <a:rPr lang="nl-NL" sz="2400" dirty="0">
                <a:solidFill>
                  <a:schemeClr val="bg2">
                    <a:lumMod val="50000"/>
                  </a:schemeClr>
                </a:solidFill>
              </a:rPr>
              <a:t> </a:t>
            </a:r>
            <a:r>
              <a:rPr lang="nl-NL" sz="2400" dirty="0" err="1">
                <a:solidFill>
                  <a:schemeClr val="bg2">
                    <a:lumMod val="50000"/>
                  </a:schemeClr>
                </a:solidFill>
              </a:rPr>
              <a:t>d</a:t>
            </a:r>
            <a:r>
              <a:rPr lang="nl-NL" sz="2200" dirty="0" err="1">
                <a:solidFill>
                  <a:schemeClr val="bg2">
                    <a:lumMod val="50000"/>
                  </a:schemeClr>
                </a:solidFill>
              </a:rPr>
              <a:t>efinition</a:t>
            </a:r>
            <a:r>
              <a:rPr lang="nl-NL" sz="2200" dirty="0">
                <a:solidFill>
                  <a:schemeClr val="bg2">
                    <a:lumMod val="50000"/>
                  </a:schemeClr>
                </a:solidFill>
              </a:rPr>
              <a:t>, development </a:t>
            </a:r>
            <a:r>
              <a:rPr lang="nl-NL" sz="2200" dirty="0" err="1">
                <a:solidFill>
                  <a:schemeClr val="bg2">
                    <a:lumMod val="50000"/>
                  </a:schemeClr>
                </a:solidFill>
              </a:rPr>
              <a:t>and</a:t>
            </a:r>
            <a:r>
              <a:rPr lang="nl-NL" sz="2200" dirty="0">
                <a:solidFill>
                  <a:schemeClr val="bg2">
                    <a:lumMod val="50000"/>
                  </a:schemeClr>
                </a:solidFill>
              </a:rPr>
              <a:t> </a:t>
            </a:r>
            <a:r>
              <a:rPr lang="nl-NL" sz="2200" dirty="0" err="1">
                <a:solidFill>
                  <a:schemeClr val="bg2">
                    <a:lumMod val="50000"/>
                  </a:schemeClr>
                </a:solidFill>
              </a:rPr>
              <a:t>validation</a:t>
            </a:r>
            <a:r>
              <a:rPr lang="nl-NL" sz="2200" dirty="0">
                <a:solidFill>
                  <a:schemeClr val="bg2">
                    <a:lumMod val="50000"/>
                  </a:schemeClr>
                </a:solidFill>
              </a:rPr>
              <a:t> of Design </a:t>
            </a:r>
            <a:r>
              <a:rPr lang="nl-NL" sz="2200" dirty="0" err="1">
                <a:solidFill>
                  <a:schemeClr val="bg2">
                    <a:lumMod val="50000"/>
                  </a:schemeClr>
                </a:solidFill>
              </a:rPr>
              <a:t>strategy</a:t>
            </a:r>
            <a:r>
              <a:rPr lang="nl-NL" sz="2200" dirty="0">
                <a:solidFill>
                  <a:schemeClr val="bg2">
                    <a:lumMod val="50000"/>
                  </a:schemeClr>
                </a:solidFill>
              </a:rPr>
              <a:t> </a:t>
            </a:r>
            <a:r>
              <a:rPr lang="nl-NL" sz="2200" dirty="0" err="1">
                <a:solidFill>
                  <a:schemeClr val="bg2">
                    <a:lumMod val="50000"/>
                  </a:schemeClr>
                </a:solidFill>
              </a:rPr>
              <a:t>and</a:t>
            </a:r>
            <a:r>
              <a:rPr lang="nl-NL" sz="2200" dirty="0">
                <a:solidFill>
                  <a:schemeClr val="bg2">
                    <a:lumMod val="50000"/>
                  </a:schemeClr>
                </a:solidFill>
              </a:rPr>
              <a:t> Health Service Design </a:t>
            </a:r>
            <a:r>
              <a:rPr lang="nl-NL" sz="2200" dirty="0" err="1">
                <a:solidFill>
                  <a:schemeClr val="bg2">
                    <a:lumMod val="50000"/>
                  </a:schemeClr>
                </a:solidFill>
              </a:rPr>
              <a:t>Concepts</a:t>
            </a:r>
            <a:endParaRPr lang="nl-NL" sz="2200" dirty="0">
              <a:solidFill>
                <a:schemeClr val="bg2">
                  <a:lumMod val="50000"/>
                </a:schemeClr>
              </a:solidFill>
            </a:endParaRPr>
          </a:p>
        </p:txBody>
      </p:sp>
      <p:sp>
        <p:nvSpPr>
          <p:cNvPr id="4" name="Pavadinimas 1"/>
          <p:cNvSpPr txBox="1">
            <a:spLocks/>
          </p:cNvSpPr>
          <p:nvPr/>
        </p:nvSpPr>
        <p:spPr>
          <a:xfrm>
            <a:off x="3144426" y="839866"/>
            <a:ext cx="7694261" cy="808963"/>
          </a:xfrm>
          <a:prstGeom prst="rect">
            <a:avLst/>
          </a:prstGeom>
        </p:spPr>
        <p:txBody>
          <a:bodyPr vert="horz" lIns="91440" tIns="45720" rIns="91440" bIns="45720" rtlCol="0" anchor="b">
            <a:normAutofit/>
          </a:bodyPr>
          <a:lstStyle>
            <a:lvl1pPr marL="0" algn="ctr" defTabSz="914400" rtl="0" eaLnBrk="1" latinLnBrk="0" hangingPunct="1">
              <a:lnSpc>
                <a:spcPct val="85000"/>
              </a:lnSpc>
              <a:spcBef>
                <a:spcPct val="0"/>
              </a:spcBef>
              <a:buNone/>
              <a:defRPr sz="4400" kern="1200" spc="-50" baseline="0">
                <a:solidFill>
                  <a:srgbClr val="0070C0"/>
                </a:solidFill>
                <a:latin typeface="+mj-lt"/>
                <a:ea typeface="+mj-ea"/>
                <a:cs typeface="+mj-cs"/>
              </a:defRPr>
            </a:lvl1pPr>
          </a:lstStyle>
          <a:p>
            <a:r>
              <a:rPr lang="en-US" b="1" dirty="0">
                <a:solidFill>
                  <a:schemeClr val="bg2">
                    <a:lumMod val="50000"/>
                  </a:schemeClr>
                </a:solidFill>
              </a:rPr>
              <a:t>We have…</a:t>
            </a:r>
            <a:r>
              <a:rPr lang="ru-RU" b="1" dirty="0">
                <a:solidFill>
                  <a:srgbClr val="FF0000"/>
                </a:solidFill>
              </a:rPr>
              <a:t>/ Нами был…</a:t>
            </a:r>
            <a:endParaRPr lang="en-US" dirty="0">
              <a:solidFill>
                <a:srgbClr val="FF0000"/>
              </a:solidFill>
            </a:endParaRPr>
          </a:p>
        </p:txBody>
      </p:sp>
      <p:sp>
        <p:nvSpPr>
          <p:cNvPr id="6" name="Tijdelijke aanduiding voor inhoud 2"/>
          <p:cNvSpPr txBox="1">
            <a:spLocks/>
          </p:cNvSpPr>
          <p:nvPr/>
        </p:nvSpPr>
        <p:spPr>
          <a:xfrm>
            <a:off x="5902411" y="1845732"/>
            <a:ext cx="6001118" cy="429380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ru-RU" sz="2400" dirty="0">
                <a:solidFill>
                  <a:schemeClr val="tx1"/>
                </a:solidFill>
              </a:rPr>
              <a:t>представлен</a:t>
            </a:r>
          </a:p>
          <a:p>
            <a:pPr algn="just">
              <a:buFont typeface="Arial" panose="020B0604020202020204" pitchFamily="34" charset="0"/>
              <a:buChar char="•"/>
            </a:pPr>
            <a:r>
              <a:rPr lang="ru-RU" sz="2400" dirty="0">
                <a:solidFill>
                  <a:schemeClr val="tx1"/>
                </a:solidFill>
              </a:rPr>
              <a:t>а) пример Сервис дизайна для повышения качества обучения родителей в ОИТН</a:t>
            </a:r>
          </a:p>
          <a:p>
            <a:pPr algn="just">
              <a:buFont typeface="Arial" panose="020B0604020202020204" pitchFamily="34" charset="0"/>
              <a:buChar char="•"/>
            </a:pPr>
            <a:r>
              <a:rPr lang="ru-RU" sz="2400" dirty="0">
                <a:solidFill>
                  <a:schemeClr val="tx1"/>
                </a:solidFill>
              </a:rPr>
              <a:t>б) предыстория и цели исследования</a:t>
            </a:r>
          </a:p>
          <a:p>
            <a:pPr algn="just">
              <a:buFont typeface="Arial" panose="020B0604020202020204" pitchFamily="34" charset="0"/>
              <a:buChar char="•"/>
            </a:pPr>
            <a:r>
              <a:rPr lang="en-US" sz="2400" dirty="0">
                <a:solidFill>
                  <a:schemeClr val="tx1"/>
                </a:solidFill>
              </a:rPr>
              <a:t>c) </a:t>
            </a:r>
            <a:r>
              <a:rPr lang="ru-RU" sz="2400" dirty="0">
                <a:solidFill>
                  <a:schemeClr val="tx1"/>
                </a:solidFill>
              </a:rPr>
              <a:t>процесс «Метод двойного алмаза» и различные фазы.</a:t>
            </a:r>
          </a:p>
          <a:p>
            <a:pPr algn="just">
              <a:buFont typeface="Arial" panose="020B0604020202020204" pitchFamily="34" charset="0"/>
              <a:buChar char="•"/>
            </a:pPr>
            <a:r>
              <a:rPr lang="en-US" sz="2400" dirty="0">
                <a:solidFill>
                  <a:schemeClr val="tx1"/>
                </a:solidFill>
              </a:rPr>
              <a:t>d) </a:t>
            </a:r>
            <a:r>
              <a:rPr lang="ru-RU" sz="2400" dirty="0">
                <a:solidFill>
                  <a:schemeClr val="tx1"/>
                </a:solidFill>
              </a:rPr>
              <a:t>Результаты, включая определение, разработку и проверку стратегии Дизайна и Сервис Дизайна Концепций Здравоохранения.</a:t>
            </a:r>
            <a:endParaRPr lang="nl-NL" sz="2400" b="1" dirty="0"/>
          </a:p>
        </p:txBody>
      </p:sp>
    </p:spTree>
    <p:extLst>
      <p:ext uri="{BB962C8B-B14F-4D97-AF65-F5344CB8AC3E}">
        <p14:creationId xmlns:p14="http://schemas.microsoft.com/office/powerpoint/2010/main" val="994384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References</a:t>
            </a:r>
            <a:r>
              <a:rPr lang="ru-RU" dirty="0"/>
              <a:t> / Ссылки</a:t>
            </a:r>
            <a:endParaRPr lang="nl-NL" dirty="0"/>
          </a:p>
        </p:txBody>
      </p:sp>
      <p:sp>
        <p:nvSpPr>
          <p:cNvPr id="3" name="Tijdelijke aanduiding voor inhoud 2"/>
          <p:cNvSpPr>
            <a:spLocks noGrp="1"/>
          </p:cNvSpPr>
          <p:nvPr>
            <p:ph idx="1"/>
          </p:nvPr>
        </p:nvSpPr>
        <p:spPr/>
        <p:txBody>
          <a:bodyPr vert="horz" lIns="0" tIns="45720" rIns="0" bIns="45720" rtlCol="0" anchor="t">
            <a:normAutofit/>
          </a:bodyPr>
          <a:lstStyle/>
          <a:p>
            <a:r>
              <a:rPr lang="nl-NL" dirty="0">
                <a:ea typeface="+mn-lt"/>
                <a:cs typeface="+mn-lt"/>
                <a:hlinkClick r:id="rId2"/>
              </a:rPr>
              <a:t>https://www.dictionary.com/browse/validation</a:t>
            </a:r>
            <a:r>
              <a:rPr lang="nl-NL" dirty="0">
                <a:ea typeface="+mn-lt"/>
                <a:cs typeface="+mn-lt"/>
              </a:rPr>
              <a:t> </a:t>
            </a:r>
            <a:endParaRPr lang="nl-NL" dirty="0"/>
          </a:p>
          <a:p>
            <a:r>
              <a:rPr lang="nl-NL" dirty="0" err="1"/>
              <a:t>Yu</a:t>
            </a:r>
            <a:r>
              <a:rPr lang="nl-NL" dirty="0"/>
              <a:t> H, </a:t>
            </a:r>
            <a:r>
              <a:rPr lang="nl-NL" dirty="0" err="1"/>
              <a:t>Woo</a:t>
            </a:r>
            <a:r>
              <a:rPr lang="nl-NL" dirty="0"/>
              <a:t>, D, Kim JH, </a:t>
            </a:r>
            <a:r>
              <a:rPr lang="nl-NL" dirty="0" err="1"/>
              <a:t>Choi</a:t>
            </a:r>
            <a:r>
              <a:rPr lang="nl-NL" dirty="0"/>
              <a:t> M, Kim DH. Development of Health Service Design </a:t>
            </a:r>
            <a:r>
              <a:rPr lang="nl-NL" dirty="0" err="1"/>
              <a:t>Concepts</a:t>
            </a:r>
            <a:r>
              <a:rPr lang="nl-NL" dirty="0"/>
              <a:t> </a:t>
            </a:r>
            <a:r>
              <a:rPr lang="nl-NL" dirty="0" err="1"/>
              <a:t>for</a:t>
            </a:r>
            <a:r>
              <a:rPr lang="nl-NL" dirty="0"/>
              <a:t> NICU </a:t>
            </a:r>
            <a:r>
              <a:rPr lang="nl-NL" dirty="0" err="1"/>
              <a:t>Parental</a:t>
            </a:r>
            <a:r>
              <a:rPr lang="nl-NL" dirty="0"/>
              <a:t> </a:t>
            </a:r>
            <a:r>
              <a:rPr lang="nl-NL" dirty="0" err="1"/>
              <a:t>Education</a:t>
            </a:r>
            <a:r>
              <a:rPr lang="nl-NL" dirty="0"/>
              <a:t>. </a:t>
            </a:r>
            <a:r>
              <a:rPr lang="en-US" dirty="0"/>
              <a:t>Children 2021, 8, 795. https://doi.org/10.3390/children8090795</a:t>
            </a:r>
            <a:endParaRPr lang="nl-NL" dirty="0">
              <a:cs typeface="Calibri"/>
            </a:endParaRPr>
          </a:p>
          <a:p>
            <a:r>
              <a:rPr lang="nl-NL" dirty="0" err="1"/>
              <a:t>Boykova</a:t>
            </a:r>
            <a:r>
              <a:rPr lang="nl-NL" dirty="0"/>
              <a:t>, M.V. </a:t>
            </a:r>
            <a:r>
              <a:rPr lang="nl-NL" dirty="0" err="1"/>
              <a:t>Transition</a:t>
            </a:r>
            <a:r>
              <a:rPr lang="nl-NL" dirty="0"/>
              <a:t> </a:t>
            </a:r>
            <a:r>
              <a:rPr lang="nl-NL" dirty="0" err="1"/>
              <a:t>from</a:t>
            </a:r>
            <a:r>
              <a:rPr lang="nl-NL" dirty="0"/>
              <a:t> </a:t>
            </a:r>
            <a:r>
              <a:rPr lang="nl-NL" dirty="0" err="1"/>
              <a:t>hospital</a:t>
            </a:r>
            <a:r>
              <a:rPr lang="nl-NL" dirty="0"/>
              <a:t> </a:t>
            </a:r>
            <a:r>
              <a:rPr lang="nl-NL" dirty="0" err="1"/>
              <a:t>to</a:t>
            </a:r>
            <a:r>
              <a:rPr lang="nl-NL" dirty="0"/>
              <a:t> home in </a:t>
            </a:r>
            <a:r>
              <a:rPr lang="nl-NL" dirty="0" err="1"/>
              <a:t>parents</a:t>
            </a:r>
            <a:r>
              <a:rPr lang="nl-NL" dirty="0"/>
              <a:t> of </a:t>
            </a:r>
            <a:r>
              <a:rPr lang="nl-NL" dirty="0" err="1"/>
              <a:t>preterm</a:t>
            </a:r>
            <a:r>
              <a:rPr lang="nl-NL" dirty="0"/>
              <a:t> </a:t>
            </a:r>
            <a:r>
              <a:rPr lang="nl-NL" dirty="0" err="1"/>
              <a:t>infants</a:t>
            </a:r>
            <a:r>
              <a:rPr lang="nl-NL" dirty="0"/>
              <a:t>: A </a:t>
            </a:r>
            <a:r>
              <a:rPr lang="nl-NL" dirty="0" err="1"/>
              <a:t>literature</a:t>
            </a:r>
            <a:r>
              <a:rPr lang="nl-NL" dirty="0"/>
              <a:t> review. J. Perinat. </a:t>
            </a:r>
            <a:r>
              <a:rPr lang="nl-NL" dirty="0" err="1"/>
              <a:t>Neonatal</a:t>
            </a:r>
            <a:r>
              <a:rPr lang="nl-NL" dirty="0"/>
              <a:t> </a:t>
            </a:r>
            <a:r>
              <a:rPr lang="nl-NL" dirty="0" err="1"/>
              <a:t>Nurs</a:t>
            </a:r>
            <a:r>
              <a:rPr lang="nl-NL" dirty="0"/>
              <a:t>. 2016, 34, 327–348. </a:t>
            </a:r>
          </a:p>
          <a:p>
            <a:r>
              <a:rPr lang="nl-NL" dirty="0" err="1"/>
              <a:t>Hemati</a:t>
            </a:r>
            <a:r>
              <a:rPr lang="nl-NL" dirty="0"/>
              <a:t>, Z.; </a:t>
            </a:r>
            <a:r>
              <a:rPr lang="nl-NL" dirty="0" err="1"/>
              <a:t>Namnabati</a:t>
            </a:r>
            <a:r>
              <a:rPr lang="nl-NL" dirty="0"/>
              <a:t>, M.; </a:t>
            </a:r>
            <a:r>
              <a:rPr lang="nl-NL" dirty="0" err="1"/>
              <a:t>Taleghani</a:t>
            </a:r>
            <a:r>
              <a:rPr lang="nl-NL" dirty="0"/>
              <a:t>, F.; </a:t>
            </a:r>
            <a:r>
              <a:rPr lang="nl-NL" dirty="0" err="1"/>
              <a:t>Sadeghnia</a:t>
            </a:r>
            <a:r>
              <a:rPr lang="nl-NL" dirty="0"/>
              <a:t>, A. </a:t>
            </a:r>
            <a:r>
              <a:rPr lang="nl-NL" dirty="0" err="1"/>
              <a:t>Mothers</a:t>
            </a:r>
            <a:r>
              <a:rPr lang="nl-NL" dirty="0"/>
              <a:t>’ </a:t>
            </a:r>
            <a:r>
              <a:rPr lang="nl-NL" dirty="0" err="1"/>
              <a:t>challenges</a:t>
            </a:r>
            <a:r>
              <a:rPr lang="nl-NL" dirty="0"/>
              <a:t> </a:t>
            </a:r>
            <a:r>
              <a:rPr lang="nl-NL" dirty="0" err="1"/>
              <a:t>after</a:t>
            </a:r>
            <a:r>
              <a:rPr lang="nl-NL" dirty="0"/>
              <a:t> </a:t>
            </a:r>
            <a:r>
              <a:rPr lang="nl-NL" dirty="0" err="1"/>
              <a:t>infants</a:t>
            </a:r>
            <a:r>
              <a:rPr lang="nl-NL" dirty="0"/>
              <a:t>’ discharge </a:t>
            </a:r>
            <a:r>
              <a:rPr lang="nl-NL" dirty="0" err="1"/>
              <a:t>from</a:t>
            </a:r>
            <a:r>
              <a:rPr lang="nl-NL" dirty="0"/>
              <a:t> </a:t>
            </a:r>
            <a:r>
              <a:rPr lang="nl-NL" dirty="0" err="1"/>
              <a:t>Neonatal</a:t>
            </a:r>
            <a:r>
              <a:rPr lang="nl-NL" dirty="0"/>
              <a:t> Intensive Care Unit: A </a:t>
            </a:r>
            <a:r>
              <a:rPr lang="nl-NL" dirty="0" err="1"/>
              <a:t>qualitative</a:t>
            </a:r>
            <a:r>
              <a:rPr lang="nl-NL" dirty="0"/>
              <a:t> </a:t>
            </a:r>
            <a:r>
              <a:rPr lang="nl-NL" dirty="0" err="1"/>
              <a:t>study</a:t>
            </a:r>
            <a:r>
              <a:rPr lang="nl-NL" dirty="0"/>
              <a:t>. Iran. J. Neonatol. 2017, 8, 31–36.</a:t>
            </a:r>
          </a:p>
          <a:p>
            <a:r>
              <a:rPr lang="nl-NL" dirty="0" err="1"/>
              <a:t>Alderdice</a:t>
            </a:r>
            <a:r>
              <a:rPr lang="nl-NL" dirty="0"/>
              <a:t>, F.; </a:t>
            </a:r>
            <a:r>
              <a:rPr lang="nl-NL" dirty="0" err="1"/>
              <a:t>Gargan</a:t>
            </a:r>
            <a:r>
              <a:rPr lang="nl-NL" dirty="0"/>
              <a:t>, P.; </a:t>
            </a:r>
            <a:r>
              <a:rPr lang="nl-NL" dirty="0" err="1"/>
              <a:t>McCall</a:t>
            </a:r>
            <a:r>
              <a:rPr lang="nl-NL" dirty="0"/>
              <a:t>, E.; Franck, L. Online information </a:t>
            </a:r>
            <a:r>
              <a:rPr lang="nl-NL" dirty="0" err="1"/>
              <a:t>for</a:t>
            </a:r>
            <a:r>
              <a:rPr lang="nl-NL" dirty="0"/>
              <a:t> </a:t>
            </a:r>
            <a:r>
              <a:rPr lang="nl-NL" dirty="0" err="1"/>
              <a:t>parents</a:t>
            </a:r>
            <a:r>
              <a:rPr lang="nl-NL" dirty="0"/>
              <a:t> </a:t>
            </a:r>
            <a:r>
              <a:rPr lang="nl-NL" dirty="0" err="1"/>
              <a:t>caring</a:t>
            </a:r>
            <a:r>
              <a:rPr lang="nl-NL" dirty="0"/>
              <a:t> </a:t>
            </a:r>
            <a:r>
              <a:rPr lang="nl-NL" dirty="0" err="1"/>
              <a:t>for</a:t>
            </a:r>
            <a:r>
              <a:rPr lang="nl-NL" dirty="0"/>
              <a:t> </a:t>
            </a:r>
            <a:r>
              <a:rPr lang="nl-NL" dirty="0" err="1"/>
              <a:t>their</a:t>
            </a:r>
            <a:r>
              <a:rPr lang="nl-NL" dirty="0"/>
              <a:t> premature baby at home: A focus </a:t>
            </a:r>
            <a:r>
              <a:rPr lang="nl-NL" dirty="0" err="1"/>
              <a:t>group</a:t>
            </a:r>
            <a:r>
              <a:rPr lang="nl-NL" dirty="0"/>
              <a:t> </a:t>
            </a:r>
            <a:r>
              <a:rPr lang="nl-NL" dirty="0" err="1"/>
              <a:t>study</a:t>
            </a:r>
            <a:r>
              <a:rPr lang="nl-NL" dirty="0"/>
              <a:t> </a:t>
            </a:r>
            <a:r>
              <a:rPr lang="nl-NL" dirty="0" err="1"/>
              <a:t>and</a:t>
            </a:r>
            <a:r>
              <a:rPr lang="nl-NL" dirty="0"/>
              <a:t> </a:t>
            </a:r>
            <a:r>
              <a:rPr lang="nl-NL" dirty="0" err="1"/>
              <a:t>systematic</a:t>
            </a:r>
            <a:r>
              <a:rPr lang="nl-NL" dirty="0"/>
              <a:t> web search. Health </a:t>
            </a:r>
            <a:r>
              <a:rPr lang="nl-NL" dirty="0" err="1"/>
              <a:t>Expect</a:t>
            </a:r>
            <a:r>
              <a:rPr lang="nl-NL" dirty="0"/>
              <a:t>. 2018, 21, 741–751. </a:t>
            </a:r>
          </a:p>
        </p:txBody>
      </p:sp>
    </p:spTree>
    <p:extLst>
      <p:ext uri="{BB962C8B-B14F-4D97-AF65-F5344CB8AC3E}">
        <p14:creationId xmlns:p14="http://schemas.microsoft.com/office/powerpoint/2010/main" val="150923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54374" y="702639"/>
            <a:ext cx="11277600" cy="808963"/>
          </a:xfrm>
        </p:spPr>
        <p:txBody>
          <a:bodyPr/>
          <a:lstStyle/>
          <a:p>
            <a:r>
              <a:rPr lang="en-US" b="1" dirty="0"/>
              <a:t>Background</a:t>
            </a:r>
            <a:r>
              <a:rPr lang="ru-RU" b="1" dirty="0"/>
              <a:t> / </a:t>
            </a:r>
            <a:r>
              <a:rPr lang="ru-RU" dirty="0">
                <a:solidFill>
                  <a:schemeClr val="tx1"/>
                </a:solidFill>
              </a:rPr>
              <a:t>Справочная информация </a:t>
            </a:r>
            <a:endParaRPr lang="en-US" dirty="0"/>
          </a:p>
        </p:txBody>
      </p:sp>
      <p:sp>
        <p:nvSpPr>
          <p:cNvPr id="3" name="Turinio vietos rezervavimo ženklas 2"/>
          <p:cNvSpPr>
            <a:spLocks noGrp="1"/>
          </p:cNvSpPr>
          <p:nvPr>
            <p:ph idx="1"/>
          </p:nvPr>
        </p:nvSpPr>
        <p:spPr>
          <a:xfrm>
            <a:off x="414528" y="1885228"/>
            <a:ext cx="5435666" cy="4132114"/>
          </a:xfrm>
          <a:solidFill>
            <a:schemeClr val="bg1"/>
          </a:solidFill>
        </p:spPr>
        <p:txBody>
          <a:bodyPr>
            <a:noAutofit/>
          </a:bodyPr>
          <a:lstStyle/>
          <a:p>
            <a:r>
              <a:rPr lang="en-US" sz="1300" b="1" dirty="0"/>
              <a:t>Service Design method</a:t>
            </a:r>
            <a:r>
              <a:rPr lang="en-US" sz="1300" dirty="0"/>
              <a:t> used in 2021 in a Korean hospital</a:t>
            </a:r>
            <a:r>
              <a:rPr lang="ru-RU" sz="1300" dirty="0"/>
              <a:t> </a:t>
            </a:r>
          </a:p>
          <a:p>
            <a:r>
              <a:rPr lang="en-US" sz="1300" b="1" dirty="0">
                <a:solidFill>
                  <a:srgbClr val="FF0000"/>
                </a:solidFill>
              </a:rPr>
              <a:t>The problem: Parents views not included in Parent Education. </a:t>
            </a:r>
            <a:endParaRPr lang="ru-RU" sz="1300" b="1" dirty="0">
              <a:solidFill>
                <a:srgbClr val="FF0000"/>
              </a:solidFill>
            </a:endParaRPr>
          </a:p>
          <a:p>
            <a:r>
              <a:rPr lang="en-US" sz="1300" dirty="0"/>
              <a:t>Patient education in health service is effective when the process is patient-centric</a:t>
            </a:r>
            <a:r>
              <a:rPr lang="ru-RU" sz="1300" dirty="0"/>
              <a:t> </a:t>
            </a:r>
          </a:p>
          <a:p>
            <a:r>
              <a:rPr lang="en-US" sz="1300" dirty="0"/>
              <a:t>Health Care Service Design:  Physical &amp; Non-Physical element</a:t>
            </a:r>
            <a:endParaRPr lang="ru-RU" sz="1300" dirty="0">
              <a:solidFill>
                <a:schemeClr val="tx1"/>
              </a:solidFill>
            </a:endParaRPr>
          </a:p>
          <a:p>
            <a:pPr>
              <a:lnSpc>
                <a:spcPct val="120000"/>
              </a:lnSpc>
              <a:spcBef>
                <a:spcPts val="0"/>
              </a:spcBef>
            </a:pPr>
            <a:r>
              <a:rPr lang="en-US" sz="1300" dirty="0"/>
              <a:t>Physical element → environment </a:t>
            </a:r>
            <a:r>
              <a:rPr lang="ru-RU" sz="1300" dirty="0"/>
              <a:t>   </a:t>
            </a:r>
            <a:r>
              <a:rPr lang="en-US" sz="1300" dirty="0"/>
              <a:t>→ external environment: exterior of hospital facilities; surroundings	→ internal environment: interior design wards, waiting rooms </a:t>
            </a:r>
            <a:r>
              <a:rPr lang="en-US" sz="1300" dirty="0" err="1"/>
              <a:t>etc</a:t>
            </a:r>
            <a:endParaRPr lang="ru-RU" sz="1300" dirty="0"/>
          </a:p>
          <a:p>
            <a:pPr marL="0" indent="0">
              <a:buNone/>
            </a:pPr>
            <a:r>
              <a:rPr lang="en-US" sz="1300" dirty="0"/>
              <a:t>Non-Physical Elements: the act of preparing various channels, such as designing new experiences, multimedia and guidance materials. </a:t>
            </a:r>
            <a:r>
              <a:rPr lang="en-US" sz="1300" i="1" dirty="0"/>
              <a:t>(Yu, Woo, Kim, Choi, Kim, 2021)</a:t>
            </a:r>
            <a:endParaRPr lang="ru-RU" sz="1300" i="1" dirty="0"/>
          </a:p>
          <a:p>
            <a:pPr marL="0" indent="0">
              <a:buNone/>
            </a:pPr>
            <a:r>
              <a:rPr lang="en-US" sz="1300" i="1" dirty="0"/>
              <a:t>	</a:t>
            </a:r>
          </a:p>
          <a:p>
            <a:r>
              <a:rPr lang="en-US" sz="1300" b="1" dirty="0">
                <a:solidFill>
                  <a:srgbClr val="FF0000"/>
                </a:solidFill>
              </a:rPr>
              <a:t>Aims: to develop healthcare service design concepts to improve the quality of parental education in the NICU</a:t>
            </a:r>
            <a:endParaRPr lang="ru-RU" sz="1300" b="1" dirty="0">
              <a:solidFill>
                <a:srgbClr val="FF0000"/>
              </a:solidFill>
            </a:endParaRPr>
          </a:p>
        </p:txBody>
      </p:sp>
      <p:sp>
        <p:nvSpPr>
          <p:cNvPr id="4" name="Turinio vietos rezervavimo ženklas 2"/>
          <p:cNvSpPr txBox="1">
            <a:spLocks/>
          </p:cNvSpPr>
          <p:nvPr/>
        </p:nvSpPr>
        <p:spPr>
          <a:xfrm>
            <a:off x="6174658" y="1885228"/>
            <a:ext cx="5270090" cy="4210772"/>
          </a:xfrm>
          <a:prstGeom prst="rect">
            <a:avLst/>
          </a:prstGeom>
          <a:solidFill>
            <a:schemeClr val="bg1"/>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ru-RU" sz="1300" dirty="0">
                <a:solidFill>
                  <a:schemeClr val="tx1"/>
                </a:solidFill>
              </a:rPr>
              <a:t>Метод сервис-дизайна, используемый в 2021 году в корейской больнице</a:t>
            </a:r>
            <a:endParaRPr lang="en-US" sz="1300" dirty="0"/>
          </a:p>
          <a:p>
            <a:r>
              <a:rPr lang="ru-RU" sz="1300" b="1" dirty="0">
                <a:solidFill>
                  <a:srgbClr val="C00000"/>
                </a:solidFill>
              </a:rPr>
              <a:t>Проблема: Мнения родителей не включены в систему обучения родителей.</a:t>
            </a:r>
            <a:endParaRPr lang="en-US" sz="1300" b="1" dirty="0">
              <a:solidFill>
                <a:srgbClr val="C00000"/>
              </a:solidFill>
            </a:endParaRPr>
          </a:p>
          <a:p>
            <a:r>
              <a:rPr lang="ru-RU" sz="1300" dirty="0">
                <a:solidFill>
                  <a:schemeClr val="tx1"/>
                </a:solidFill>
              </a:rPr>
              <a:t>Обучение пациентов в службе здравоохранения эффективно, когда процесс ориентирован на пациента.</a:t>
            </a:r>
          </a:p>
          <a:p>
            <a:r>
              <a:rPr lang="ru-RU" sz="1300" dirty="0">
                <a:solidFill>
                  <a:schemeClr val="tx1"/>
                </a:solidFill>
              </a:rPr>
              <a:t>Дизайн услуг здравоохранения: физический и нефизический элемент</a:t>
            </a:r>
          </a:p>
          <a:p>
            <a:r>
              <a:rPr lang="ru-RU" sz="1300" dirty="0">
                <a:solidFill>
                  <a:schemeClr val="tx1"/>
                </a:solidFill>
              </a:rPr>
              <a:t>Физический элемент → окружающая среда → внешняя среда: внешний вид больничных помещений; окружение → внутренняя среда: дизайн интерьера палат, залов ожидания и т. д.</a:t>
            </a:r>
          </a:p>
          <a:p>
            <a:r>
              <a:rPr lang="ru-RU" sz="1300" dirty="0">
                <a:solidFill>
                  <a:schemeClr val="tx1"/>
                </a:solidFill>
              </a:rPr>
              <a:t>Нефизические элементы: процесс подготовки различных каналов, таких как разработка новых впечатлений, мультимедийных и инструктивных материалов. (</a:t>
            </a:r>
            <a:r>
              <a:rPr lang="en-US" sz="1300" i="1" dirty="0">
                <a:solidFill>
                  <a:schemeClr val="tx1"/>
                </a:solidFill>
              </a:rPr>
              <a:t>Yu, Woo, Kim, Choi, Kim, 2021</a:t>
            </a:r>
            <a:r>
              <a:rPr lang="ru-RU" sz="1300" dirty="0">
                <a:solidFill>
                  <a:schemeClr val="tx1"/>
                </a:solidFill>
              </a:rPr>
              <a:t>)</a:t>
            </a:r>
          </a:p>
          <a:p>
            <a:r>
              <a:rPr lang="ru-RU" sz="1300" b="1" dirty="0">
                <a:solidFill>
                  <a:srgbClr val="C00000"/>
                </a:solidFill>
              </a:rPr>
              <a:t>Цели: разработка концепций дизайна медицинских услуг для повышения качества обучения родителей в Отделении интенсивной терапии новорожденных.</a:t>
            </a:r>
            <a:endParaRPr lang="en-US" sz="1300" b="1" dirty="0">
              <a:solidFill>
                <a:srgbClr val="C00000"/>
              </a:solidFill>
            </a:endParaRPr>
          </a:p>
        </p:txBody>
      </p:sp>
    </p:spTree>
    <p:extLst>
      <p:ext uri="{BB962C8B-B14F-4D97-AF65-F5344CB8AC3E}">
        <p14:creationId xmlns:p14="http://schemas.microsoft.com/office/powerpoint/2010/main" val="1768210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65CB2-2909-4D31-B113-06B5873685E4}"/>
              </a:ext>
            </a:extLst>
          </p:cNvPr>
          <p:cNvSpPr>
            <a:spLocks noGrp="1"/>
          </p:cNvSpPr>
          <p:nvPr>
            <p:ph idx="1"/>
          </p:nvPr>
        </p:nvSpPr>
        <p:spPr/>
        <p:txBody>
          <a:bodyPr/>
          <a:lstStyle/>
          <a:p>
            <a:pPr marL="0" indent="0">
              <a:buNone/>
            </a:pPr>
            <a:r>
              <a:rPr lang="en-US" dirty="0"/>
              <a:t>.</a:t>
            </a:r>
            <a:endParaRPr lang="fi-FI" dirty="0"/>
          </a:p>
        </p:txBody>
      </p:sp>
      <p:pic>
        <p:nvPicPr>
          <p:cNvPr id="1026" name="Picture 2" descr="Thank You! - Laurel Volunteer Fire Department - Company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11" y="1211035"/>
            <a:ext cx="11860353"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40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12164" y="233848"/>
            <a:ext cx="11277600" cy="808963"/>
          </a:xfrm>
        </p:spPr>
        <p:txBody>
          <a:bodyPr>
            <a:noAutofit/>
          </a:bodyPr>
          <a:lstStyle/>
          <a:p>
            <a:r>
              <a:rPr lang="ru-RU" sz="2800" b="1"/>
              <a:t>Methods: Double Diamond Process / </a:t>
            </a:r>
            <a:br>
              <a:rPr lang="ru-RU" sz="2800" b="1"/>
            </a:br>
            <a:r>
              <a:rPr lang="ru-RU" sz="2800" b="1">
                <a:solidFill>
                  <a:schemeClr val="tx1"/>
                </a:solidFill>
              </a:rPr>
              <a:t>Методы: Процесс Двойной Алмаз</a:t>
            </a:r>
            <a:endParaRPr lang="ru-RU" sz="2800"/>
          </a:p>
        </p:txBody>
      </p:sp>
      <p:sp>
        <p:nvSpPr>
          <p:cNvPr id="3" name="Turinio vietos rezervavimo ženklas 2"/>
          <p:cNvSpPr>
            <a:spLocks noGrp="1"/>
          </p:cNvSpPr>
          <p:nvPr>
            <p:ph idx="1"/>
          </p:nvPr>
        </p:nvSpPr>
        <p:spPr>
          <a:xfrm>
            <a:off x="156908" y="1095628"/>
            <a:ext cx="6008279" cy="1794803"/>
          </a:xfrm>
          <a:solidFill>
            <a:schemeClr val="bg1"/>
          </a:solidFill>
        </p:spPr>
        <p:txBody>
          <a:bodyPr>
            <a:noAutofit/>
          </a:bodyPr>
          <a:lstStyle/>
          <a:p>
            <a:pPr>
              <a:lnSpc>
                <a:spcPct val="100000"/>
              </a:lnSpc>
              <a:spcBef>
                <a:spcPts val="0"/>
              </a:spcBef>
            </a:pPr>
            <a:r>
              <a:rPr lang="ru-RU" sz="1600"/>
              <a:t>(1) </a:t>
            </a:r>
            <a:r>
              <a:rPr lang="ru-RU" sz="1600" b="1">
                <a:solidFill>
                  <a:srgbClr val="FF0000"/>
                </a:solidFill>
              </a:rPr>
              <a:t>Discover phase</a:t>
            </a:r>
            <a:r>
              <a:rPr lang="ru-RU" sz="1600"/>
              <a:t>: defining researching understanding the target situation</a:t>
            </a:r>
          </a:p>
          <a:p>
            <a:pPr>
              <a:lnSpc>
                <a:spcPct val="100000"/>
              </a:lnSpc>
              <a:spcBef>
                <a:spcPts val="0"/>
              </a:spcBef>
            </a:pPr>
            <a:r>
              <a:rPr lang="ru-RU" sz="1600"/>
              <a:t>(2) </a:t>
            </a:r>
            <a:r>
              <a:rPr lang="ru-RU" sz="1600" b="1">
                <a:solidFill>
                  <a:srgbClr val="FF0000"/>
                </a:solidFill>
              </a:rPr>
              <a:t>Define phase</a:t>
            </a:r>
            <a:r>
              <a:rPr lang="ru-RU" sz="1600"/>
              <a:t>: for defining the problem to be solved and </a:t>
            </a:r>
          </a:p>
          <a:p>
            <a:pPr>
              <a:lnSpc>
                <a:spcPct val="100000"/>
              </a:lnSpc>
              <a:spcBef>
                <a:spcPts val="0"/>
              </a:spcBef>
            </a:pPr>
            <a:r>
              <a:rPr lang="ru-RU" sz="1600"/>
              <a:t>(3</a:t>
            </a:r>
            <a:r>
              <a:rPr lang="ru-RU" sz="1600" b="1">
                <a:solidFill>
                  <a:srgbClr val="FF0000"/>
                </a:solidFill>
              </a:rPr>
              <a:t>) Development phase </a:t>
            </a:r>
            <a:r>
              <a:rPr lang="ru-RU" sz="1600"/>
              <a:t>for solution development</a:t>
            </a:r>
            <a:endParaRPr lang="ru-RU" sz="1600">
              <a:solidFill>
                <a:schemeClr val="tx1"/>
              </a:solidFill>
            </a:endParaRPr>
          </a:p>
          <a:p>
            <a:pPr>
              <a:lnSpc>
                <a:spcPct val="100000"/>
              </a:lnSpc>
              <a:spcBef>
                <a:spcPts val="0"/>
              </a:spcBef>
            </a:pPr>
            <a:endParaRPr lang="ru-RU" sz="1800"/>
          </a:p>
        </p:txBody>
      </p:sp>
      <p:pic>
        <p:nvPicPr>
          <p:cNvPr id="7" name="Afbeelding 3"/>
          <p:cNvPicPr>
            <a:picLocks noChangeAspect="1"/>
          </p:cNvPicPr>
          <p:nvPr/>
        </p:nvPicPr>
        <p:blipFill rotWithShape="1">
          <a:blip r:embed="rId3"/>
          <a:srcRect l="72070" t="41984" r="8645" b="28016"/>
          <a:stretch/>
        </p:blipFill>
        <p:spPr>
          <a:xfrm>
            <a:off x="562258" y="2395275"/>
            <a:ext cx="11067484" cy="3693600"/>
          </a:xfrm>
          <a:prstGeom prst="rect">
            <a:avLst/>
          </a:prstGeom>
          <a:ln>
            <a:solidFill>
              <a:schemeClr val="accent1"/>
            </a:solidFill>
          </a:ln>
        </p:spPr>
      </p:pic>
      <p:sp>
        <p:nvSpPr>
          <p:cNvPr id="9" name="Прямоугольник 8"/>
          <p:cNvSpPr/>
          <p:nvPr/>
        </p:nvSpPr>
        <p:spPr>
          <a:xfrm>
            <a:off x="9534270" y="5048081"/>
            <a:ext cx="2055494" cy="338554"/>
          </a:xfrm>
          <a:prstGeom prst="rect">
            <a:avLst/>
          </a:prstGeom>
          <a:solidFill>
            <a:srgbClr val="979797"/>
          </a:solidFill>
          <a:ln>
            <a:solidFill>
              <a:srgbClr val="979797"/>
            </a:solidFill>
          </a:ln>
        </p:spPr>
        <p:txBody>
          <a:bodyPr wrap="square">
            <a:spAutoFit/>
          </a:bodyPr>
          <a:lstStyle/>
          <a:p>
            <a:pPr>
              <a:spcBef>
                <a:spcPts val="1400"/>
              </a:spcBef>
              <a:spcAft>
                <a:spcPts val="0"/>
              </a:spcAft>
            </a:pPr>
            <a:r>
              <a:rPr lang="ru-RU" sz="1600">
                <a:solidFill>
                  <a:schemeClr val="bg1"/>
                </a:solidFill>
                <a:latin typeface="Times New Roman" panose="02020603050405020304" pitchFamily="18" charset="0"/>
                <a:ea typeface="Calibri" panose="020F0502020204030204" pitchFamily="34" charset="0"/>
              </a:rPr>
              <a:t>Решения</a:t>
            </a:r>
            <a:endParaRPr lang="ru-RU" sz="1600">
              <a:solidFill>
                <a:schemeClr val="bg1"/>
              </a:solidFill>
              <a:effectLst/>
              <a:latin typeface="Times New Roman" panose="02020603050405020304" pitchFamily="18" charset="0"/>
              <a:ea typeface="Calibri" panose="020F0502020204030204" pitchFamily="34" charset="0"/>
            </a:endParaRPr>
          </a:p>
        </p:txBody>
      </p:sp>
      <p:sp>
        <p:nvSpPr>
          <p:cNvPr id="11" name="Прямоугольник 10"/>
          <p:cNvSpPr/>
          <p:nvPr/>
        </p:nvSpPr>
        <p:spPr>
          <a:xfrm>
            <a:off x="562258" y="2391813"/>
            <a:ext cx="3372129" cy="307777"/>
          </a:xfrm>
          <a:prstGeom prst="rect">
            <a:avLst/>
          </a:prstGeom>
          <a:solidFill>
            <a:schemeClr val="bg1">
              <a:lumMod val="85000"/>
            </a:schemeClr>
          </a:solidFill>
          <a:ln>
            <a:solidFill>
              <a:schemeClr val="bg1"/>
            </a:solidFill>
          </a:ln>
        </p:spPr>
        <p:txBody>
          <a:bodyPr wrap="square">
            <a:spAutoFit/>
          </a:bodyPr>
          <a:lstStyle/>
          <a:p>
            <a:r>
              <a:rPr lang="ru-RU" sz="1400"/>
              <a:t>Обнаружение</a:t>
            </a:r>
          </a:p>
        </p:txBody>
      </p:sp>
      <p:sp>
        <p:nvSpPr>
          <p:cNvPr id="12" name="Прямоугольник 11"/>
          <p:cNvSpPr/>
          <p:nvPr/>
        </p:nvSpPr>
        <p:spPr>
          <a:xfrm>
            <a:off x="3934386" y="2404072"/>
            <a:ext cx="2178381" cy="307777"/>
          </a:xfrm>
          <a:prstGeom prst="rect">
            <a:avLst/>
          </a:prstGeom>
          <a:solidFill>
            <a:schemeClr val="bg1">
              <a:lumMod val="85000"/>
            </a:schemeClr>
          </a:solidFill>
        </p:spPr>
        <p:txBody>
          <a:bodyPr wrap="square">
            <a:spAutoFit/>
          </a:bodyPr>
          <a:lstStyle/>
          <a:p>
            <a:r>
              <a:rPr lang="ru-RU" sz="1400" dirty="0"/>
              <a:t>Определение</a:t>
            </a:r>
          </a:p>
        </p:txBody>
      </p:sp>
      <p:sp>
        <p:nvSpPr>
          <p:cNvPr id="13" name="Прямоугольник 12"/>
          <p:cNvSpPr/>
          <p:nvPr/>
        </p:nvSpPr>
        <p:spPr>
          <a:xfrm>
            <a:off x="6112768" y="2391813"/>
            <a:ext cx="5501242" cy="307777"/>
          </a:xfrm>
          <a:prstGeom prst="rect">
            <a:avLst/>
          </a:prstGeom>
          <a:solidFill>
            <a:schemeClr val="bg1">
              <a:lumMod val="85000"/>
            </a:schemeClr>
          </a:solidFill>
        </p:spPr>
        <p:txBody>
          <a:bodyPr wrap="square">
            <a:spAutoFit/>
          </a:bodyPr>
          <a:lstStyle/>
          <a:p>
            <a:r>
              <a:rPr lang="ru-RU" sz="1400" dirty="0"/>
              <a:t>Разработка</a:t>
            </a:r>
          </a:p>
        </p:txBody>
      </p:sp>
      <p:sp>
        <p:nvSpPr>
          <p:cNvPr id="14" name="Прямоугольник 13"/>
          <p:cNvSpPr/>
          <p:nvPr/>
        </p:nvSpPr>
        <p:spPr>
          <a:xfrm>
            <a:off x="9268504" y="2736874"/>
            <a:ext cx="2314042" cy="276999"/>
          </a:xfrm>
          <a:prstGeom prst="rect">
            <a:avLst/>
          </a:prstGeom>
          <a:solidFill>
            <a:schemeClr val="bg1">
              <a:lumMod val="85000"/>
            </a:schemeClr>
          </a:solidFill>
        </p:spPr>
        <p:txBody>
          <a:bodyPr wrap="square">
            <a:spAutoFit/>
          </a:bodyPr>
          <a:lstStyle/>
          <a:p>
            <a:r>
              <a:rPr lang="ru-RU" sz="1200" b="1" dirty="0"/>
              <a:t>Процесс сервис дизайна</a:t>
            </a:r>
          </a:p>
        </p:txBody>
      </p:sp>
      <p:sp>
        <p:nvSpPr>
          <p:cNvPr id="15" name="Прямоугольник 14"/>
          <p:cNvSpPr/>
          <p:nvPr/>
        </p:nvSpPr>
        <p:spPr>
          <a:xfrm>
            <a:off x="567429" y="4471404"/>
            <a:ext cx="3338473" cy="415498"/>
          </a:xfrm>
          <a:prstGeom prst="rect">
            <a:avLst/>
          </a:prstGeom>
          <a:solidFill>
            <a:schemeClr val="bg1">
              <a:lumMod val="85000"/>
            </a:schemeClr>
          </a:solidFill>
        </p:spPr>
        <p:txBody>
          <a:bodyPr wrap="square">
            <a:spAutoFit/>
          </a:bodyPr>
          <a:lstStyle/>
          <a:p>
            <a:r>
              <a:rPr lang="ru-RU" sz="1050" dirty="0"/>
              <a:t>слежка: наблюдение</a:t>
            </a:r>
          </a:p>
          <a:p>
            <a:r>
              <a:rPr lang="ru-RU" sz="1050" dirty="0"/>
              <a:t>направленное повествование: интервью</a:t>
            </a:r>
          </a:p>
        </p:txBody>
      </p:sp>
      <p:sp>
        <p:nvSpPr>
          <p:cNvPr id="17" name="Прямоугольник 16"/>
          <p:cNvSpPr/>
          <p:nvPr/>
        </p:nvSpPr>
        <p:spPr>
          <a:xfrm>
            <a:off x="3942478" y="4476353"/>
            <a:ext cx="2177906" cy="415498"/>
          </a:xfrm>
          <a:prstGeom prst="rect">
            <a:avLst/>
          </a:prstGeom>
          <a:solidFill>
            <a:schemeClr val="bg1">
              <a:lumMod val="85000"/>
            </a:schemeClr>
          </a:solidFill>
        </p:spPr>
        <p:txBody>
          <a:bodyPr wrap="square">
            <a:spAutoFit/>
          </a:bodyPr>
          <a:lstStyle/>
          <a:p>
            <a:r>
              <a:rPr lang="ru-RU" sz="1050" dirty="0"/>
              <a:t>карта пути пользователя</a:t>
            </a:r>
          </a:p>
          <a:p>
            <a:r>
              <a:rPr lang="ru-RU" sz="1050" dirty="0"/>
              <a:t>программа</a:t>
            </a:r>
          </a:p>
        </p:txBody>
      </p:sp>
      <p:sp>
        <p:nvSpPr>
          <p:cNvPr id="19" name="Прямоугольник 18"/>
          <p:cNvSpPr/>
          <p:nvPr/>
        </p:nvSpPr>
        <p:spPr>
          <a:xfrm>
            <a:off x="6148310" y="4465615"/>
            <a:ext cx="5462297" cy="415498"/>
          </a:xfrm>
          <a:prstGeom prst="rect">
            <a:avLst/>
          </a:prstGeom>
          <a:solidFill>
            <a:schemeClr val="bg1">
              <a:lumMod val="85000"/>
            </a:schemeClr>
          </a:solidFill>
        </p:spPr>
        <p:txBody>
          <a:bodyPr wrap="square">
            <a:spAutoFit/>
          </a:bodyPr>
          <a:lstStyle/>
          <a:p>
            <a:r>
              <a:rPr lang="ru-RU" sz="1050" dirty="0"/>
              <a:t>мастерская идей</a:t>
            </a:r>
          </a:p>
          <a:p>
            <a:r>
              <a:rPr lang="ru-RU" sz="1050" dirty="0"/>
              <a:t>концептуальная карта идеи</a:t>
            </a:r>
          </a:p>
        </p:txBody>
      </p:sp>
      <p:sp>
        <p:nvSpPr>
          <p:cNvPr id="20" name="Прямоугольник 19"/>
          <p:cNvSpPr/>
          <p:nvPr/>
        </p:nvSpPr>
        <p:spPr>
          <a:xfrm>
            <a:off x="1198698" y="5008808"/>
            <a:ext cx="1496998" cy="430887"/>
          </a:xfrm>
          <a:prstGeom prst="rect">
            <a:avLst/>
          </a:prstGeom>
          <a:solidFill>
            <a:srgbClr val="979797"/>
          </a:solidFill>
        </p:spPr>
        <p:txBody>
          <a:bodyPr wrap="square">
            <a:spAutoFit/>
          </a:bodyPr>
          <a:lstStyle/>
          <a:p>
            <a:r>
              <a:rPr lang="ru-RU" sz="1100">
                <a:solidFill>
                  <a:schemeClr val="bg1"/>
                </a:solidFill>
              </a:rPr>
              <a:t>Кабинетные исследования</a:t>
            </a:r>
          </a:p>
        </p:txBody>
      </p:sp>
      <p:sp>
        <p:nvSpPr>
          <p:cNvPr id="21" name="Прямоугольник 20"/>
          <p:cNvSpPr/>
          <p:nvPr/>
        </p:nvSpPr>
        <p:spPr>
          <a:xfrm>
            <a:off x="3405957" y="5003282"/>
            <a:ext cx="1605778" cy="438582"/>
          </a:xfrm>
          <a:prstGeom prst="rect">
            <a:avLst/>
          </a:prstGeom>
          <a:solidFill>
            <a:srgbClr val="979797"/>
          </a:solidFill>
        </p:spPr>
        <p:txBody>
          <a:bodyPr wrap="square">
            <a:spAutoFit/>
          </a:bodyPr>
          <a:lstStyle/>
          <a:p>
            <a:r>
              <a:rPr lang="ru-RU" sz="1050">
                <a:solidFill>
                  <a:schemeClr val="bg1"/>
                </a:solidFill>
              </a:rPr>
              <a:t>Полевые </a:t>
            </a:r>
            <a:r>
              <a:rPr lang="ru-RU" sz="1200">
                <a:solidFill>
                  <a:schemeClr val="bg1"/>
                </a:solidFill>
              </a:rPr>
              <a:t>исследования</a:t>
            </a:r>
            <a:endParaRPr lang="ru-RU" sz="1050">
              <a:solidFill>
                <a:schemeClr val="bg1"/>
              </a:solidFill>
            </a:endParaRPr>
          </a:p>
        </p:txBody>
      </p:sp>
      <p:sp>
        <p:nvSpPr>
          <p:cNvPr id="22" name="Прямоугольник 21"/>
          <p:cNvSpPr/>
          <p:nvPr/>
        </p:nvSpPr>
        <p:spPr>
          <a:xfrm>
            <a:off x="5721996" y="5090025"/>
            <a:ext cx="2682686" cy="307777"/>
          </a:xfrm>
          <a:prstGeom prst="rect">
            <a:avLst/>
          </a:prstGeom>
          <a:solidFill>
            <a:srgbClr val="979797"/>
          </a:solidFill>
          <a:ln>
            <a:noFill/>
          </a:ln>
        </p:spPr>
        <p:txBody>
          <a:bodyPr wrap="square">
            <a:spAutoFit/>
          </a:bodyPr>
          <a:lstStyle/>
          <a:p>
            <a:r>
              <a:rPr lang="ru-RU" sz="1400">
                <a:solidFill>
                  <a:schemeClr val="bg1"/>
                </a:solidFill>
              </a:rPr>
              <a:t>Oпределение проблемы</a:t>
            </a:r>
          </a:p>
        </p:txBody>
      </p:sp>
      <p:sp>
        <p:nvSpPr>
          <p:cNvPr id="23" name="Прямоугольник 22"/>
          <p:cNvSpPr/>
          <p:nvPr/>
        </p:nvSpPr>
        <p:spPr>
          <a:xfrm>
            <a:off x="562120" y="5420957"/>
            <a:ext cx="2132312" cy="234374"/>
          </a:xfrm>
          <a:prstGeom prst="rect">
            <a:avLst/>
          </a:prstGeom>
          <a:solidFill>
            <a:srgbClr val="979797"/>
          </a:solidFill>
        </p:spPr>
        <p:txBody>
          <a:bodyPr wrap="square">
            <a:spAutoFit/>
          </a:bodyPr>
          <a:lstStyle/>
          <a:p>
            <a:r>
              <a:rPr lang="ru-RU" sz="900">
                <a:solidFill>
                  <a:schemeClr val="bg1"/>
                </a:solidFill>
              </a:rPr>
              <a:t>Обзор статусa-кво</a:t>
            </a:r>
          </a:p>
        </p:txBody>
      </p:sp>
      <p:sp>
        <p:nvSpPr>
          <p:cNvPr id="24" name="Прямоугольник 23"/>
          <p:cNvSpPr/>
          <p:nvPr/>
        </p:nvSpPr>
        <p:spPr>
          <a:xfrm>
            <a:off x="2706624" y="5433204"/>
            <a:ext cx="2380369" cy="246221"/>
          </a:xfrm>
          <a:prstGeom prst="rect">
            <a:avLst/>
          </a:prstGeom>
          <a:solidFill>
            <a:srgbClr val="979797"/>
          </a:solidFill>
        </p:spPr>
        <p:txBody>
          <a:bodyPr wrap="square">
            <a:spAutoFit/>
          </a:bodyPr>
          <a:lstStyle/>
          <a:p>
            <a:r>
              <a:rPr lang="ru-RU" sz="1000">
                <a:solidFill>
                  <a:schemeClr val="bg1"/>
                </a:solidFill>
              </a:rPr>
              <a:t>наблюдение / интервью</a:t>
            </a:r>
          </a:p>
        </p:txBody>
      </p:sp>
      <p:sp>
        <p:nvSpPr>
          <p:cNvPr id="25" name="Прямоугольник 24"/>
          <p:cNvSpPr/>
          <p:nvPr/>
        </p:nvSpPr>
        <p:spPr>
          <a:xfrm>
            <a:off x="5134627" y="5423060"/>
            <a:ext cx="3704573" cy="230832"/>
          </a:xfrm>
          <a:prstGeom prst="rect">
            <a:avLst/>
          </a:prstGeom>
          <a:solidFill>
            <a:srgbClr val="979797"/>
          </a:solidFill>
        </p:spPr>
        <p:txBody>
          <a:bodyPr wrap="square">
            <a:spAutoFit/>
          </a:bodyPr>
          <a:lstStyle/>
          <a:p>
            <a:r>
              <a:rPr lang="ru-RU" sz="900">
                <a:solidFill>
                  <a:schemeClr val="bg1"/>
                </a:solidFill>
              </a:rPr>
              <a:t>анализ возможностей и стратегическое планирование</a:t>
            </a:r>
          </a:p>
        </p:txBody>
      </p:sp>
      <p:sp>
        <p:nvSpPr>
          <p:cNvPr id="4" name="Прямоугольник 3">
            <a:extLst>
              <a:ext uri="{FF2B5EF4-FFF2-40B4-BE49-F238E27FC236}">
                <a16:creationId xmlns:a16="http://schemas.microsoft.com/office/drawing/2014/main" id="{2E4B7B16-A9CC-FF89-04A0-BE35F231929B}"/>
              </a:ext>
            </a:extLst>
          </p:cNvPr>
          <p:cNvSpPr/>
          <p:nvPr/>
        </p:nvSpPr>
        <p:spPr>
          <a:xfrm>
            <a:off x="558856" y="5907061"/>
            <a:ext cx="11083216" cy="4571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6" name="Прямоугольник 25"/>
          <p:cNvSpPr/>
          <p:nvPr/>
        </p:nvSpPr>
        <p:spPr>
          <a:xfrm>
            <a:off x="8879258" y="5414300"/>
            <a:ext cx="2749220" cy="215444"/>
          </a:xfrm>
          <a:prstGeom prst="rect">
            <a:avLst/>
          </a:prstGeom>
          <a:solidFill>
            <a:srgbClr val="979797"/>
          </a:solidFill>
        </p:spPr>
        <p:txBody>
          <a:bodyPr wrap="square">
            <a:spAutoFit/>
          </a:bodyPr>
          <a:lstStyle/>
          <a:p>
            <a:pPr algn="ctr"/>
            <a:r>
              <a:rPr lang="ru-RU" sz="800">
                <a:solidFill>
                  <a:schemeClr val="bg1"/>
                </a:solidFill>
              </a:rPr>
              <a:t>Воркшоп идей с заинтересованными сторонами</a:t>
            </a:r>
          </a:p>
        </p:txBody>
      </p:sp>
      <p:sp>
        <p:nvSpPr>
          <p:cNvPr id="27" name="Прямоугольник 26"/>
          <p:cNvSpPr/>
          <p:nvPr/>
        </p:nvSpPr>
        <p:spPr>
          <a:xfrm>
            <a:off x="549928" y="5668416"/>
            <a:ext cx="2132312" cy="507831"/>
          </a:xfrm>
          <a:prstGeom prst="rect">
            <a:avLst/>
          </a:prstGeom>
          <a:solidFill>
            <a:srgbClr val="F4F1F1"/>
          </a:solidFill>
        </p:spPr>
        <p:txBody>
          <a:bodyPr wrap="square">
            <a:spAutoFit/>
          </a:bodyPr>
          <a:lstStyle/>
          <a:p>
            <a:r>
              <a:rPr lang="ru-RU" sz="900" dirty="0"/>
              <a:t>- услуги здравоохранения в ОИНТ</a:t>
            </a:r>
          </a:p>
          <a:p>
            <a:r>
              <a:rPr lang="ru-RU" sz="900" dirty="0"/>
              <a:t>- существующая литература</a:t>
            </a:r>
          </a:p>
          <a:p>
            <a:r>
              <a:rPr lang="ru-RU" sz="900" dirty="0"/>
              <a:t>- веб-сайты связанные с ОИНТ</a:t>
            </a:r>
            <a:endParaRPr lang="ru-RU" sz="1600" dirty="0"/>
          </a:p>
        </p:txBody>
      </p:sp>
      <p:sp>
        <p:nvSpPr>
          <p:cNvPr id="28" name="Прямоугольник 27"/>
          <p:cNvSpPr/>
          <p:nvPr/>
        </p:nvSpPr>
        <p:spPr>
          <a:xfrm>
            <a:off x="2658990" y="5692800"/>
            <a:ext cx="1316737" cy="507831"/>
          </a:xfrm>
          <a:prstGeom prst="rect">
            <a:avLst/>
          </a:prstGeom>
          <a:solidFill>
            <a:srgbClr val="F4F1F1"/>
          </a:solidFill>
        </p:spPr>
        <p:txBody>
          <a:bodyPr wrap="square">
            <a:spAutoFit/>
          </a:bodyPr>
          <a:lstStyle/>
          <a:p>
            <a:r>
              <a:rPr lang="ru-RU" sz="900" dirty="0"/>
              <a:t>1 место/ 4 раза</a:t>
            </a:r>
          </a:p>
          <a:p>
            <a:r>
              <a:rPr lang="ru-RU" sz="900" dirty="0"/>
              <a:t>Региональный госпиталь</a:t>
            </a:r>
          </a:p>
        </p:txBody>
      </p:sp>
      <p:sp>
        <p:nvSpPr>
          <p:cNvPr id="29" name="Прямоугольник 28"/>
          <p:cNvSpPr/>
          <p:nvPr/>
        </p:nvSpPr>
        <p:spPr>
          <a:xfrm>
            <a:off x="3905902" y="5714873"/>
            <a:ext cx="1168899" cy="369332"/>
          </a:xfrm>
          <a:prstGeom prst="rect">
            <a:avLst/>
          </a:prstGeom>
          <a:solidFill>
            <a:srgbClr val="F4F1F1"/>
          </a:solidFill>
        </p:spPr>
        <p:txBody>
          <a:bodyPr wrap="square">
            <a:spAutoFit/>
          </a:bodyPr>
          <a:lstStyle/>
          <a:p>
            <a:r>
              <a:rPr lang="ru-RU" sz="900" dirty="0"/>
              <a:t>2 место/ 2 раза</a:t>
            </a:r>
          </a:p>
          <a:p>
            <a:r>
              <a:rPr lang="ru-RU" sz="900" dirty="0"/>
              <a:t>Госпиталь в Сеуле</a:t>
            </a:r>
          </a:p>
        </p:txBody>
      </p:sp>
      <p:sp>
        <p:nvSpPr>
          <p:cNvPr id="30" name="Прямоугольник 29"/>
          <p:cNvSpPr/>
          <p:nvPr/>
        </p:nvSpPr>
        <p:spPr>
          <a:xfrm>
            <a:off x="5117607" y="5704611"/>
            <a:ext cx="3704573" cy="400110"/>
          </a:xfrm>
          <a:prstGeom prst="rect">
            <a:avLst/>
          </a:prstGeom>
          <a:solidFill>
            <a:srgbClr val="F4F1F1"/>
          </a:solidFill>
        </p:spPr>
        <p:txBody>
          <a:bodyPr wrap="square">
            <a:spAutoFit/>
          </a:bodyPr>
          <a:lstStyle/>
          <a:p>
            <a:r>
              <a:rPr lang="ru-RU" sz="1000" dirty="0"/>
              <a:t>-карта пути клиента, основанная на типичных проблемах</a:t>
            </a:r>
          </a:p>
          <a:p>
            <a:r>
              <a:rPr lang="ru-RU" sz="1000" dirty="0"/>
              <a:t>-схемы услуг, представляющие поток услуг</a:t>
            </a:r>
          </a:p>
        </p:txBody>
      </p:sp>
      <p:sp>
        <p:nvSpPr>
          <p:cNvPr id="31" name="Прямоугольник 30"/>
          <p:cNvSpPr/>
          <p:nvPr/>
        </p:nvSpPr>
        <p:spPr>
          <a:xfrm>
            <a:off x="8918582" y="5691617"/>
            <a:ext cx="2707758" cy="400110"/>
          </a:xfrm>
          <a:prstGeom prst="rect">
            <a:avLst/>
          </a:prstGeom>
          <a:solidFill>
            <a:srgbClr val="F4F1F1"/>
          </a:solidFill>
        </p:spPr>
        <p:txBody>
          <a:bodyPr wrap="square">
            <a:spAutoFit/>
          </a:bodyPr>
          <a:lstStyle/>
          <a:p>
            <a:r>
              <a:rPr lang="ru-RU" sz="1000" dirty="0"/>
              <a:t>10 концептуальных карт идей</a:t>
            </a:r>
          </a:p>
          <a:p>
            <a:r>
              <a:rPr lang="ru-RU" sz="1000" b="1" dirty="0"/>
              <a:t>оценки экспертов</a:t>
            </a:r>
          </a:p>
        </p:txBody>
      </p:sp>
      <p:sp>
        <p:nvSpPr>
          <p:cNvPr id="33" name="Turinio vietos rezervavimo ženklas 2">
            <a:extLst>
              <a:ext uri="{FF2B5EF4-FFF2-40B4-BE49-F238E27FC236}">
                <a16:creationId xmlns:a16="http://schemas.microsoft.com/office/drawing/2014/main" id="{A3B3AC4E-88A3-4311-B678-33309E06159B}"/>
              </a:ext>
            </a:extLst>
          </p:cNvPr>
          <p:cNvSpPr txBox="1">
            <a:spLocks/>
          </p:cNvSpPr>
          <p:nvPr/>
        </p:nvSpPr>
        <p:spPr>
          <a:xfrm>
            <a:off x="6165187" y="995984"/>
            <a:ext cx="5694488" cy="1398289"/>
          </a:xfrm>
          <a:prstGeom prst="rect">
            <a:avLst/>
          </a:prstGeom>
          <a:solidFill>
            <a:schemeClr val="bg1"/>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pPr>
            <a:r>
              <a:rPr lang="ru-RU" sz="1600" dirty="0"/>
              <a:t>(1) </a:t>
            </a:r>
            <a:r>
              <a:rPr lang="ru-RU" sz="1600" b="1" dirty="0">
                <a:solidFill>
                  <a:srgbClr val="FF0000"/>
                </a:solidFill>
              </a:rPr>
              <a:t>Фаза обнаружения</a:t>
            </a:r>
            <a:r>
              <a:rPr lang="ru-RU" sz="1600" dirty="0">
                <a:solidFill>
                  <a:schemeClr val="tx1"/>
                </a:solidFill>
              </a:rPr>
              <a:t>: определение исследования и понимание целевой ситуации</a:t>
            </a:r>
          </a:p>
          <a:p>
            <a:pPr>
              <a:lnSpc>
                <a:spcPct val="100000"/>
              </a:lnSpc>
              <a:spcBef>
                <a:spcPts val="0"/>
              </a:spcBef>
            </a:pPr>
            <a:r>
              <a:rPr lang="ru-RU" sz="1600" dirty="0"/>
              <a:t>(2) </a:t>
            </a:r>
            <a:r>
              <a:rPr lang="ru-RU" sz="1600" b="1" dirty="0">
                <a:solidFill>
                  <a:srgbClr val="FF0000"/>
                </a:solidFill>
              </a:rPr>
              <a:t>Фаза определения</a:t>
            </a:r>
            <a:r>
              <a:rPr lang="ru-RU" sz="1600" dirty="0">
                <a:solidFill>
                  <a:schemeClr val="tx1"/>
                </a:solidFill>
              </a:rPr>
              <a:t>: для определения проблемы, которую необходимо решить, и</a:t>
            </a:r>
          </a:p>
          <a:p>
            <a:pPr>
              <a:lnSpc>
                <a:spcPct val="100000"/>
              </a:lnSpc>
              <a:spcBef>
                <a:spcPts val="0"/>
              </a:spcBef>
            </a:pPr>
            <a:r>
              <a:rPr lang="ru-RU" sz="1600" dirty="0"/>
              <a:t>(3</a:t>
            </a:r>
            <a:r>
              <a:rPr lang="ru-RU" sz="1600" b="1" dirty="0">
                <a:solidFill>
                  <a:srgbClr val="FF0000"/>
                </a:solidFill>
              </a:rPr>
              <a:t>) Фаза разработки </a:t>
            </a:r>
            <a:r>
              <a:rPr lang="ru-RU" sz="1600" dirty="0">
                <a:solidFill>
                  <a:schemeClr val="tx1"/>
                </a:solidFill>
              </a:rPr>
              <a:t>для разработки решения</a:t>
            </a:r>
          </a:p>
          <a:p>
            <a:pPr>
              <a:lnSpc>
                <a:spcPct val="100000"/>
              </a:lnSpc>
              <a:spcBef>
                <a:spcPts val="0"/>
              </a:spcBef>
            </a:pPr>
            <a:endParaRPr lang="ru-RU" sz="1800" dirty="0"/>
          </a:p>
        </p:txBody>
      </p:sp>
      <p:cxnSp>
        <p:nvCxnSpPr>
          <p:cNvPr id="6" name="Прямая соединительная линия 5">
            <a:extLst>
              <a:ext uri="{FF2B5EF4-FFF2-40B4-BE49-F238E27FC236}">
                <a16:creationId xmlns:a16="http://schemas.microsoft.com/office/drawing/2014/main" id="{12BCAA03-F83D-AEC8-3F2A-C4A5035D25BB}"/>
              </a:ext>
            </a:extLst>
          </p:cNvPr>
          <p:cNvCxnSpPr>
            <a:cxnSpLocks/>
          </p:cNvCxnSpPr>
          <p:nvPr/>
        </p:nvCxnSpPr>
        <p:spPr>
          <a:xfrm flipH="1">
            <a:off x="11626340" y="2391880"/>
            <a:ext cx="15732" cy="3972344"/>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F420E19C-170E-93C5-F0FF-C5B268C5AD94}"/>
              </a:ext>
            </a:extLst>
          </p:cNvPr>
          <p:cNvCxnSpPr>
            <a:cxnSpLocks/>
          </p:cNvCxnSpPr>
          <p:nvPr/>
        </p:nvCxnSpPr>
        <p:spPr>
          <a:xfrm>
            <a:off x="549928" y="2379621"/>
            <a:ext cx="0" cy="4015723"/>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id="{0E50E797-84AB-6210-E362-BC91B65549D0}"/>
              </a:ext>
            </a:extLst>
          </p:cNvPr>
          <p:cNvCxnSpPr>
            <a:cxnSpLocks/>
          </p:cNvCxnSpPr>
          <p:nvPr/>
        </p:nvCxnSpPr>
        <p:spPr>
          <a:xfrm flipH="1">
            <a:off x="2694432" y="5003282"/>
            <a:ext cx="12192" cy="136094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47" name="Прямая соединительная линия 46">
            <a:extLst>
              <a:ext uri="{FF2B5EF4-FFF2-40B4-BE49-F238E27FC236}">
                <a16:creationId xmlns:a16="http://schemas.microsoft.com/office/drawing/2014/main" id="{10D8FA74-F8E6-89C9-732B-2B88C3481CA4}"/>
              </a:ext>
            </a:extLst>
          </p:cNvPr>
          <p:cNvCxnSpPr>
            <a:cxnSpLocks/>
          </p:cNvCxnSpPr>
          <p:nvPr/>
        </p:nvCxnSpPr>
        <p:spPr>
          <a:xfrm flipH="1">
            <a:off x="5090108" y="4987945"/>
            <a:ext cx="12192" cy="136094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48" name="Прямая соединительная линия 47">
            <a:extLst>
              <a:ext uri="{FF2B5EF4-FFF2-40B4-BE49-F238E27FC236}">
                <a16:creationId xmlns:a16="http://schemas.microsoft.com/office/drawing/2014/main" id="{DCE1C1A7-2ECE-7D28-A604-B079811E3F4E}"/>
              </a:ext>
            </a:extLst>
          </p:cNvPr>
          <p:cNvCxnSpPr>
            <a:cxnSpLocks/>
          </p:cNvCxnSpPr>
          <p:nvPr/>
        </p:nvCxnSpPr>
        <p:spPr>
          <a:xfrm flipH="1">
            <a:off x="8857414" y="4973421"/>
            <a:ext cx="12192" cy="136094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781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63612" y="1128096"/>
            <a:ext cx="5236857" cy="1672254"/>
          </a:xfrm>
          <a:solidFill>
            <a:schemeClr val="bg1"/>
          </a:solidFill>
        </p:spPr>
        <p:txBody>
          <a:bodyPr>
            <a:normAutofit/>
          </a:bodyPr>
          <a:lstStyle/>
          <a:p>
            <a:pPr>
              <a:lnSpc>
                <a:spcPct val="100000"/>
              </a:lnSpc>
              <a:spcBef>
                <a:spcPts val="0"/>
              </a:spcBef>
            </a:pPr>
            <a:r>
              <a:rPr lang="en-US" sz="1600" dirty="0"/>
              <a:t>(1) Discover phase: defining researching and understanding the target situation: </a:t>
            </a:r>
            <a:endParaRPr lang="ru-RU" sz="1600" dirty="0"/>
          </a:p>
          <a:p>
            <a:r>
              <a:rPr lang="en-US" sz="1600" dirty="0"/>
              <a:t>How did they do that? </a:t>
            </a:r>
            <a:r>
              <a:rPr lang="en-US" sz="1600" b="1" dirty="0"/>
              <a:t>The authors: they  reviewed the status of NICU using  observations, shadowing, interviews and story telling</a:t>
            </a:r>
          </a:p>
          <a:p>
            <a:pPr>
              <a:lnSpc>
                <a:spcPct val="100000"/>
              </a:lnSpc>
              <a:spcBef>
                <a:spcPts val="0"/>
              </a:spcBef>
            </a:pPr>
            <a:endParaRPr lang="en-US" sz="1800" dirty="0"/>
          </a:p>
        </p:txBody>
      </p:sp>
      <p:sp>
        <p:nvSpPr>
          <p:cNvPr id="7" name="Pavadinimas 1"/>
          <p:cNvSpPr>
            <a:spLocks noGrp="1"/>
          </p:cNvSpPr>
          <p:nvPr>
            <p:ph type="title"/>
          </p:nvPr>
        </p:nvSpPr>
        <p:spPr>
          <a:xfrm>
            <a:off x="312164" y="233848"/>
            <a:ext cx="11277600" cy="808963"/>
          </a:xfrm>
        </p:spPr>
        <p:txBody>
          <a:bodyPr>
            <a:noAutofit/>
          </a:bodyPr>
          <a:lstStyle/>
          <a:p>
            <a:r>
              <a:rPr lang="en-US" sz="2800" b="1" dirty="0"/>
              <a:t>Methods: Double Diamond Process</a:t>
            </a:r>
            <a:r>
              <a:rPr lang="ru-RU" sz="2800" b="1" dirty="0"/>
              <a:t> / </a:t>
            </a:r>
            <a:br>
              <a:rPr lang="ru-RU" sz="2800" b="1" dirty="0"/>
            </a:br>
            <a:r>
              <a:rPr lang="kk-KZ" sz="2800" b="1" dirty="0">
                <a:solidFill>
                  <a:schemeClr val="tx1"/>
                </a:solidFill>
              </a:rPr>
              <a:t>Методы: Процесс Двойной Алмаз</a:t>
            </a:r>
            <a:endParaRPr lang="en-US" sz="2800" dirty="0"/>
          </a:p>
        </p:txBody>
      </p:sp>
      <p:sp>
        <p:nvSpPr>
          <p:cNvPr id="8" name="Turinio vietos rezervavimo ženklas 2">
            <a:extLst>
              <a:ext uri="{FF2B5EF4-FFF2-40B4-BE49-F238E27FC236}">
                <a16:creationId xmlns:a16="http://schemas.microsoft.com/office/drawing/2014/main" id="{579C9DE1-E123-4C6E-BD96-977CCEEA4D02}"/>
              </a:ext>
            </a:extLst>
          </p:cNvPr>
          <p:cNvSpPr txBox="1">
            <a:spLocks/>
          </p:cNvSpPr>
          <p:nvPr/>
        </p:nvSpPr>
        <p:spPr>
          <a:xfrm>
            <a:off x="5500469" y="1038289"/>
            <a:ext cx="6174703" cy="1672254"/>
          </a:xfrm>
          <a:prstGeom prst="rect">
            <a:avLst/>
          </a:prstGeom>
          <a:solidFill>
            <a:schemeClr val="bg1"/>
          </a:solidFill>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pPr>
            <a:r>
              <a:rPr lang="en-US" sz="1600" dirty="0"/>
              <a:t>(1) </a:t>
            </a:r>
            <a:r>
              <a:rPr lang="en-US" sz="1600" dirty="0" err="1">
                <a:solidFill>
                  <a:schemeClr val="tx1"/>
                </a:solidFill>
              </a:rPr>
              <a:t>Фаза</a:t>
            </a:r>
            <a:r>
              <a:rPr lang="en-US" sz="1600" dirty="0">
                <a:solidFill>
                  <a:schemeClr val="tx1"/>
                </a:solidFill>
              </a:rPr>
              <a:t> </a:t>
            </a:r>
            <a:r>
              <a:rPr lang="en-US" sz="1600" dirty="0" err="1">
                <a:solidFill>
                  <a:schemeClr val="tx1"/>
                </a:solidFill>
              </a:rPr>
              <a:t>обнаружения</a:t>
            </a:r>
            <a:r>
              <a:rPr lang="en-US" sz="1600" dirty="0">
                <a:solidFill>
                  <a:schemeClr val="tx1"/>
                </a:solidFill>
              </a:rPr>
              <a:t>: </a:t>
            </a:r>
            <a:r>
              <a:rPr lang="en-US" sz="1600" dirty="0" err="1">
                <a:solidFill>
                  <a:schemeClr val="tx1"/>
                </a:solidFill>
              </a:rPr>
              <a:t>определение</a:t>
            </a:r>
            <a:r>
              <a:rPr lang="en-US" sz="1600" dirty="0">
                <a:solidFill>
                  <a:schemeClr val="tx1"/>
                </a:solidFill>
              </a:rPr>
              <a:t> </a:t>
            </a:r>
            <a:r>
              <a:rPr lang="en-US" sz="1600" dirty="0" err="1">
                <a:solidFill>
                  <a:schemeClr val="tx1"/>
                </a:solidFill>
              </a:rPr>
              <a:t>исследовани</a:t>
            </a:r>
            <a:r>
              <a:rPr lang="ru-RU" sz="1600" dirty="0">
                <a:solidFill>
                  <a:schemeClr val="tx1"/>
                </a:solidFill>
              </a:rPr>
              <a:t>я</a:t>
            </a:r>
            <a:r>
              <a:rPr lang="en-US" sz="1600" dirty="0">
                <a:solidFill>
                  <a:schemeClr val="tx1"/>
                </a:solidFill>
              </a:rPr>
              <a:t> и </a:t>
            </a:r>
            <a:r>
              <a:rPr lang="en-US" sz="1600" dirty="0" err="1">
                <a:solidFill>
                  <a:schemeClr val="tx1"/>
                </a:solidFill>
              </a:rPr>
              <a:t>понимание</a:t>
            </a:r>
            <a:r>
              <a:rPr lang="en-US" sz="1600" dirty="0">
                <a:solidFill>
                  <a:schemeClr val="tx1"/>
                </a:solidFill>
              </a:rPr>
              <a:t> </a:t>
            </a:r>
            <a:r>
              <a:rPr lang="en-US" sz="1600" dirty="0" err="1">
                <a:solidFill>
                  <a:schemeClr val="tx1"/>
                </a:solidFill>
              </a:rPr>
              <a:t>целевой</a:t>
            </a:r>
            <a:r>
              <a:rPr lang="en-US" sz="1600" dirty="0">
                <a:solidFill>
                  <a:schemeClr val="tx1"/>
                </a:solidFill>
              </a:rPr>
              <a:t> </a:t>
            </a:r>
            <a:r>
              <a:rPr lang="en-US" sz="1600" dirty="0" err="1">
                <a:solidFill>
                  <a:schemeClr val="tx1"/>
                </a:solidFill>
              </a:rPr>
              <a:t>ситуации</a:t>
            </a:r>
            <a:r>
              <a:rPr lang="ru-RU" sz="1600" dirty="0">
                <a:solidFill>
                  <a:schemeClr val="tx1"/>
                </a:solidFill>
              </a:rPr>
              <a:t>:</a:t>
            </a:r>
            <a:endParaRPr lang="en-US" sz="1600" dirty="0">
              <a:solidFill>
                <a:schemeClr val="tx1"/>
              </a:solidFill>
            </a:endParaRPr>
          </a:p>
          <a:p>
            <a:r>
              <a:rPr lang="ru-RU" sz="1600" dirty="0">
                <a:solidFill>
                  <a:schemeClr val="tx1"/>
                </a:solidFill>
              </a:rPr>
              <a:t>Как они это сделали?</a:t>
            </a:r>
            <a:endParaRPr lang="en-US" sz="1600" dirty="0">
              <a:solidFill>
                <a:schemeClr val="tx1"/>
              </a:solidFill>
            </a:endParaRPr>
          </a:p>
          <a:p>
            <a:pPr>
              <a:lnSpc>
                <a:spcPct val="100000"/>
              </a:lnSpc>
              <a:spcBef>
                <a:spcPts val="0"/>
              </a:spcBef>
            </a:pPr>
            <a:r>
              <a:rPr lang="ru-RU" sz="1600" b="1" dirty="0">
                <a:solidFill>
                  <a:schemeClr val="tx1"/>
                </a:solidFill>
              </a:rPr>
              <a:t>Авторы: они проанализировали статус отделения интенсивной терапии, используя наблюдения, слежку, интервью и рассказывание историй.</a:t>
            </a:r>
            <a:endParaRPr lang="en-US" sz="1600" b="1" dirty="0">
              <a:solidFill>
                <a:schemeClr val="tx1"/>
              </a:solidFill>
            </a:endParaRPr>
          </a:p>
          <a:p>
            <a:pPr>
              <a:lnSpc>
                <a:spcPct val="100000"/>
              </a:lnSpc>
              <a:spcBef>
                <a:spcPts val="0"/>
              </a:spcBef>
            </a:pPr>
            <a:endParaRPr lang="en-US" sz="1800" dirty="0"/>
          </a:p>
        </p:txBody>
      </p:sp>
      <p:pic>
        <p:nvPicPr>
          <p:cNvPr id="2" name="Объект 6">
            <a:extLst>
              <a:ext uri="{FF2B5EF4-FFF2-40B4-BE49-F238E27FC236}">
                <a16:creationId xmlns:a16="http://schemas.microsoft.com/office/drawing/2014/main" id="{ECB46AA6-44FF-B3E8-5C0D-DEB9B0EF9023}"/>
              </a:ext>
            </a:extLst>
          </p:cNvPr>
          <p:cNvPicPr>
            <a:picLocks noChangeAspect="1"/>
          </p:cNvPicPr>
          <p:nvPr/>
        </p:nvPicPr>
        <p:blipFill rotWithShape="1">
          <a:blip r:embed="rId3">
            <a:extLst>
              <a:ext uri="{28A0092B-C50C-407E-A947-70E740481C1C}">
                <a14:useLocalDpi xmlns:a14="http://schemas.microsoft.com/office/drawing/2010/main" val="0"/>
              </a:ext>
            </a:extLst>
          </a:blip>
          <a:srcRect l="26673" t="40605" r="10549" b="23755"/>
          <a:stretch/>
        </p:blipFill>
        <p:spPr>
          <a:xfrm>
            <a:off x="1600200" y="2922814"/>
            <a:ext cx="9014107" cy="3198380"/>
          </a:xfrm>
          <a:prstGeom prst="rect">
            <a:avLst/>
          </a:prstGeom>
        </p:spPr>
      </p:pic>
      <p:sp>
        <p:nvSpPr>
          <p:cNvPr id="6" name="Rechthoek 5"/>
          <p:cNvSpPr/>
          <p:nvPr/>
        </p:nvSpPr>
        <p:spPr>
          <a:xfrm>
            <a:off x="1600200" y="2922815"/>
            <a:ext cx="2740152" cy="3198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7275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63611" y="1042811"/>
            <a:ext cx="5271950" cy="2009877"/>
          </a:xfrm>
          <a:solidFill>
            <a:schemeClr val="bg1"/>
          </a:solidFill>
        </p:spPr>
        <p:txBody>
          <a:bodyPr>
            <a:normAutofit/>
          </a:bodyPr>
          <a:lstStyle/>
          <a:p>
            <a:r>
              <a:rPr lang="en-US" sz="1600" dirty="0"/>
              <a:t>(2) Define phase: for defining the problem to be solved:</a:t>
            </a:r>
            <a:endParaRPr lang="en-US" sz="1600" dirty="0">
              <a:solidFill>
                <a:schemeClr val="tx1"/>
              </a:solidFill>
            </a:endParaRPr>
          </a:p>
          <a:p>
            <a:r>
              <a:rPr lang="en-US" sz="1800" dirty="0"/>
              <a:t> How did they do that? </a:t>
            </a:r>
          </a:p>
          <a:p>
            <a:r>
              <a:rPr lang="en-US" sz="1600" dirty="0"/>
              <a:t>Authors developed: </a:t>
            </a:r>
            <a:r>
              <a:rPr lang="en-US" sz="1600" b="1" dirty="0"/>
              <a:t>Customer Journey maps and service blueprints </a:t>
            </a:r>
            <a:r>
              <a:rPr lang="en-US" sz="1600" dirty="0"/>
              <a:t>(based on phase 1); they also </a:t>
            </a:r>
            <a:r>
              <a:rPr lang="en-US" sz="1600" b="1" dirty="0"/>
              <a:t>identified touchpoints </a:t>
            </a:r>
            <a:r>
              <a:rPr lang="en-US" sz="1600" dirty="0"/>
              <a:t>to group and identify opportunity elements and establish design strategies. </a:t>
            </a:r>
            <a:endParaRPr lang="en-US" dirty="0">
              <a:solidFill>
                <a:schemeClr val="tx1"/>
              </a:solidFill>
            </a:endParaRPr>
          </a:p>
          <a:p>
            <a:endParaRPr lang="en-US" dirty="0"/>
          </a:p>
        </p:txBody>
      </p:sp>
      <p:sp>
        <p:nvSpPr>
          <p:cNvPr id="7" name="Pavadinimas 1"/>
          <p:cNvSpPr>
            <a:spLocks noGrp="1"/>
          </p:cNvSpPr>
          <p:nvPr>
            <p:ph type="title"/>
          </p:nvPr>
        </p:nvSpPr>
        <p:spPr>
          <a:xfrm>
            <a:off x="312164" y="233848"/>
            <a:ext cx="11277600" cy="808963"/>
          </a:xfrm>
        </p:spPr>
        <p:txBody>
          <a:bodyPr>
            <a:noAutofit/>
          </a:bodyPr>
          <a:lstStyle/>
          <a:p>
            <a:r>
              <a:rPr lang="en-US" sz="2800" b="1" dirty="0"/>
              <a:t>Methods: Double Diamond Process</a:t>
            </a:r>
            <a:r>
              <a:rPr lang="ru-RU" sz="2800" b="1" dirty="0"/>
              <a:t> / </a:t>
            </a:r>
            <a:br>
              <a:rPr lang="ru-RU" sz="2800" b="1" dirty="0"/>
            </a:br>
            <a:r>
              <a:rPr lang="kk-KZ" sz="2800" b="1" dirty="0">
                <a:solidFill>
                  <a:schemeClr val="tx1"/>
                </a:solidFill>
              </a:rPr>
              <a:t>Методы: Процесс Двойной Алмаз</a:t>
            </a:r>
            <a:endParaRPr lang="en-US" sz="2800" dirty="0"/>
          </a:p>
        </p:txBody>
      </p:sp>
      <p:sp>
        <p:nvSpPr>
          <p:cNvPr id="8" name="Turinio vietos rezervavimo ženklas 2">
            <a:extLst>
              <a:ext uri="{FF2B5EF4-FFF2-40B4-BE49-F238E27FC236}">
                <a16:creationId xmlns:a16="http://schemas.microsoft.com/office/drawing/2014/main" id="{71D389D1-9B37-417C-8C6C-DC59185D2CC6}"/>
              </a:ext>
            </a:extLst>
          </p:cNvPr>
          <p:cNvSpPr txBox="1">
            <a:spLocks/>
          </p:cNvSpPr>
          <p:nvPr/>
        </p:nvSpPr>
        <p:spPr>
          <a:xfrm>
            <a:off x="5653548" y="1009217"/>
            <a:ext cx="6184060" cy="1831956"/>
          </a:xfrm>
          <a:prstGeom prst="rect">
            <a:avLst/>
          </a:prstGeom>
          <a:solidFill>
            <a:schemeClr val="bg1"/>
          </a:solidFill>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t>(2) </a:t>
            </a:r>
            <a:r>
              <a:rPr lang="ru-RU" sz="1600" dirty="0">
                <a:solidFill>
                  <a:schemeClr val="tx1"/>
                </a:solidFill>
              </a:rPr>
              <a:t>Фаза определения: </a:t>
            </a:r>
            <a:r>
              <a:rPr lang="en-US" sz="1600" dirty="0" err="1">
                <a:solidFill>
                  <a:schemeClr val="tx1"/>
                </a:solidFill>
              </a:rPr>
              <a:t>для</a:t>
            </a:r>
            <a:r>
              <a:rPr lang="en-US" sz="1600" dirty="0">
                <a:solidFill>
                  <a:schemeClr val="tx1"/>
                </a:solidFill>
              </a:rPr>
              <a:t> </a:t>
            </a:r>
            <a:r>
              <a:rPr lang="en-US" sz="1600" dirty="0" err="1">
                <a:solidFill>
                  <a:schemeClr val="tx1"/>
                </a:solidFill>
              </a:rPr>
              <a:t>определения</a:t>
            </a:r>
            <a:r>
              <a:rPr lang="en-US" sz="1600" dirty="0">
                <a:solidFill>
                  <a:schemeClr val="tx1"/>
                </a:solidFill>
              </a:rPr>
              <a:t> </a:t>
            </a:r>
            <a:r>
              <a:rPr lang="en-US" sz="1600" dirty="0" err="1">
                <a:solidFill>
                  <a:schemeClr val="tx1"/>
                </a:solidFill>
              </a:rPr>
              <a:t>проблемы</a:t>
            </a:r>
            <a:r>
              <a:rPr lang="en-US" sz="1600" dirty="0">
                <a:solidFill>
                  <a:schemeClr val="tx1"/>
                </a:solidFill>
              </a:rPr>
              <a:t>, </a:t>
            </a:r>
            <a:r>
              <a:rPr lang="en-US" sz="1600" dirty="0" err="1">
                <a:solidFill>
                  <a:schemeClr val="tx1"/>
                </a:solidFill>
              </a:rPr>
              <a:t>которую</a:t>
            </a:r>
            <a:r>
              <a:rPr lang="en-US" sz="1600" dirty="0">
                <a:solidFill>
                  <a:schemeClr val="tx1"/>
                </a:solidFill>
              </a:rPr>
              <a:t> </a:t>
            </a:r>
            <a:r>
              <a:rPr lang="en-US" sz="1600" dirty="0" err="1">
                <a:solidFill>
                  <a:schemeClr val="tx1"/>
                </a:solidFill>
              </a:rPr>
              <a:t>необходимо</a:t>
            </a:r>
            <a:r>
              <a:rPr lang="en-US" sz="1600" dirty="0">
                <a:solidFill>
                  <a:schemeClr val="tx1"/>
                </a:solidFill>
              </a:rPr>
              <a:t> </a:t>
            </a:r>
            <a:r>
              <a:rPr lang="en-US" sz="1600" dirty="0" err="1">
                <a:solidFill>
                  <a:schemeClr val="tx1"/>
                </a:solidFill>
              </a:rPr>
              <a:t>решить</a:t>
            </a:r>
            <a:endParaRPr lang="en-US" sz="1600" dirty="0">
              <a:solidFill>
                <a:schemeClr val="tx1"/>
              </a:solidFill>
            </a:endParaRPr>
          </a:p>
          <a:p>
            <a:r>
              <a:rPr lang="ru-RU" sz="1800" dirty="0">
                <a:solidFill>
                  <a:schemeClr val="tx1"/>
                </a:solidFill>
              </a:rPr>
              <a:t>Как они это сделали?</a:t>
            </a:r>
            <a:endParaRPr lang="en-US" sz="1800" dirty="0"/>
          </a:p>
          <a:p>
            <a:pPr>
              <a:lnSpc>
                <a:spcPct val="100000"/>
              </a:lnSpc>
              <a:spcBef>
                <a:spcPts val="0"/>
              </a:spcBef>
            </a:pPr>
            <a:r>
              <a:rPr lang="ru-RU" sz="1600" dirty="0">
                <a:solidFill>
                  <a:schemeClr val="tx1"/>
                </a:solidFill>
              </a:rPr>
              <a:t>Авторы разработали: </a:t>
            </a:r>
            <a:r>
              <a:rPr lang="ru-RU" sz="1600" b="1" dirty="0">
                <a:solidFill>
                  <a:schemeClr val="tx1"/>
                </a:solidFill>
              </a:rPr>
              <a:t>Карты пути клиента и схемы обслуживания </a:t>
            </a:r>
            <a:r>
              <a:rPr lang="ru-RU" sz="1600" dirty="0">
                <a:solidFill>
                  <a:schemeClr val="tx1"/>
                </a:solidFill>
              </a:rPr>
              <a:t>(на основе фазы 1); они также определили </a:t>
            </a:r>
            <a:r>
              <a:rPr lang="ru-RU" sz="1600" b="1" dirty="0">
                <a:solidFill>
                  <a:schemeClr val="tx1"/>
                </a:solidFill>
              </a:rPr>
              <a:t>точки соприкосновения</a:t>
            </a:r>
            <a:r>
              <a:rPr lang="ru-RU" sz="1600" dirty="0">
                <a:solidFill>
                  <a:schemeClr val="tx1"/>
                </a:solidFill>
              </a:rPr>
              <a:t>, чтобы сгруппировать и определить элементы возможностей и разработать стратегии дизайна.</a:t>
            </a:r>
            <a:endParaRPr lang="en-US" dirty="0">
              <a:solidFill>
                <a:schemeClr val="tx1"/>
              </a:solidFill>
            </a:endParaRPr>
          </a:p>
          <a:p>
            <a:endParaRPr lang="en-US" dirty="0"/>
          </a:p>
        </p:txBody>
      </p:sp>
      <p:pic>
        <p:nvPicPr>
          <p:cNvPr id="2" name="Объект 6">
            <a:extLst>
              <a:ext uri="{FF2B5EF4-FFF2-40B4-BE49-F238E27FC236}">
                <a16:creationId xmlns:a16="http://schemas.microsoft.com/office/drawing/2014/main" id="{75C4644E-7B83-5934-7C04-E86BDD936621}"/>
              </a:ext>
            </a:extLst>
          </p:cNvPr>
          <p:cNvPicPr>
            <a:picLocks noChangeAspect="1"/>
          </p:cNvPicPr>
          <p:nvPr/>
        </p:nvPicPr>
        <p:blipFill rotWithShape="1">
          <a:blip r:embed="rId2">
            <a:extLst>
              <a:ext uri="{28A0092B-C50C-407E-A947-70E740481C1C}">
                <a14:useLocalDpi xmlns:a14="http://schemas.microsoft.com/office/drawing/2010/main" val="0"/>
              </a:ext>
            </a:extLst>
          </a:blip>
          <a:srcRect l="26673" t="40605" r="10549" b="23755"/>
          <a:stretch/>
        </p:blipFill>
        <p:spPr>
          <a:xfrm>
            <a:off x="1385777" y="2914649"/>
            <a:ext cx="9246274" cy="3280757"/>
          </a:xfrm>
          <a:prstGeom prst="rect">
            <a:avLst/>
          </a:prstGeom>
        </p:spPr>
      </p:pic>
      <p:sp>
        <p:nvSpPr>
          <p:cNvPr id="6" name="Rechthoek 5"/>
          <p:cNvSpPr/>
          <p:nvPr/>
        </p:nvSpPr>
        <p:spPr>
          <a:xfrm>
            <a:off x="4194049" y="2914649"/>
            <a:ext cx="1814866" cy="32807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9843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63611" y="1042812"/>
            <a:ext cx="5832389" cy="1790196"/>
          </a:xfrm>
          <a:solidFill>
            <a:schemeClr val="bg1"/>
          </a:solidFill>
        </p:spPr>
        <p:txBody>
          <a:bodyPr>
            <a:normAutofit/>
          </a:bodyPr>
          <a:lstStyle/>
          <a:p>
            <a:pPr>
              <a:lnSpc>
                <a:spcPct val="100000"/>
              </a:lnSpc>
              <a:spcBef>
                <a:spcPts val="0"/>
              </a:spcBef>
            </a:pPr>
            <a:r>
              <a:rPr lang="en-US" sz="1600" dirty="0"/>
              <a:t>(3) Development phase: for solution development: </a:t>
            </a:r>
          </a:p>
          <a:p>
            <a:pPr>
              <a:lnSpc>
                <a:spcPct val="100000"/>
              </a:lnSpc>
              <a:spcBef>
                <a:spcPts val="0"/>
              </a:spcBef>
            </a:pPr>
            <a:r>
              <a:rPr lang="en-US" sz="1600" dirty="0"/>
              <a:t>How did they do that? </a:t>
            </a:r>
          </a:p>
          <a:p>
            <a:pPr>
              <a:lnSpc>
                <a:spcPct val="100000"/>
              </a:lnSpc>
              <a:spcBef>
                <a:spcPts val="0"/>
              </a:spcBef>
            </a:pPr>
            <a:r>
              <a:rPr lang="en-US" sz="1600" dirty="0"/>
              <a:t>Authors held </a:t>
            </a:r>
            <a:r>
              <a:rPr lang="en-US" sz="1600" b="1" dirty="0"/>
              <a:t>workshops (brainstorm) with stakeholders &amp; customers for new ideas</a:t>
            </a:r>
            <a:r>
              <a:rPr lang="en-US" sz="1600" dirty="0"/>
              <a:t>; they </a:t>
            </a:r>
            <a:r>
              <a:rPr lang="en-US" sz="1600" b="1" dirty="0"/>
              <a:t>analyzed the content </a:t>
            </a:r>
            <a:r>
              <a:rPr lang="en-US" sz="1600" dirty="0"/>
              <a:t>derived from this process and </a:t>
            </a:r>
            <a:r>
              <a:rPr lang="en-US" sz="1600" b="1" dirty="0"/>
              <a:t>developed health care service design concept </a:t>
            </a:r>
            <a:r>
              <a:rPr lang="en-US" sz="1600" dirty="0"/>
              <a:t>using </a:t>
            </a:r>
            <a:r>
              <a:rPr lang="en-US" sz="1600" b="1" dirty="0"/>
              <a:t>the idea-concept cards </a:t>
            </a:r>
            <a:r>
              <a:rPr lang="en-US" sz="1600" dirty="0"/>
              <a:t>method. </a:t>
            </a:r>
            <a:endParaRPr lang="en-US" sz="1800" dirty="0"/>
          </a:p>
        </p:txBody>
      </p:sp>
      <p:sp>
        <p:nvSpPr>
          <p:cNvPr id="7" name="Pavadinimas 1"/>
          <p:cNvSpPr txBox="1">
            <a:spLocks/>
          </p:cNvSpPr>
          <p:nvPr/>
        </p:nvSpPr>
        <p:spPr>
          <a:xfrm>
            <a:off x="312164" y="233848"/>
            <a:ext cx="11277600" cy="808963"/>
          </a:xfrm>
          <a:prstGeom prst="rect">
            <a:avLst/>
          </a:prstGeom>
        </p:spPr>
        <p:txBody>
          <a:bodyPr vert="horz" lIns="91440" tIns="45720" rIns="91440" bIns="45720" rtlCol="0" anchor="b">
            <a:noAutofit/>
          </a:bodyPr>
          <a:lstStyle>
            <a:lvl1pPr marL="0" algn="ctr" defTabSz="914400" rtl="0" eaLnBrk="1" latinLnBrk="0" hangingPunct="1">
              <a:lnSpc>
                <a:spcPct val="85000"/>
              </a:lnSpc>
              <a:spcBef>
                <a:spcPct val="0"/>
              </a:spcBef>
              <a:buNone/>
              <a:defRPr sz="4400" kern="1200" spc="-50" baseline="0">
                <a:solidFill>
                  <a:srgbClr val="0070C0"/>
                </a:solidFill>
                <a:latin typeface="+mj-lt"/>
                <a:ea typeface="+mj-ea"/>
                <a:cs typeface="+mj-cs"/>
              </a:defRPr>
            </a:lvl1pPr>
          </a:lstStyle>
          <a:p>
            <a:r>
              <a:rPr lang="en-US" sz="2800" b="1" dirty="0"/>
              <a:t>Methods: Double Diamond Process</a:t>
            </a:r>
            <a:r>
              <a:rPr lang="ru-RU" sz="2800" b="1" dirty="0"/>
              <a:t> / </a:t>
            </a:r>
            <a:br>
              <a:rPr lang="ru-RU" sz="2800" b="1" dirty="0"/>
            </a:br>
            <a:r>
              <a:rPr lang="kk-KZ" sz="2800" b="1" dirty="0">
                <a:solidFill>
                  <a:schemeClr val="tx1"/>
                </a:solidFill>
              </a:rPr>
              <a:t>Методы: Процесс Двойной Алмаз</a:t>
            </a:r>
            <a:endParaRPr lang="en-US" sz="2800" dirty="0"/>
          </a:p>
        </p:txBody>
      </p:sp>
      <p:sp>
        <p:nvSpPr>
          <p:cNvPr id="8" name="Turinio vietos rezervavimo ženklas 2">
            <a:extLst>
              <a:ext uri="{FF2B5EF4-FFF2-40B4-BE49-F238E27FC236}">
                <a16:creationId xmlns:a16="http://schemas.microsoft.com/office/drawing/2014/main" id="{CA93D661-88E1-4619-9C8A-1FE40DEB3D4A}"/>
              </a:ext>
            </a:extLst>
          </p:cNvPr>
          <p:cNvSpPr txBox="1">
            <a:spLocks/>
          </p:cNvSpPr>
          <p:nvPr/>
        </p:nvSpPr>
        <p:spPr>
          <a:xfrm>
            <a:off x="6096000" y="1087715"/>
            <a:ext cx="5709190" cy="1790196"/>
          </a:xfrm>
          <a:prstGeom prst="rect">
            <a:avLst/>
          </a:prstGeom>
          <a:solidFill>
            <a:schemeClr val="bg1"/>
          </a:solidFill>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pPr>
            <a:r>
              <a:rPr lang="en-US" sz="1600" dirty="0"/>
              <a:t>(3) </a:t>
            </a:r>
            <a:r>
              <a:rPr lang="ru-RU" sz="1600" dirty="0">
                <a:solidFill>
                  <a:schemeClr val="tx1"/>
                </a:solidFill>
              </a:rPr>
              <a:t>Фаза разработки для разработки решения</a:t>
            </a:r>
            <a:r>
              <a:rPr lang="en-US" sz="1600" dirty="0"/>
              <a:t>                                                                                                                           </a:t>
            </a:r>
            <a:r>
              <a:rPr lang="ru-RU" sz="1600" dirty="0">
                <a:solidFill>
                  <a:schemeClr val="tx1"/>
                </a:solidFill>
              </a:rPr>
              <a:t>Как они это сделали? </a:t>
            </a:r>
            <a:r>
              <a:rPr lang="en-US" sz="1600" dirty="0"/>
              <a:t>                                                                                                                                                                   </a:t>
            </a:r>
          </a:p>
          <a:p>
            <a:pPr>
              <a:lnSpc>
                <a:spcPct val="100000"/>
              </a:lnSpc>
              <a:spcBef>
                <a:spcPts val="0"/>
              </a:spcBef>
            </a:pPr>
            <a:r>
              <a:rPr lang="en-US" sz="1600" dirty="0">
                <a:solidFill>
                  <a:schemeClr val="tx1"/>
                </a:solidFill>
              </a:rPr>
              <a:t> </a:t>
            </a:r>
            <a:r>
              <a:rPr lang="ru-RU" sz="1600" dirty="0">
                <a:solidFill>
                  <a:schemeClr val="tx1"/>
                </a:solidFill>
              </a:rPr>
              <a:t>Авторы проводили воркшопы (мозговой штурм) с заинтересованными сторонами и клиентами для поиска новых идей; они проанализировали контент, полученный в результате этого процесса, и разработали концепцию дизайна медицинских услуг, используя метод карты идея-концепция.</a:t>
            </a:r>
            <a:endParaRPr lang="en-US" sz="1800" dirty="0"/>
          </a:p>
        </p:txBody>
      </p:sp>
      <p:pic>
        <p:nvPicPr>
          <p:cNvPr id="2" name="Объект 6">
            <a:extLst>
              <a:ext uri="{FF2B5EF4-FFF2-40B4-BE49-F238E27FC236}">
                <a16:creationId xmlns:a16="http://schemas.microsoft.com/office/drawing/2014/main" id="{A5728BF4-856B-6FA5-B61F-9585127ACA05}"/>
              </a:ext>
            </a:extLst>
          </p:cNvPr>
          <p:cNvPicPr>
            <a:picLocks noChangeAspect="1"/>
          </p:cNvPicPr>
          <p:nvPr/>
        </p:nvPicPr>
        <p:blipFill rotWithShape="1">
          <a:blip r:embed="rId2">
            <a:extLst>
              <a:ext uri="{28A0092B-C50C-407E-A947-70E740481C1C}">
                <a14:useLocalDpi xmlns:a14="http://schemas.microsoft.com/office/drawing/2010/main" val="0"/>
              </a:ext>
            </a:extLst>
          </a:blip>
          <a:srcRect l="26673" t="40605" r="10549" b="23755"/>
          <a:stretch/>
        </p:blipFill>
        <p:spPr>
          <a:xfrm>
            <a:off x="812037" y="2877911"/>
            <a:ext cx="9733102" cy="3453493"/>
          </a:xfrm>
          <a:prstGeom prst="rect">
            <a:avLst/>
          </a:prstGeom>
        </p:spPr>
      </p:pic>
      <p:sp>
        <p:nvSpPr>
          <p:cNvPr id="6" name="Rechthoek 5"/>
          <p:cNvSpPr/>
          <p:nvPr/>
        </p:nvSpPr>
        <p:spPr>
          <a:xfrm>
            <a:off x="5718048" y="2922814"/>
            <a:ext cx="4827091" cy="34534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1307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914400" y="0"/>
            <a:ext cx="11277600" cy="808963"/>
          </a:xfrm>
        </p:spPr>
        <p:txBody>
          <a:bodyPr>
            <a:normAutofit/>
          </a:bodyPr>
          <a:lstStyle/>
          <a:p>
            <a:r>
              <a:rPr lang="en-US" sz="4000" b="1" dirty="0"/>
              <a:t>Discover Phase</a:t>
            </a:r>
            <a:r>
              <a:rPr lang="ru-RU" sz="4000" b="1" dirty="0"/>
              <a:t>/ </a:t>
            </a:r>
            <a:r>
              <a:rPr lang="ru-RU" sz="4000" b="1" dirty="0">
                <a:solidFill>
                  <a:schemeClr val="tx1"/>
                </a:solidFill>
              </a:rPr>
              <a:t>Фаза обнаружения</a:t>
            </a:r>
            <a:endParaRPr lang="en-US" sz="4000" dirty="0">
              <a:solidFill>
                <a:schemeClr val="tx1"/>
              </a:solidFill>
            </a:endParaRPr>
          </a:p>
        </p:txBody>
      </p:sp>
      <p:sp>
        <p:nvSpPr>
          <p:cNvPr id="3" name="Turinio vietos rezervavimo ženklas 2"/>
          <p:cNvSpPr>
            <a:spLocks noGrp="1"/>
          </p:cNvSpPr>
          <p:nvPr>
            <p:ph idx="1"/>
          </p:nvPr>
        </p:nvSpPr>
        <p:spPr>
          <a:xfrm>
            <a:off x="263611" y="1258177"/>
            <a:ext cx="5734066" cy="1170665"/>
          </a:xfrm>
          <a:solidFill>
            <a:schemeClr val="bg1"/>
          </a:solidFill>
        </p:spPr>
        <p:txBody>
          <a:bodyPr>
            <a:normAutofit fontScale="92500" lnSpcReduction="20000"/>
          </a:bodyPr>
          <a:lstStyle/>
          <a:p>
            <a:r>
              <a:rPr lang="en-US" sz="1900" dirty="0"/>
              <a:t>Defining researching and understanding the target situation: </a:t>
            </a:r>
            <a:endParaRPr lang="ru-RU" sz="1900" dirty="0"/>
          </a:p>
          <a:p>
            <a:r>
              <a:rPr lang="en-US" sz="1900" dirty="0"/>
              <a:t>How did they do that? The authors assessed </a:t>
            </a:r>
            <a:r>
              <a:rPr lang="en-US" sz="1900" b="1" dirty="0"/>
              <a:t>the status of NICU using  </a:t>
            </a:r>
            <a:r>
              <a:rPr lang="en-US" sz="1900" b="1" u="sng" dirty="0"/>
              <a:t>observations, shadowing, interviews &amp; story telling</a:t>
            </a:r>
            <a:r>
              <a:rPr lang="ru-RU" sz="1900" b="1" u="sng" dirty="0"/>
              <a:t> </a:t>
            </a:r>
            <a:endParaRPr lang="en-US" dirty="0"/>
          </a:p>
          <a:p>
            <a:endParaRPr lang="en-US" dirty="0"/>
          </a:p>
        </p:txBody>
      </p:sp>
      <p:pic>
        <p:nvPicPr>
          <p:cNvPr id="4" name="Afbeelding 3"/>
          <p:cNvPicPr>
            <a:picLocks noChangeAspect="1"/>
          </p:cNvPicPr>
          <p:nvPr/>
        </p:nvPicPr>
        <p:blipFill rotWithShape="1">
          <a:blip r:embed="rId3"/>
          <a:srcRect l="72070" t="41984" r="22009" b="28016"/>
          <a:stretch/>
        </p:blipFill>
        <p:spPr>
          <a:xfrm>
            <a:off x="4643908" y="2766994"/>
            <a:ext cx="2211003" cy="2752064"/>
          </a:xfrm>
          <a:prstGeom prst="rect">
            <a:avLst/>
          </a:prstGeom>
        </p:spPr>
      </p:pic>
      <p:sp>
        <p:nvSpPr>
          <p:cNvPr id="6" name="Rechthoek 5"/>
          <p:cNvSpPr/>
          <p:nvPr/>
        </p:nvSpPr>
        <p:spPr>
          <a:xfrm>
            <a:off x="4643907" y="2766995"/>
            <a:ext cx="2211003" cy="2752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Прямоугольник 4"/>
          <p:cNvSpPr/>
          <p:nvPr/>
        </p:nvSpPr>
        <p:spPr>
          <a:xfrm>
            <a:off x="263611" y="2563586"/>
            <a:ext cx="4536989" cy="3539430"/>
          </a:xfrm>
          <a:prstGeom prst="rect">
            <a:avLst/>
          </a:prstGeom>
        </p:spPr>
        <p:txBody>
          <a:bodyPr wrap="square">
            <a:spAutoFit/>
          </a:bodyPr>
          <a:lstStyle/>
          <a:p>
            <a:r>
              <a:rPr lang="en-US" sz="1600" b="1" dirty="0"/>
              <a:t>A) Review of Status Quo (existing data</a:t>
            </a:r>
            <a:r>
              <a:rPr lang="en-US" sz="1600" dirty="0"/>
              <a:t>): Literature review &amp; various studies on parents’ experiences </a:t>
            </a:r>
          </a:p>
          <a:p>
            <a:r>
              <a:rPr lang="en-US" sz="1600" b="1" dirty="0"/>
              <a:t>B) Field research: </a:t>
            </a:r>
            <a:r>
              <a:rPr lang="en-US" sz="1600" dirty="0"/>
              <a:t>To understand parents use of health care services; hospital;                                                                                        convenience sample; to identify various touchpoints about users/parents (diverse) experiences.</a:t>
            </a:r>
          </a:p>
          <a:p>
            <a:r>
              <a:rPr lang="en-US" sz="1600" b="1" dirty="0"/>
              <a:t>C) Observations: </a:t>
            </a:r>
            <a:r>
              <a:rPr lang="en-US" sz="1600" dirty="0"/>
              <a:t>conducted in the 30 min visiting time slots; </a:t>
            </a:r>
            <a:endParaRPr lang="ru-RU" sz="1600" dirty="0"/>
          </a:p>
          <a:p>
            <a:r>
              <a:rPr lang="en-US" sz="1600" b="1" dirty="0"/>
              <a:t>D) Interviews: </a:t>
            </a:r>
            <a:r>
              <a:rPr lang="en-US" sz="1600" dirty="0"/>
              <a:t>with parents (N=4) and professionals (4 nurses, 2 doctors); 30-60 min., recorded</a:t>
            </a:r>
          </a:p>
          <a:p>
            <a:r>
              <a:rPr lang="en-US" sz="1600" b="1" dirty="0"/>
              <a:t>D) Interviews with parents: </a:t>
            </a:r>
            <a:r>
              <a:rPr lang="en-US" sz="1600" dirty="0"/>
              <a:t>aiming to understand the emotional and psychological factors                                                                                                    related to hospital use; the information provided and their satisfaction with the education.  </a:t>
            </a:r>
          </a:p>
        </p:txBody>
      </p:sp>
      <p:sp>
        <p:nvSpPr>
          <p:cNvPr id="7" name="Прямоугольник 6"/>
          <p:cNvSpPr/>
          <p:nvPr/>
        </p:nvSpPr>
        <p:spPr>
          <a:xfrm>
            <a:off x="6854911" y="2609752"/>
            <a:ext cx="5337089" cy="3493264"/>
          </a:xfrm>
          <a:prstGeom prst="rect">
            <a:avLst/>
          </a:prstGeom>
        </p:spPr>
        <p:txBody>
          <a:bodyPr wrap="square">
            <a:spAutoFit/>
          </a:bodyPr>
          <a:lstStyle/>
          <a:p>
            <a:pPr marL="228600" indent="-228600">
              <a:lnSpc>
                <a:spcPts val="1500"/>
              </a:lnSpc>
              <a:buAutoNum type="alphaUcParenR"/>
            </a:pPr>
            <a:r>
              <a:rPr lang="ru-RU" sz="1600" b="1" dirty="0"/>
              <a:t>О</a:t>
            </a:r>
            <a:r>
              <a:rPr lang="en-US" sz="1600" b="1" dirty="0" err="1"/>
              <a:t>бзор</a:t>
            </a:r>
            <a:r>
              <a:rPr lang="en-US" sz="1600" b="1" dirty="0"/>
              <a:t> Status Quo </a:t>
            </a:r>
            <a:r>
              <a:rPr lang="en-US" sz="1600" dirty="0"/>
              <a:t>(</a:t>
            </a:r>
            <a:r>
              <a:rPr lang="en-US" sz="1600" dirty="0" err="1"/>
              <a:t>существующие</a:t>
            </a:r>
            <a:r>
              <a:rPr lang="en-US" sz="1600" dirty="0"/>
              <a:t> </a:t>
            </a:r>
            <a:r>
              <a:rPr lang="en-US" sz="1600" dirty="0" err="1"/>
              <a:t>данные</a:t>
            </a:r>
            <a:r>
              <a:rPr lang="en-US" sz="1600" dirty="0"/>
              <a:t>): </a:t>
            </a:r>
            <a:r>
              <a:rPr lang="en-US" sz="1600" dirty="0" err="1"/>
              <a:t>обзор</a:t>
            </a:r>
            <a:r>
              <a:rPr lang="en-US" sz="1600" dirty="0"/>
              <a:t> </a:t>
            </a:r>
            <a:r>
              <a:rPr lang="en-US" sz="1600" dirty="0" err="1"/>
              <a:t>литературы</a:t>
            </a:r>
            <a:r>
              <a:rPr lang="en-US" sz="1600" dirty="0"/>
              <a:t> и </a:t>
            </a:r>
            <a:r>
              <a:rPr lang="en-US" sz="1600" dirty="0" err="1"/>
              <a:t>различные</a:t>
            </a:r>
            <a:r>
              <a:rPr lang="en-US" sz="1600" dirty="0"/>
              <a:t> </a:t>
            </a:r>
            <a:r>
              <a:rPr lang="en-US" sz="1600" dirty="0" err="1"/>
              <a:t>исследования</a:t>
            </a:r>
            <a:r>
              <a:rPr lang="en-US" sz="1600" dirty="0"/>
              <a:t> </a:t>
            </a:r>
            <a:r>
              <a:rPr lang="en-US" sz="1600" dirty="0" err="1"/>
              <a:t>опыта</a:t>
            </a:r>
            <a:r>
              <a:rPr lang="en-US" sz="1600" dirty="0"/>
              <a:t> </a:t>
            </a:r>
            <a:r>
              <a:rPr lang="en-US" sz="1600" dirty="0" err="1"/>
              <a:t>родителей</a:t>
            </a:r>
            <a:endParaRPr lang="en-US" sz="1600" dirty="0"/>
          </a:p>
          <a:p>
            <a:pPr>
              <a:lnSpc>
                <a:spcPts val="1500"/>
              </a:lnSpc>
            </a:pPr>
            <a:r>
              <a:rPr lang="en-US" sz="1600" b="1" dirty="0"/>
              <a:t>B) </a:t>
            </a:r>
            <a:r>
              <a:rPr lang="en-US" sz="1600" b="1" dirty="0" err="1"/>
              <a:t>Полевые</a:t>
            </a:r>
            <a:r>
              <a:rPr lang="en-US" sz="1600" b="1" dirty="0"/>
              <a:t> </a:t>
            </a:r>
            <a:r>
              <a:rPr lang="en-US" sz="1600" b="1" dirty="0" err="1"/>
              <a:t>исследования</a:t>
            </a:r>
            <a:r>
              <a:rPr lang="en-US" sz="1600" dirty="0"/>
              <a:t>: </a:t>
            </a:r>
            <a:r>
              <a:rPr lang="en-US" sz="1600" dirty="0" err="1"/>
              <a:t>чтобы</a:t>
            </a:r>
            <a:r>
              <a:rPr lang="en-US" sz="1600" dirty="0"/>
              <a:t> </a:t>
            </a:r>
            <a:r>
              <a:rPr lang="en-US" sz="1600" dirty="0" err="1"/>
              <a:t>понять</a:t>
            </a:r>
            <a:r>
              <a:rPr lang="en-US" sz="1600" dirty="0"/>
              <a:t>, </a:t>
            </a:r>
            <a:r>
              <a:rPr lang="en-US" sz="1600" dirty="0" err="1"/>
              <a:t>как</a:t>
            </a:r>
            <a:r>
              <a:rPr lang="en-US" sz="1600" dirty="0"/>
              <a:t> </a:t>
            </a:r>
            <a:r>
              <a:rPr lang="en-US" sz="1600" dirty="0" err="1"/>
              <a:t>родители</a:t>
            </a:r>
            <a:r>
              <a:rPr lang="en-US" sz="1600" dirty="0"/>
              <a:t> </a:t>
            </a:r>
            <a:r>
              <a:rPr lang="en-US" sz="1600" dirty="0" err="1"/>
              <a:t>пользуются</a:t>
            </a:r>
            <a:r>
              <a:rPr lang="en-US" sz="1600" dirty="0"/>
              <a:t> </a:t>
            </a:r>
            <a:r>
              <a:rPr lang="en-US" sz="1600" dirty="0" err="1"/>
              <a:t>услугами</a:t>
            </a:r>
            <a:r>
              <a:rPr lang="en-US" sz="1600" dirty="0"/>
              <a:t> </a:t>
            </a:r>
            <a:r>
              <a:rPr lang="en-US" sz="1600" dirty="0" err="1"/>
              <a:t>здравоохранения</a:t>
            </a:r>
            <a:r>
              <a:rPr lang="en-US" sz="1600" dirty="0"/>
              <a:t>; </a:t>
            </a:r>
            <a:r>
              <a:rPr lang="en-US" sz="1600" dirty="0" err="1"/>
              <a:t>больница</a:t>
            </a:r>
            <a:r>
              <a:rPr lang="en-US" sz="1600" dirty="0"/>
              <a:t>; </a:t>
            </a:r>
            <a:r>
              <a:rPr lang="en-US" sz="1600" dirty="0" err="1"/>
              <a:t>образец</a:t>
            </a:r>
            <a:r>
              <a:rPr lang="en-US" sz="1600" dirty="0"/>
              <a:t> </a:t>
            </a:r>
            <a:r>
              <a:rPr lang="en-US" sz="1600" dirty="0" err="1"/>
              <a:t>удобства</a:t>
            </a:r>
            <a:r>
              <a:rPr lang="en-US" sz="1600" dirty="0"/>
              <a:t>; </a:t>
            </a:r>
            <a:r>
              <a:rPr lang="en-US" sz="1600" dirty="0" err="1"/>
              <a:t>для</a:t>
            </a:r>
            <a:r>
              <a:rPr lang="en-US" sz="1600" dirty="0"/>
              <a:t> </a:t>
            </a:r>
            <a:r>
              <a:rPr lang="en-US" sz="1600" dirty="0" err="1"/>
              <a:t>определения</a:t>
            </a:r>
            <a:r>
              <a:rPr lang="en-US" sz="1600" dirty="0"/>
              <a:t> </a:t>
            </a:r>
            <a:r>
              <a:rPr lang="en-US" sz="1600" dirty="0" err="1"/>
              <a:t>различных</a:t>
            </a:r>
            <a:r>
              <a:rPr lang="en-US" sz="1600" dirty="0"/>
              <a:t> </a:t>
            </a:r>
            <a:r>
              <a:rPr lang="en-US" sz="1600" dirty="0" err="1"/>
              <a:t>точек</a:t>
            </a:r>
            <a:r>
              <a:rPr lang="en-US" sz="1600" dirty="0"/>
              <a:t> </a:t>
            </a:r>
            <a:r>
              <a:rPr lang="en-US" sz="1600" dirty="0" err="1"/>
              <a:t>соприкосновения</a:t>
            </a:r>
            <a:r>
              <a:rPr lang="en-US" sz="1600" dirty="0"/>
              <a:t> с </a:t>
            </a:r>
            <a:r>
              <a:rPr lang="en-US" sz="1600" dirty="0" err="1"/>
              <a:t>пользователями</a:t>
            </a:r>
            <a:r>
              <a:rPr lang="en-US" sz="1600" dirty="0"/>
              <a:t> / </a:t>
            </a:r>
            <a:r>
              <a:rPr lang="en-US" sz="1600" dirty="0" err="1"/>
              <a:t>родителями</a:t>
            </a:r>
            <a:r>
              <a:rPr lang="en-US" sz="1600" dirty="0"/>
              <a:t> (</a:t>
            </a:r>
            <a:r>
              <a:rPr lang="en-US" sz="1600" dirty="0" err="1"/>
              <a:t>разнообразный</a:t>
            </a:r>
            <a:r>
              <a:rPr lang="en-US" sz="1600" dirty="0"/>
              <a:t>) </a:t>
            </a:r>
            <a:r>
              <a:rPr lang="en-US" sz="1600" dirty="0" err="1"/>
              <a:t>опыт</a:t>
            </a:r>
            <a:r>
              <a:rPr lang="en-US" sz="1600" dirty="0"/>
              <a:t>.</a:t>
            </a:r>
          </a:p>
          <a:p>
            <a:r>
              <a:rPr lang="en-US" sz="1600" b="1" dirty="0"/>
              <a:t>C) </a:t>
            </a:r>
            <a:r>
              <a:rPr lang="en-US" sz="1600" b="1" dirty="0" err="1"/>
              <a:t>Наблюдения</a:t>
            </a:r>
            <a:r>
              <a:rPr lang="en-US" sz="1600" b="1" dirty="0"/>
              <a:t>: </a:t>
            </a:r>
            <a:r>
              <a:rPr lang="en-US" sz="1600" dirty="0" err="1"/>
              <a:t>проводились</a:t>
            </a:r>
            <a:r>
              <a:rPr lang="en-US" sz="1600" dirty="0"/>
              <a:t> в 30-минутные </a:t>
            </a:r>
            <a:r>
              <a:rPr lang="en-US" sz="1600" dirty="0" err="1"/>
              <a:t>интервалы</a:t>
            </a:r>
            <a:r>
              <a:rPr lang="en-US" sz="1600" dirty="0"/>
              <a:t> </a:t>
            </a:r>
            <a:r>
              <a:rPr lang="en-US" sz="1600" dirty="0" err="1"/>
              <a:t>времени</a:t>
            </a:r>
            <a:r>
              <a:rPr lang="en-US" sz="1600" dirty="0"/>
              <a:t> </a:t>
            </a:r>
            <a:endParaRPr lang="ru-RU" sz="1600" dirty="0"/>
          </a:p>
          <a:p>
            <a:pPr>
              <a:lnSpc>
                <a:spcPts val="1500"/>
              </a:lnSpc>
            </a:pPr>
            <a:r>
              <a:rPr lang="en-US" sz="1600" b="1" dirty="0"/>
              <a:t>D) </a:t>
            </a:r>
            <a:r>
              <a:rPr lang="en-US" sz="1600" b="1" dirty="0" err="1"/>
              <a:t>Интервью</a:t>
            </a:r>
            <a:r>
              <a:rPr lang="en-US" sz="1600" dirty="0"/>
              <a:t>: с </a:t>
            </a:r>
            <a:r>
              <a:rPr lang="en-US" sz="1600" dirty="0" err="1"/>
              <a:t>родителями</a:t>
            </a:r>
            <a:r>
              <a:rPr lang="en-US" sz="1600" dirty="0"/>
              <a:t> (N = 4) и </a:t>
            </a:r>
            <a:r>
              <a:rPr lang="en-US" sz="1600" dirty="0" err="1"/>
              <a:t>специалистами</a:t>
            </a:r>
            <a:r>
              <a:rPr lang="en-US" sz="1600" dirty="0"/>
              <a:t> (4 </a:t>
            </a:r>
            <a:r>
              <a:rPr lang="en-US" sz="1600" dirty="0" err="1"/>
              <a:t>медсестры</a:t>
            </a:r>
            <a:r>
              <a:rPr lang="en-US" sz="1600" dirty="0"/>
              <a:t>, 2 </a:t>
            </a:r>
            <a:r>
              <a:rPr lang="en-US" sz="1600" dirty="0" err="1"/>
              <a:t>врача</a:t>
            </a:r>
            <a:r>
              <a:rPr lang="en-US" sz="1600" dirty="0"/>
              <a:t>); 30-60 </a:t>
            </a:r>
            <a:r>
              <a:rPr lang="en-US" sz="1600" dirty="0" err="1"/>
              <a:t>мин</a:t>
            </a:r>
            <a:r>
              <a:rPr lang="en-US" sz="1600" dirty="0"/>
              <a:t>., </a:t>
            </a:r>
            <a:r>
              <a:rPr lang="ru-RU" sz="1600" dirty="0"/>
              <a:t>в</a:t>
            </a:r>
            <a:r>
              <a:rPr lang="en-US" sz="1600" dirty="0"/>
              <a:t> </a:t>
            </a:r>
            <a:r>
              <a:rPr lang="en-US" sz="1600" dirty="0" err="1"/>
              <a:t>записи</a:t>
            </a:r>
            <a:endParaRPr lang="en-US" sz="1600" dirty="0"/>
          </a:p>
          <a:p>
            <a:r>
              <a:rPr lang="en-US" sz="1600" b="1" dirty="0"/>
              <a:t>D)</a:t>
            </a:r>
            <a:r>
              <a:rPr lang="ru-RU" sz="1600" b="1" dirty="0"/>
              <a:t> </a:t>
            </a:r>
            <a:r>
              <a:rPr lang="en-US" sz="1600" b="1" dirty="0" err="1"/>
              <a:t>Интервью</a:t>
            </a:r>
            <a:r>
              <a:rPr lang="en-US" sz="1600" b="1" dirty="0"/>
              <a:t> с </a:t>
            </a:r>
            <a:r>
              <a:rPr lang="en-US" sz="1600" b="1" dirty="0" err="1"/>
              <a:t>родителями</a:t>
            </a:r>
            <a:r>
              <a:rPr lang="en-US" sz="1600" dirty="0"/>
              <a:t>: с </a:t>
            </a:r>
            <a:r>
              <a:rPr lang="en-US" sz="1600" dirty="0" err="1"/>
              <a:t>целью</a:t>
            </a:r>
            <a:r>
              <a:rPr lang="en-US" sz="1600" dirty="0"/>
              <a:t> </a:t>
            </a:r>
            <a:r>
              <a:rPr lang="en-US" sz="1600" dirty="0" err="1"/>
              <a:t>понять</a:t>
            </a:r>
            <a:r>
              <a:rPr lang="en-US" sz="1600" dirty="0"/>
              <a:t> </a:t>
            </a:r>
            <a:r>
              <a:rPr lang="en-US" sz="1600" dirty="0" err="1"/>
              <a:t>эмоциональные</a:t>
            </a:r>
            <a:r>
              <a:rPr lang="en-US" sz="1600" dirty="0"/>
              <a:t> и </a:t>
            </a:r>
            <a:r>
              <a:rPr lang="en-US" sz="1600" dirty="0" err="1"/>
              <a:t>психологические</a:t>
            </a:r>
            <a:r>
              <a:rPr lang="en-US" sz="1600" dirty="0"/>
              <a:t> </a:t>
            </a:r>
            <a:r>
              <a:rPr lang="en-US" sz="1600" dirty="0" err="1"/>
              <a:t>факторы</a:t>
            </a:r>
            <a:r>
              <a:rPr lang="en-US" sz="1600" dirty="0"/>
              <a:t>, </a:t>
            </a:r>
            <a:r>
              <a:rPr lang="en-US" sz="1600" dirty="0" err="1"/>
              <a:t>связанные</a:t>
            </a:r>
            <a:r>
              <a:rPr lang="en-US" sz="1600" dirty="0"/>
              <a:t> с </a:t>
            </a:r>
            <a:r>
              <a:rPr lang="en-US" sz="1600" dirty="0" err="1"/>
              <a:t>обращением</a:t>
            </a:r>
            <a:r>
              <a:rPr lang="en-US" sz="1600" dirty="0"/>
              <a:t> в </a:t>
            </a:r>
            <a:r>
              <a:rPr lang="en-US" sz="1600" dirty="0" err="1"/>
              <a:t>больницу</a:t>
            </a:r>
            <a:r>
              <a:rPr lang="en-US" sz="1600" dirty="0"/>
              <a:t>; </a:t>
            </a:r>
            <a:r>
              <a:rPr lang="en-US" sz="1600" dirty="0" err="1"/>
              <a:t>предоставленная</a:t>
            </a:r>
            <a:r>
              <a:rPr lang="en-US" sz="1600" dirty="0"/>
              <a:t> </a:t>
            </a:r>
            <a:r>
              <a:rPr lang="en-US" sz="1600" dirty="0" err="1"/>
              <a:t>информация</a:t>
            </a:r>
            <a:r>
              <a:rPr lang="en-US" sz="1600" dirty="0"/>
              <a:t> и </a:t>
            </a:r>
            <a:r>
              <a:rPr lang="en-US" sz="1600" dirty="0" err="1"/>
              <a:t>их</a:t>
            </a:r>
            <a:r>
              <a:rPr lang="en-US" sz="1600" dirty="0"/>
              <a:t> </a:t>
            </a:r>
            <a:r>
              <a:rPr lang="en-US" sz="1600" dirty="0" err="1"/>
              <a:t>удовлетворенность</a:t>
            </a:r>
            <a:r>
              <a:rPr lang="en-US" sz="1600" dirty="0"/>
              <a:t> </a:t>
            </a:r>
            <a:r>
              <a:rPr lang="en-US" sz="1600" dirty="0" err="1"/>
              <a:t>образованием</a:t>
            </a:r>
            <a:r>
              <a:rPr lang="en-US" sz="1600" dirty="0"/>
              <a:t>.</a:t>
            </a:r>
          </a:p>
        </p:txBody>
      </p:sp>
      <p:sp>
        <p:nvSpPr>
          <p:cNvPr id="9" name="Turinio vietos rezervavimo ženklas 2"/>
          <p:cNvSpPr txBox="1">
            <a:spLocks/>
          </p:cNvSpPr>
          <p:nvPr/>
        </p:nvSpPr>
        <p:spPr>
          <a:xfrm>
            <a:off x="6184490" y="1182789"/>
            <a:ext cx="5761704" cy="1059589"/>
          </a:xfrm>
          <a:prstGeom prst="rect">
            <a:avLst/>
          </a:prstGeom>
          <a:solidFill>
            <a:schemeClr val="bg1"/>
          </a:solidFill>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err="1">
                <a:solidFill>
                  <a:schemeClr val="tx1"/>
                </a:solidFill>
              </a:rPr>
              <a:t>Определение</a:t>
            </a:r>
            <a:r>
              <a:rPr lang="en-US" dirty="0">
                <a:solidFill>
                  <a:schemeClr val="tx1"/>
                </a:solidFill>
              </a:rPr>
              <a:t> </a:t>
            </a:r>
            <a:r>
              <a:rPr lang="en-US" dirty="0" err="1">
                <a:solidFill>
                  <a:schemeClr val="tx1"/>
                </a:solidFill>
              </a:rPr>
              <a:t>исследования</a:t>
            </a:r>
            <a:r>
              <a:rPr lang="en-US" dirty="0">
                <a:solidFill>
                  <a:schemeClr val="tx1"/>
                </a:solidFill>
              </a:rPr>
              <a:t> и </a:t>
            </a:r>
            <a:r>
              <a:rPr lang="en-US" dirty="0" err="1">
                <a:solidFill>
                  <a:schemeClr val="tx1"/>
                </a:solidFill>
              </a:rPr>
              <a:t>понимания</a:t>
            </a:r>
            <a:r>
              <a:rPr lang="en-US" dirty="0">
                <a:solidFill>
                  <a:schemeClr val="tx1"/>
                </a:solidFill>
              </a:rPr>
              <a:t> </a:t>
            </a:r>
            <a:r>
              <a:rPr lang="en-US" dirty="0" err="1">
                <a:solidFill>
                  <a:schemeClr val="tx1"/>
                </a:solidFill>
              </a:rPr>
              <a:t>целевой</a:t>
            </a:r>
            <a:r>
              <a:rPr lang="en-US" dirty="0">
                <a:solidFill>
                  <a:schemeClr val="tx1"/>
                </a:solidFill>
              </a:rPr>
              <a:t> </a:t>
            </a:r>
            <a:r>
              <a:rPr lang="en-US" dirty="0" err="1">
                <a:solidFill>
                  <a:schemeClr val="tx1"/>
                </a:solidFill>
              </a:rPr>
              <a:t>ситуации</a:t>
            </a:r>
            <a:r>
              <a:rPr lang="en-US" dirty="0">
                <a:solidFill>
                  <a:schemeClr val="tx1"/>
                </a:solidFill>
              </a:rPr>
              <a:t>:</a:t>
            </a:r>
            <a:endParaRPr lang="en-US" sz="1900" dirty="0">
              <a:solidFill>
                <a:schemeClr val="tx1"/>
              </a:solidFill>
            </a:endParaRPr>
          </a:p>
          <a:p>
            <a:r>
              <a:rPr lang="en-US" dirty="0" err="1">
                <a:solidFill>
                  <a:schemeClr val="tx1"/>
                </a:solidFill>
              </a:rPr>
              <a:t>Как</a:t>
            </a:r>
            <a:r>
              <a:rPr lang="en-US" dirty="0">
                <a:solidFill>
                  <a:schemeClr val="tx1"/>
                </a:solidFill>
              </a:rPr>
              <a:t> </a:t>
            </a:r>
            <a:r>
              <a:rPr lang="en-US" dirty="0" err="1">
                <a:solidFill>
                  <a:schemeClr val="tx1"/>
                </a:solidFill>
              </a:rPr>
              <a:t>они</a:t>
            </a:r>
            <a:r>
              <a:rPr lang="en-US" dirty="0">
                <a:solidFill>
                  <a:schemeClr val="tx1"/>
                </a:solidFill>
              </a:rPr>
              <a:t> </a:t>
            </a:r>
            <a:r>
              <a:rPr lang="en-US" dirty="0" err="1">
                <a:solidFill>
                  <a:schemeClr val="tx1"/>
                </a:solidFill>
              </a:rPr>
              <a:t>это</a:t>
            </a:r>
            <a:r>
              <a:rPr lang="en-US" dirty="0">
                <a:solidFill>
                  <a:schemeClr val="tx1"/>
                </a:solidFill>
              </a:rPr>
              <a:t> </a:t>
            </a:r>
            <a:r>
              <a:rPr lang="en-US" dirty="0" err="1">
                <a:solidFill>
                  <a:schemeClr val="tx1"/>
                </a:solidFill>
              </a:rPr>
              <a:t>сделали</a:t>
            </a:r>
            <a:r>
              <a:rPr lang="en-US" dirty="0">
                <a:solidFill>
                  <a:schemeClr val="tx1"/>
                </a:solidFill>
              </a:rPr>
              <a:t>? </a:t>
            </a:r>
            <a:r>
              <a:rPr lang="en-US" dirty="0" err="1">
                <a:solidFill>
                  <a:schemeClr val="tx1"/>
                </a:solidFill>
              </a:rPr>
              <a:t>Авторы</a:t>
            </a:r>
            <a:r>
              <a:rPr lang="en-US" dirty="0">
                <a:solidFill>
                  <a:schemeClr val="tx1"/>
                </a:solidFill>
              </a:rPr>
              <a:t> </a:t>
            </a:r>
            <a:r>
              <a:rPr lang="en-US" dirty="0" err="1">
                <a:solidFill>
                  <a:schemeClr val="tx1"/>
                </a:solidFill>
              </a:rPr>
              <a:t>проанализировали</a:t>
            </a:r>
            <a:r>
              <a:rPr lang="en-US" dirty="0">
                <a:solidFill>
                  <a:schemeClr val="tx1"/>
                </a:solidFill>
              </a:rPr>
              <a:t> </a:t>
            </a:r>
            <a:r>
              <a:rPr lang="en-US" dirty="0" err="1">
                <a:solidFill>
                  <a:schemeClr val="tx1"/>
                </a:solidFill>
              </a:rPr>
              <a:t>статус</a:t>
            </a:r>
            <a:r>
              <a:rPr lang="en-US" dirty="0">
                <a:solidFill>
                  <a:schemeClr val="tx1"/>
                </a:solidFill>
              </a:rPr>
              <a:t> </a:t>
            </a:r>
            <a:r>
              <a:rPr lang="ru-RU" dirty="0">
                <a:solidFill>
                  <a:schemeClr val="tx1"/>
                </a:solidFill>
              </a:rPr>
              <a:t>ОИТН</a:t>
            </a:r>
            <a:r>
              <a:rPr lang="en-US" dirty="0">
                <a:solidFill>
                  <a:schemeClr val="tx1"/>
                </a:solidFill>
              </a:rPr>
              <a:t>, </a:t>
            </a:r>
            <a:r>
              <a:rPr lang="en-US" dirty="0" err="1">
                <a:solidFill>
                  <a:schemeClr val="tx1"/>
                </a:solidFill>
              </a:rPr>
              <a:t>используя</a:t>
            </a:r>
            <a:r>
              <a:rPr lang="en-US" dirty="0">
                <a:solidFill>
                  <a:schemeClr val="tx1"/>
                </a:solidFill>
              </a:rPr>
              <a:t> </a:t>
            </a:r>
            <a:r>
              <a:rPr lang="en-US" dirty="0" err="1">
                <a:solidFill>
                  <a:schemeClr val="tx1"/>
                </a:solidFill>
              </a:rPr>
              <a:t>наблюдения</a:t>
            </a:r>
            <a:r>
              <a:rPr lang="en-US" dirty="0">
                <a:solidFill>
                  <a:schemeClr val="tx1"/>
                </a:solidFill>
              </a:rPr>
              <a:t>, </a:t>
            </a:r>
            <a:r>
              <a:rPr lang="en-US" dirty="0" err="1">
                <a:solidFill>
                  <a:schemeClr val="tx1"/>
                </a:solidFill>
              </a:rPr>
              <a:t>слежку</a:t>
            </a:r>
            <a:r>
              <a:rPr lang="en-US" dirty="0">
                <a:solidFill>
                  <a:schemeClr val="tx1"/>
                </a:solidFill>
              </a:rPr>
              <a:t>, </a:t>
            </a:r>
            <a:r>
              <a:rPr lang="en-US" dirty="0" err="1">
                <a:solidFill>
                  <a:schemeClr val="tx1"/>
                </a:solidFill>
              </a:rPr>
              <a:t>интервью</a:t>
            </a:r>
            <a:r>
              <a:rPr lang="en-US" dirty="0">
                <a:solidFill>
                  <a:schemeClr val="tx1"/>
                </a:solidFill>
              </a:rPr>
              <a:t> и </a:t>
            </a:r>
            <a:r>
              <a:rPr lang="en-US" dirty="0" err="1">
                <a:solidFill>
                  <a:schemeClr val="tx1"/>
                </a:solidFill>
              </a:rPr>
              <a:t>рассказывание</a:t>
            </a:r>
            <a:r>
              <a:rPr lang="en-US" dirty="0">
                <a:solidFill>
                  <a:schemeClr val="tx1"/>
                </a:solidFill>
              </a:rPr>
              <a:t> </a:t>
            </a:r>
            <a:r>
              <a:rPr lang="en-US" dirty="0" err="1">
                <a:solidFill>
                  <a:schemeClr val="tx1"/>
                </a:solidFill>
              </a:rPr>
              <a:t>историй</a:t>
            </a:r>
            <a:r>
              <a:rPr lang="en-US" dirty="0">
                <a:solidFill>
                  <a:schemeClr val="tx1"/>
                </a:solidFill>
              </a:rPr>
              <a:t>.</a:t>
            </a:r>
            <a:endParaRPr lang="en-US" sz="1900" b="1" u="sng" dirty="0"/>
          </a:p>
          <a:p>
            <a:pPr marL="0" indent="0">
              <a:buFont typeface="Calibri" panose="020F0502020204030204" pitchFamily="34" charset="0"/>
              <a:buNone/>
            </a:pPr>
            <a:endParaRPr lang="en-US" dirty="0"/>
          </a:p>
          <a:p>
            <a:endParaRPr lang="en-US" dirty="0"/>
          </a:p>
        </p:txBody>
      </p:sp>
      <p:pic>
        <p:nvPicPr>
          <p:cNvPr id="8" name="Объект 6">
            <a:extLst>
              <a:ext uri="{FF2B5EF4-FFF2-40B4-BE49-F238E27FC236}">
                <a16:creationId xmlns:a16="http://schemas.microsoft.com/office/drawing/2014/main" id="{71CF4F69-F919-1061-EF28-16D5555D55EC}"/>
              </a:ext>
            </a:extLst>
          </p:cNvPr>
          <p:cNvPicPr>
            <a:picLocks noChangeAspect="1"/>
          </p:cNvPicPr>
          <p:nvPr/>
        </p:nvPicPr>
        <p:blipFill rotWithShape="1">
          <a:blip r:embed="rId4">
            <a:extLst>
              <a:ext uri="{28A0092B-C50C-407E-A947-70E740481C1C}">
                <a14:useLocalDpi xmlns:a14="http://schemas.microsoft.com/office/drawing/2010/main" val="0"/>
              </a:ext>
            </a:extLst>
          </a:blip>
          <a:srcRect l="26673" t="40605" r="54815" b="23573"/>
          <a:stretch/>
        </p:blipFill>
        <p:spPr>
          <a:xfrm>
            <a:off x="4643906" y="2766992"/>
            <a:ext cx="2211003" cy="2752063"/>
          </a:xfrm>
          <a:prstGeom prst="rect">
            <a:avLst/>
          </a:prstGeom>
        </p:spPr>
      </p:pic>
    </p:spTree>
    <p:extLst>
      <p:ext uri="{BB962C8B-B14F-4D97-AF65-F5344CB8AC3E}">
        <p14:creationId xmlns:p14="http://schemas.microsoft.com/office/powerpoint/2010/main" val="243239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3611" y="82194"/>
            <a:ext cx="11277600" cy="1044120"/>
          </a:xfrm>
        </p:spPr>
        <p:txBody>
          <a:bodyPr>
            <a:normAutofit fontScale="90000"/>
          </a:bodyPr>
          <a:lstStyle/>
          <a:p>
            <a:r>
              <a:rPr lang="en-US" b="1" dirty="0"/>
              <a:t>Define Phase</a:t>
            </a:r>
            <a:br>
              <a:rPr lang="ru-RU" b="1" dirty="0"/>
            </a:br>
            <a:r>
              <a:rPr lang="ru-RU" dirty="0">
                <a:solidFill>
                  <a:schemeClr val="tx1"/>
                </a:solidFill>
              </a:rPr>
              <a:t>Фаза определения</a:t>
            </a:r>
            <a:endParaRPr lang="en-US" dirty="0"/>
          </a:p>
        </p:txBody>
      </p:sp>
      <p:sp>
        <p:nvSpPr>
          <p:cNvPr id="3" name="Turinio vietos rezervavimo ženklas 2"/>
          <p:cNvSpPr>
            <a:spLocks noGrp="1"/>
          </p:cNvSpPr>
          <p:nvPr>
            <p:ph idx="1"/>
          </p:nvPr>
        </p:nvSpPr>
        <p:spPr>
          <a:xfrm>
            <a:off x="267399" y="1280709"/>
            <a:ext cx="5825175" cy="1285510"/>
          </a:xfrm>
          <a:solidFill>
            <a:schemeClr val="bg1"/>
          </a:solidFill>
        </p:spPr>
        <p:txBody>
          <a:bodyPr>
            <a:noAutofit/>
          </a:bodyPr>
          <a:lstStyle/>
          <a:p>
            <a:r>
              <a:rPr lang="en-US" sz="1600" dirty="0"/>
              <a:t>(2) Define phase: for defining the problem to be solved: </a:t>
            </a:r>
          </a:p>
          <a:p>
            <a:r>
              <a:rPr lang="en-US" sz="1600" dirty="0"/>
              <a:t>How did they do that? Authors developed: </a:t>
            </a:r>
            <a:r>
              <a:rPr lang="en-US" sz="1600" b="1" u="sng" dirty="0">
                <a:solidFill>
                  <a:srgbClr val="FF0000"/>
                </a:solidFill>
              </a:rPr>
              <a:t>Customer Journey maps and service blueprints</a:t>
            </a:r>
            <a:r>
              <a:rPr lang="en-US" sz="1600" b="1" dirty="0">
                <a:solidFill>
                  <a:srgbClr val="FF0000"/>
                </a:solidFill>
              </a:rPr>
              <a:t> </a:t>
            </a:r>
            <a:r>
              <a:rPr lang="en-US" sz="1600" dirty="0"/>
              <a:t>(based on phase 1); they also identified </a:t>
            </a:r>
            <a:r>
              <a:rPr lang="en-US" sz="1600" b="1" dirty="0"/>
              <a:t>touchpoints</a:t>
            </a:r>
            <a:r>
              <a:rPr lang="en-US" sz="1600" dirty="0"/>
              <a:t> to group and identify opportunity elements and establish design strategies.</a:t>
            </a:r>
          </a:p>
          <a:p>
            <a:r>
              <a:rPr lang="en-US" sz="1600" dirty="0"/>
              <a:t>    </a:t>
            </a:r>
          </a:p>
          <a:p>
            <a:endParaRPr lang="en-US" sz="1600" dirty="0"/>
          </a:p>
        </p:txBody>
      </p:sp>
      <p:pic>
        <p:nvPicPr>
          <p:cNvPr id="4" name="Afbeelding 3"/>
          <p:cNvPicPr>
            <a:picLocks noChangeAspect="1"/>
          </p:cNvPicPr>
          <p:nvPr/>
        </p:nvPicPr>
        <p:blipFill rotWithShape="1">
          <a:blip r:embed="rId3"/>
          <a:srcRect l="77992" t="42129" r="18323" b="28016"/>
          <a:stretch/>
        </p:blipFill>
        <p:spPr>
          <a:xfrm>
            <a:off x="5117280" y="3452263"/>
            <a:ext cx="1681843" cy="2928147"/>
          </a:xfrm>
          <a:prstGeom prst="rect">
            <a:avLst/>
          </a:prstGeom>
        </p:spPr>
      </p:pic>
      <p:sp>
        <p:nvSpPr>
          <p:cNvPr id="6" name="Rechthoek 5"/>
          <p:cNvSpPr/>
          <p:nvPr/>
        </p:nvSpPr>
        <p:spPr>
          <a:xfrm>
            <a:off x="5080086" y="3452263"/>
            <a:ext cx="1681843" cy="29281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Прямоугольник 4"/>
          <p:cNvSpPr/>
          <p:nvPr/>
        </p:nvSpPr>
        <p:spPr>
          <a:xfrm>
            <a:off x="263611" y="2425394"/>
            <a:ext cx="4779281" cy="3667181"/>
          </a:xfrm>
          <a:prstGeom prst="rect">
            <a:avLst/>
          </a:prstGeom>
          <a:solidFill>
            <a:schemeClr val="bg1"/>
          </a:solidFill>
        </p:spPr>
        <p:txBody>
          <a:bodyPr wrap="square">
            <a:spAutoFit/>
          </a:bodyPr>
          <a:lstStyle/>
          <a:p>
            <a:r>
              <a:rPr lang="en-US" sz="1500" b="1" dirty="0"/>
              <a:t>A) </a:t>
            </a:r>
            <a:r>
              <a:rPr lang="en-US" sz="1500" b="1" dirty="0">
                <a:solidFill>
                  <a:srgbClr val="FF0000"/>
                </a:solidFill>
              </a:rPr>
              <a:t>Customer Journey Maps</a:t>
            </a:r>
            <a:r>
              <a:rPr lang="en-US" sz="1500" b="1" dirty="0"/>
              <a:t> </a:t>
            </a:r>
            <a:r>
              <a:rPr lang="en-US" sz="1500" b="1" dirty="0">
                <a:solidFill>
                  <a:srgbClr val="0070C0"/>
                </a:solidFill>
              </a:rPr>
              <a:t>designed: </a:t>
            </a:r>
            <a:r>
              <a:rPr lang="en-US" sz="1500" dirty="0">
                <a:solidFill>
                  <a:srgbClr val="0070C0"/>
                </a:solidFill>
              </a:rPr>
              <a:t>To visualize/identify complexities and problems; </a:t>
            </a:r>
            <a:r>
              <a:rPr lang="en-US" sz="1500" b="1" dirty="0">
                <a:solidFill>
                  <a:srgbClr val="0070C0"/>
                </a:solidFill>
              </a:rPr>
              <a:t>Service flows  </a:t>
            </a:r>
            <a:r>
              <a:rPr lang="en-US" sz="1500" dirty="0">
                <a:solidFill>
                  <a:srgbClr val="0070C0"/>
                </a:solidFill>
              </a:rPr>
              <a:t>for each person was recorded on a timeline and problems, emotional changes experienced, (in)direct contact with professionals/nurses others,-”pain-points” in the process identified. </a:t>
            </a:r>
            <a:endParaRPr lang="ru-RU" sz="1500" dirty="0">
              <a:solidFill>
                <a:srgbClr val="0070C0"/>
              </a:solidFill>
            </a:endParaRPr>
          </a:p>
          <a:p>
            <a:r>
              <a:rPr lang="en-US" sz="1500" b="1" dirty="0"/>
              <a:t>B) </a:t>
            </a:r>
            <a:r>
              <a:rPr lang="en-US" sz="1500" b="1" dirty="0">
                <a:solidFill>
                  <a:srgbClr val="FF0000"/>
                </a:solidFill>
              </a:rPr>
              <a:t>Service blueprints </a:t>
            </a:r>
            <a:r>
              <a:rPr lang="en-US" sz="1500" b="1" dirty="0">
                <a:solidFill>
                  <a:srgbClr val="0070C0"/>
                </a:solidFill>
              </a:rPr>
              <a:t>of the service flow was prepared. </a:t>
            </a:r>
          </a:p>
          <a:p>
            <a:r>
              <a:rPr lang="en-US" sz="1500" b="1" dirty="0">
                <a:solidFill>
                  <a:srgbClr val="FF0000"/>
                </a:solidFill>
              </a:rPr>
              <a:t>Service blueprint </a:t>
            </a:r>
            <a:r>
              <a:rPr lang="en-US" sz="1500" dirty="0"/>
              <a:t>is a </a:t>
            </a:r>
            <a:r>
              <a:rPr lang="en-US" sz="1500" u="sng" dirty="0"/>
              <a:t>chart that lays out the services </a:t>
            </a:r>
            <a:r>
              <a:rPr lang="en-US" sz="1500" dirty="0"/>
              <a:t>according to the flow of experience from the parents                                           perspective and lists interactions with various professionals who provide those services.</a:t>
            </a:r>
          </a:p>
          <a:p>
            <a:r>
              <a:rPr lang="en-US" sz="1500" b="1" dirty="0">
                <a:solidFill>
                  <a:srgbClr val="0070C0"/>
                </a:solidFill>
              </a:rPr>
              <a:t>Through the service blueprint this the authors identified</a:t>
            </a:r>
            <a:r>
              <a:rPr lang="en-US" sz="1500" b="1" dirty="0"/>
              <a:t> </a:t>
            </a:r>
            <a:r>
              <a:rPr lang="en-US" sz="1500" b="1" u="sng" dirty="0">
                <a:solidFill>
                  <a:srgbClr val="FF0000"/>
                </a:solidFill>
              </a:rPr>
              <a:t>touchpoints</a:t>
            </a:r>
            <a:r>
              <a:rPr lang="en-US" sz="1500" b="1" dirty="0"/>
              <a:t> </a:t>
            </a:r>
            <a:r>
              <a:rPr lang="en-US" sz="1500" dirty="0">
                <a:solidFill>
                  <a:srgbClr val="0070C0"/>
                </a:solidFill>
              </a:rPr>
              <a:t>between the parents                                                                            and the provider (nurses) and derived design issues to develop service concepts. </a:t>
            </a:r>
            <a:endParaRPr lang="ru-RU" sz="1500" dirty="0">
              <a:solidFill>
                <a:srgbClr val="0070C0"/>
              </a:solidFill>
            </a:endParaRPr>
          </a:p>
        </p:txBody>
      </p:sp>
      <p:sp>
        <p:nvSpPr>
          <p:cNvPr id="7" name="Turinio vietos rezervavimo ženklas 2"/>
          <p:cNvSpPr txBox="1">
            <a:spLocks/>
          </p:cNvSpPr>
          <p:nvPr/>
        </p:nvSpPr>
        <p:spPr>
          <a:xfrm>
            <a:off x="6092573" y="1249802"/>
            <a:ext cx="5991766" cy="1452301"/>
          </a:xfrm>
          <a:prstGeom prst="rect">
            <a:avLst/>
          </a:prstGeom>
          <a:solidFill>
            <a:schemeClr val="bg1"/>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t>(2) </a:t>
            </a:r>
            <a:r>
              <a:rPr lang="ru-RU" sz="1600" dirty="0">
                <a:solidFill>
                  <a:schemeClr val="tx1"/>
                </a:solidFill>
              </a:rPr>
              <a:t>Фаза определения: </a:t>
            </a:r>
            <a:r>
              <a:rPr lang="en-US" sz="1600" dirty="0" err="1">
                <a:solidFill>
                  <a:schemeClr val="tx1"/>
                </a:solidFill>
              </a:rPr>
              <a:t>для</a:t>
            </a:r>
            <a:r>
              <a:rPr lang="en-US" sz="1600" dirty="0">
                <a:solidFill>
                  <a:schemeClr val="tx1"/>
                </a:solidFill>
              </a:rPr>
              <a:t> </a:t>
            </a:r>
            <a:r>
              <a:rPr lang="en-US" sz="1600" dirty="0" err="1">
                <a:solidFill>
                  <a:schemeClr val="tx1"/>
                </a:solidFill>
              </a:rPr>
              <a:t>определения</a:t>
            </a:r>
            <a:r>
              <a:rPr lang="en-US" sz="1600" dirty="0">
                <a:solidFill>
                  <a:schemeClr val="tx1"/>
                </a:solidFill>
              </a:rPr>
              <a:t> </a:t>
            </a:r>
            <a:r>
              <a:rPr lang="en-US" sz="1600" dirty="0" err="1">
                <a:solidFill>
                  <a:schemeClr val="tx1"/>
                </a:solidFill>
              </a:rPr>
              <a:t>проблемы</a:t>
            </a:r>
            <a:r>
              <a:rPr lang="en-US" sz="1600" dirty="0">
                <a:solidFill>
                  <a:schemeClr val="tx1"/>
                </a:solidFill>
              </a:rPr>
              <a:t>, </a:t>
            </a:r>
            <a:r>
              <a:rPr lang="en-US" sz="1600" dirty="0" err="1">
                <a:solidFill>
                  <a:schemeClr val="tx1"/>
                </a:solidFill>
              </a:rPr>
              <a:t>которую</a:t>
            </a:r>
            <a:r>
              <a:rPr lang="en-US" sz="1600" dirty="0">
                <a:solidFill>
                  <a:schemeClr val="tx1"/>
                </a:solidFill>
              </a:rPr>
              <a:t> </a:t>
            </a:r>
            <a:r>
              <a:rPr lang="en-US" sz="1600" dirty="0" err="1">
                <a:solidFill>
                  <a:schemeClr val="tx1"/>
                </a:solidFill>
              </a:rPr>
              <a:t>необходимо</a:t>
            </a:r>
            <a:r>
              <a:rPr lang="en-US" sz="1600" dirty="0">
                <a:solidFill>
                  <a:schemeClr val="tx1"/>
                </a:solidFill>
              </a:rPr>
              <a:t> </a:t>
            </a:r>
            <a:r>
              <a:rPr lang="en-US" sz="1600" dirty="0" err="1">
                <a:solidFill>
                  <a:schemeClr val="tx1"/>
                </a:solidFill>
              </a:rPr>
              <a:t>решить</a:t>
            </a:r>
            <a:endParaRPr lang="en-US" sz="1600" dirty="0">
              <a:solidFill>
                <a:schemeClr val="tx1"/>
              </a:solidFill>
            </a:endParaRPr>
          </a:p>
          <a:p>
            <a:r>
              <a:rPr lang="ru-RU" sz="1600" dirty="0">
                <a:solidFill>
                  <a:schemeClr val="tx1"/>
                </a:solidFill>
              </a:rPr>
              <a:t>Как они это сделали?</a:t>
            </a:r>
            <a:r>
              <a:rPr lang="en-US" sz="1600" dirty="0">
                <a:solidFill>
                  <a:schemeClr val="tx1"/>
                </a:solidFill>
              </a:rPr>
              <a:t> </a:t>
            </a:r>
            <a:r>
              <a:rPr lang="ru-RU" sz="1600" dirty="0">
                <a:solidFill>
                  <a:schemeClr val="tx1"/>
                </a:solidFill>
              </a:rPr>
              <a:t>Авторы разработали: </a:t>
            </a:r>
            <a:r>
              <a:rPr lang="ru-RU" sz="1600" b="1" dirty="0">
                <a:solidFill>
                  <a:schemeClr val="tx1"/>
                </a:solidFill>
              </a:rPr>
              <a:t>Карты пути клиента и схемы обслуживания </a:t>
            </a:r>
            <a:r>
              <a:rPr lang="ru-RU" sz="1600" dirty="0">
                <a:solidFill>
                  <a:schemeClr val="tx1"/>
                </a:solidFill>
              </a:rPr>
              <a:t>(на основе фазы 1); они также определили </a:t>
            </a:r>
            <a:r>
              <a:rPr lang="ru-RU" sz="1600" b="1" dirty="0">
                <a:solidFill>
                  <a:schemeClr val="tx1"/>
                </a:solidFill>
              </a:rPr>
              <a:t>точки соприкосновения</a:t>
            </a:r>
            <a:r>
              <a:rPr lang="ru-RU" sz="1600" dirty="0">
                <a:solidFill>
                  <a:schemeClr val="tx1"/>
                </a:solidFill>
              </a:rPr>
              <a:t>, чтобы сгруппировать и определить элементы возможностей и разработать стратегии дизайна.</a:t>
            </a:r>
            <a:r>
              <a:rPr lang="en-US" sz="1600" dirty="0"/>
              <a:t>  </a:t>
            </a:r>
          </a:p>
          <a:p>
            <a:endParaRPr lang="en-US" sz="1600" dirty="0"/>
          </a:p>
        </p:txBody>
      </p:sp>
      <p:sp>
        <p:nvSpPr>
          <p:cNvPr id="14" name="Прямоугольник 13"/>
          <p:cNvSpPr/>
          <p:nvPr/>
        </p:nvSpPr>
        <p:spPr>
          <a:xfrm>
            <a:off x="6780526" y="2825591"/>
            <a:ext cx="5341007" cy="3554819"/>
          </a:xfrm>
          <a:prstGeom prst="rect">
            <a:avLst/>
          </a:prstGeom>
          <a:solidFill>
            <a:schemeClr val="bg1"/>
          </a:solidFill>
        </p:spPr>
        <p:txBody>
          <a:bodyPr wrap="square">
            <a:spAutoFit/>
          </a:bodyPr>
          <a:lstStyle/>
          <a:p>
            <a:r>
              <a:rPr lang="ru-RU" sz="1500" dirty="0"/>
              <a:t>A) </a:t>
            </a:r>
            <a:r>
              <a:rPr lang="ru-RU" sz="1500" dirty="0">
                <a:solidFill>
                  <a:srgbClr val="C00000"/>
                </a:solidFill>
              </a:rPr>
              <a:t>Карты пути клиента </a:t>
            </a:r>
            <a:r>
              <a:rPr lang="ru-RU" sz="1500" dirty="0"/>
              <a:t>разработаны: для визуализации / выявления сложностей и проблем; Потоки услуг для каждого человека были записаны на временной шкале, и проблемы, пережитые эмоциональные изменения, (в) прямой контакт с другими профессионалами / медсестрами, - «болевые точки» в процессе идентифицированы.</a:t>
            </a:r>
            <a:endParaRPr lang="en-US" sz="1500" dirty="0"/>
          </a:p>
          <a:p>
            <a:r>
              <a:rPr lang="en-US" sz="1500" b="1" dirty="0"/>
              <a:t>B) </a:t>
            </a:r>
            <a:r>
              <a:rPr lang="ru-RU" sz="1500" b="1" dirty="0"/>
              <a:t>Подготовлены </a:t>
            </a:r>
            <a:r>
              <a:rPr lang="ru-RU" sz="1500" b="1" dirty="0">
                <a:solidFill>
                  <a:srgbClr val="C00000"/>
                </a:solidFill>
              </a:rPr>
              <a:t>схемы сервиса </a:t>
            </a:r>
            <a:r>
              <a:rPr lang="ru-RU" sz="1500" b="1" dirty="0"/>
              <a:t>потока сервиса.</a:t>
            </a:r>
            <a:endParaRPr lang="en-US" sz="1500" b="1" dirty="0"/>
          </a:p>
          <a:p>
            <a:r>
              <a:rPr lang="ru-RU" sz="1500" dirty="0">
                <a:solidFill>
                  <a:srgbClr val="C00000"/>
                </a:solidFill>
              </a:rPr>
              <a:t>Схема услуг </a:t>
            </a:r>
            <a:r>
              <a:rPr lang="ru-RU" sz="1500" dirty="0"/>
              <a:t>- это диаграмма, в которой услуги представлены в соответствии с потоком опыта с точки зрения родителей и перечислены взаимодействия с различными профессионалами, которые предоставляют эти услуги.</a:t>
            </a:r>
          </a:p>
          <a:p>
            <a:r>
              <a:rPr lang="ru-RU" sz="1500" dirty="0"/>
              <a:t>С помощью этой схемы услуг авторы определили точки соприкосновения между родителями и провайдером (медсестрами) и вывели проблемы дизайна для разработки концепций услуги.</a:t>
            </a:r>
            <a:endParaRPr lang="en-US" sz="1500" dirty="0"/>
          </a:p>
        </p:txBody>
      </p:sp>
      <p:pic>
        <p:nvPicPr>
          <p:cNvPr id="9" name="Объект 6">
            <a:extLst>
              <a:ext uri="{FF2B5EF4-FFF2-40B4-BE49-F238E27FC236}">
                <a16:creationId xmlns:a16="http://schemas.microsoft.com/office/drawing/2014/main" id="{86B71EAF-DDC1-41C6-CDFA-F95A6E582C01}"/>
              </a:ext>
            </a:extLst>
          </p:cNvPr>
          <p:cNvPicPr>
            <a:picLocks noChangeAspect="1"/>
          </p:cNvPicPr>
          <p:nvPr/>
        </p:nvPicPr>
        <p:blipFill rotWithShape="1">
          <a:blip r:embed="rId4">
            <a:extLst>
              <a:ext uri="{28A0092B-C50C-407E-A947-70E740481C1C}">
                <a14:useLocalDpi xmlns:a14="http://schemas.microsoft.com/office/drawing/2010/main" val="0"/>
              </a:ext>
            </a:extLst>
          </a:blip>
          <a:srcRect l="45558" t="40605" r="41682" b="23464"/>
          <a:stretch/>
        </p:blipFill>
        <p:spPr>
          <a:xfrm>
            <a:off x="5092895" y="3464122"/>
            <a:ext cx="1656982" cy="2916288"/>
          </a:xfrm>
          <a:prstGeom prst="rect">
            <a:avLst/>
          </a:prstGeom>
        </p:spPr>
      </p:pic>
    </p:spTree>
    <p:extLst>
      <p:ext uri="{BB962C8B-B14F-4D97-AF65-F5344CB8AC3E}">
        <p14:creationId xmlns:p14="http://schemas.microsoft.com/office/powerpoint/2010/main" val="1281773393"/>
      </p:ext>
    </p:extLst>
  </p:cSld>
  <p:clrMapOvr>
    <a:masterClrMapping/>
  </p:clrMapOvr>
</p:sld>
</file>

<file path=ppt/theme/theme1.xml><?xml version="1.0" encoding="utf-8"?>
<a:theme xmlns:a="http://schemas.openxmlformats.org/drawingml/2006/main" name="Retrospektyvinė">
  <a:themeElements>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yvinė">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nė">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_Template" id="{F52BAE4A-3757-4BB5-BC6D-16B0C296CE13}" vid="{3F6DFB22-61F0-4797-B00A-C0AFD3CE9603}"/>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PPT_Template</Template>
  <TotalTime>4243</TotalTime>
  <Words>7176</Words>
  <Application>Microsoft Macintosh PowerPoint</Application>
  <PresentationFormat>Широкоэкранный</PresentationFormat>
  <Paragraphs>617</Paragraphs>
  <Slides>30</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30</vt:i4>
      </vt:variant>
    </vt:vector>
  </HeadingPairs>
  <TitlesOfParts>
    <vt:vector size="36" baseType="lpstr">
      <vt:lpstr>Arial</vt:lpstr>
      <vt:lpstr>Calibri</vt:lpstr>
      <vt:lpstr>Calibri Light</vt:lpstr>
      <vt:lpstr>Liberation Mono</vt:lpstr>
      <vt:lpstr>Times New Roman</vt:lpstr>
      <vt:lpstr>Retrospektyvinė</vt:lpstr>
      <vt:lpstr>“Service design approach in the development of nursing services” “Сервис-дизайн подход в развитии сестринских услуг”  Example Development of Healthcare Service Design Concepts for The Neonatal Intensive Care Unit (NICU) Parental Education  Пример Разработка концепций дизайна медицинских услуг для обучения родителей в отделении интенсивной терапии  для новорождённых</vt:lpstr>
      <vt:lpstr>Презентация PowerPoint</vt:lpstr>
      <vt:lpstr>Background / Справочная информация </vt:lpstr>
      <vt:lpstr>Methods: Double Diamond Process /  Методы: Процесс Двойной Алмаз</vt:lpstr>
      <vt:lpstr>Methods: Double Diamond Process /  Методы: Процесс Двойной Алмаз</vt:lpstr>
      <vt:lpstr>Methods: Double Diamond Process /  Методы: Процесс Двойной Алмаз</vt:lpstr>
      <vt:lpstr>Презентация PowerPoint</vt:lpstr>
      <vt:lpstr>Discover Phase/ Фаза обнаружения</vt:lpstr>
      <vt:lpstr>Define Phase Фаза определения</vt:lpstr>
      <vt:lpstr>Development Phase Фаза разработки</vt:lpstr>
      <vt:lpstr>Results/ Результаты</vt:lpstr>
      <vt:lpstr>Results/ Результаты</vt:lpstr>
      <vt:lpstr>Results – Definition  Результаты -Определение</vt:lpstr>
      <vt:lpstr>Results – Definition Результаты -Определение</vt:lpstr>
      <vt:lpstr>Results – Development Результаты - Разработка</vt:lpstr>
      <vt:lpstr>Results: Validation of design strategy &amp; health care Service Design concepts Результаты: Валидация стратегии дизайна и концепций дизайна услуг здравоохранения.</vt:lpstr>
      <vt:lpstr>Results: Validation of design strategy &amp; health care Service Design concepts Результаты: Валидация стратегии дизайна и концепций дизайна услуг здравоохранения.</vt:lpstr>
      <vt:lpstr>Results: Validation  of design strategy &amp; health care Service Design concepts Результаты: Валидация стратегии дизайна и концепций дизайна услуг здравоохранения.</vt:lpstr>
      <vt:lpstr>Results: Validation  of design strategy &amp; health care Service Design concepts Результаты: Валидация стратегии дизайна и концепций дизайна услуг здравоохранения.</vt:lpstr>
      <vt:lpstr>Results: Validation  of design strategy &amp; health care Service Design concepts Результаты: Валидация стратегии дизайна и концепций дизайна услуг здравоохранения.</vt:lpstr>
      <vt:lpstr>Results: Validation  of design strategy &amp; health care Service Design concepts Результаты: Валидация стратегии дизайна и концепций дизайна услуг здравоохранения.</vt:lpstr>
      <vt:lpstr>Results: Validation  of design strategy &amp; health care Service Design concepts Результаты: Валидация стратегии дизайна и концепций дизайна услуг здравоохранения.</vt:lpstr>
      <vt:lpstr>Results: Validation  of design strategy &amp; health care Service Design concepts Результаты: Валидация стратегии дизайна и концепций дизайна услуг здравоохранения.</vt:lpstr>
      <vt:lpstr>Results: Validation  of design strategy &amp; health care Service Design concepts Результаты: Валидация стратегии дизайна и концепций дизайна услуг здравоохранения.</vt:lpstr>
      <vt:lpstr>Results: Validation  of design strategy &amp; health care Service Design concepts Результаты: Валидация стратегии дизайна и концепций дизайна услуг здравоохранения.</vt:lpstr>
      <vt:lpstr>Results: Validation  of design strategy &amp; health care Service Design concepts Результаты: Валидация стратегии дизайна и концепций дизайна услуг здравоохранения.</vt:lpstr>
      <vt:lpstr>Expert Validity/ Экспертная валидность</vt:lpstr>
      <vt:lpstr>Презентация PowerPoint</vt:lpstr>
      <vt:lpstr>References / Ссылки</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Enrika Morkienė</dc:creator>
  <cp:lastModifiedBy>Қуаныш Жұлдыз</cp:lastModifiedBy>
  <cp:revision>389</cp:revision>
  <dcterms:created xsi:type="dcterms:W3CDTF">2021-02-03T14:20:44Z</dcterms:created>
  <dcterms:modified xsi:type="dcterms:W3CDTF">2023-01-10T15:40:22Z</dcterms:modified>
</cp:coreProperties>
</file>