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24" r:id="rId3"/>
    <p:sldId id="322" r:id="rId4"/>
    <p:sldId id="325" r:id="rId5"/>
    <p:sldId id="327" r:id="rId6"/>
    <p:sldId id="328" r:id="rId7"/>
    <p:sldId id="329" r:id="rId8"/>
    <p:sldId id="332" r:id="rId9"/>
    <p:sldId id="333" r:id="rId10"/>
    <p:sldId id="334" r:id="rId11"/>
    <p:sldId id="330" r:id="rId12"/>
    <p:sldId id="338" r:id="rId13"/>
    <p:sldId id="331" r:id="rId14"/>
    <p:sldId id="341" r:id="rId15"/>
    <p:sldId id="340" r:id="rId16"/>
    <p:sldId id="339" r:id="rId17"/>
    <p:sldId id="344" r:id="rId18"/>
    <p:sldId id="358" r:id="rId19"/>
    <p:sldId id="343" r:id="rId20"/>
    <p:sldId id="356" r:id="rId21"/>
    <p:sldId id="342" r:id="rId22"/>
    <p:sldId id="357" r:id="rId23"/>
    <p:sldId id="359" r:id="rId24"/>
    <p:sldId id="360" r:id="rId25"/>
    <p:sldId id="361" r:id="rId26"/>
    <p:sldId id="362" r:id="rId27"/>
    <p:sldId id="363" r:id="rId28"/>
    <p:sldId id="368" r:id="rId29"/>
    <p:sldId id="352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5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D3848-EDD8-40C9-8258-83C427A38643}" v="4" dt="2022-11-29T09:15:41.814"/>
    <p1510:client id="{2FA4D650-58C7-4D6F-A45C-BCF13B69C6B1}" v="13" dt="2022-11-24T09:47:46.027"/>
    <p1510:client id="{61ACC497-9E74-4D20-8C77-D4C6FF5A3AB9}" v="63" dt="2022-04-20T11:11:00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7" autoAdjust="0"/>
    <p:restoredTop sz="93902" autoAdjust="0"/>
  </p:normalViewPr>
  <p:slideViewPr>
    <p:cSldViewPr snapToGrid="0">
      <p:cViewPr varScale="1">
        <p:scale>
          <a:sx n="52" d="100"/>
          <a:sy n="52" d="100"/>
        </p:scale>
        <p:origin x="192" y="888"/>
      </p:cViewPr>
      <p:guideLst>
        <p:guide orient="horz" pos="6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4EA-A592-4B3C-84B8-EB43BD280C89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3B9C-3A07-45FE-922C-29F3E73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1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ctionary.com/browse/valid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3319670" y="708328"/>
            <a:ext cx="8587408" cy="36648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E36C0A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“Сервис-дизайн подход в развитии сестринских услуг”</a:t>
            </a:r>
            <a:b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Пример </a:t>
            </a:r>
            <a:br>
              <a:rPr lang="ru-RU" sz="3200" b="1" dirty="0">
                <a:solidFill>
                  <a:schemeClr val="tx1"/>
                </a:solidFill>
              </a:rPr>
            </a:b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Разработка концепций дизайна медицинских услуг для обучения родителей в отделении интенсивной терапии  для новорождённых</a:t>
            </a:r>
            <a:endParaRPr lang="en-US" sz="2400" dirty="0">
              <a:ea typeface="Calibri Light"/>
              <a:cs typeface="Calibri Light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74658" y="4547391"/>
            <a:ext cx="10382973" cy="1602281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Тора Б. </a:t>
            </a:r>
            <a:r>
              <a:rPr lang="ru-RU" sz="1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Хафстейнсдоттир</a:t>
            </a:r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PhD</a:t>
            </a:r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, старший научный сотрудник,</a:t>
            </a:r>
          </a:p>
          <a:p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UMC Утрехт, Нидерланды</a:t>
            </a:r>
            <a:endParaRPr lang="en-US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FFA0B50C-ECD5-949F-EC6C-369EB47977EF}"/>
              </a:ext>
            </a:extLst>
          </p:cNvPr>
          <p:cNvSpPr txBox="1">
            <a:spLocks/>
          </p:cNvSpPr>
          <p:nvPr/>
        </p:nvSpPr>
        <p:spPr>
          <a:xfrm>
            <a:off x="526093" y="1245141"/>
            <a:ext cx="3156907" cy="26938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dirty="0"/>
              <a:t>0A</a:t>
            </a:r>
          </a:p>
        </p:txBody>
      </p:sp>
    </p:spTree>
    <p:extLst>
      <p:ext uri="{BB962C8B-B14F-4D97-AF65-F5344CB8AC3E}">
        <p14:creationId xmlns:p14="http://schemas.microsoft.com/office/powerpoint/2010/main" val="20902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97828" y="525759"/>
            <a:ext cx="11277600" cy="10773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Фаза разработки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9294112" y="4867982"/>
            <a:ext cx="2571750" cy="1949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urinio vietos rezervavimo ženklas 2"/>
          <p:cNvSpPr txBox="1">
            <a:spLocks/>
          </p:cNvSpPr>
          <p:nvPr/>
        </p:nvSpPr>
        <p:spPr>
          <a:xfrm>
            <a:off x="575936" y="1835650"/>
            <a:ext cx="10468582" cy="299124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FF0000"/>
                </a:solidFill>
              </a:rPr>
              <a:t>A) </a:t>
            </a:r>
            <a:r>
              <a:rPr lang="ru-RU" sz="1500" b="1" dirty="0" err="1">
                <a:solidFill>
                  <a:srgbClr val="FF0000"/>
                </a:solidFill>
              </a:rPr>
              <a:t>Воркшоп</a:t>
            </a:r>
            <a:r>
              <a:rPr lang="ru-RU" sz="1500" b="1" dirty="0">
                <a:solidFill>
                  <a:srgbClr val="FF0000"/>
                </a:solidFill>
              </a:rPr>
              <a:t> идей: мозговой штурм, чтобы получить идеи. </a:t>
            </a:r>
            <a:r>
              <a:rPr lang="ru-RU" sz="1500" dirty="0">
                <a:solidFill>
                  <a:schemeClr val="tx1"/>
                </a:solidFill>
              </a:rPr>
              <a:t>Родители; медсестры, разработчики;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</a:rPr>
              <a:t>ВШ включал: создание рабочего стола (проблемы / решения, зарегистрированные в соответствии с процессами оказания медицинских услуг в отделении интенсивной терапии). </a:t>
            </a:r>
            <a:r>
              <a:rPr lang="ru-RU" sz="1500" b="1" dirty="0">
                <a:solidFill>
                  <a:schemeClr val="tx1"/>
                </a:solidFill>
              </a:rPr>
              <a:t>Участники: пишут мнения на блокнотах, </a:t>
            </a:r>
            <a:r>
              <a:rPr lang="ru-RU" sz="1500" dirty="0">
                <a:solidFill>
                  <a:schemeClr val="tx1"/>
                </a:solidFill>
              </a:rPr>
              <a:t>которые прикрепляются к доске. Этот процесс проводился для изучения множества важных мнений, подтвержденных наибольшим количеством голосов.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b="1" dirty="0">
                <a:solidFill>
                  <a:srgbClr val="FF0000"/>
                </a:solidFill>
              </a:rPr>
              <a:t>B) </a:t>
            </a:r>
            <a:r>
              <a:rPr lang="ru-RU" sz="1500" b="1" dirty="0">
                <a:solidFill>
                  <a:srgbClr val="FF0000"/>
                </a:solidFill>
              </a:rPr>
              <a:t>Концепция услуги: </a:t>
            </a:r>
            <a:r>
              <a:rPr lang="ru-RU" sz="1500" dirty="0">
                <a:solidFill>
                  <a:schemeClr val="tx1"/>
                </a:solidFill>
              </a:rPr>
              <a:t>идеи, полученные на </a:t>
            </a:r>
            <a:r>
              <a:rPr lang="ru-RU" sz="1500" dirty="0" err="1">
                <a:solidFill>
                  <a:schemeClr val="tx1"/>
                </a:solidFill>
              </a:rPr>
              <a:t>воршопе</a:t>
            </a:r>
            <a:r>
              <a:rPr lang="ru-RU" sz="1500" dirty="0">
                <a:solidFill>
                  <a:schemeClr val="tx1"/>
                </a:solidFill>
              </a:rPr>
              <a:t> идей, были переработаны в концепцию дизайна услуг здравоохранения с использованием метода карты концепции идеи (карты, содержащие идеи и контекстную информацию).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936" y="3784064"/>
            <a:ext cx="10271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solidFill>
                  <a:srgbClr val="FF0000"/>
                </a:solidFill>
              </a:rPr>
              <a:t>C) </a:t>
            </a:r>
            <a:r>
              <a:rPr lang="ru-RU" sz="1500" b="1" dirty="0">
                <a:solidFill>
                  <a:srgbClr val="FF0000"/>
                </a:solidFill>
              </a:rPr>
              <a:t>Экспертные оценки </a:t>
            </a:r>
            <a:r>
              <a:rPr lang="ru-RU" sz="1500" dirty="0">
                <a:solidFill>
                  <a:srgbClr val="000000"/>
                </a:solidFill>
              </a:rPr>
              <a:t>для проверки обоснованности концепций сервиса и оценки их важности (медсестры, профессор сестринского дела); оценил 10 концепций сервиса. Они использовали опрос: вопросы, оценивающие услугу и удовлетворенность потребителей (родителей): гармония, эффективность, надежность, удовлетворенность и важность; экономика, устойчивость, осуществимость.</a:t>
            </a: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F3AC39CF-CE8C-95FB-0B8B-A27B8092C8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0" t="40605" r="10549" b="23480"/>
          <a:stretch/>
        </p:blipFill>
        <p:spPr>
          <a:xfrm>
            <a:off x="9306663" y="4885911"/>
            <a:ext cx="2546648" cy="18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8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0719" y="517076"/>
            <a:ext cx="5724959" cy="402075"/>
          </a:xfrm>
        </p:spPr>
        <p:txBody>
          <a:bodyPr>
            <a:normAutofit fontScale="90000"/>
          </a:bodyPr>
          <a:lstStyle/>
          <a:p>
            <a:r>
              <a:rPr lang="kk-KZ" sz="4800" b="1" dirty="0" err="1">
                <a:solidFill>
                  <a:schemeClr val="tx1"/>
                </a:solidFill>
              </a:rPr>
              <a:t>Результаты</a:t>
            </a:r>
            <a:endParaRPr lang="nl-NL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236" y="1295794"/>
            <a:ext cx="1093694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dirty="0">
                <a:solidFill>
                  <a:srgbClr val="000000"/>
                </a:solidFill>
              </a:rPr>
              <a:t>По </a:t>
            </a:r>
            <a:r>
              <a:rPr lang="ru-RU" b="1" dirty="0">
                <a:solidFill>
                  <a:srgbClr val="C00000"/>
                </a:solidFill>
              </a:rPr>
              <a:t>РЕЗУЛЬТАТАМ НАБЛЮДЕНИЙ И ИНТЕРВЬЮ </a:t>
            </a:r>
            <a:r>
              <a:rPr lang="ru-RU" dirty="0">
                <a:solidFill>
                  <a:srgbClr val="000000"/>
                </a:solidFill>
              </a:rPr>
              <a:t>мы выявили ключевые вопросы каждой группы в отношении услуг и потребностей родителей (см. Таблицу).</a:t>
            </a:r>
            <a:endParaRPr lang="nl-NL" dirty="0">
              <a:solidFill>
                <a:srgbClr val="0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74264"/>
              </p:ext>
            </p:extLst>
          </p:nvPr>
        </p:nvGraphicFramePr>
        <p:xfrm>
          <a:off x="583887" y="2179897"/>
          <a:ext cx="9528301" cy="38152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48501">
                  <a:extLst>
                    <a:ext uri="{9D8B030D-6E8A-4147-A177-3AD203B41FA5}">
                      <a16:colId xmlns:a16="http://schemas.microsoft.com/office/drawing/2014/main" val="2932955470"/>
                    </a:ext>
                  </a:extLst>
                </a:gridCol>
                <a:gridCol w="1467529">
                  <a:extLst>
                    <a:ext uri="{9D8B030D-6E8A-4147-A177-3AD203B41FA5}">
                      <a16:colId xmlns:a16="http://schemas.microsoft.com/office/drawing/2014/main" val="965774448"/>
                    </a:ext>
                  </a:extLst>
                </a:gridCol>
                <a:gridCol w="6912271">
                  <a:extLst>
                    <a:ext uri="{9D8B030D-6E8A-4147-A177-3AD203B41FA5}">
                      <a16:colId xmlns:a16="http://schemas.microsoft.com/office/drawing/2014/main" val="3628472113"/>
                    </a:ext>
                  </a:extLst>
                </a:gridCol>
              </a:tblGrid>
              <a:tr h="23107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Проблемы клиентов</a:t>
                      </a:r>
                      <a:endParaRPr lang="en-US" sz="1800" dirty="0">
                        <a:effectLst/>
                      </a:endParaRPr>
                    </a:p>
                  </a:txBody>
                  <a:tcPr marL="29197" marR="29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536271"/>
                  </a:ext>
                </a:extLst>
              </a:tr>
              <a:tr h="6932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Родители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Ситуация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Повышенная утомляемость и беспокойство матери.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Всегда чувствует себя уязвимым, несмотря на то, что является клиентом.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Трудности в понимании профессиональных медицинских терминов и в определении состояния ребенка.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8835912"/>
                  </a:ext>
                </a:extLst>
              </a:tr>
              <a:tr h="866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Интерпретация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Повышенная тревожность и чувствительность в послеродовом периоде.</a:t>
                      </a:r>
                      <a:endParaRPr lang="en-US" sz="14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Быть чувствительным к медсестрам, потому что медсестра заботится о ребенке.</a:t>
                      </a:r>
                      <a:endParaRPr lang="en-US" sz="14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Сбор информации из интернета и специальной литературы чтобы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ответить на их нерешенные вопросы.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9565024"/>
                  </a:ext>
                </a:extLst>
              </a:tr>
              <a:tr h="20218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Характеристики поставщика услуг</a:t>
                      </a:r>
                      <a:endParaRPr lang="en-US" sz="18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804664"/>
                  </a:ext>
                </a:extLst>
              </a:tr>
              <a:tr h="6932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Доктора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Ситуация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Требуются четкие и объективные объяснения.</a:t>
                      </a:r>
                      <a:endParaRPr lang="en-US" sz="14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Интервью родителей  проводится только по запросу.</a:t>
                      </a:r>
                      <a:endParaRPr lang="en-US" sz="14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убедить родителей позволить чтобы их дети  получали лечение.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197" marR="29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258682"/>
                  </a:ext>
                </a:extLst>
              </a:tr>
              <a:tr h="775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Интерпретация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29197" marR="29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Реалистичные объяснения важнее туманных ожиданий.</a:t>
                      </a:r>
                      <a:endParaRPr lang="en-US" sz="14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Сильная поддержка со стороны родителей, но отсутствие возможности встретиться со специалистами.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Важно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укрепить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9197" marR="29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9404831"/>
                  </a:ext>
                </a:extLst>
              </a:tr>
            </a:tbl>
          </a:graphicData>
        </a:graphic>
      </p:graphicFrame>
      <p:sp>
        <p:nvSpPr>
          <p:cNvPr id="13" name="Ovaal 3"/>
          <p:cNvSpPr/>
          <p:nvPr/>
        </p:nvSpPr>
        <p:spPr>
          <a:xfrm>
            <a:off x="735104" y="4929351"/>
            <a:ext cx="926497" cy="3529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5"/>
          <p:cNvSpPr/>
          <p:nvPr/>
        </p:nvSpPr>
        <p:spPr>
          <a:xfrm>
            <a:off x="720357" y="2965940"/>
            <a:ext cx="955993" cy="463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8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417" y="-17935"/>
            <a:ext cx="11277600" cy="808963"/>
          </a:xfrm>
        </p:spPr>
        <p:txBody>
          <a:bodyPr/>
          <a:lstStyle/>
          <a:p>
            <a:r>
              <a:rPr lang="kk-KZ" b="1" dirty="0" err="1">
                <a:solidFill>
                  <a:schemeClr val="tx1"/>
                </a:solidFill>
              </a:rPr>
              <a:t>Результаты</a:t>
            </a:r>
            <a:endParaRPr lang="nl-NL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4735" y="1067092"/>
            <a:ext cx="9217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</a:rPr>
              <a:t>По </a:t>
            </a:r>
            <a:r>
              <a:rPr lang="ru-RU" sz="1600" b="1" dirty="0">
                <a:solidFill>
                  <a:srgbClr val="C00000"/>
                </a:solidFill>
              </a:rPr>
              <a:t>РЕЗУЛЬТАТАМ НАБЛЮДЕНИЙ И ИНТЕРВЬЮ </a:t>
            </a:r>
            <a:r>
              <a:rPr lang="ru-RU" sz="1600" dirty="0">
                <a:solidFill>
                  <a:srgbClr val="000000"/>
                </a:solidFill>
              </a:rPr>
              <a:t>мы выявили ключевые вопросы каждой группы в отношении услуг и потребностей родителей (см. Таблицу).</a:t>
            </a:r>
            <a:endParaRPr lang="nl-NL" sz="1600" dirty="0">
              <a:solidFill>
                <a:srgbClr val="0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61549"/>
              </p:ext>
            </p:extLst>
          </p:nvPr>
        </p:nvGraphicFramePr>
        <p:xfrm>
          <a:off x="731365" y="1849721"/>
          <a:ext cx="9560118" cy="42613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40870">
                  <a:extLst>
                    <a:ext uri="{9D8B030D-6E8A-4147-A177-3AD203B41FA5}">
                      <a16:colId xmlns:a16="http://schemas.microsoft.com/office/drawing/2014/main" val="674525479"/>
                    </a:ext>
                  </a:extLst>
                </a:gridCol>
                <a:gridCol w="1629866">
                  <a:extLst>
                    <a:ext uri="{9D8B030D-6E8A-4147-A177-3AD203B41FA5}">
                      <a16:colId xmlns:a16="http://schemas.microsoft.com/office/drawing/2014/main" val="2368145204"/>
                    </a:ext>
                  </a:extLst>
                </a:gridCol>
                <a:gridCol w="6689382">
                  <a:extLst>
                    <a:ext uri="{9D8B030D-6E8A-4147-A177-3AD203B41FA5}">
                      <a16:colId xmlns:a16="http://schemas.microsoft.com/office/drawing/2014/main" val="3516456780"/>
                    </a:ext>
                  </a:extLst>
                </a:gridCol>
              </a:tblGrid>
              <a:tr h="25576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Характеристики поставщика услуг</a:t>
                      </a:r>
                      <a:endParaRPr lang="en-US" sz="16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77669"/>
                  </a:ext>
                </a:extLst>
              </a:tr>
              <a:tr h="8115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Специализированная медсестра образования</a:t>
                      </a:r>
                      <a:endParaRPr lang="en-US" sz="1400" dirty="0">
                        <a:effectLst/>
                      </a:endParaRPr>
                    </a:p>
                  </a:txBody>
                  <a:tcPr marL="35917" marR="359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Ситуация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Многочисленные личные вопросы после выписки ребенка.</a:t>
                      </a:r>
                      <a:endParaRPr lang="en-US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Передача информации, относящейся к чувствительным родителям.</a:t>
                      </a:r>
                      <a:endParaRPr lang="en-US" sz="16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84042"/>
                  </a:ext>
                </a:extLst>
              </a:tr>
              <a:tr h="608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Интерпретация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Повторение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основных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вопросов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родителей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Требуется руководство в помощь родителям.</a:t>
                      </a:r>
                      <a:endParaRPr lang="en-US" sz="16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907609"/>
                  </a:ext>
                </a:extLst>
              </a:tr>
              <a:tr h="10123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Общая медсестра</a:t>
                      </a:r>
                      <a:endParaRPr lang="en-US" sz="14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Ситуация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Родительское обучение длится ограниченный период времени.</a:t>
                      </a:r>
                      <a:endParaRPr lang="en-US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Частая смена медсестры из-за сменной работы.</a:t>
                      </a:r>
                      <a:endParaRPr lang="en-US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Трудности, с которыми сталкиваются уставшие родители.</a:t>
                      </a:r>
                      <a:endParaRPr lang="en-US" sz="16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932909"/>
                  </a:ext>
                </a:extLst>
              </a:tr>
              <a:tr h="1572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Интерпретация</a:t>
                      </a:r>
                      <a:endParaRPr lang="en-US" sz="1600" dirty="0">
                        <a:effectLst/>
                      </a:endParaRPr>
                    </a:p>
                  </a:txBody>
                  <a:tcPr marL="35917" marR="359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Все образование должно быть завершено в часы посещения.</a:t>
                      </a:r>
                      <a:endParaRPr lang="en-US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Низкая эффективность обучения из-за частой смены медсестры.</a:t>
                      </a:r>
                      <a:endParaRPr lang="en-US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Эмоциональные трудности в общении с родителями.</a:t>
                      </a:r>
                      <a:endParaRPr lang="en-US" sz="1600" dirty="0">
                        <a:effectLst/>
                        <a:latin typeface="Liberation Mono"/>
                        <a:ea typeface="Liberation Mono"/>
                        <a:cs typeface="Liberation Mono"/>
                      </a:endParaRPr>
                    </a:p>
                  </a:txBody>
                  <a:tcPr marL="35917" marR="35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906105"/>
                  </a:ext>
                </a:extLst>
              </a:tr>
            </a:tbl>
          </a:graphicData>
        </a:graphic>
      </p:graphicFrame>
      <p:sp>
        <p:nvSpPr>
          <p:cNvPr id="10" name="Ovaal 5"/>
          <p:cNvSpPr/>
          <p:nvPr/>
        </p:nvSpPr>
        <p:spPr>
          <a:xfrm>
            <a:off x="641717" y="1849721"/>
            <a:ext cx="1438095" cy="1781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6"/>
          <p:cNvSpPr/>
          <p:nvPr/>
        </p:nvSpPr>
        <p:spPr>
          <a:xfrm>
            <a:off x="731364" y="4339981"/>
            <a:ext cx="1348447" cy="1062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03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4383" y="0"/>
            <a:ext cx="5603643" cy="835741"/>
          </a:xfrm>
        </p:spPr>
        <p:txBody>
          <a:bodyPr>
            <a:normAutofit/>
          </a:bodyPr>
          <a:lstStyle/>
          <a:p>
            <a:r>
              <a:rPr lang="kk-KZ" sz="2800" b="1" dirty="0" err="1">
                <a:solidFill>
                  <a:schemeClr val="tx1"/>
                </a:solidFill>
              </a:rPr>
              <a:t>Результаты</a:t>
            </a:r>
            <a:r>
              <a:rPr lang="kk-KZ" sz="2800" b="1" dirty="0">
                <a:solidFill>
                  <a:schemeClr val="tx1"/>
                </a:solidFill>
              </a:rPr>
              <a:t> -Определение</a:t>
            </a:r>
            <a:endParaRPr lang="nl-N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025" t="32686" r="11711" b="9414"/>
          <a:stretch/>
        </p:blipFill>
        <p:spPr>
          <a:xfrm>
            <a:off x="1253963" y="2504297"/>
            <a:ext cx="8551567" cy="3763431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1103496" y="3491901"/>
            <a:ext cx="636814" cy="420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115840" y="4872005"/>
            <a:ext cx="636814" cy="420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1128184" y="5709404"/>
            <a:ext cx="612126" cy="420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6"/>
          <p:cNvSpPr/>
          <p:nvPr/>
        </p:nvSpPr>
        <p:spPr>
          <a:xfrm flipH="1">
            <a:off x="932328" y="1469088"/>
            <a:ext cx="10542495" cy="1203453"/>
          </a:xfrm>
          <a:prstGeom prst="roundRect">
            <a:avLst/>
          </a:prstGeom>
          <a:solidFill>
            <a:schemeClr val="bg2"/>
          </a:solidFill>
          <a:ln>
            <a:solidFill>
              <a:srgbClr val="33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Путем визуализации сервиса в ОИТН через карту пути клиента и схему услуги были определены точки соприкосновения в соответствии с общим потоком обслуживания, показывая эмоциональный фактор беспокойства и дискомфорта, которые могут возникнуть в отделении интенсивной терапии, физическую среду, взаимодействие, взаимодействие за кулисами, процессы поддержки и действия пользователя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7868" y="961257"/>
            <a:ext cx="29762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2700" b="1" spc="-50" dirty="0">
                <a:solidFill>
                  <a:srgbClr val="FF0000"/>
                </a:solidFill>
              </a:rPr>
              <a:t>Карта пути клиента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9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1841" y="0"/>
            <a:ext cx="3986699" cy="815079"/>
          </a:xfrm>
        </p:spPr>
        <p:txBody>
          <a:bodyPr>
            <a:normAutofit/>
          </a:bodyPr>
          <a:lstStyle/>
          <a:p>
            <a:r>
              <a:rPr lang="kk-KZ" sz="2800" b="1" dirty="0" err="1">
                <a:solidFill>
                  <a:schemeClr val="tx1"/>
                </a:solidFill>
              </a:rPr>
              <a:t>Результаты</a:t>
            </a:r>
            <a:r>
              <a:rPr lang="kk-KZ" sz="2800" b="1" dirty="0">
                <a:solidFill>
                  <a:schemeClr val="tx1"/>
                </a:solidFill>
              </a:rPr>
              <a:t> -Определение</a:t>
            </a:r>
            <a:endParaRPr lang="nl-NL" sz="2400" b="1" dirty="0">
              <a:solidFill>
                <a:schemeClr val="tx1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646" t="28061" r="11478" b="38032"/>
          <a:stretch/>
        </p:blipFill>
        <p:spPr>
          <a:xfrm>
            <a:off x="2242140" y="2969591"/>
            <a:ext cx="7629054" cy="3221832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 flipH="1">
            <a:off x="1057835" y="1670705"/>
            <a:ext cx="10327341" cy="1133195"/>
          </a:xfrm>
          <a:prstGeom prst="roundRect">
            <a:avLst/>
          </a:prstGeom>
          <a:solidFill>
            <a:schemeClr val="bg2"/>
          </a:solidFill>
          <a:ln>
            <a:solidFill>
              <a:srgbClr val="33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Путем визуализации сервиса в отделении интенсивной терапии через карту пути клиента и схему услуги были определены точки соприкосновения в соответствии с общим потоком обслуживания, показывая эмоциональный фактор беспокойства и дискомфорта, которые могут возникнуть в отделении интенсивной терапии, физическую среду, взаимодействие, взаимодействие за кулисами, процессы поддержки и действия пользователя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1976" y="1197237"/>
            <a:ext cx="10695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pc="-50" dirty="0">
                <a:solidFill>
                  <a:srgbClr val="C00000"/>
                </a:solidFill>
                <a:cs typeface="Arial" panose="020B0604020202020204" pitchFamily="34" charset="0"/>
              </a:rPr>
              <a:t>Схема услуг</a:t>
            </a:r>
            <a:r>
              <a:rPr lang="ru-RU" sz="1400" spc="-50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lang="ru-RU" sz="1400" spc="-50" dirty="0">
                <a:solidFill>
                  <a:srgbClr val="000000"/>
                </a:solidFill>
                <a:cs typeface="Arial" panose="020B0604020202020204" pitchFamily="34" charset="0"/>
              </a:rPr>
              <a:t>показывающий услуги ОИТН и опыт родителей; демонстрация взаимодействия с профессионалами, предоставляющими услуги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0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611" y="265199"/>
            <a:ext cx="11277600" cy="8089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Результаты - Разработка</a:t>
            </a:r>
            <a:endParaRPr lang="nl-NL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40678"/>
              </p:ext>
            </p:extLst>
          </p:nvPr>
        </p:nvGraphicFramePr>
        <p:xfrm>
          <a:off x="968189" y="2613964"/>
          <a:ext cx="7189694" cy="35901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89694">
                  <a:extLst>
                    <a:ext uri="{9D8B030D-6E8A-4147-A177-3AD203B41FA5}">
                      <a16:colId xmlns:a16="http://schemas.microsoft.com/office/drawing/2014/main" val="75790632"/>
                    </a:ext>
                  </a:extLst>
                </a:gridCol>
              </a:tblGrid>
              <a:tr h="664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2. Семь типов проблем в обучении родителей в ОИТН.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190215"/>
                  </a:ext>
                </a:extLst>
              </a:tr>
              <a:tr h="37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543898"/>
                  </a:ext>
                </a:extLst>
              </a:tr>
              <a:tr h="37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Недостаток понимания и внимания к родителям.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315666"/>
                  </a:ext>
                </a:extLst>
              </a:tr>
              <a:tr h="37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Физические ограничения, включая помещения и окружающую среду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499988"/>
                  </a:ext>
                </a:extLst>
              </a:tr>
              <a:tr h="37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Операционные системы, снижающие эффективность работы.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411584"/>
                  </a:ext>
                </a:extLst>
              </a:tr>
              <a:tr h="37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Психологическое бремя в унылой атмосфере.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096808"/>
                  </a:ext>
                </a:extLst>
              </a:tr>
              <a:tr h="37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Отсутствие систематических протоколов обучения.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99153"/>
                  </a:ext>
                </a:extLst>
              </a:tr>
              <a:tr h="664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Отсутствие медицинской информации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Замешательство относительно непредвиденных ситуаций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5401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189" y="1773734"/>
            <a:ext cx="100763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dirty="0">
                <a:solidFill>
                  <a:srgbClr val="000000"/>
                </a:solidFill>
              </a:rPr>
              <a:t>ОИТН - </a:t>
            </a:r>
            <a:r>
              <a:rPr lang="ru-RU" b="1" dirty="0">
                <a:solidFill>
                  <a:srgbClr val="000000"/>
                </a:solidFill>
              </a:rPr>
              <a:t>Проблемы по обучению родителей в рамках </a:t>
            </a:r>
            <a:r>
              <a:rPr lang="ru-RU" b="1" dirty="0">
                <a:solidFill>
                  <a:srgbClr val="C00000"/>
                </a:solidFill>
              </a:rPr>
              <a:t>ВОРКШОП ИДЕЙ, </a:t>
            </a:r>
            <a:r>
              <a:rPr lang="ru-RU" dirty="0">
                <a:solidFill>
                  <a:srgbClr val="000000"/>
                </a:solidFill>
              </a:rPr>
              <a:t>основанные на результатах предыдущего процесса (Таблица 2).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424" y="652679"/>
            <a:ext cx="9905014" cy="81753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Результаты: </a:t>
            </a:r>
            <a:r>
              <a:rPr lang="ru-RU" sz="2400" b="1" dirty="0">
                <a:solidFill>
                  <a:srgbClr val="C00000"/>
                </a:solidFill>
              </a:rPr>
              <a:t>Валидация</a:t>
            </a:r>
            <a:r>
              <a:rPr lang="ru-RU" sz="24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65412" y="1940423"/>
            <a:ext cx="10063026" cy="406072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</a:rPr>
              <a:t>ЭКСПЕРТНЫЙ АНАЛИЗ ВАЛИДНОСТИ </a:t>
            </a:r>
            <a:r>
              <a:rPr lang="ru-RU" sz="1800" dirty="0">
                <a:solidFill>
                  <a:schemeClr val="tx1"/>
                </a:solidFill>
              </a:rPr>
              <a:t>дал оценку: 5,6 (из 7), с общей положительной оценкой.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C00000"/>
                </a:solidFill>
              </a:rPr>
              <a:t>КОНЦЕПЦИИ СЕРВИСА</a:t>
            </a:r>
            <a:r>
              <a:rPr lang="ru-RU" sz="1800" dirty="0"/>
              <a:t>, </a:t>
            </a:r>
            <a:r>
              <a:rPr lang="ru-RU" sz="1800" dirty="0">
                <a:solidFill>
                  <a:schemeClr val="tx1"/>
                </a:solidFill>
              </a:rPr>
              <a:t>связанные с </a:t>
            </a:r>
            <a:r>
              <a:rPr lang="ru-RU" sz="1800" u="sng" dirty="0">
                <a:solidFill>
                  <a:schemeClr val="tx1"/>
                </a:solidFill>
              </a:rPr>
              <a:t>низкими требованиями к стоимости и времени</a:t>
            </a:r>
            <a:r>
              <a:rPr lang="ru-RU" sz="1800" dirty="0">
                <a:solidFill>
                  <a:schemeClr val="tx1"/>
                </a:solidFill>
              </a:rPr>
              <a:t>, такими как визуальное улучшение материалов и добавление учебных материалов, </a:t>
            </a:r>
            <a:r>
              <a:rPr lang="ru-RU" sz="1800" u="sng" dirty="0">
                <a:solidFill>
                  <a:schemeClr val="tx1"/>
                </a:solidFill>
              </a:rPr>
              <a:t>имели более высокие оценки</a:t>
            </a:r>
            <a:r>
              <a:rPr lang="ru-RU" sz="1800" dirty="0">
                <a:solidFill>
                  <a:schemeClr val="tx1"/>
                </a:solidFill>
              </a:rPr>
              <a:t>, чем </a:t>
            </a:r>
            <a:r>
              <a:rPr lang="ru-RU" sz="1800" u="sng" dirty="0">
                <a:solidFill>
                  <a:schemeClr val="tx1"/>
                </a:solidFill>
              </a:rPr>
              <a:t>концепции услуг, связанные с высокой рабочей нагрузкой и расходами</a:t>
            </a:r>
            <a:r>
              <a:rPr lang="ru-RU" sz="1800" dirty="0">
                <a:solidFill>
                  <a:schemeClr val="tx1"/>
                </a:solidFill>
              </a:rPr>
              <a:t>, такими как чрезмерная рабочая нагрузка для медсестер, улучшение помещений и окружающей среды и системные разработки.</a:t>
            </a:r>
            <a:endParaRPr lang="nl-N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4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29168"/>
              </p:ext>
            </p:extLst>
          </p:nvPr>
        </p:nvGraphicFramePr>
        <p:xfrm>
          <a:off x="1524579" y="1918447"/>
          <a:ext cx="9251576" cy="41596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32708">
                  <a:extLst>
                    <a:ext uri="{9D8B030D-6E8A-4147-A177-3AD203B41FA5}">
                      <a16:colId xmlns:a16="http://schemas.microsoft.com/office/drawing/2014/main" val="458983628"/>
                    </a:ext>
                  </a:extLst>
                </a:gridCol>
                <a:gridCol w="7818868">
                  <a:extLst>
                    <a:ext uri="{9D8B030D-6E8A-4147-A177-3AD203B41FA5}">
                      <a16:colId xmlns:a16="http://schemas.microsoft.com/office/drawing/2014/main" val="3709205738"/>
                    </a:ext>
                  </a:extLst>
                </a:gridCol>
              </a:tblGrid>
              <a:tr h="42616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Таблица 3. Концепция дизайна медицинской услуги (идея - концептуальные карты).</a:t>
                      </a:r>
                      <a:endParaRPr lang="en-US" sz="1400" dirty="0">
                        <a:effectLst/>
                        <a:latin typeface="+mn-lt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46381"/>
                  </a:ext>
                </a:extLst>
              </a:tr>
              <a:tr h="2601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Улучшение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дизайна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учебных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материалов</a:t>
                      </a:r>
                      <a:endParaRPr lang="en-US" sz="1400" dirty="0"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029972"/>
                  </a:ext>
                </a:extLst>
              </a:tr>
              <a:tr h="11563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Единый дизайн (размер, формат) для простоты понимания и хранения.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Предоставляйте визуализированные данные для контента, который требует визуального понимания (текст, изображение или видео).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Предоставьте рабочие тетради для содержания, которое требует точного измерения, например, кормление грудью и прием лекарств.</a:t>
                      </a:r>
                      <a:endParaRPr lang="en-US" sz="1400" dirty="0"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47266"/>
                  </a:ext>
                </a:extLst>
              </a:tr>
              <a:tr h="92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Трудно управлять учебными материалами, поскольку они имеют разные размеры и форматы.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Эффективные методы обучения различаются в зависимости от содержания обучения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66728"/>
                  </a:ext>
                </a:extLst>
              </a:tr>
              <a:tr h="11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400" dirty="0"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Повысьте уровень понимания за счет унификации дизайна.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Используйте эффективные методы доставки информации для различного образовательного контента (текст / изображение / видео).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Важный и часто просматриваемый контент должен быть размещен на стенах в виде плакатов, а не буклетов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979917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Нет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94400"/>
                  </a:ext>
                </a:extLst>
              </a:tr>
            </a:tbl>
          </a:graphicData>
        </a:graphic>
      </p:graphicFrame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408903" y="283559"/>
            <a:ext cx="8367252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sp>
        <p:nvSpPr>
          <p:cNvPr id="7" name="Rechthoek 1"/>
          <p:cNvSpPr/>
          <p:nvPr/>
        </p:nvSpPr>
        <p:spPr>
          <a:xfrm>
            <a:off x="1524579" y="2365879"/>
            <a:ext cx="9251576" cy="233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13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17718" y="195068"/>
            <a:ext cx="11277600" cy="10123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Результаты: </a:t>
            </a:r>
            <a:r>
              <a:rPr lang="ru-RU" sz="2400" b="1" dirty="0">
                <a:solidFill>
                  <a:srgbClr val="C00000"/>
                </a:solidFill>
              </a:rPr>
              <a:t>Валидация</a:t>
            </a:r>
            <a:r>
              <a:rPr lang="ru-RU" sz="24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7723"/>
              </p:ext>
            </p:extLst>
          </p:nvPr>
        </p:nvGraphicFramePr>
        <p:xfrm>
          <a:off x="1294076" y="2128780"/>
          <a:ext cx="9724884" cy="397259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6005">
                  <a:extLst>
                    <a:ext uri="{9D8B030D-6E8A-4147-A177-3AD203B41FA5}">
                      <a16:colId xmlns:a16="http://schemas.microsoft.com/office/drawing/2014/main" val="328961537"/>
                    </a:ext>
                  </a:extLst>
                </a:gridCol>
                <a:gridCol w="8218879">
                  <a:extLst>
                    <a:ext uri="{9D8B030D-6E8A-4147-A177-3AD203B41FA5}">
                      <a16:colId xmlns:a16="http://schemas.microsoft.com/office/drawing/2014/main" val="3735672408"/>
                    </a:ext>
                  </a:extLst>
                </a:gridCol>
              </a:tblGrid>
              <a:tr h="14204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Улучшение руководящих материалов по уходу за младенцами из группы высокого риска</a:t>
                      </a:r>
                      <a:endParaRPr lang="en-US" sz="1400" dirty="0">
                        <a:effectLst/>
                        <a:latin typeface="+mn-lt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66711"/>
                  </a:ext>
                </a:extLst>
              </a:tr>
              <a:tr h="113635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Предоставить рекомендации по уходу за младенцами из группы высокого риска после выписки в зависимости от скорректированного возраста.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Предоставьте материал для самопроверки, чтобы родители могли сами оценить ситуацию.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Дайте рекомендации по употреблению моющих средств и сопутствующим методам изменения в процессе роста и развития, например, изменения общего количества сухого молока и количества грудного вскармливания.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Предоставление вопросов и ответов для экстренных и управляемых ситуаций</a:t>
                      </a:r>
                      <a:endParaRPr lang="en-US" sz="1400" dirty="0">
                        <a:effectLst/>
                        <a:latin typeface="+mn-lt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202836"/>
                  </a:ext>
                </a:extLst>
              </a:tr>
              <a:tr h="9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Большой объем ежедневных рекомендаций из-за изменений в росте и развитии.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 Трудно проверить особенности роста и развития ребенка.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 так много случаев возникновения язв, как запросов, касающихся аномальных симптомов, проявляемых младенцами.</a:t>
                      </a:r>
                      <a:endParaRPr lang="en-US" sz="1400" dirty="0">
                        <a:effectLst/>
                        <a:latin typeface="+mn-lt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579980"/>
                  </a:ext>
                </a:extLst>
              </a:tr>
              <a:tr h="852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400" dirty="0"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Помимо обследований младенцев и детей ясельного возраста, распространять материалы о росте и развитии, позволяя 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 действие для постоянной самопроверки.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Обеспечьте платформу записи на веб-сайте, чтобы ее можно было использовать в качестве справочных данных во время амбулаторных посещений.</a:t>
                      </a:r>
                      <a:endParaRPr lang="en-US" sz="1400" dirty="0">
                        <a:effectLst/>
                        <a:latin typeface="+mn-lt"/>
                        <a:ea typeface="Liberation Mono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875079"/>
                  </a:ext>
                </a:extLst>
              </a:tr>
              <a:tr h="42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Использование веб-сайтов для записи запросов требует наличия электронной системы управления записями, связанной с лечением.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51281" marR="512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30746"/>
                  </a:ext>
                </a:extLst>
              </a:tr>
            </a:tbl>
          </a:graphicData>
        </a:graphic>
      </p:graphicFrame>
      <p:sp>
        <p:nvSpPr>
          <p:cNvPr id="8" name="Rechthoek 1"/>
          <p:cNvSpPr/>
          <p:nvPr/>
        </p:nvSpPr>
        <p:spPr>
          <a:xfrm>
            <a:off x="1294076" y="2152878"/>
            <a:ext cx="9724884" cy="2138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84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005309" y="123825"/>
            <a:ext cx="9005591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04290"/>
              </p:ext>
            </p:extLst>
          </p:nvPr>
        </p:nvGraphicFramePr>
        <p:xfrm>
          <a:off x="1270204" y="2045527"/>
          <a:ext cx="10093286" cy="39310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8618">
                  <a:extLst>
                    <a:ext uri="{9D8B030D-6E8A-4147-A177-3AD203B41FA5}">
                      <a16:colId xmlns:a16="http://schemas.microsoft.com/office/drawing/2014/main" val="3773262744"/>
                    </a:ext>
                  </a:extLst>
                </a:gridCol>
                <a:gridCol w="7974668">
                  <a:extLst>
                    <a:ext uri="{9D8B030D-6E8A-4147-A177-3AD203B41FA5}">
                      <a16:colId xmlns:a16="http://schemas.microsoft.com/office/drawing/2014/main" val="2649823321"/>
                    </a:ext>
                  </a:extLst>
                </a:gridCol>
              </a:tblGrid>
              <a:tr h="2296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46570"/>
                  </a:ext>
                </a:extLst>
              </a:tr>
              <a:tr h="9838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Учебные комплекты должны быть размещены внутри и снаружи отделения интенсивной терапии, которые можно использовать во время ожидания в часы посещения.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Родители будут использовать их напрямую и задавать вопросы, позволяя им получить практические знания.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Содержимое комплекта систематизировано для обеспечения легкого приобретения и использования контента.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031159"/>
                  </a:ext>
                </a:extLst>
              </a:tr>
              <a:tr h="837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Поскольку обучение проводится в устной форме как разовое мероприятие, на бумаге и в виде видео, трудно точно понять его и применить на практике. </a:t>
                      </a:r>
                      <a:r>
                        <a:rPr lang="en-US" sz="15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Запросы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возникают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процессе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воспитания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после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выписки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93021"/>
                  </a:ext>
                </a:extLst>
              </a:tr>
              <a:tr h="1017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500" dirty="0"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Разместите предметы, используемые в воспитании детей, в часы посещения, чтобы родители могли свободно ими пользоваться. </a:t>
                      </a:r>
                      <a:endParaRPr lang="en-US" sz="15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Практические занятия, такие как дозировка лекарств. Общий образ образования можно передать с помощью предметов внутри набора.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67139"/>
                  </a:ext>
                </a:extLst>
              </a:tr>
              <a:tr h="85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</a:t>
                      </a:r>
                      <a:r>
                        <a:rPr lang="en-US" sz="15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Достаточное использование набора невозможно из-за короткого времени посещения.</a:t>
                      </a:r>
                      <a:r>
                        <a:rPr lang="en-US" sz="15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Затраты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связанные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разработкой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предоставлением</a:t>
                      </a:r>
                      <a:r>
                        <a:rPr lang="en-US" sz="1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комплектов</a:t>
                      </a:r>
                      <a:endParaRPr lang="en-US" sz="15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54042"/>
                  </a:ext>
                </a:extLst>
              </a:tr>
            </a:tbl>
          </a:graphicData>
        </a:graphic>
      </p:graphicFrame>
      <p:sp>
        <p:nvSpPr>
          <p:cNvPr id="6" name="Rechthoek 6"/>
          <p:cNvSpPr/>
          <p:nvPr/>
        </p:nvSpPr>
        <p:spPr>
          <a:xfrm>
            <a:off x="1270204" y="2045527"/>
            <a:ext cx="10093286" cy="267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73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3144427" y="839866"/>
            <a:ext cx="551596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ru-RU" b="1" dirty="0" err="1">
                <a:solidFill>
                  <a:schemeClr val="tx1"/>
                </a:solidFill>
              </a:rPr>
              <a:t>егодня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932329" y="1845733"/>
            <a:ext cx="10971200" cy="4172402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Пример Сервис Дизайна для улучшения качества обучения родителей в </a:t>
            </a:r>
            <a:r>
              <a:rPr lang="en-GB" dirty="0" err="1">
                <a:solidFill>
                  <a:schemeClr val="tx1"/>
                </a:solidFill>
              </a:rPr>
              <a:t>О</a:t>
            </a:r>
            <a:r>
              <a:rPr lang="ru-RU" dirty="0" err="1">
                <a:solidFill>
                  <a:schemeClr val="tx1"/>
                </a:solidFill>
              </a:rPr>
              <a:t>тделении</a:t>
            </a:r>
            <a:r>
              <a:rPr lang="ru-RU" dirty="0">
                <a:solidFill>
                  <a:schemeClr val="tx1"/>
                </a:solidFill>
              </a:rPr>
              <a:t> интенсивной терапии</a:t>
            </a:r>
            <a:r>
              <a:rPr lang="nl-NL" dirty="0">
                <a:solidFill>
                  <a:schemeClr val="tx1"/>
                </a:solidFill>
              </a:rPr>
              <a:t> </a:t>
            </a:r>
            <a:r>
              <a:rPr lang="nl-NL" dirty="0" err="1">
                <a:solidFill>
                  <a:schemeClr val="tx1"/>
                </a:solidFill>
              </a:rPr>
              <a:t>для</a:t>
            </a:r>
            <a:r>
              <a:rPr lang="nl-NL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новорожденных  (ОИТН).</a:t>
            </a:r>
            <a:endParaRPr lang="nl-NL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Справочная информация </a:t>
            </a:r>
            <a:r>
              <a:rPr lang="nl-NL" dirty="0">
                <a:solidFill>
                  <a:schemeClr val="tx1"/>
                </a:solidFill>
              </a:rPr>
              <a:t> &amp; </a:t>
            </a:r>
            <a:r>
              <a:rPr lang="ru-RU" dirty="0">
                <a:solidFill>
                  <a:schemeClr val="tx1"/>
                </a:solidFill>
              </a:rPr>
              <a:t>Цели исследования</a:t>
            </a:r>
            <a:endParaRPr lang="nl-NL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Метод Двойного алмаза и различные фазы</a:t>
            </a:r>
            <a:endParaRPr lang="nl-NL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</a:rPr>
              <a:t>Результаты - таблицы</a:t>
            </a:r>
            <a:endParaRPr lang="ru-RU" sz="22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Определение</a:t>
            </a:r>
            <a:endParaRPr lang="nl-NL" sz="20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Разработка </a:t>
            </a:r>
            <a:endParaRPr lang="nl-NL" sz="20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Валидация</a:t>
            </a:r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Стратегии дизайна и концепций дизайна медицинских услуг</a:t>
            </a:r>
            <a:endParaRPr lang="ru-RU" sz="20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b="1" dirty="0"/>
              <a:t>Обсуждение</a:t>
            </a:r>
          </a:p>
          <a:p>
            <a:pPr marL="38354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ea typeface="Calibri" panose="020F0502020204030204"/>
                <a:cs typeface="Calibri" panose="020F0502020204030204"/>
              </a:rPr>
              <a:t>(*Валидация означает здесь подтверждение)</a:t>
            </a:r>
          </a:p>
        </p:txBody>
      </p:sp>
    </p:spTree>
    <p:extLst>
      <p:ext uri="{BB962C8B-B14F-4D97-AF65-F5344CB8AC3E}">
        <p14:creationId xmlns:p14="http://schemas.microsoft.com/office/powerpoint/2010/main" val="129306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005309" y="123825"/>
            <a:ext cx="9005591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83013"/>
              </p:ext>
            </p:extLst>
          </p:nvPr>
        </p:nvGraphicFramePr>
        <p:xfrm>
          <a:off x="1490944" y="2300396"/>
          <a:ext cx="10034319" cy="383000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7690">
                  <a:extLst>
                    <a:ext uri="{9D8B030D-6E8A-4147-A177-3AD203B41FA5}">
                      <a16:colId xmlns:a16="http://schemas.microsoft.com/office/drawing/2014/main" val="1091534183"/>
                    </a:ext>
                  </a:extLst>
                </a:gridCol>
                <a:gridCol w="8896629">
                  <a:extLst>
                    <a:ext uri="{9D8B030D-6E8A-4147-A177-3AD203B41FA5}">
                      <a16:colId xmlns:a16="http://schemas.microsoft.com/office/drawing/2014/main" val="3167690306"/>
                    </a:ext>
                  </a:extLst>
                </a:gridCol>
              </a:tblGrid>
              <a:tr h="19792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 Контрольный список для проверки знаний родителей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686199"/>
                  </a:ext>
                </a:extLst>
              </a:tr>
              <a:tr h="9900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Составьте список содержания для образования, введите имена преподавателей и родителей, чтобы установить ответственность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Позвольте ребенку выписаться после того, как родители полностью усвоят учебный материал, перейдут на следующий этап или повторите обучение, в зависимости от уровня знаний родителей.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Контрольный список должен быть предоставлен как больнице, так и родителям; специальное образование должно быть обязательным для обоих родителей.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57957"/>
                  </a:ext>
                </a:extLst>
              </a:tr>
              <a:tr h="1105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зависимости от разницы в навыках поставщиков образовательных услуг и потребителей увольнения могут происходить без полного понимания содержания образования.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Родители не знают, какое образование они получили или не получили.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Родители не знают, какое образование им требуется.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Родители прошли обучение по СЛР, но чувствуют, что не смогут сделать это в экстренных случаях.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4663"/>
                  </a:ext>
                </a:extLst>
              </a:tr>
              <a:tr h="573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400" dirty="0"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Составьте список обязательного образования для каждого родителя и отметьте его баллы по мере предоставления образования. Подтвердите уровень понимания с родителями, при необходимости повторив обучение. График выписки корректируется в зависимости от полученного образования.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33816"/>
                  </a:ext>
                </a:extLst>
              </a:tr>
              <a:tr h="646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Часы посещения ограничены, и несколько родителей должны иметь образование. Для систематического управления и проведения обучения может потребоваться дополнительный персонал. Учитывая индивидуальные различия в приобретении знаний и плохое участие, выписки могут быть отложены.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78669"/>
                  </a:ext>
                </a:extLst>
              </a:tr>
            </a:tbl>
          </a:graphicData>
        </a:graphic>
      </p:graphicFrame>
      <p:sp>
        <p:nvSpPr>
          <p:cNvPr id="8" name="Rechthoek 5"/>
          <p:cNvSpPr/>
          <p:nvPr/>
        </p:nvSpPr>
        <p:spPr>
          <a:xfrm>
            <a:off x="1490944" y="2300397"/>
            <a:ext cx="10034319" cy="191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27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08747" y="73877"/>
            <a:ext cx="9005591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45820"/>
              </p:ext>
            </p:extLst>
          </p:nvPr>
        </p:nvGraphicFramePr>
        <p:xfrm>
          <a:off x="1452282" y="2094753"/>
          <a:ext cx="9874323" cy="411813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23752">
                  <a:extLst>
                    <a:ext uri="{9D8B030D-6E8A-4147-A177-3AD203B41FA5}">
                      <a16:colId xmlns:a16="http://schemas.microsoft.com/office/drawing/2014/main" val="211391374"/>
                    </a:ext>
                  </a:extLst>
                </a:gridCol>
                <a:gridCol w="8150571">
                  <a:extLst>
                    <a:ext uri="{9D8B030D-6E8A-4147-A177-3AD203B41FA5}">
                      <a16:colId xmlns:a16="http://schemas.microsoft.com/office/drawing/2014/main" val="1422856808"/>
                    </a:ext>
                  </a:extLst>
                </a:gridCol>
              </a:tblGrid>
              <a:tr h="2160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 Систематическое руководство по воспитанию родителей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648413"/>
                  </a:ext>
                </a:extLst>
              </a:tr>
              <a:tr h="11137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Составьте учебное пособие для эффективного обучения родителей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Включите руководства по общению с родителями и ответы на них, касающиеся содержания обучения, количества предоставленных образовательных программ, целей обязательного обучения, оценки способностей к обучению, методов общения и стилей речи.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Делайте заметки о персонализированной информации (характеристиках, склонностях и привычках ребенка) и помогайте родителям в них во время обучения, чтобы повысить доверие к ним.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31187"/>
                  </a:ext>
                </a:extLst>
              </a:tr>
              <a:tr h="1111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Каждый поставщик медицинских услуг предоставляет различную информацию во время визитов, что приводит к путанице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Медсестры часто меняются, что приводит к повторению или пропуску информации.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Некоторых родителей обижает тон голоса медицинских работников.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Медсестрам сложно общаться с родителями.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19918"/>
                  </a:ext>
                </a:extLst>
              </a:tr>
              <a:tr h="8247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400" dirty="0"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Унифицируйте базовое образование и справочники по вопросам родителей и используйте их при общении с родителями.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 помощью учебного пособия родители могут получить последовательную информацию, а медсестры могут надлежащим образом реагировать на трудные ситуации с родителями.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26393"/>
                  </a:ext>
                </a:extLst>
              </a:tr>
              <a:tr h="506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Повышенная нагрузка на медсестер, поскольку они должны понимать руководство. 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Руководства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нельзя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реагирования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непредвиденные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ситуации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28311"/>
                  </a:ext>
                </a:extLst>
              </a:tr>
            </a:tbl>
          </a:graphicData>
        </a:graphic>
      </p:graphicFrame>
      <p:sp>
        <p:nvSpPr>
          <p:cNvPr id="6" name="Rechthoek 6"/>
          <p:cNvSpPr/>
          <p:nvPr/>
        </p:nvSpPr>
        <p:spPr>
          <a:xfrm flipV="1">
            <a:off x="1452282" y="2094752"/>
            <a:ext cx="9874323" cy="236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63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08747" y="73877"/>
            <a:ext cx="9005591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31099"/>
              </p:ext>
            </p:extLst>
          </p:nvPr>
        </p:nvGraphicFramePr>
        <p:xfrm>
          <a:off x="1708747" y="2162012"/>
          <a:ext cx="9390199" cy="34489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39239">
                  <a:extLst>
                    <a:ext uri="{9D8B030D-6E8A-4147-A177-3AD203B41FA5}">
                      <a16:colId xmlns:a16="http://schemas.microsoft.com/office/drawing/2014/main" val="1066442203"/>
                    </a:ext>
                  </a:extLst>
                </a:gridCol>
                <a:gridCol w="7750960">
                  <a:extLst>
                    <a:ext uri="{9D8B030D-6E8A-4147-A177-3AD203B41FA5}">
                      <a16:colId xmlns:a16="http://schemas.microsoft.com/office/drawing/2014/main" val="3229731287"/>
                    </a:ext>
                  </a:extLst>
                </a:gridCol>
              </a:tblGrid>
              <a:tr h="4001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 Предсказуемые рекомендации по тестированию и планам лечения.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66285"/>
                  </a:ext>
                </a:extLst>
              </a:tr>
              <a:tr h="5575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Предоставьте родителям визуализированные общие планы тестирования и лечения.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Включите информацию, побочные эффекты и результаты лечения и тестов соответственно.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8031"/>
                  </a:ext>
                </a:extLst>
              </a:tr>
              <a:tr h="1129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Родители всегда беспокоятся, так как не могут предсказать ситуации, которые могут возникнуть на следующих этапах.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 Отсутствие информации о проводимом лечении и тестировании затрудняет поиск, поскольку родители не знают, что они ищут.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54495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700" dirty="0">
                        <a:effectLst/>
                        <a:latin typeface="+mn-lt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Для типичных случаев младенцев из группы высокого риска должны быть предоставлены общие планы тестирования и лечения, позволяющие родителям быть в курсе важной информации и подготовиться к ней.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56420"/>
                  </a:ext>
                </a:extLst>
              </a:tr>
              <a:tr h="453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9" marR="480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Трудно применить конкретные чехлы для каждого малыша.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Риск запутать родителей, если ситуация отличается от запланированной.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84090"/>
                  </a:ext>
                </a:extLst>
              </a:tr>
            </a:tbl>
          </a:graphicData>
        </a:graphic>
      </p:graphicFrame>
      <p:sp>
        <p:nvSpPr>
          <p:cNvPr id="11" name="Rechthoek 4"/>
          <p:cNvSpPr/>
          <p:nvPr/>
        </p:nvSpPr>
        <p:spPr>
          <a:xfrm>
            <a:off x="1708747" y="2162012"/>
            <a:ext cx="9390199" cy="366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26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08747" y="73877"/>
            <a:ext cx="9005591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2494"/>
              </p:ext>
            </p:extLst>
          </p:nvPr>
        </p:nvGraphicFramePr>
        <p:xfrm>
          <a:off x="1329537" y="1834647"/>
          <a:ext cx="9764010" cy="41065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97396">
                  <a:extLst>
                    <a:ext uri="{9D8B030D-6E8A-4147-A177-3AD203B41FA5}">
                      <a16:colId xmlns:a16="http://schemas.microsoft.com/office/drawing/2014/main" val="1069237113"/>
                    </a:ext>
                  </a:extLst>
                </a:gridCol>
                <a:gridCol w="8366614">
                  <a:extLst>
                    <a:ext uri="{9D8B030D-6E8A-4147-A177-3AD203B41FA5}">
                      <a16:colId xmlns:a16="http://schemas.microsoft.com/office/drawing/2014/main" val="4096063805"/>
                    </a:ext>
                  </a:extLst>
                </a:gridCol>
              </a:tblGrid>
              <a:tr h="1611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ожидания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обеспечивающее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комфорт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33676"/>
                  </a:ext>
                </a:extLst>
              </a:tr>
              <a:tr h="9881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Используйте дизайн </a:t>
                      </a:r>
                      <a:r>
                        <a:rPr lang="ru-RU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аффорданса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чтобы позволить родителям, даже тем, кто приезжает впервые, легко адаптироваться к ситуации.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Разместите успокаивающие фразы в разных местах, чтобы создать теплую атмосферу и помочь родителям почувствовать себя комфортно.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Используйте текстовую интерактивную среду (например, доску вопросов), чтобы родители могли свободно задавать вопросы и получать ответы от поставщика медицинских услуг, пока они ждут.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Отрегулируйте часы посещения, если в больнице родильные палаты и отделение интенсивной терапии прикреплены друг к другу.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6921"/>
                  </a:ext>
                </a:extLst>
              </a:tr>
              <a:tr h="991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Родители младенцев из группы высокого риска могут испытывать негативные эмоции, такие как тревога, чувство вины, отчаяние и депрессия.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Зона ожидания небольшая, а передвижения родителей ограничены.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Чувство дискомфорта, когда другие люди смотрят на них, пока ждут.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Объявления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заполненные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медицинскими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терминами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создают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атмосферу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страха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88625"/>
                  </a:ext>
                </a:extLst>
              </a:tr>
              <a:tr h="1159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Организуйте поток движений с помощью дизайна </a:t>
                      </a:r>
                      <a:r>
                        <a:rPr lang="ru-RU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аффорданса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Отрегулируйте часы посещения, если родильные палаты и отделение интенсивной терапии прикреплены друг к другу, что снизит эмоциональную нагрузку на родителей.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Используйте теплые и сочувственные фразы, чтобы утешить и подбодрить усталых родителей.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Создайте доску вопросов, чтобы предоставить платформу для участия, где родители могут задавать вопросы и получать ответы.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Родители могут поделиться общими вопросами и ответами, решив проблему ненужных повторений.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27273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en-US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Расходы, связанные с созданием комфортной среды.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Может быть трудно реализовать, учитывая пространственные условия в больнице.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43206"/>
                  </a:ext>
                </a:extLst>
              </a:tr>
            </a:tbl>
          </a:graphicData>
        </a:graphic>
      </p:graphicFrame>
      <p:sp>
        <p:nvSpPr>
          <p:cNvPr id="8" name="Rechthoek 9"/>
          <p:cNvSpPr/>
          <p:nvPr/>
        </p:nvSpPr>
        <p:spPr>
          <a:xfrm>
            <a:off x="1329537" y="1853281"/>
            <a:ext cx="9764010" cy="208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12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80464" y="396607"/>
            <a:ext cx="9005591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45397"/>
              </p:ext>
            </p:extLst>
          </p:nvPr>
        </p:nvGraphicFramePr>
        <p:xfrm>
          <a:off x="1296370" y="2292016"/>
          <a:ext cx="10262027" cy="34615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17122">
                  <a:extLst>
                    <a:ext uri="{9D8B030D-6E8A-4147-A177-3AD203B41FA5}">
                      <a16:colId xmlns:a16="http://schemas.microsoft.com/office/drawing/2014/main" val="661891138"/>
                    </a:ext>
                  </a:extLst>
                </a:gridCol>
                <a:gridCol w="8744905">
                  <a:extLst>
                    <a:ext uri="{9D8B030D-6E8A-4147-A177-3AD203B41FA5}">
                      <a16:colId xmlns:a16="http://schemas.microsoft.com/office/drawing/2014/main" val="621350290"/>
                    </a:ext>
                  </a:extLst>
                </a:gridCol>
              </a:tblGrid>
              <a:tr h="1879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Карты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сообщений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передающие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чувства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1866"/>
                  </a:ext>
                </a:extLst>
              </a:tr>
              <a:tr h="8954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Раздайте карточки родителям, чтобы они могли написать врачу и свободно общаться с ними.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Прикрепите к кровати общую информацию по таким темам, как масса тела ребенка и записи о кормлении, чтобы родители могли свободно проверять ее во время посещений.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21593"/>
                  </a:ext>
                </a:extLst>
              </a:tr>
              <a:tr h="734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Родителям сложно общаться, поскольку они считают, что врач слишком занят.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Желание проверять ежедневные записи ребенка, такие как вес, температура и объем кормления, даже если они мало знают об этой информации.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16" marR="615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3640"/>
                  </a:ext>
                </a:extLst>
              </a:tr>
              <a:tr h="1050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Карточки сообщений могут выступать в качестве точек соприкосновения с поставщиками медицинских услуг, с которыми трудно встретиться, такими как старшие медсестры или специалисты.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Родителей можно утешить, если они честно изложат слова, которые сложно передать напрямую, что может уменьшить ненужные разговоры и трату эмоций.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91527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Возможное увеличение нагрузки на поставщиков медицинских услуг из-за карточек сообщений.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520965"/>
                  </a:ext>
                </a:extLst>
              </a:tr>
            </a:tbl>
          </a:graphicData>
        </a:graphic>
      </p:graphicFrame>
      <p:sp>
        <p:nvSpPr>
          <p:cNvPr id="10" name="Rechthoek 8"/>
          <p:cNvSpPr/>
          <p:nvPr/>
        </p:nvSpPr>
        <p:spPr>
          <a:xfrm>
            <a:off x="1296370" y="2292016"/>
            <a:ext cx="10262026" cy="236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55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593204" y="489744"/>
            <a:ext cx="9005591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41418"/>
              </p:ext>
            </p:extLst>
          </p:nvPr>
        </p:nvGraphicFramePr>
        <p:xfrm>
          <a:off x="1426991" y="2106824"/>
          <a:ext cx="9874964" cy="37552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30339">
                  <a:extLst>
                    <a:ext uri="{9D8B030D-6E8A-4147-A177-3AD203B41FA5}">
                      <a16:colId xmlns:a16="http://schemas.microsoft.com/office/drawing/2014/main" val="2035790695"/>
                    </a:ext>
                  </a:extLst>
                </a:gridCol>
                <a:gridCol w="8144625">
                  <a:extLst>
                    <a:ext uri="{9D8B030D-6E8A-4147-A177-3AD203B41FA5}">
                      <a16:colId xmlns:a16="http://schemas.microsoft.com/office/drawing/2014/main" val="95650829"/>
                    </a:ext>
                  </a:extLst>
                </a:gridCol>
              </a:tblGrid>
              <a:tr h="2075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бронирования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посещений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89657"/>
                  </a:ext>
                </a:extLst>
              </a:tr>
              <a:tr h="41503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Разработайте простую систему расписания посещений с учетом должностей как медсестер, так и родителей.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074"/>
                  </a:ext>
                </a:extLst>
              </a:tr>
              <a:tr h="1152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 зависимости от ситуации возможно, что родители могут неправильно понять медсестер, спрашивающих об их посещениях. Медсестры должны знать количество посетителей, чтобы подготовиться к распределению работы и ответам родителей. Родители должны пройти через медсестер, чтобы подать заявку на прием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  </a:t>
                      </a: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179839"/>
                  </a:ext>
                </a:extLst>
              </a:tr>
              <a:tr h="1346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Упрощенный процесс записи на прием через простую онлайн-систему, а не телефонные звонки, которые могут ввести в заблуждение.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Медсестры могут определять количество посетителей, а родители могут проверять количество посетителей и изменять часы посещения.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Родители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могут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просто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записаться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прием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специалистам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966622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Вопросы, связанные с затратами на разработку и обслуживание.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12591"/>
                  </a:ext>
                </a:extLst>
              </a:tr>
            </a:tbl>
          </a:graphicData>
        </a:graphic>
      </p:graphicFrame>
      <p:sp>
        <p:nvSpPr>
          <p:cNvPr id="9" name="Rechthoek 4"/>
          <p:cNvSpPr/>
          <p:nvPr/>
        </p:nvSpPr>
        <p:spPr>
          <a:xfrm>
            <a:off x="1426990" y="2106824"/>
            <a:ext cx="9874963" cy="259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541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08747" y="73877"/>
            <a:ext cx="9005591" cy="10123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Результаты: </a:t>
            </a:r>
            <a:r>
              <a:rPr lang="ru-RU" sz="2000" b="1" dirty="0">
                <a:solidFill>
                  <a:srgbClr val="C00000"/>
                </a:solidFill>
              </a:rPr>
              <a:t>Валидация</a:t>
            </a:r>
            <a:r>
              <a:rPr lang="ru-RU" sz="2000" b="1" dirty="0">
                <a:solidFill>
                  <a:schemeClr val="tx1"/>
                </a:solidFill>
              </a:rPr>
              <a:t> стратегии дизайна и концепций дизайна услуг здравоохранения.</a:t>
            </a:r>
            <a:endParaRPr lang="nl-NL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22267"/>
              </p:ext>
            </p:extLst>
          </p:nvPr>
        </p:nvGraphicFramePr>
        <p:xfrm>
          <a:off x="1434353" y="2157209"/>
          <a:ext cx="9629409" cy="36506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7312">
                  <a:extLst>
                    <a:ext uri="{9D8B030D-6E8A-4147-A177-3AD203B41FA5}">
                      <a16:colId xmlns:a16="http://schemas.microsoft.com/office/drawing/2014/main" val="3950935349"/>
                    </a:ext>
                  </a:extLst>
                </a:gridCol>
                <a:gridCol w="7942097">
                  <a:extLst>
                    <a:ext uri="{9D8B030D-6E8A-4147-A177-3AD203B41FA5}">
                      <a16:colId xmlns:a16="http://schemas.microsoft.com/office/drawing/2014/main" val="3780028205"/>
                    </a:ext>
                  </a:extLst>
                </a:gridCol>
              </a:tblGrid>
              <a:tr h="19748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 Платформа для обмена информацией после выписки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60869"/>
                  </a:ext>
                </a:extLst>
              </a:tr>
              <a:tr h="8222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Создайте раздел вопросов и ответов, который родители могут использовать, чтобы легко задавать вопросы после выписки.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Создайте платформу для родителей выписанных младенцев, позволяющую им обмениваться информацией друг с другом.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Предоставьте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инструкции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контактам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чрезвычайных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ситуациях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473236"/>
                  </a:ext>
                </a:extLst>
              </a:tr>
              <a:tr h="1004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Повышенная нагрузка на медсестер из-за больших и малых запросов родителей.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После выписки родители сталкиваются с реальными проблемами воспитания детей и задают множество вопросов. Они получают доступ к неверной информации, основанной на опыте, из Интернета и отвечают, основываясь на такой информации.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20208"/>
                  </a:ext>
                </a:extLst>
              </a:tr>
              <a:tr h="788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Ощутимое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Разместите раздел вопросов и ответов с часто задаваемыми вопросами.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Создайте внутреннее сообщество для облегчения обмена информацией между родителями.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Ответы экспертов способствуют повышению надежности и снижению нагрузки на медсестер.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1648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Трудности в текущей деятельности и управлении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Требуются ответы в режиме реального времени.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Может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столкнуться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риском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превратиться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обычное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интернет-сообщество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25" marR="549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83255"/>
                  </a:ext>
                </a:extLst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1434353" y="2157209"/>
            <a:ext cx="9629408" cy="209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767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6054" y="366936"/>
            <a:ext cx="11277600" cy="62938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Экспертная валидность</a:t>
            </a:r>
            <a:endParaRPr lang="nl-NL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29448"/>
              </p:ext>
            </p:extLst>
          </p:nvPr>
        </p:nvGraphicFramePr>
        <p:xfrm>
          <a:off x="826054" y="1685365"/>
          <a:ext cx="9771529" cy="41560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242543">
                  <a:extLst>
                    <a:ext uri="{9D8B030D-6E8A-4147-A177-3AD203B41FA5}">
                      <a16:colId xmlns:a16="http://schemas.microsoft.com/office/drawing/2014/main" val="1662875856"/>
                    </a:ext>
                  </a:extLst>
                </a:gridCol>
                <a:gridCol w="940843">
                  <a:extLst>
                    <a:ext uri="{9D8B030D-6E8A-4147-A177-3AD203B41FA5}">
                      <a16:colId xmlns:a16="http://schemas.microsoft.com/office/drawing/2014/main" val="2547004684"/>
                    </a:ext>
                  </a:extLst>
                </a:gridCol>
                <a:gridCol w="1588143">
                  <a:extLst>
                    <a:ext uri="{9D8B030D-6E8A-4147-A177-3AD203B41FA5}">
                      <a16:colId xmlns:a16="http://schemas.microsoft.com/office/drawing/2014/main" val="2029477417"/>
                    </a:ext>
                  </a:extLst>
                </a:gridCol>
              </a:tblGrid>
              <a:tr h="2119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Таблица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Экспертная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валидность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39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Концепция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дизайна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службы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здравоохранения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Среднее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Общее среднее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44690"/>
                  </a:ext>
                </a:extLst>
              </a:tr>
              <a:tr h="423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Совершенствование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дизайна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учебных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материалов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.88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48841"/>
                  </a:ext>
                </a:extLst>
              </a:tr>
              <a:tr h="643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Улучшение руководящих материалов по уходу за младенцами из группы высокого риска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5.81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290832"/>
                  </a:ext>
                </a:extLst>
              </a:tr>
              <a:tr h="21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Практикум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5.85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66371"/>
                  </a:ext>
                </a:extLst>
              </a:tr>
              <a:tr h="211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Контрольный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список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навыков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родителей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22986"/>
                  </a:ext>
                </a:extLst>
              </a:tr>
              <a:tr h="42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Систематическое пособие по воспитанию родителей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5.57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14906"/>
                  </a:ext>
                </a:extLst>
              </a:tr>
              <a:tr h="423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Предсказуемые рекомендации по тестированию и планам лечения.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07838"/>
                  </a:ext>
                </a:extLst>
              </a:tr>
              <a:tr h="284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Время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ожидания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обеспечивающее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комфорт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5.52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76193"/>
                  </a:ext>
                </a:extLst>
              </a:tr>
              <a:tr h="284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Карточки-сообщения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передающие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чувства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5.33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74164"/>
                  </a:ext>
                </a:extLst>
              </a:tr>
              <a:tr h="21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Система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бронирования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посещений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51211"/>
                  </a:ext>
                </a:extLst>
              </a:tr>
              <a:tr h="423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Платформа для обмена информацией после выписки.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65" marR="668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7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424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3144426" y="839866"/>
            <a:ext cx="7694261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Нами был…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02024" y="1648830"/>
            <a:ext cx="11401505" cy="44907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представлен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а) пример Сервис дизайна для повышения качества обучения родителей в ОИТН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б) предыстория и цели исследования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c) </a:t>
            </a:r>
            <a:r>
              <a:rPr lang="ru-RU" sz="2400" dirty="0">
                <a:solidFill>
                  <a:schemeClr val="tx1"/>
                </a:solidFill>
              </a:rPr>
              <a:t>процесс «Метод двойного алмаза» и различные фазы.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d) </a:t>
            </a:r>
            <a:r>
              <a:rPr lang="ru-RU" sz="2400" dirty="0">
                <a:solidFill>
                  <a:schemeClr val="tx1"/>
                </a:solidFill>
              </a:rPr>
              <a:t>Результаты, включая определение, разработку и проверку стратегии Дизайна и Сервис Дизайна Концепций Здравоохранения.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9438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Ссылки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nl-NL" dirty="0">
                <a:ea typeface="+mn-lt"/>
                <a:cs typeface="+mn-lt"/>
                <a:hlinkClick r:id="rId2"/>
              </a:rPr>
              <a:t>https://www.dictionary.com/browse/validation</a:t>
            </a:r>
            <a:r>
              <a:rPr lang="nl-NL" dirty="0">
                <a:ea typeface="+mn-lt"/>
                <a:cs typeface="+mn-lt"/>
              </a:rPr>
              <a:t> </a:t>
            </a:r>
            <a:endParaRPr lang="nl-NL" dirty="0"/>
          </a:p>
          <a:p>
            <a:r>
              <a:rPr lang="nl-NL" dirty="0" err="1"/>
              <a:t>Yu</a:t>
            </a:r>
            <a:r>
              <a:rPr lang="nl-NL" dirty="0"/>
              <a:t> H, </a:t>
            </a:r>
            <a:r>
              <a:rPr lang="nl-NL" dirty="0" err="1"/>
              <a:t>Woo</a:t>
            </a:r>
            <a:r>
              <a:rPr lang="nl-NL" dirty="0"/>
              <a:t>, D, Kim JH, </a:t>
            </a:r>
            <a:r>
              <a:rPr lang="nl-NL" dirty="0" err="1"/>
              <a:t>Choi</a:t>
            </a:r>
            <a:r>
              <a:rPr lang="nl-NL" dirty="0"/>
              <a:t> M, Kim DH. Development of Health Service Design </a:t>
            </a:r>
            <a:r>
              <a:rPr lang="nl-NL" dirty="0" err="1"/>
              <a:t>Concepts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NICU </a:t>
            </a:r>
            <a:r>
              <a:rPr lang="nl-NL" dirty="0" err="1"/>
              <a:t>Parental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. </a:t>
            </a:r>
            <a:r>
              <a:rPr lang="en-US" dirty="0"/>
              <a:t>Children 2021, 8, 795. https://doi.org/10.3390/children8090795</a:t>
            </a:r>
            <a:endParaRPr lang="nl-NL" dirty="0">
              <a:cs typeface="Calibri"/>
            </a:endParaRPr>
          </a:p>
          <a:p>
            <a:r>
              <a:rPr lang="nl-NL" dirty="0" err="1"/>
              <a:t>Boykova</a:t>
            </a:r>
            <a:r>
              <a:rPr lang="nl-NL" dirty="0"/>
              <a:t>, M.V. </a:t>
            </a:r>
            <a:r>
              <a:rPr lang="nl-NL" dirty="0" err="1"/>
              <a:t>Transition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hospital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home in </a:t>
            </a:r>
            <a:r>
              <a:rPr lang="nl-NL" dirty="0" err="1"/>
              <a:t>parents</a:t>
            </a:r>
            <a:r>
              <a:rPr lang="nl-NL" dirty="0"/>
              <a:t> of </a:t>
            </a:r>
            <a:r>
              <a:rPr lang="nl-NL" dirty="0" err="1"/>
              <a:t>preterm</a:t>
            </a:r>
            <a:r>
              <a:rPr lang="nl-NL" dirty="0"/>
              <a:t> </a:t>
            </a:r>
            <a:r>
              <a:rPr lang="nl-NL" dirty="0" err="1"/>
              <a:t>infants</a:t>
            </a:r>
            <a:r>
              <a:rPr lang="nl-NL" dirty="0"/>
              <a:t>: A </a:t>
            </a:r>
            <a:r>
              <a:rPr lang="nl-NL" dirty="0" err="1"/>
              <a:t>literature</a:t>
            </a:r>
            <a:r>
              <a:rPr lang="nl-NL" dirty="0"/>
              <a:t> review. J. Perinat. </a:t>
            </a:r>
            <a:r>
              <a:rPr lang="nl-NL" dirty="0" err="1"/>
              <a:t>Neonatal</a:t>
            </a:r>
            <a:r>
              <a:rPr lang="nl-NL" dirty="0"/>
              <a:t> </a:t>
            </a:r>
            <a:r>
              <a:rPr lang="nl-NL" dirty="0" err="1"/>
              <a:t>Nurs</a:t>
            </a:r>
            <a:r>
              <a:rPr lang="nl-NL" dirty="0"/>
              <a:t>. 2016, 34, 327–348. </a:t>
            </a:r>
          </a:p>
          <a:p>
            <a:r>
              <a:rPr lang="nl-NL" dirty="0" err="1"/>
              <a:t>Hemati</a:t>
            </a:r>
            <a:r>
              <a:rPr lang="nl-NL" dirty="0"/>
              <a:t>, Z.; </a:t>
            </a:r>
            <a:r>
              <a:rPr lang="nl-NL" dirty="0" err="1"/>
              <a:t>Namnabati</a:t>
            </a:r>
            <a:r>
              <a:rPr lang="nl-NL" dirty="0"/>
              <a:t>, M.; </a:t>
            </a:r>
            <a:r>
              <a:rPr lang="nl-NL" dirty="0" err="1"/>
              <a:t>Taleghani</a:t>
            </a:r>
            <a:r>
              <a:rPr lang="nl-NL" dirty="0"/>
              <a:t>, F.; </a:t>
            </a:r>
            <a:r>
              <a:rPr lang="nl-NL" dirty="0" err="1"/>
              <a:t>Sadeghnia</a:t>
            </a:r>
            <a:r>
              <a:rPr lang="nl-NL" dirty="0"/>
              <a:t>, A. </a:t>
            </a:r>
            <a:r>
              <a:rPr lang="nl-NL" dirty="0" err="1"/>
              <a:t>Mothers</a:t>
            </a:r>
            <a:r>
              <a:rPr lang="nl-NL" dirty="0"/>
              <a:t>’ </a:t>
            </a:r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infants</a:t>
            </a:r>
            <a:r>
              <a:rPr lang="nl-NL" dirty="0"/>
              <a:t>’ discharge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Neonatal</a:t>
            </a:r>
            <a:r>
              <a:rPr lang="nl-NL" dirty="0"/>
              <a:t> Intensive Care Unit: A </a:t>
            </a:r>
            <a:r>
              <a:rPr lang="nl-NL" dirty="0" err="1"/>
              <a:t>qualitative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. Iran. J. Neonatol. 2017, 8, 31–36.</a:t>
            </a:r>
          </a:p>
          <a:p>
            <a:r>
              <a:rPr lang="nl-NL" dirty="0" err="1"/>
              <a:t>Alderdice</a:t>
            </a:r>
            <a:r>
              <a:rPr lang="nl-NL" dirty="0"/>
              <a:t>, F.; </a:t>
            </a:r>
            <a:r>
              <a:rPr lang="nl-NL" dirty="0" err="1"/>
              <a:t>Gargan</a:t>
            </a:r>
            <a:r>
              <a:rPr lang="nl-NL" dirty="0"/>
              <a:t>, P.; </a:t>
            </a:r>
            <a:r>
              <a:rPr lang="nl-NL" dirty="0" err="1"/>
              <a:t>McCall</a:t>
            </a:r>
            <a:r>
              <a:rPr lang="nl-NL" dirty="0"/>
              <a:t>, E.; Franck, L. Online information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parents</a:t>
            </a:r>
            <a:r>
              <a:rPr lang="nl-NL" dirty="0"/>
              <a:t> </a:t>
            </a:r>
            <a:r>
              <a:rPr lang="nl-NL" dirty="0" err="1"/>
              <a:t>caring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premature baby at home: A focus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systematic</a:t>
            </a:r>
            <a:r>
              <a:rPr lang="nl-NL" dirty="0"/>
              <a:t> web search. Health </a:t>
            </a:r>
            <a:r>
              <a:rPr lang="nl-NL" dirty="0" err="1"/>
              <a:t>Expect</a:t>
            </a:r>
            <a:r>
              <a:rPr lang="nl-NL" dirty="0"/>
              <a:t>. 2018, 21, 741–751. </a:t>
            </a:r>
          </a:p>
        </p:txBody>
      </p:sp>
    </p:spTree>
    <p:extLst>
      <p:ext uri="{BB962C8B-B14F-4D97-AF65-F5344CB8AC3E}">
        <p14:creationId xmlns:p14="http://schemas.microsoft.com/office/powerpoint/2010/main" val="150923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4374" y="702639"/>
            <a:ext cx="11277600" cy="8089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Справочная информация </a:t>
            </a:r>
            <a:endParaRPr lang="en-US" dirty="0"/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824753" y="1885228"/>
            <a:ext cx="10619995" cy="421077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Метод сервис-дизайна, используемый в 2021 году в корейской больнице</a:t>
            </a:r>
            <a:endParaRPr lang="en-US" sz="1400" dirty="0"/>
          </a:p>
          <a:p>
            <a:r>
              <a:rPr lang="ru-RU" sz="1400" b="1" dirty="0">
                <a:solidFill>
                  <a:srgbClr val="C00000"/>
                </a:solidFill>
              </a:rPr>
              <a:t>Проблема: Мнения родителей не включены в систему обучения родителей.</a:t>
            </a:r>
            <a:endParaRPr lang="en-US" sz="1400" b="1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Обучение пациентов в службе здравоохранения эффективно, когда процесс ориентирован на пациента.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Дизайн услуг здравоохранения: физический и нефизический элемент</a:t>
            </a:r>
          </a:p>
          <a:p>
            <a:r>
              <a:rPr lang="ru-RU" sz="1400" dirty="0">
                <a:solidFill>
                  <a:schemeClr val="tx1"/>
                </a:solidFill>
              </a:rPr>
              <a:t>Физический элемент → окружающая среда → внешняя среда: внешний вид больничных помещений; окружение → внутренняя среда: дизайн интерьера палат, залов ожидания и т. д.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Нефизические элементы: процесс подготовки различных каналов, таких как разработка новых впечатлений, мультимедийных и инструктивных материалов. (</a:t>
            </a:r>
            <a:r>
              <a:rPr lang="en-US" sz="1400" i="1" dirty="0">
                <a:solidFill>
                  <a:schemeClr val="tx1"/>
                </a:solidFill>
              </a:rPr>
              <a:t>Yu, Woo, Kim, Choi, Kim, 2021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Цели: разработка концепций дизайна медицинских услуг для повышения качества обучения родителей в Отделении интенсивной терапии новорожденных.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1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5CB2-2909-4D31-B113-06B587368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  <a:endParaRPr lang="fi-FI" dirty="0"/>
          </a:p>
        </p:txBody>
      </p:sp>
      <p:pic>
        <p:nvPicPr>
          <p:cNvPr id="1026" name="Picture 2" descr="Thank You! - Laurel Volunteer Fire Department - Company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1" y="1211035"/>
            <a:ext cx="11860353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12164" y="233848"/>
            <a:ext cx="11277600" cy="808963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chemeClr val="tx1"/>
                </a:solidFill>
              </a:rPr>
              <a:t>Методы: Процесс </a:t>
            </a:r>
            <a:r>
              <a:rPr lang="kk-KZ" sz="2800" b="1" dirty="0" err="1">
                <a:solidFill>
                  <a:schemeClr val="tx1"/>
                </a:solidFill>
              </a:rPr>
              <a:t>Двойной</a:t>
            </a:r>
            <a:r>
              <a:rPr lang="kk-KZ" sz="2800" b="1" dirty="0">
                <a:solidFill>
                  <a:schemeClr val="tx1"/>
                </a:solidFill>
              </a:rPr>
              <a:t> Алмаз</a:t>
            </a:r>
            <a:endParaRPr lang="ru-RU" sz="2800" dirty="0"/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 rotWithShape="1">
          <a:blip r:embed="rId3"/>
          <a:srcRect l="72070" t="41984" r="8645" b="28016"/>
          <a:stretch/>
        </p:blipFill>
        <p:spPr>
          <a:xfrm>
            <a:off x="562258" y="2395275"/>
            <a:ext cx="11067484" cy="369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534270" y="5048081"/>
            <a:ext cx="2055494" cy="338554"/>
          </a:xfrm>
          <a:prstGeom prst="rect">
            <a:avLst/>
          </a:prstGeom>
          <a:solidFill>
            <a:srgbClr val="979797"/>
          </a:solidFill>
          <a:ln>
            <a:solidFill>
              <a:srgbClr val="979797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Решения</a:t>
            </a:r>
            <a:endParaRPr lang="ru-RU" sz="16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2258" y="2391813"/>
            <a:ext cx="3372129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/>
              <a:t>Обнаружение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34386" y="2404072"/>
            <a:ext cx="217838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Определение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2768" y="2391813"/>
            <a:ext cx="55012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Разработка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68504" y="2736874"/>
            <a:ext cx="231404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/>
              <a:t>Процесс сервис дизайна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7429" y="4471404"/>
            <a:ext cx="3338473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050" dirty="0"/>
              <a:t>слежка: наблюдение</a:t>
            </a:r>
          </a:p>
          <a:p>
            <a:r>
              <a:rPr lang="ru-RU" sz="1050" dirty="0"/>
              <a:t>направленное повествование: интервью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42478" y="4476353"/>
            <a:ext cx="2177906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050" dirty="0"/>
              <a:t>карта пути пользователя</a:t>
            </a:r>
          </a:p>
          <a:p>
            <a:r>
              <a:rPr lang="ru-RU" sz="1050" dirty="0"/>
              <a:t>программа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48310" y="4465615"/>
            <a:ext cx="5462297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050" dirty="0"/>
              <a:t>мастерская идей</a:t>
            </a:r>
          </a:p>
          <a:p>
            <a:r>
              <a:rPr lang="ru-RU" sz="1050" dirty="0"/>
              <a:t>концептуальная карта идеи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98698" y="5008808"/>
            <a:ext cx="1496998" cy="430887"/>
          </a:xfrm>
          <a:prstGeom prst="rect">
            <a:avLst/>
          </a:prstGeom>
          <a:solidFill>
            <a:srgbClr val="979797"/>
          </a:solidFill>
        </p:spPr>
        <p:txBody>
          <a:bodyPr wrap="square">
            <a:spAutoFit/>
          </a:bodyPr>
          <a:lstStyle/>
          <a:p>
            <a:r>
              <a:rPr lang="ru-RU" sz="1100">
                <a:solidFill>
                  <a:schemeClr val="bg1"/>
                </a:solidFill>
              </a:rPr>
              <a:t>Кабинетные исследования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05957" y="5003282"/>
            <a:ext cx="1605778" cy="438582"/>
          </a:xfrm>
          <a:prstGeom prst="rect">
            <a:avLst/>
          </a:prstGeom>
          <a:solidFill>
            <a:srgbClr val="979797"/>
          </a:solidFill>
        </p:spPr>
        <p:txBody>
          <a:bodyPr wrap="square">
            <a:spAutoFit/>
          </a:bodyPr>
          <a:lstStyle/>
          <a:p>
            <a:r>
              <a:rPr lang="ru-RU" sz="1050">
                <a:solidFill>
                  <a:schemeClr val="bg1"/>
                </a:solidFill>
              </a:rPr>
              <a:t>Полевые </a:t>
            </a:r>
            <a:r>
              <a:rPr lang="ru-RU" sz="1200">
                <a:solidFill>
                  <a:schemeClr val="bg1"/>
                </a:solidFill>
              </a:rPr>
              <a:t>исследования</a:t>
            </a:r>
            <a:endParaRPr lang="ru-RU" sz="105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1996" y="5090025"/>
            <a:ext cx="2682686" cy="307777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Oпределение проблемы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2120" y="5420957"/>
            <a:ext cx="2132312" cy="234374"/>
          </a:xfrm>
          <a:prstGeom prst="rect">
            <a:avLst/>
          </a:prstGeom>
          <a:solidFill>
            <a:srgbClr val="979797"/>
          </a:solidFill>
        </p:spPr>
        <p:txBody>
          <a:bodyPr wrap="square">
            <a:spAutoFit/>
          </a:bodyPr>
          <a:lstStyle/>
          <a:p>
            <a:r>
              <a:rPr lang="ru-RU" sz="900">
                <a:solidFill>
                  <a:schemeClr val="bg1"/>
                </a:solidFill>
              </a:rPr>
              <a:t>Обзор статусa-кво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06624" y="5433204"/>
            <a:ext cx="2380369" cy="246221"/>
          </a:xfrm>
          <a:prstGeom prst="rect">
            <a:avLst/>
          </a:prstGeom>
          <a:solidFill>
            <a:srgbClr val="979797"/>
          </a:solidFill>
        </p:spPr>
        <p:txBody>
          <a:bodyPr wrap="square">
            <a:spAutoFit/>
          </a:bodyPr>
          <a:lstStyle/>
          <a:p>
            <a:r>
              <a:rPr lang="ru-RU" sz="1000">
                <a:solidFill>
                  <a:schemeClr val="bg1"/>
                </a:solidFill>
              </a:rPr>
              <a:t>наблюдение / интервью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34627" y="5423060"/>
            <a:ext cx="3704573" cy="230832"/>
          </a:xfrm>
          <a:prstGeom prst="rect">
            <a:avLst/>
          </a:prstGeom>
          <a:solidFill>
            <a:srgbClr val="979797"/>
          </a:solidFill>
        </p:spPr>
        <p:txBody>
          <a:bodyPr wrap="square">
            <a:spAutoFit/>
          </a:bodyPr>
          <a:lstStyle/>
          <a:p>
            <a:r>
              <a:rPr lang="ru-RU" sz="900">
                <a:solidFill>
                  <a:schemeClr val="bg1"/>
                </a:solidFill>
              </a:rPr>
              <a:t>анализ возможностей и стратегическое планирование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4B7B16-A9CC-FF89-04A0-BE35F231929B}"/>
              </a:ext>
            </a:extLst>
          </p:cNvPr>
          <p:cNvSpPr/>
          <p:nvPr/>
        </p:nvSpPr>
        <p:spPr>
          <a:xfrm>
            <a:off x="558856" y="5907061"/>
            <a:ext cx="11083216" cy="457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Прямоугольник 25"/>
          <p:cNvSpPr/>
          <p:nvPr/>
        </p:nvSpPr>
        <p:spPr>
          <a:xfrm>
            <a:off x="8879258" y="5414300"/>
            <a:ext cx="2749220" cy="215444"/>
          </a:xfrm>
          <a:prstGeom prst="rect">
            <a:avLst/>
          </a:prstGeom>
          <a:solidFill>
            <a:srgbClr val="979797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>
                <a:solidFill>
                  <a:schemeClr val="bg1"/>
                </a:solidFill>
              </a:rPr>
              <a:t>Воркшоп идей с заинтересованными сторонами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9928" y="5668416"/>
            <a:ext cx="2132312" cy="507831"/>
          </a:xfrm>
          <a:prstGeom prst="rect">
            <a:avLst/>
          </a:prstGeom>
          <a:solidFill>
            <a:srgbClr val="F4F1F1"/>
          </a:solidFill>
        </p:spPr>
        <p:txBody>
          <a:bodyPr wrap="square">
            <a:spAutoFit/>
          </a:bodyPr>
          <a:lstStyle/>
          <a:p>
            <a:r>
              <a:rPr lang="ru-RU" sz="900" dirty="0"/>
              <a:t>- услуги здравоохранения в ОИНТ</a:t>
            </a:r>
          </a:p>
          <a:p>
            <a:r>
              <a:rPr lang="ru-RU" sz="900" dirty="0"/>
              <a:t>- существующая литература</a:t>
            </a:r>
          </a:p>
          <a:p>
            <a:r>
              <a:rPr lang="ru-RU" sz="900" dirty="0"/>
              <a:t>- веб-сайты связанные с ОИНТ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58990" y="5692800"/>
            <a:ext cx="1316737" cy="507831"/>
          </a:xfrm>
          <a:prstGeom prst="rect">
            <a:avLst/>
          </a:prstGeom>
          <a:solidFill>
            <a:srgbClr val="F4F1F1"/>
          </a:solidFill>
        </p:spPr>
        <p:txBody>
          <a:bodyPr wrap="square">
            <a:spAutoFit/>
          </a:bodyPr>
          <a:lstStyle/>
          <a:p>
            <a:r>
              <a:rPr lang="ru-RU" sz="900" dirty="0"/>
              <a:t>1 место/ 4 раза</a:t>
            </a:r>
          </a:p>
          <a:p>
            <a:r>
              <a:rPr lang="ru-RU" sz="900" dirty="0"/>
              <a:t>Региональный госпиталь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05902" y="5714873"/>
            <a:ext cx="1168899" cy="369332"/>
          </a:xfrm>
          <a:prstGeom prst="rect">
            <a:avLst/>
          </a:prstGeom>
          <a:solidFill>
            <a:srgbClr val="F4F1F1"/>
          </a:solidFill>
        </p:spPr>
        <p:txBody>
          <a:bodyPr wrap="square">
            <a:spAutoFit/>
          </a:bodyPr>
          <a:lstStyle/>
          <a:p>
            <a:r>
              <a:rPr lang="ru-RU" sz="900" dirty="0"/>
              <a:t>2 место/ 2 раза</a:t>
            </a:r>
          </a:p>
          <a:p>
            <a:r>
              <a:rPr lang="ru-RU" sz="900" dirty="0"/>
              <a:t>Госпиталь в Сеуле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17607" y="5704611"/>
            <a:ext cx="3704573" cy="400110"/>
          </a:xfrm>
          <a:prstGeom prst="rect">
            <a:avLst/>
          </a:prstGeom>
          <a:solidFill>
            <a:srgbClr val="F4F1F1"/>
          </a:solidFill>
        </p:spPr>
        <p:txBody>
          <a:bodyPr wrap="square">
            <a:spAutoFit/>
          </a:bodyPr>
          <a:lstStyle/>
          <a:p>
            <a:r>
              <a:rPr lang="ru-RU" sz="1000" dirty="0"/>
              <a:t>-карта пути клиента, основанная на типичных проблемах</a:t>
            </a:r>
          </a:p>
          <a:p>
            <a:r>
              <a:rPr lang="ru-RU" sz="1000" dirty="0"/>
              <a:t>-схемы услуг, представляющие поток услуг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918582" y="5691617"/>
            <a:ext cx="2707758" cy="400110"/>
          </a:xfrm>
          <a:prstGeom prst="rect">
            <a:avLst/>
          </a:prstGeom>
          <a:solidFill>
            <a:srgbClr val="F4F1F1"/>
          </a:solidFill>
        </p:spPr>
        <p:txBody>
          <a:bodyPr wrap="square">
            <a:spAutoFit/>
          </a:bodyPr>
          <a:lstStyle/>
          <a:p>
            <a:r>
              <a:rPr lang="ru-RU" sz="1000" dirty="0"/>
              <a:t>10 концептуальных карт идей</a:t>
            </a:r>
          </a:p>
          <a:p>
            <a:r>
              <a:rPr lang="ru-RU" sz="1000" b="1" dirty="0"/>
              <a:t>оценки экспертов</a:t>
            </a:r>
          </a:p>
        </p:txBody>
      </p:sp>
      <p:sp>
        <p:nvSpPr>
          <p:cNvPr id="33" name="Turinio vietos rezervavimo ženklas 2">
            <a:extLst>
              <a:ext uri="{FF2B5EF4-FFF2-40B4-BE49-F238E27FC236}">
                <a16:creationId xmlns:a16="http://schemas.microsoft.com/office/drawing/2014/main" id="{A3B3AC4E-88A3-4311-B678-33309E06159B}"/>
              </a:ext>
            </a:extLst>
          </p:cNvPr>
          <p:cNvSpPr txBox="1">
            <a:spLocks/>
          </p:cNvSpPr>
          <p:nvPr/>
        </p:nvSpPr>
        <p:spPr>
          <a:xfrm>
            <a:off x="1230163" y="995984"/>
            <a:ext cx="10629512" cy="139828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(1) </a:t>
            </a:r>
            <a:r>
              <a:rPr lang="ru-RU" sz="1600" b="1" dirty="0">
                <a:solidFill>
                  <a:srgbClr val="FF0000"/>
                </a:solidFill>
              </a:rPr>
              <a:t>Фаза обнаружения</a:t>
            </a:r>
            <a:r>
              <a:rPr lang="ru-RU" sz="1600" dirty="0">
                <a:solidFill>
                  <a:schemeClr val="tx1"/>
                </a:solidFill>
              </a:rPr>
              <a:t>: определение исследования и понимание целевой ситуации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(2) </a:t>
            </a:r>
            <a:r>
              <a:rPr lang="ru-RU" sz="1600" b="1" dirty="0">
                <a:solidFill>
                  <a:srgbClr val="FF0000"/>
                </a:solidFill>
              </a:rPr>
              <a:t>Фаза определения</a:t>
            </a:r>
            <a:r>
              <a:rPr lang="ru-RU" sz="1600" dirty="0">
                <a:solidFill>
                  <a:schemeClr val="tx1"/>
                </a:solidFill>
              </a:rPr>
              <a:t>: для определения проблемы, которую необходимо решить, 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(3</a:t>
            </a:r>
            <a:r>
              <a:rPr lang="ru-RU" sz="1600" b="1" dirty="0">
                <a:solidFill>
                  <a:srgbClr val="FF0000"/>
                </a:solidFill>
              </a:rPr>
              <a:t>) Фаза разработки </a:t>
            </a:r>
            <a:r>
              <a:rPr lang="ru-RU" sz="1600" dirty="0">
                <a:solidFill>
                  <a:schemeClr val="tx1"/>
                </a:solidFill>
              </a:rPr>
              <a:t>для разработки решения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2BCAA03-F83D-AEC8-3F2A-C4A5035D25BB}"/>
              </a:ext>
            </a:extLst>
          </p:cNvPr>
          <p:cNvCxnSpPr>
            <a:cxnSpLocks/>
          </p:cNvCxnSpPr>
          <p:nvPr/>
        </p:nvCxnSpPr>
        <p:spPr>
          <a:xfrm flipH="1">
            <a:off x="11626340" y="2391880"/>
            <a:ext cx="15732" cy="3972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420E19C-170E-93C5-F0FF-C5B268C5AD94}"/>
              </a:ext>
            </a:extLst>
          </p:cNvPr>
          <p:cNvCxnSpPr>
            <a:cxnSpLocks/>
          </p:cNvCxnSpPr>
          <p:nvPr/>
        </p:nvCxnSpPr>
        <p:spPr>
          <a:xfrm>
            <a:off x="549928" y="2379621"/>
            <a:ext cx="0" cy="4015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E50E797-84AB-6210-E362-BC91B65549D0}"/>
              </a:ext>
            </a:extLst>
          </p:cNvPr>
          <p:cNvCxnSpPr>
            <a:cxnSpLocks/>
          </p:cNvCxnSpPr>
          <p:nvPr/>
        </p:nvCxnSpPr>
        <p:spPr>
          <a:xfrm flipH="1">
            <a:off x="2694432" y="5003282"/>
            <a:ext cx="12192" cy="13609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0D8FA74-F8E6-89C9-732B-2B88C3481CA4}"/>
              </a:ext>
            </a:extLst>
          </p:cNvPr>
          <p:cNvCxnSpPr>
            <a:cxnSpLocks/>
          </p:cNvCxnSpPr>
          <p:nvPr/>
        </p:nvCxnSpPr>
        <p:spPr>
          <a:xfrm flipH="1">
            <a:off x="5090108" y="4987945"/>
            <a:ext cx="12192" cy="13609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CE1C1A7-2ECE-7D28-A604-B079811E3F4E}"/>
              </a:ext>
            </a:extLst>
          </p:cNvPr>
          <p:cNvCxnSpPr>
            <a:cxnSpLocks/>
          </p:cNvCxnSpPr>
          <p:nvPr/>
        </p:nvCxnSpPr>
        <p:spPr>
          <a:xfrm flipH="1">
            <a:off x="8857414" y="4973421"/>
            <a:ext cx="12192" cy="13609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312164" y="233848"/>
            <a:ext cx="11277600" cy="808963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chemeClr val="tx1"/>
                </a:solidFill>
              </a:rPr>
              <a:t>Методы: Процесс </a:t>
            </a:r>
            <a:r>
              <a:rPr lang="kk-KZ" sz="2800" b="1" dirty="0" err="1">
                <a:solidFill>
                  <a:schemeClr val="tx1"/>
                </a:solidFill>
              </a:rPr>
              <a:t>Двойной</a:t>
            </a:r>
            <a:r>
              <a:rPr lang="kk-KZ" sz="2800" b="1" dirty="0">
                <a:solidFill>
                  <a:schemeClr val="tx1"/>
                </a:solidFill>
              </a:rPr>
              <a:t> Алмаз</a:t>
            </a:r>
            <a:endParaRPr lang="en-US" sz="2800" dirty="0"/>
          </a:p>
        </p:txBody>
      </p:sp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579C9DE1-E123-4C6E-BD96-977CCEEA4D02}"/>
              </a:ext>
            </a:extLst>
          </p:cNvPr>
          <p:cNvSpPr txBox="1">
            <a:spLocks/>
          </p:cNvSpPr>
          <p:nvPr/>
        </p:nvSpPr>
        <p:spPr>
          <a:xfrm>
            <a:off x="1057835" y="1038289"/>
            <a:ext cx="10617337" cy="167225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(1) </a:t>
            </a:r>
            <a:r>
              <a:rPr lang="en-US" sz="1600" dirty="0" err="1">
                <a:solidFill>
                  <a:schemeClr val="tx1"/>
                </a:solidFill>
              </a:rPr>
              <a:t>Фаза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обнаружения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err="1">
                <a:solidFill>
                  <a:schemeClr val="tx1"/>
                </a:solidFill>
              </a:rPr>
              <a:t>определение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исследовани</a:t>
            </a:r>
            <a:r>
              <a:rPr lang="ru-RU" sz="1600" dirty="0">
                <a:solidFill>
                  <a:schemeClr val="tx1"/>
                </a:solidFill>
              </a:rPr>
              <a:t>я</a:t>
            </a:r>
            <a:r>
              <a:rPr lang="en-US" sz="1600" dirty="0">
                <a:solidFill>
                  <a:schemeClr val="tx1"/>
                </a:solidFill>
              </a:rPr>
              <a:t> и </a:t>
            </a:r>
            <a:r>
              <a:rPr lang="en-US" sz="1600" dirty="0" err="1">
                <a:solidFill>
                  <a:schemeClr val="tx1"/>
                </a:solidFill>
              </a:rPr>
              <a:t>понимание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целевой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ситуации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Как они это сделали?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</a:rPr>
              <a:t>Авторы: они проанализировали статус отделения интенсивной терапии, используя наблюдения, слежку, интервью и рассказывание историй.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pic>
        <p:nvPicPr>
          <p:cNvPr id="2" name="Объект 6">
            <a:extLst>
              <a:ext uri="{FF2B5EF4-FFF2-40B4-BE49-F238E27FC236}">
                <a16:creationId xmlns:a16="http://schemas.microsoft.com/office/drawing/2014/main" id="{ECB46AA6-44FF-B3E8-5C0D-DEB9B0EF9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3" t="40605" r="10549" b="23755"/>
          <a:stretch/>
        </p:blipFill>
        <p:spPr>
          <a:xfrm>
            <a:off x="1600200" y="2922814"/>
            <a:ext cx="9014107" cy="319838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600200" y="2922815"/>
            <a:ext cx="2740152" cy="3198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75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312164" y="233848"/>
            <a:ext cx="11277600" cy="808963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chemeClr val="tx1"/>
                </a:solidFill>
              </a:rPr>
              <a:t>Методы: Процесс Двойной Алмаз</a:t>
            </a:r>
            <a:endParaRPr lang="en-US" sz="2800" dirty="0"/>
          </a:p>
        </p:txBody>
      </p:sp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71D389D1-9B37-417C-8C6C-DC59185D2CC6}"/>
              </a:ext>
            </a:extLst>
          </p:cNvPr>
          <p:cNvSpPr txBox="1">
            <a:spLocks/>
          </p:cNvSpPr>
          <p:nvPr/>
        </p:nvSpPr>
        <p:spPr>
          <a:xfrm>
            <a:off x="1057835" y="1009217"/>
            <a:ext cx="10779773" cy="183195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(2) </a:t>
            </a:r>
            <a:r>
              <a:rPr lang="ru-RU" sz="1600" dirty="0">
                <a:solidFill>
                  <a:schemeClr val="tx1"/>
                </a:solidFill>
              </a:rPr>
              <a:t>Фаза определения: </a:t>
            </a:r>
            <a:r>
              <a:rPr lang="en-US" sz="1600" dirty="0" err="1">
                <a:solidFill>
                  <a:schemeClr val="tx1"/>
                </a:solidFill>
              </a:rPr>
              <a:t>для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определения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проблемы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которую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необходимо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решить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Как они это сделали?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Авторы разработали: </a:t>
            </a:r>
            <a:r>
              <a:rPr lang="ru-RU" sz="1600" b="1" dirty="0">
                <a:solidFill>
                  <a:schemeClr val="tx1"/>
                </a:solidFill>
              </a:rPr>
              <a:t>Карты пути клиента и схемы обслуживания </a:t>
            </a:r>
            <a:r>
              <a:rPr lang="ru-RU" sz="1600" dirty="0">
                <a:solidFill>
                  <a:schemeClr val="tx1"/>
                </a:solidFill>
              </a:rPr>
              <a:t>(на основе фазы 1); они также определили </a:t>
            </a:r>
            <a:r>
              <a:rPr lang="ru-RU" sz="1600" b="1" dirty="0">
                <a:solidFill>
                  <a:schemeClr val="tx1"/>
                </a:solidFill>
              </a:rPr>
              <a:t>точки соприкосновения</a:t>
            </a:r>
            <a:r>
              <a:rPr lang="ru-RU" sz="1600" dirty="0">
                <a:solidFill>
                  <a:schemeClr val="tx1"/>
                </a:solidFill>
              </a:rPr>
              <a:t>, чтобы сгруппировать и определить элементы возможностей и разработать стратегии дизайна.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" name="Объект 6">
            <a:extLst>
              <a:ext uri="{FF2B5EF4-FFF2-40B4-BE49-F238E27FC236}">
                <a16:creationId xmlns:a16="http://schemas.microsoft.com/office/drawing/2014/main" id="{75C4644E-7B83-5934-7C04-E86BDD936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3" t="40605" r="10549" b="23755"/>
          <a:stretch/>
        </p:blipFill>
        <p:spPr>
          <a:xfrm>
            <a:off x="1385777" y="2914649"/>
            <a:ext cx="9246274" cy="328075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194049" y="2914649"/>
            <a:ext cx="1814866" cy="32807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43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/>
          <p:cNvSpPr txBox="1">
            <a:spLocks/>
          </p:cNvSpPr>
          <p:nvPr/>
        </p:nvSpPr>
        <p:spPr>
          <a:xfrm>
            <a:off x="312164" y="233848"/>
            <a:ext cx="11277600" cy="808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>
                <a:solidFill>
                  <a:schemeClr val="tx1"/>
                </a:solidFill>
              </a:rPr>
              <a:t>Методы: Процесс Двойной Алмаз</a:t>
            </a:r>
            <a:endParaRPr lang="en-US" sz="2800" dirty="0"/>
          </a:p>
        </p:txBody>
      </p:sp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CA93D661-88E1-4619-9C8A-1FE40DEB3D4A}"/>
              </a:ext>
            </a:extLst>
          </p:cNvPr>
          <p:cNvSpPr txBox="1">
            <a:spLocks/>
          </p:cNvSpPr>
          <p:nvPr/>
        </p:nvSpPr>
        <p:spPr>
          <a:xfrm>
            <a:off x="812038" y="1087715"/>
            <a:ext cx="9733102" cy="1790196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(3) </a:t>
            </a:r>
            <a:r>
              <a:rPr lang="ru-RU" sz="1600" dirty="0">
                <a:solidFill>
                  <a:schemeClr val="tx1"/>
                </a:solidFill>
              </a:rPr>
              <a:t>Фаза разработки для разработки решения</a:t>
            </a:r>
            <a:r>
              <a:rPr lang="en-US" sz="1600" dirty="0"/>
              <a:t>                                                                                                                           </a:t>
            </a:r>
            <a:r>
              <a:rPr lang="ru-RU" sz="1600" dirty="0">
                <a:solidFill>
                  <a:schemeClr val="tx1"/>
                </a:solidFill>
              </a:rPr>
              <a:t>Как они это сделали? </a:t>
            </a:r>
            <a:r>
              <a:rPr lang="en-US" sz="1600" dirty="0"/>
              <a:t>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Авторы проводили воркшопы (мозговой штурм) с заинтересованными сторонами и клиентами для поиска новых идей; они проанализировали контент, полученный в результате этого процесса, и разработали концепцию дизайна медицинских услуг, используя метод карты идея-концепция.</a:t>
            </a:r>
            <a:endParaRPr lang="en-US" sz="1800" dirty="0"/>
          </a:p>
        </p:txBody>
      </p:sp>
      <p:pic>
        <p:nvPicPr>
          <p:cNvPr id="2" name="Объект 6">
            <a:extLst>
              <a:ext uri="{FF2B5EF4-FFF2-40B4-BE49-F238E27FC236}">
                <a16:creationId xmlns:a16="http://schemas.microsoft.com/office/drawing/2014/main" id="{A5728BF4-856B-6FA5-B61F-9585127AC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3" t="40605" r="10549" b="23755"/>
          <a:stretch/>
        </p:blipFill>
        <p:spPr>
          <a:xfrm>
            <a:off x="812037" y="2877911"/>
            <a:ext cx="9733102" cy="345349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718048" y="2922814"/>
            <a:ext cx="4827091" cy="3453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07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0"/>
            <a:ext cx="11277600" cy="8089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Фаза обнаружения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982" y="3251471"/>
            <a:ext cx="7793418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500"/>
              </a:lnSpc>
              <a:buAutoNum type="alphaUcParenR"/>
            </a:pPr>
            <a:r>
              <a:rPr lang="ru-RU" sz="1600" b="1" dirty="0"/>
              <a:t>О</a:t>
            </a:r>
            <a:r>
              <a:rPr lang="en-US" sz="1600" b="1" dirty="0" err="1"/>
              <a:t>бзор</a:t>
            </a:r>
            <a:r>
              <a:rPr lang="en-US" sz="1600" b="1" dirty="0"/>
              <a:t> Status Quo </a:t>
            </a:r>
            <a:r>
              <a:rPr lang="en-US" sz="1600" dirty="0"/>
              <a:t>(</a:t>
            </a:r>
            <a:r>
              <a:rPr lang="en-US" sz="1600" dirty="0" err="1"/>
              <a:t>существующие</a:t>
            </a:r>
            <a:r>
              <a:rPr lang="en-US" sz="1600" dirty="0"/>
              <a:t> </a:t>
            </a:r>
            <a:r>
              <a:rPr lang="en-US" sz="1600" dirty="0" err="1"/>
              <a:t>данные</a:t>
            </a:r>
            <a:r>
              <a:rPr lang="en-US" sz="1600" dirty="0"/>
              <a:t>): </a:t>
            </a:r>
            <a:r>
              <a:rPr lang="en-US" sz="1600" dirty="0" err="1"/>
              <a:t>обзор</a:t>
            </a:r>
            <a:r>
              <a:rPr lang="en-US" sz="1600" dirty="0"/>
              <a:t> </a:t>
            </a:r>
            <a:r>
              <a:rPr lang="en-US" sz="1600" dirty="0" err="1"/>
              <a:t>литературы</a:t>
            </a:r>
            <a:r>
              <a:rPr lang="en-US" sz="1600" dirty="0"/>
              <a:t> и </a:t>
            </a:r>
            <a:r>
              <a:rPr lang="en-US" sz="1600" dirty="0" err="1"/>
              <a:t>различные</a:t>
            </a:r>
            <a:r>
              <a:rPr lang="en-US" sz="1600" dirty="0"/>
              <a:t> </a:t>
            </a:r>
            <a:r>
              <a:rPr lang="en-US" sz="1600" dirty="0" err="1"/>
              <a:t>исследования</a:t>
            </a:r>
            <a:r>
              <a:rPr lang="en-US" sz="1600" dirty="0"/>
              <a:t> </a:t>
            </a:r>
            <a:r>
              <a:rPr lang="en-US" sz="1600" dirty="0" err="1"/>
              <a:t>опыта</a:t>
            </a:r>
            <a:r>
              <a:rPr lang="en-US" sz="1600" dirty="0"/>
              <a:t> </a:t>
            </a:r>
            <a:r>
              <a:rPr lang="en-US" sz="1600" dirty="0" err="1"/>
              <a:t>родителей</a:t>
            </a: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b="1" dirty="0"/>
              <a:t>B) </a:t>
            </a:r>
            <a:r>
              <a:rPr lang="en-US" sz="1600" b="1" dirty="0" err="1"/>
              <a:t>Полевые</a:t>
            </a:r>
            <a:r>
              <a:rPr lang="en-US" sz="1600" b="1" dirty="0"/>
              <a:t> </a:t>
            </a:r>
            <a:r>
              <a:rPr lang="en-US" sz="1600" b="1" dirty="0" err="1"/>
              <a:t>исследования</a:t>
            </a:r>
            <a:r>
              <a:rPr lang="en-US" sz="1600" dirty="0"/>
              <a:t>: </a:t>
            </a:r>
            <a:r>
              <a:rPr lang="en-US" sz="1600" dirty="0" err="1"/>
              <a:t>чтобы</a:t>
            </a:r>
            <a:r>
              <a:rPr lang="en-US" sz="1600" dirty="0"/>
              <a:t> </a:t>
            </a:r>
            <a:r>
              <a:rPr lang="en-US" sz="1600" dirty="0" err="1"/>
              <a:t>понять</a:t>
            </a:r>
            <a:r>
              <a:rPr lang="en-US" sz="1600" dirty="0"/>
              <a:t>, </a:t>
            </a:r>
            <a:r>
              <a:rPr lang="en-US" sz="1600" dirty="0" err="1"/>
              <a:t>как</a:t>
            </a:r>
            <a:r>
              <a:rPr lang="en-US" sz="1600" dirty="0"/>
              <a:t> </a:t>
            </a:r>
            <a:r>
              <a:rPr lang="en-US" sz="1600" dirty="0" err="1"/>
              <a:t>родители</a:t>
            </a:r>
            <a:r>
              <a:rPr lang="en-US" sz="1600" dirty="0"/>
              <a:t> </a:t>
            </a:r>
            <a:r>
              <a:rPr lang="en-US" sz="1600" dirty="0" err="1"/>
              <a:t>пользуются</a:t>
            </a:r>
            <a:r>
              <a:rPr lang="en-US" sz="1600" dirty="0"/>
              <a:t> </a:t>
            </a:r>
            <a:r>
              <a:rPr lang="en-US" sz="1600" dirty="0" err="1"/>
              <a:t>услугами</a:t>
            </a:r>
            <a:r>
              <a:rPr lang="en-US" sz="1600" dirty="0"/>
              <a:t> </a:t>
            </a:r>
            <a:r>
              <a:rPr lang="en-US" sz="1600" dirty="0" err="1"/>
              <a:t>здравоохранения</a:t>
            </a:r>
            <a:r>
              <a:rPr lang="en-US" sz="1600" dirty="0"/>
              <a:t>; </a:t>
            </a:r>
            <a:r>
              <a:rPr lang="en-US" sz="1600" dirty="0" err="1"/>
              <a:t>больница</a:t>
            </a:r>
            <a:r>
              <a:rPr lang="en-US" sz="1600" dirty="0"/>
              <a:t>; </a:t>
            </a:r>
            <a:r>
              <a:rPr lang="en-US" sz="1600" dirty="0" err="1"/>
              <a:t>образец</a:t>
            </a:r>
            <a:r>
              <a:rPr lang="en-US" sz="1600" dirty="0"/>
              <a:t> </a:t>
            </a:r>
            <a:r>
              <a:rPr lang="en-US" sz="1600" dirty="0" err="1"/>
              <a:t>удобства</a:t>
            </a:r>
            <a:r>
              <a:rPr lang="en-US" sz="1600" dirty="0"/>
              <a:t>;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определения</a:t>
            </a:r>
            <a:r>
              <a:rPr lang="en-US" sz="1600" dirty="0"/>
              <a:t> </a:t>
            </a:r>
            <a:r>
              <a:rPr lang="en-US" sz="1600" dirty="0" err="1"/>
              <a:t>различных</a:t>
            </a:r>
            <a:r>
              <a:rPr lang="en-US" sz="1600" dirty="0"/>
              <a:t> </a:t>
            </a:r>
            <a:r>
              <a:rPr lang="en-US" sz="1600" dirty="0" err="1"/>
              <a:t>точек</a:t>
            </a:r>
            <a:r>
              <a:rPr lang="en-US" sz="1600" dirty="0"/>
              <a:t> </a:t>
            </a:r>
            <a:r>
              <a:rPr lang="en-US" sz="1600" dirty="0" err="1"/>
              <a:t>соприкосновения</a:t>
            </a:r>
            <a:r>
              <a:rPr lang="en-US" sz="1600" dirty="0"/>
              <a:t> с </a:t>
            </a:r>
            <a:r>
              <a:rPr lang="en-US" sz="1600" dirty="0" err="1"/>
              <a:t>пользователями</a:t>
            </a:r>
            <a:r>
              <a:rPr lang="en-US" sz="1600" dirty="0"/>
              <a:t> / </a:t>
            </a:r>
            <a:r>
              <a:rPr lang="en-US" sz="1600" dirty="0" err="1"/>
              <a:t>родителями</a:t>
            </a:r>
            <a:r>
              <a:rPr lang="en-US" sz="1600" dirty="0"/>
              <a:t> (</a:t>
            </a:r>
            <a:r>
              <a:rPr lang="en-US" sz="1600" dirty="0" err="1"/>
              <a:t>разнообразный</a:t>
            </a:r>
            <a:r>
              <a:rPr lang="en-US" sz="1600" dirty="0"/>
              <a:t>) </a:t>
            </a:r>
            <a:r>
              <a:rPr lang="en-US" sz="1600" dirty="0" err="1"/>
              <a:t>опыт</a:t>
            </a:r>
            <a:r>
              <a:rPr lang="en-US" sz="1600" dirty="0"/>
              <a:t>.</a:t>
            </a:r>
          </a:p>
          <a:p>
            <a:r>
              <a:rPr lang="en-US" sz="1600" b="1" dirty="0"/>
              <a:t>C) </a:t>
            </a:r>
            <a:r>
              <a:rPr lang="en-US" sz="1600" b="1" dirty="0" err="1"/>
              <a:t>Наблюдения</a:t>
            </a:r>
            <a:r>
              <a:rPr lang="en-US" sz="1600" b="1" dirty="0"/>
              <a:t>: </a:t>
            </a:r>
            <a:r>
              <a:rPr lang="en-US" sz="1600" dirty="0" err="1"/>
              <a:t>проводились</a:t>
            </a:r>
            <a:r>
              <a:rPr lang="en-US" sz="1600" dirty="0"/>
              <a:t> в 30-минутные </a:t>
            </a:r>
            <a:r>
              <a:rPr lang="en-US" sz="1600" dirty="0" err="1"/>
              <a:t>интервалы</a:t>
            </a:r>
            <a:r>
              <a:rPr lang="en-US" sz="1600" dirty="0"/>
              <a:t> </a:t>
            </a:r>
            <a:r>
              <a:rPr lang="en-US" sz="1600" dirty="0" err="1"/>
              <a:t>времени</a:t>
            </a:r>
            <a:r>
              <a:rPr lang="en-US" sz="1600" dirty="0"/>
              <a:t> </a:t>
            </a:r>
            <a:endParaRPr lang="ru-RU" sz="1600" dirty="0"/>
          </a:p>
          <a:p>
            <a:pPr>
              <a:lnSpc>
                <a:spcPts val="1500"/>
              </a:lnSpc>
            </a:pPr>
            <a:r>
              <a:rPr lang="en-US" sz="1600" b="1" dirty="0"/>
              <a:t>D) </a:t>
            </a:r>
            <a:r>
              <a:rPr lang="en-US" sz="1600" b="1" dirty="0" err="1"/>
              <a:t>Интервью</a:t>
            </a:r>
            <a:r>
              <a:rPr lang="en-US" sz="1600" dirty="0"/>
              <a:t>: с </a:t>
            </a:r>
            <a:r>
              <a:rPr lang="en-US" sz="1600" dirty="0" err="1"/>
              <a:t>родителями</a:t>
            </a:r>
            <a:r>
              <a:rPr lang="en-US" sz="1600" dirty="0"/>
              <a:t> (N = 4) и </a:t>
            </a:r>
            <a:r>
              <a:rPr lang="en-US" sz="1600" dirty="0" err="1"/>
              <a:t>специалистами</a:t>
            </a:r>
            <a:r>
              <a:rPr lang="en-US" sz="1600" dirty="0"/>
              <a:t> (4 </a:t>
            </a:r>
            <a:r>
              <a:rPr lang="en-US" sz="1600" dirty="0" err="1"/>
              <a:t>медсестры</a:t>
            </a:r>
            <a:r>
              <a:rPr lang="en-US" sz="1600" dirty="0"/>
              <a:t>, 2 </a:t>
            </a:r>
            <a:r>
              <a:rPr lang="en-US" sz="1600" dirty="0" err="1"/>
              <a:t>врача</a:t>
            </a:r>
            <a:r>
              <a:rPr lang="en-US" sz="1600" dirty="0"/>
              <a:t>); 30-60 </a:t>
            </a:r>
            <a:r>
              <a:rPr lang="en-US" sz="1600" dirty="0" err="1"/>
              <a:t>мин</a:t>
            </a:r>
            <a:r>
              <a:rPr lang="en-US" sz="1600" dirty="0"/>
              <a:t>., </a:t>
            </a:r>
            <a:r>
              <a:rPr lang="ru-RU" sz="1600" dirty="0"/>
              <a:t>в</a:t>
            </a:r>
            <a:r>
              <a:rPr lang="en-US" sz="1600" dirty="0"/>
              <a:t> </a:t>
            </a:r>
            <a:r>
              <a:rPr lang="en-US" sz="1600" dirty="0" err="1"/>
              <a:t>записи</a:t>
            </a:r>
            <a:endParaRPr lang="en-US" sz="1600" dirty="0"/>
          </a:p>
          <a:p>
            <a:r>
              <a:rPr lang="en-US" sz="1600" b="1" dirty="0"/>
              <a:t>D)</a:t>
            </a:r>
            <a:r>
              <a:rPr lang="ru-RU" sz="1600" b="1" dirty="0"/>
              <a:t> </a:t>
            </a:r>
            <a:r>
              <a:rPr lang="en-US" sz="1600" b="1" dirty="0" err="1"/>
              <a:t>Интервью</a:t>
            </a:r>
            <a:r>
              <a:rPr lang="en-US" sz="1600" b="1" dirty="0"/>
              <a:t> с </a:t>
            </a:r>
            <a:r>
              <a:rPr lang="en-US" sz="1600" b="1" dirty="0" err="1"/>
              <a:t>родителями</a:t>
            </a:r>
            <a:r>
              <a:rPr lang="en-US" sz="1600" dirty="0"/>
              <a:t>: с </a:t>
            </a:r>
            <a:r>
              <a:rPr lang="en-US" sz="1600" dirty="0" err="1"/>
              <a:t>целью</a:t>
            </a:r>
            <a:r>
              <a:rPr lang="en-US" sz="1600" dirty="0"/>
              <a:t> </a:t>
            </a:r>
            <a:r>
              <a:rPr lang="en-US" sz="1600" dirty="0" err="1"/>
              <a:t>понять</a:t>
            </a:r>
            <a:r>
              <a:rPr lang="en-US" sz="1600" dirty="0"/>
              <a:t> </a:t>
            </a:r>
            <a:r>
              <a:rPr lang="en-US" sz="1600" dirty="0" err="1"/>
              <a:t>эмоциональные</a:t>
            </a:r>
            <a:r>
              <a:rPr lang="en-US" sz="1600" dirty="0"/>
              <a:t> и </a:t>
            </a:r>
            <a:r>
              <a:rPr lang="en-US" sz="1600" dirty="0" err="1"/>
              <a:t>психологические</a:t>
            </a:r>
            <a:r>
              <a:rPr lang="en-US" sz="1600" dirty="0"/>
              <a:t> </a:t>
            </a:r>
            <a:r>
              <a:rPr lang="en-US" sz="1600" dirty="0" err="1"/>
              <a:t>факторы</a:t>
            </a:r>
            <a:r>
              <a:rPr lang="en-US" sz="1600" dirty="0"/>
              <a:t>, </a:t>
            </a:r>
            <a:r>
              <a:rPr lang="en-US" sz="1600" dirty="0" err="1"/>
              <a:t>связанные</a:t>
            </a:r>
            <a:r>
              <a:rPr lang="en-US" sz="1600" dirty="0"/>
              <a:t> с </a:t>
            </a:r>
            <a:r>
              <a:rPr lang="en-US" sz="1600" dirty="0" err="1"/>
              <a:t>обращением</a:t>
            </a:r>
            <a:r>
              <a:rPr lang="en-US" sz="1600" dirty="0"/>
              <a:t> в </a:t>
            </a:r>
            <a:r>
              <a:rPr lang="en-US" sz="1600" dirty="0" err="1"/>
              <a:t>больницу</a:t>
            </a:r>
            <a:r>
              <a:rPr lang="en-US" sz="1600" dirty="0"/>
              <a:t>; </a:t>
            </a:r>
            <a:r>
              <a:rPr lang="en-US" sz="1600" dirty="0" err="1"/>
              <a:t>предоставленная</a:t>
            </a:r>
            <a:r>
              <a:rPr lang="en-US" sz="1600" dirty="0"/>
              <a:t> </a:t>
            </a:r>
            <a:r>
              <a:rPr lang="en-US" sz="1600" dirty="0" err="1"/>
              <a:t>информация</a:t>
            </a:r>
            <a:r>
              <a:rPr lang="en-US" sz="1600" dirty="0"/>
              <a:t> и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удовлетворенность</a:t>
            </a:r>
            <a:r>
              <a:rPr lang="en-US" sz="1600" dirty="0"/>
              <a:t> </a:t>
            </a:r>
            <a:r>
              <a:rPr lang="en-US" sz="1600" dirty="0" err="1"/>
              <a:t>образованием</a:t>
            </a:r>
            <a:r>
              <a:rPr lang="en-US" sz="1600" dirty="0"/>
              <a:t>.</a:t>
            </a:r>
          </a:p>
        </p:txBody>
      </p:sp>
      <p:sp>
        <p:nvSpPr>
          <p:cNvPr id="9" name="Turinio vietos rezervavimo ženklas 2"/>
          <p:cNvSpPr txBox="1">
            <a:spLocks/>
          </p:cNvSpPr>
          <p:nvPr/>
        </p:nvSpPr>
        <p:spPr>
          <a:xfrm>
            <a:off x="740982" y="1953753"/>
            <a:ext cx="7112100" cy="105958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Определение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исследования</a:t>
            </a:r>
            <a:r>
              <a:rPr lang="en-US" dirty="0">
                <a:solidFill>
                  <a:schemeClr val="tx1"/>
                </a:solidFill>
              </a:rPr>
              <a:t> и </a:t>
            </a:r>
            <a:r>
              <a:rPr lang="en-US" dirty="0" err="1">
                <a:solidFill>
                  <a:schemeClr val="tx1"/>
                </a:solidFill>
              </a:rPr>
              <a:t>понимания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целевой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ситуации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Как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они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это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сделали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dirty="0" err="1">
                <a:solidFill>
                  <a:schemeClr val="tx1"/>
                </a:solidFill>
              </a:rPr>
              <a:t>Авторы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проанализировали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статус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ОИТН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используя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наблюдения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слежку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интервью</a:t>
            </a:r>
            <a:r>
              <a:rPr lang="en-US" dirty="0">
                <a:solidFill>
                  <a:schemeClr val="tx1"/>
                </a:solidFill>
              </a:rPr>
              <a:t> и </a:t>
            </a:r>
            <a:r>
              <a:rPr lang="en-US" dirty="0" err="1">
                <a:solidFill>
                  <a:schemeClr val="tx1"/>
                </a:solidFill>
              </a:rPr>
              <a:t>рассказывание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историй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sz="1900" b="1" u="sng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Объект 6">
            <a:extLst>
              <a:ext uri="{FF2B5EF4-FFF2-40B4-BE49-F238E27FC236}">
                <a16:creationId xmlns:a16="http://schemas.microsoft.com/office/drawing/2014/main" id="{71CF4F69-F919-1061-EF28-16D5555D5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3" t="40605" r="54815" b="23573"/>
          <a:stretch/>
        </p:blipFill>
        <p:spPr>
          <a:xfrm>
            <a:off x="9410004" y="3303444"/>
            <a:ext cx="2211003" cy="275206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9410003" y="3303444"/>
            <a:ext cx="2211003" cy="2752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39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1" y="82194"/>
            <a:ext cx="11277600" cy="1044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Фаза определения</a:t>
            </a: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>
            <a:off x="10052410" y="3136534"/>
            <a:ext cx="1681843" cy="2928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urinio vietos rezervavimo ženklas 2"/>
          <p:cNvSpPr txBox="1">
            <a:spLocks/>
          </p:cNvSpPr>
          <p:nvPr/>
        </p:nvSpPr>
        <p:spPr>
          <a:xfrm>
            <a:off x="634125" y="1942048"/>
            <a:ext cx="10703774" cy="1452301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(2) </a:t>
            </a:r>
            <a:r>
              <a:rPr lang="ru-RU" sz="1600" dirty="0">
                <a:solidFill>
                  <a:schemeClr val="tx1"/>
                </a:solidFill>
              </a:rPr>
              <a:t>Фаза определения: </a:t>
            </a:r>
            <a:r>
              <a:rPr lang="en-US" sz="1600" dirty="0" err="1">
                <a:solidFill>
                  <a:schemeClr val="tx1"/>
                </a:solidFill>
              </a:rPr>
              <a:t>для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определения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проблемы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которую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необходимо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решить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Как они это сделали?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Авторы разработали: </a:t>
            </a:r>
            <a:r>
              <a:rPr lang="ru-RU" sz="1600" b="1" dirty="0">
                <a:solidFill>
                  <a:schemeClr val="tx1"/>
                </a:solidFill>
              </a:rPr>
              <a:t>Карты пути клиента и схемы обслуживания </a:t>
            </a:r>
            <a:r>
              <a:rPr lang="ru-RU" sz="1600" dirty="0">
                <a:solidFill>
                  <a:schemeClr val="tx1"/>
                </a:solidFill>
              </a:rPr>
              <a:t>(на основе фазы 1); они также определили </a:t>
            </a:r>
            <a:r>
              <a:rPr lang="ru-RU" sz="1600" b="1" dirty="0">
                <a:solidFill>
                  <a:schemeClr val="tx1"/>
                </a:solidFill>
              </a:rPr>
              <a:t>точки соприкосновения</a:t>
            </a:r>
            <a:r>
              <a:rPr lang="ru-RU" sz="1600" dirty="0">
                <a:solidFill>
                  <a:schemeClr val="tx1"/>
                </a:solidFill>
              </a:rPr>
              <a:t>, чтобы сгруппировать и определить элементы возможностей и разработать стратегии дизайна.</a:t>
            </a:r>
            <a:r>
              <a:rPr lang="en-US" sz="1600" dirty="0"/>
              <a:t>  </a:t>
            </a:r>
          </a:p>
          <a:p>
            <a:endParaRPr lang="en-US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4125" y="3394349"/>
            <a:ext cx="8529139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500" dirty="0"/>
              <a:t>A) </a:t>
            </a:r>
            <a:r>
              <a:rPr lang="ru-RU" sz="1500" dirty="0">
                <a:solidFill>
                  <a:srgbClr val="C00000"/>
                </a:solidFill>
              </a:rPr>
              <a:t>Карты пути клиента </a:t>
            </a:r>
            <a:r>
              <a:rPr lang="ru-RU" sz="1500" dirty="0"/>
              <a:t>разработаны: для визуализации / выявления сложностей и проблем; Потоки услуг для каждого человека были записаны на временной шкале, и проблемы, пережитые эмоциональные изменения, (в) прямой контакт с другими профессионалами / медсестрами, - «болевые точки» в процессе идентифицированы.</a:t>
            </a:r>
            <a:endParaRPr lang="en-US" sz="1500" dirty="0"/>
          </a:p>
          <a:p>
            <a:r>
              <a:rPr lang="en-US" sz="1500" b="1" dirty="0"/>
              <a:t>B) </a:t>
            </a:r>
            <a:r>
              <a:rPr lang="ru-RU" sz="1500" b="1" dirty="0"/>
              <a:t>Подготовлены </a:t>
            </a:r>
            <a:r>
              <a:rPr lang="ru-RU" sz="1500" b="1" dirty="0">
                <a:solidFill>
                  <a:srgbClr val="C00000"/>
                </a:solidFill>
              </a:rPr>
              <a:t>схемы сервиса </a:t>
            </a:r>
            <a:r>
              <a:rPr lang="ru-RU" sz="1500" b="1" dirty="0"/>
              <a:t>потока сервиса.</a:t>
            </a:r>
            <a:endParaRPr lang="en-US" sz="1500" b="1" dirty="0"/>
          </a:p>
          <a:p>
            <a:r>
              <a:rPr lang="ru-RU" sz="1500" dirty="0">
                <a:solidFill>
                  <a:srgbClr val="C00000"/>
                </a:solidFill>
              </a:rPr>
              <a:t>Схема услуг </a:t>
            </a:r>
            <a:r>
              <a:rPr lang="ru-RU" sz="1500" dirty="0"/>
              <a:t>- это диаграмма, в которой услуги представлены в соответствии с потоком опыта с точки зрения родителей и перечислены взаимодействия с различными профессионалами, которые предоставляют эти услуги.</a:t>
            </a:r>
          </a:p>
          <a:p>
            <a:r>
              <a:rPr lang="ru-RU" sz="1500" dirty="0"/>
              <a:t>С помощью этой схемы услуг авторы определили точки соприкосновения между родителями и провайдером (медсестрами) и вывели проблемы дизайна для разработки концепций услуги.</a:t>
            </a:r>
            <a:endParaRPr lang="en-US" sz="1500" dirty="0"/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86B71EAF-DDC1-41C6-CDFA-F95A6E582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8" t="40605" r="41682" b="23464"/>
          <a:stretch/>
        </p:blipFill>
        <p:spPr>
          <a:xfrm>
            <a:off x="10077271" y="3136534"/>
            <a:ext cx="1656982" cy="29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733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" id="{F52BAE4A-3757-4BB5-BC6D-16B0C296CE13}" vid="{3F6DFB22-61F0-4797-B00A-C0AFD3CE960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4271</TotalTime>
  <Words>3641</Words>
  <Application>Microsoft Macintosh PowerPoint</Application>
  <PresentationFormat>Широкоэкранный</PresentationFormat>
  <Paragraphs>355</Paragraphs>
  <Slides>30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Liberation Mono</vt:lpstr>
      <vt:lpstr>Times New Roman</vt:lpstr>
      <vt:lpstr>Retrospektyvinė</vt:lpstr>
      <vt:lpstr>“Сервис-дизайн подход в развитии сестринских услуг”  Пример   Разработка концепций дизайна медицинских услуг для обучения родителей в отделении интенсивной терапии  для новорождённых</vt:lpstr>
      <vt:lpstr>Презентация PowerPoint</vt:lpstr>
      <vt:lpstr>Справочная информация </vt:lpstr>
      <vt:lpstr>Методы: Процесс Двойной Алмаз</vt:lpstr>
      <vt:lpstr>Методы: Процесс Двойной Алмаз</vt:lpstr>
      <vt:lpstr>Методы: Процесс Двойной Алмаз</vt:lpstr>
      <vt:lpstr>Презентация PowerPoint</vt:lpstr>
      <vt:lpstr>Фаза обнаружения</vt:lpstr>
      <vt:lpstr>Фаза определения</vt:lpstr>
      <vt:lpstr>Фаза разработки</vt:lpstr>
      <vt:lpstr>Результаты</vt:lpstr>
      <vt:lpstr>Результаты</vt:lpstr>
      <vt:lpstr>Результаты -Определение</vt:lpstr>
      <vt:lpstr>Результаты -Определение</vt:lpstr>
      <vt:lpstr>Результаты - Разработка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Результаты: Валидация стратегии дизайна и концепций дизайна услуг здравоохранения.</vt:lpstr>
      <vt:lpstr>Экспертная валидность</vt:lpstr>
      <vt:lpstr>Презентация PowerPoint</vt:lpstr>
      <vt:lpstr>Ссылки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Enrika Morkienė</dc:creator>
  <cp:lastModifiedBy>Қуаныш Жұлдыз</cp:lastModifiedBy>
  <cp:revision>389</cp:revision>
  <dcterms:created xsi:type="dcterms:W3CDTF">2021-02-03T14:20:44Z</dcterms:created>
  <dcterms:modified xsi:type="dcterms:W3CDTF">2023-01-07T11:18:24Z</dcterms:modified>
</cp:coreProperties>
</file>