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2" r:id="rId3"/>
    <p:sldId id="269" r:id="rId4"/>
    <p:sldId id="273" r:id="rId5"/>
    <p:sldId id="276" r:id="rId6"/>
    <p:sldId id="274" r:id="rId7"/>
    <p:sldId id="275" r:id="rId8"/>
    <p:sldId id="280" r:id="rId9"/>
    <p:sldId id="279" r:id="rId10"/>
    <p:sldId id="271" r:id="rId11"/>
    <p:sldId id="277" r:id="rId12"/>
    <p:sldId id="278" r:id="rId13"/>
    <p:sldId id="281" r:id="rId14"/>
    <p:sldId id="282" r:id="rId15"/>
    <p:sldId id="283" r:id="rId16"/>
    <p:sldId id="267" r:id="rId17"/>
    <p:sldId id="26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81599" autoAdjust="0"/>
  </p:normalViewPr>
  <p:slideViewPr>
    <p:cSldViewPr snapToGrid="0">
      <p:cViewPr varScale="1">
        <p:scale>
          <a:sx n="89" d="100"/>
          <a:sy n="89" d="100"/>
        </p:scale>
        <p:origin x="336" y="176"/>
      </p:cViewPr>
      <p:guideLst>
        <p:guide orient="horz" pos="62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6E4EA-A592-4B3C-84B8-EB43BD280C89}" type="datetimeFigureOut">
              <a:rPr lang="en-US" smtClean="0"/>
              <a:t>1/10/23</a:t>
            </a:fld>
            <a:endParaRPr lang="en-US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53B9C-3A07-45FE-922C-29F3E73C4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66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544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1/2/3- Significant benefit = ABILITY TO FOCUS DESIGN and OVERCOME the DISCONNECT between DESIGNERS and CONSTUMERS</a:t>
            </a:r>
          </a:p>
          <a:p>
            <a:r>
              <a:rPr lang="en-US" dirty="0"/>
              <a:t>4/5- ABILITY TO ESTABLISH A CONSUMER-CENTERED DESIGN</a:t>
            </a:r>
            <a:r>
              <a:rPr lang="ru-RU" dirty="0"/>
              <a:t>»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68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17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2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4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Personas help us prioritize to what is important for our patients… focusing what design or services they need…. Having these would limit to our customers.. Meaning </a:t>
            </a:r>
            <a:r>
              <a:rPr lang="en-US" sz="1200" dirty="0">
                <a:solidFill>
                  <a:schemeClr val="tx1"/>
                </a:solidFill>
              </a:rPr>
              <a:t>human-centered design, customer-centered design that are happy because the features of our services or products we have are prioritize according to their need…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901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While the authors found mixed results and moderate consensus.. It can be seen from the findings the there is an EVIDENCE OF BENEFITS OF USING PERSONAS…that is to..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73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0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68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“Service design is the </a:t>
            </a:r>
            <a:r>
              <a:rPr lang="en-PH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activity of planning ….of a service in order to improve its quality and the interaction between the service provider and its customers</a:t>
            </a:r>
            <a:r>
              <a:rPr lang="en-PH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 https://</a:t>
            </a:r>
            <a:r>
              <a:rPr lang="en-PH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hospitalityinsights.ehl.edu</a:t>
            </a:r>
            <a:r>
              <a:rPr lang="en-PH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/what-is-service-design</a:t>
            </a:r>
            <a:endParaRPr lang="en-US" dirty="0"/>
          </a:p>
          <a:p>
            <a:endParaRPr lang="en-US" dirty="0"/>
          </a:p>
          <a:p>
            <a:r>
              <a:rPr lang="en-US" dirty="0"/>
              <a:t>Similarities and difference between Service-design and User-centered design </a:t>
            </a:r>
          </a:p>
          <a:p>
            <a:r>
              <a:rPr lang="en-US" dirty="0"/>
              <a:t>http://www.satukyrolainen.com/service-design-vs-user-centered-design/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99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2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32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67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AdvTimes"/>
              </a:rPr>
              <a:t>“The method is particularly useful when applied to research topics that lack a strong empirical foundation and that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AdvTimes"/>
              </a:rPr>
              <a:t>could benefit from the opinion of experts (</a:t>
            </a:r>
            <a:r>
              <a:rPr lang="en-US" sz="1800" b="0" i="0" u="none" strike="noStrike" baseline="0" dirty="0" err="1">
                <a:solidFill>
                  <a:srgbClr val="000066"/>
                </a:solidFill>
                <a:latin typeface="AdvTimes"/>
              </a:rPr>
              <a:t>Okoli</a:t>
            </a:r>
            <a:r>
              <a:rPr lang="en-US" sz="1800" b="0" i="0" u="none" strike="noStrike" baseline="0" dirty="0">
                <a:solidFill>
                  <a:srgbClr val="000066"/>
                </a:solidFill>
                <a:latin typeface="AdvTimes"/>
              </a:rPr>
              <a:t> &amp; Pawlowski, 2004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dvTimes"/>
              </a:rPr>
              <a:t>). “</a:t>
            </a:r>
            <a:r>
              <a:rPr lang="en-US" sz="1800" i="0" dirty="0" err="1">
                <a:solidFill>
                  <a:schemeClr val="tx1"/>
                </a:solidFill>
                <a:effectLst/>
              </a:rPr>
              <a:t>Miaskiewicz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i="0" dirty="0">
                <a:solidFill>
                  <a:schemeClr val="tx1"/>
                </a:solidFill>
                <a:effectLst/>
              </a:rPr>
              <a:t>&amp; </a:t>
            </a:r>
            <a:r>
              <a:rPr lang="en-US" sz="1800" i="0" dirty="0" err="1">
                <a:solidFill>
                  <a:schemeClr val="tx1"/>
                </a:solidFill>
                <a:effectLst/>
              </a:rPr>
              <a:t>Kozar</a:t>
            </a:r>
            <a:r>
              <a:rPr lang="en-US" sz="1800" i="0" dirty="0">
                <a:solidFill>
                  <a:schemeClr val="tx1"/>
                </a:solidFill>
                <a:effectLst/>
              </a:rPr>
              <a:t>, 2011</a:t>
            </a:r>
            <a:endParaRPr lang="ru-RU" sz="1800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84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AdvTimes"/>
              </a:rPr>
              <a:t>“The method is particularly useful when applied to research topics that lack a strong empirical foundation and that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AdvTimes"/>
              </a:rPr>
              <a:t>could benefit from the opinion of experts (</a:t>
            </a:r>
            <a:r>
              <a:rPr lang="en-US" sz="1800" b="0" i="0" u="none" strike="noStrike" baseline="0" dirty="0" err="1">
                <a:solidFill>
                  <a:srgbClr val="000066"/>
                </a:solidFill>
                <a:latin typeface="AdvTimes"/>
              </a:rPr>
              <a:t>Okoli</a:t>
            </a:r>
            <a:r>
              <a:rPr lang="en-US" sz="1800" b="0" i="0" u="none" strike="noStrike" baseline="0" dirty="0">
                <a:solidFill>
                  <a:srgbClr val="000066"/>
                </a:solidFill>
                <a:latin typeface="AdvTimes"/>
              </a:rPr>
              <a:t> &amp; Pawlowski, 2004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dvTimes"/>
              </a:rPr>
              <a:t>). “</a:t>
            </a:r>
            <a:r>
              <a:rPr lang="en-US" sz="1800" i="0" dirty="0" err="1">
                <a:solidFill>
                  <a:schemeClr val="tx1"/>
                </a:solidFill>
                <a:effectLst/>
              </a:rPr>
              <a:t>Miaskiewicz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i="0" dirty="0">
                <a:solidFill>
                  <a:schemeClr val="tx1"/>
                </a:solidFill>
                <a:effectLst/>
              </a:rPr>
              <a:t>&amp; </a:t>
            </a:r>
            <a:r>
              <a:rPr lang="en-US" sz="1800" i="0" dirty="0" err="1">
                <a:solidFill>
                  <a:schemeClr val="tx1"/>
                </a:solidFill>
                <a:effectLst/>
              </a:rPr>
              <a:t>Kozar</a:t>
            </a:r>
            <a:r>
              <a:rPr lang="en-US" sz="1800" i="0" dirty="0">
                <a:solidFill>
                  <a:schemeClr val="tx1"/>
                </a:solidFill>
                <a:effectLst/>
              </a:rPr>
              <a:t>, 2011</a:t>
            </a:r>
            <a:endParaRPr lang="en-US" sz="1800" b="0" i="0" u="none" strike="noStrike" baseline="0" dirty="0">
              <a:solidFill>
                <a:srgbClr val="000000"/>
              </a:solidFill>
              <a:latin typeface="AdvTimes"/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dvTime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83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31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79" y="1557225"/>
            <a:ext cx="10061171" cy="24702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 baseline="0">
                <a:solidFill>
                  <a:srgbClr val="0070C0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rgbClr val="0070C0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DA36D6F-0A78-4ABF-BA3C-47B8BD1BB5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" y="161322"/>
            <a:ext cx="3352799" cy="714978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64757" y="6226848"/>
            <a:ext cx="4201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800" b="1" cap="small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Accelerating Master and PhD level nursing education development </a:t>
            </a:r>
            <a:endParaRPr lang="en-US" sz="800" b="1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in the higher education system in Kazakhstan</a:t>
            </a:r>
            <a:endParaRPr lang="lt-LT" sz="800" b="1" cap="small" dirty="0">
              <a:solidFill>
                <a:schemeClr val="bg1"/>
              </a:solidFill>
            </a:endParaRPr>
          </a:p>
          <a:p>
            <a:pPr algn="l"/>
            <a:r>
              <a:rPr lang="lt-LT" sz="800" b="1" cap="small" dirty="0">
                <a:solidFill>
                  <a:schemeClr val="bg1"/>
                </a:solidFill>
              </a:rPr>
              <a:t>No.618052-EPP-1-2020-1LT-EPPKA2-CBHE-SP</a:t>
            </a:r>
            <a:endParaRPr lang="en-US" sz="800" b="1" cap="small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91A6DE-4906-4E8E-B059-08E1ACFD3D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92959" y="159116"/>
            <a:ext cx="1330982" cy="76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6016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  <p15:guide id="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11" y="970494"/>
            <a:ext cx="11277600" cy="808963"/>
          </a:xfrm>
        </p:spPr>
        <p:txBody>
          <a:bodyPr/>
          <a:lstStyle>
            <a:lvl1pPr marL="0" algn="ctr">
              <a:defRPr sz="44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60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893766"/>
            <a:ext cx="11261124" cy="682917"/>
          </a:xfrm>
        </p:spPr>
        <p:txBody>
          <a:bodyPr/>
          <a:lstStyle>
            <a:lvl1pPr algn="ctr">
              <a:defRPr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846052"/>
            <a:ext cx="573024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619388"/>
            <a:ext cx="5730240" cy="3341145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534800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619388"/>
            <a:ext cx="5348004" cy="3341146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4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irinktinis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4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796" y="2142111"/>
            <a:ext cx="10061171" cy="24702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 baseline="0">
                <a:solidFill>
                  <a:srgbClr val="0070C0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pic>
        <p:nvPicPr>
          <p:cNvPr id="10" name="Picture 1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DA36D6F-0A78-4ABF-BA3C-47B8BD1BB5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" y="127774"/>
            <a:ext cx="3519577" cy="750543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64757" y="6226848"/>
            <a:ext cx="4201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800" b="1" cap="small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Accelerating Master and PhD level nursing education development </a:t>
            </a:r>
            <a:endParaRPr lang="en-US" sz="800" b="1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in the higher education system in Kazakhstan</a:t>
            </a:r>
            <a:endParaRPr lang="lt-LT" sz="800" b="1" cap="small" dirty="0">
              <a:solidFill>
                <a:schemeClr val="bg1"/>
              </a:solidFill>
            </a:endParaRPr>
          </a:p>
          <a:p>
            <a:pPr algn="l"/>
            <a:r>
              <a:rPr lang="lt-LT" sz="800" b="1" cap="small" dirty="0">
                <a:solidFill>
                  <a:schemeClr val="bg1"/>
                </a:solidFill>
              </a:rPr>
              <a:t>No.618052-EPP-1-2020-1LT-EPPKA2-CBHE-SP</a:t>
            </a:r>
            <a:endParaRPr lang="en-US" sz="800" b="1" cap="small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F1D42B-C63A-4E8A-B953-0F567EEA1B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32871" y="127774"/>
            <a:ext cx="1297550" cy="75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88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611" y="970494"/>
            <a:ext cx="11170508" cy="8089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611" y="1845734"/>
            <a:ext cx="112776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lt-LT" dirty="0"/>
              <a:t>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DA36D6F-0A78-4ABF-BA3C-47B8BD1BB529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125249"/>
            <a:ext cx="3519577" cy="75054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263611" y="6305977"/>
            <a:ext cx="4201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800" b="1" cap="small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Accelerating Master and PhD level nursing education development </a:t>
            </a:r>
            <a:endParaRPr lang="en-US" sz="800" b="1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in the higher education system in Kazakhstan</a:t>
            </a:r>
            <a:endParaRPr lang="lt-LT" sz="800" b="1" cap="small" dirty="0">
              <a:solidFill>
                <a:schemeClr val="bg1"/>
              </a:solidFill>
            </a:endParaRPr>
          </a:p>
          <a:p>
            <a:pPr algn="l"/>
            <a:r>
              <a:rPr lang="lt-LT" sz="800" b="1" cap="small" dirty="0">
                <a:solidFill>
                  <a:schemeClr val="bg1"/>
                </a:solidFill>
              </a:rPr>
              <a:t>No.618052-EPP-1-2020-1LT-EPPKA2-CBHE-SP</a:t>
            </a:r>
            <a:endParaRPr lang="en-US" sz="800" b="1" cap="small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DC2833-4B21-4E16-88A8-EE218A7DAEA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607193" y="139107"/>
            <a:ext cx="1322733" cy="76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30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7" r:id="rId5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0070C0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5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keepitusable.com/blog/personas-why-is-it-important-to-understand-your-users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3285066" y="614363"/>
            <a:ext cx="8602133" cy="341314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E36C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“Service design approach in the development of nursing services”</a:t>
            </a:r>
            <a:br>
              <a:rPr lang="fi-FI" sz="3200" dirty="0">
                <a:solidFill>
                  <a:srgbClr val="2440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3600" dirty="0"/>
              <a:t>Example </a:t>
            </a:r>
            <a:r>
              <a:rPr lang="en-US" sz="3600"/>
              <a:t>for Developing</a:t>
            </a:r>
            <a:br>
              <a:rPr lang="en-US" sz="3600"/>
            </a:br>
            <a:endParaRPr lang="en-US" sz="3600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100050" y="4455620"/>
            <a:ext cx="10787149" cy="15422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b="1" dirty="0">
                <a:solidFill>
                  <a:srgbClr val="0070C0"/>
                </a:solidFill>
                <a:cs typeface="Times New Roman" panose="02020603050405020304" pitchFamily="18" charset="0"/>
              </a:rPr>
              <a:t>Presented by </a:t>
            </a:r>
            <a:r>
              <a:rPr lang="en-US" b="1" dirty="0">
                <a:solidFill>
                  <a:srgbClr val="0070C0"/>
                </a:solidFill>
                <a:cs typeface="Times New Roman" panose="02020603050405020304" pitchFamily="18" charset="0"/>
              </a:rPr>
              <a:t>Paolo </a:t>
            </a:r>
            <a:r>
              <a:rPr lang="en-US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colet</a:t>
            </a:r>
            <a:endParaRPr lang="en-US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r>
              <a:rPr lang="en-US" b="1" dirty="0">
                <a:cs typeface="Times New Roman" panose="02020603050405020304" pitchFamily="18" charset="0"/>
              </a:rPr>
              <a:t>Nazarbayev university, school of Medicine</a:t>
            </a:r>
          </a:p>
        </p:txBody>
      </p:sp>
      <p:sp>
        <p:nvSpPr>
          <p:cNvPr id="4" name="Pavadinimas 1">
            <a:extLst>
              <a:ext uri="{FF2B5EF4-FFF2-40B4-BE49-F238E27FC236}">
                <a16:creationId xmlns:a16="http://schemas.microsoft.com/office/drawing/2014/main" id="{9E97A954-B099-AE49-BD70-7D5D52EB5316}"/>
              </a:ext>
            </a:extLst>
          </p:cNvPr>
          <p:cNvSpPr txBox="1">
            <a:spLocks/>
          </p:cNvSpPr>
          <p:nvPr/>
        </p:nvSpPr>
        <p:spPr>
          <a:xfrm>
            <a:off x="526093" y="1245140"/>
            <a:ext cx="3241235" cy="27823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/>
              <a:t>0B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2090209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B184B-4CD3-4064-B64D-354F5EA85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78" y="898900"/>
            <a:ext cx="11794210" cy="861599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+mn-lt"/>
                <a:ea typeface="+mn-ea"/>
                <a:cs typeface="+mn-cs"/>
              </a:rPr>
              <a:t>Personas and user-centered design: How can personas benefit product design processes?</a:t>
            </a:r>
            <a:br>
              <a:rPr lang="ru-RU" sz="2400" b="1" dirty="0">
                <a:latin typeface="+mn-lt"/>
                <a:ea typeface="+mn-ea"/>
                <a:cs typeface="+mn-cs"/>
              </a:rPr>
            </a:br>
            <a:endParaRPr lang="en-US" sz="24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2CC38A-2D7D-4B2D-9299-09C6B66C5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0846" y="1892596"/>
            <a:ext cx="8918354" cy="40679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Results and Implications (22 results)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Audience focus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Product requirements prioritization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Audience prioritization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Challenge assumptions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Prevention of self-referential design</a:t>
            </a:r>
          </a:p>
          <a:p>
            <a:r>
              <a:rPr lang="en-US" dirty="0"/>
              <a:t>Significant benefit</a:t>
            </a:r>
          </a:p>
          <a:p>
            <a:r>
              <a:rPr lang="en-US" dirty="0"/>
              <a:t>Ability to focus design and overcome disconnection between designers and consumers… to establish a consumer-centered design…to narrow target consumers</a:t>
            </a:r>
          </a:p>
          <a:p>
            <a:endParaRPr lang="en-US" dirty="0"/>
          </a:p>
          <a:p>
            <a:pPr marL="544068" lvl="1" indent="-342900">
              <a:buFont typeface="+mj-lt"/>
              <a:buAutoNum type="arabicPeriod"/>
            </a:pPr>
            <a:endParaRPr lang="en-US" dirty="0"/>
          </a:p>
          <a:p>
            <a:pPr marL="544068" lvl="1" indent="-342900">
              <a:buFont typeface="+mj-lt"/>
              <a:buAutoNum type="arabicPeriod"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marL="544068" lvl="1" indent="-342900">
              <a:buFont typeface="+mj-lt"/>
              <a:buAutoNum type="arabicPeriod"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13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B184B-4CD3-4064-B64D-354F5EA85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486" y="774916"/>
            <a:ext cx="11794210" cy="985584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+mn-lt"/>
                <a:ea typeface="+mn-ea"/>
                <a:cs typeface="+mn-cs"/>
              </a:rPr>
              <a:t>Personas and user-centered design: How can personas benefit product design processes?</a:t>
            </a:r>
            <a:br>
              <a:rPr lang="ru-RU" sz="2400" b="1" dirty="0">
                <a:latin typeface="+mn-lt"/>
                <a:ea typeface="+mn-ea"/>
                <a:cs typeface="+mn-cs"/>
              </a:rPr>
            </a:br>
            <a:endParaRPr lang="en-US" sz="24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2CC38A-2D7D-4B2D-9299-09C6B66C5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0846" y="1892596"/>
            <a:ext cx="4844194" cy="4067938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2400" dirty="0"/>
              <a:t>Results and Implications</a:t>
            </a:r>
          </a:p>
          <a:p>
            <a:pPr marL="544068" lvl="1" indent="-342900">
              <a:buFont typeface="+mj-lt"/>
              <a:buAutoNum type="arabicPeriod" startAt="6"/>
            </a:pPr>
            <a:r>
              <a:rPr lang="en-US" sz="2400" dirty="0">
                <a:solidFill>
                  <a:srgbClr val="0070C0"/>
                </a:solidFill>
              </a:rPr>
              <a:t>Decision guide</a:t>
            </a:r>
          </a:p>
          <a:p>
            <a:pPr marL="544068" lvl="1" indent="-342900">
              <a:buFont typeface="+mj-lt"/>
              <a:buAutoNum type="arabicPeriod" startAt="6"/>
            </a:pPr>
            <a:r>
              <a:rPr lang="en-US" sz="2400" dirty="0">
                <a:solidFill>
                  <a:srgbClr val="0070C0"/>
                </a:solidFill>
              </a:rPr>
              <a:t>Agreement catalyst</a:t>
            </a:r>
          </a:p>
          <a:p>
            <a:pPr marL="544068" lvl="1" indent="-342900">
              <a:buFont typeface="+mj-lt"/>
              <a:buAutoNum type="arabicPeriod" startAt="8"/>
            </a:pPr>
            <a:r>
              <a:rPr lang="en-US" sz="2400" dirty="0">
                <a:solidFill>
                  <a:srgbClr val="0070C0"/>
                </a:solidFill>
              </a:rPr>
              <a:t>Engagement and unification</a:t>
            </a:r>
          </a:p>
          <a:p>
            <a:pPr marL="544068" lvl="1" indent="-342900">
              <a:buFont typeface="+mj-lt"/>
              <a:buAutoNum type="arabicPeriod" startAt="8"/>
            </a:pPr>
            <a:r>
              <a:rPr lang="en-US" sz="2400" dirty="0">
                <a:solidFill>
                  <a:srgbClr val="0070C0"/>
                </a:solidFill>
              </a:rPr>
              <a:t>Empathy creation</a:t>
            </a:r>
          </a:p>
          <a:p>
            <a:pPr marL="544068" lvl="1" indent="-342900">
              <a:buFont typeface="+mj-lt"/>
              <a:buAutoNum type="arabicPeriod" startAt="8"/>
            </a:pPr>
            <a:r>
              <a:rPr lang="en-US" sz="2400" dirty="0">
                <a:solidFill>
                  <a:srgbClr val="0070C0"/>
                </a:solidFill>
              </a:rPr>
              <a:t>Innovative thinking</a:t>
            </a:r>
          </a:p>
          <a:p>
            <a:pPr marL="544068" lvl="1" indent="-342900">
              <a:buFont typeface="+mj-lt"/>
              <a:buAutoNum type="arabicPeriod" startAt="8"/>
            </a:pPr>
            <a:r>
              <a:rPr lang="en-US" sz="2400" dirty="0">
                <a:solidFill>
                  <a:srgbClr val="0070C0"/>
                </a:solidFill>
              </a:rPr>
              <a:t>Team collaboration</a:t>
            </a:r>
          </a:p>
          <a:p>
            <a:pPr marL="544068" lvl="1" indent="-342900">
              <a:buFont typeface="+mj-lt"/>
              <a:buAutoNum type="arabicPeriod" startAt="8"/>
            </a:pPr>
            <a:r>
              <a:rPr lang="en-US" sz="2400" dirty="0">
                <a:solidFill>
                  <a:srgbClr val="0070C0"/>
                </a:solidFill>
              </a:rPr>
              <a:t>Communication aid</a:t>
            </a:r>
          </a:p>
          <a:p>
            <a:pPr marL="544068" lvl="1" indent="-342900">
              <a:buFont typeface="+mj-lt"/>
              <a:buAutoNum type="arabicPeriod" startAt="8"/>
            </a:pPr>
            <a:r>
              <a:rPr lang="en-US" sz="2400" dirty="0">
                <a:solidFill>
                  <a:srgbClr val="0070C0"/>
                </a:solidFill>
              </a:rPr>
              <a:t>Problem scope definition</a:t>
            </a:r>
          </a:p>
          <a:p>
            <a:pPr marL="544068" lvl="1" indent="-342900">
              <a:buFont typeface="+mj-lt"/>
              <a:buAutoNum type="arabicPeriod" startAt="8"/>
            </a:pPr>
            <a:r>
              <a:rPr lang="en-US" sz="2400" dirty="0">
                <a:solidFill>
                  <a:srgbClr val="0070C0"/>
                </a:solidFill>
              </a:rPr>
              <a:t>Evaluation guide</a:t>
            </a:r>
          </a:p>
        </p:txBody>
      </p:sp>
    </p:spTree>
    <p:extLst>
      <p:ext uri="{BB962C8B-B14F-4D97-AF65-F5344CB8AC3E}">
        <p14:creationId xmlns:p14="http://schemas.microsoft.com/office/powerpoint/2010/main" val="471892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B184B-4CD3-4064-B64D-354F5EA85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67906"/>
            <a:ext cx="12042183" cy="91440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+mn-lt"/>
                <a:ea typeface="+mn-ea"/>
                <a:cs typeface="+mn-cs"/>
              </a:rPr>
              <a:t>Personas and user-centered design: How can personas benefit product design processes?</a:t>
            </a:r>
            <a:br>
              <a:rPr lang="ru-RU" sz="2400" b="1" dirty="0">
                <a:latin typeface="+mn-lt"/>
                <a:ea typeface="+mn-ea"/>
                <a:cs typeface="+mn-cs"/>
              </a:rPr>
            </a:br>
            <a:endParaRPr lang="en-US" sz="24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2CC38A-2D7D-4B2D-9299-09C6B66C5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0846" y="1892596"/>
            <a:ext cx="4844194" cy="406793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Results and Implications</a:t>
            </a:r>
          </a:p>
          <a:p>
            <a:pPr marL="544068" lvl="1" indent="-342900">
              <a:buFont typeface="+mj-lt"/>
              <a:buAutoNum type="arabicPeriod" startAt="15"/>
            </a:pPr>
            <a:r>
              <a:rPr lang="en-US" sz="2200" dirty="0">
                <a:solidFill>
                  <a:srgbClr val="0070C0"/>
                </a:solidFill>
              </a:rPr>
              <a:t>Organization of research data</a:t>
            </a:r>
          </a:p>
          <a:p>
            <a:pPr marL="544068" lvl="1" indent="-342900">
              <a:buFont typeface="+mj-lt"/>
              <a:buAutoNum type="arabicPeriod" startAt="15"/>
            </a:pPr>
            <a:r>
              <a:rPr lang="en-US" sz="2200" dirty="0">
                <a:solidFill>
                  <a:srgbClr val="0070C0"/>
                </a:solidFill>
              </a:rPr>
              <a:t>Articulate stakeholders’ vision</a:t>
            </a:r>
          </a:p>
          <a:p>
            <a:pPr marL="544068" lvl="1" indent="-342900">
              <a:buFont typeface="+mj-lt"/>
              <a:buAutoNum type="arabicPeriod" startAt="15"/>
            </a:pPr>
            <a:r>
              <a:rPr lang="en-US" sz="2200" dirty="0">
                <a:solidFill>
                  <a:srgbClr val="0070C0"/>
                </a:solidFill>
              </a:rPr>
              <a:t>Improved usability</a:t>
            </a:r>
          </a:p>
          <a:p>
            <a:pPr marL="544068" lvl="1" indent="-342900">
              <a:buFont typeface="+mj-lt"/>
              <a:buAutoNum type="arabicPeriod" startAt="15"/>
            </a:pPr>
            <a:r>
              <a:rPr lang="en-US" sz="2200" dirty="0">
                <a:solidFill>
                  <a:srgbClr val="0070C0"/>
                </a:solidFill>
              </a:rPr>
              <a:t>Product offerings</a:t>
            </a:r>
          </a:p>
          <a:p>
            <a:pPr marL="544068" lvl="1" indent="-342900">
              <a:buFont typeface="+mj-lt"/>
              <a:buAutoNum type="arabicPeriod" startAt="15"/>
            </a:pPr>
            <a:r>
              <a:rPr lang="en-US" sz="2200" dirty="0">
                <a:solidFill>
                  <a:srgbClr val="0070C0"/>
                </a:solidFill>
              </a:rPr>
              <a:t>Product evaluation</a:t>
            </a:r>
          </a:p>
          <a:p>
            <a:pPr marL="544068" lvl="1" indent="-342900">
              <a:buFont typeface="+mj-lt"/>
              <a:buAutoNum type="arabicPeriod" startAt="15"/>
            </a:pPr>
            <a:r>
              <a:rPr lang="en-US" sz="2200" dirty="0">
                <a:solidFill>
                  <a:srgbClr val="0070C0"/>
                </a:solidFill>
              </a:rPr>
              <a:t>Intuitiveness</a:t>
            </a:r>
          </a:p>
          <a:p>
            <a:pPr marL="544068" lvl="1" indent="-342900">
              <a:buFont typeface="+mj-lt"/>
              <a:buAutoNum type="arabicPeriod" startAt="15"/>
            </a:pPr>
            <a:r>
              <a:rPr lang="en-US" sz="2200" dirty="0">
                <a:solidFill>
                  <a:srgbClr val="0070C0"/>
                </a:solidFill>
              </a:rPr>
              <a:t>Product marketing</a:t>
            </a:r>
          </a:p>
          <a:p>
            <a:pPr marL="544068" lvl="1" indent="-342900">
              <a:buFont typeface="+mj-lt"/>
              <a:buAutoNum type="arabicPeriod" startAt="15"/>
            </a:pPr>
            <a:r>
              <a:rPr lang="en-US" sz="2200" dirty="0">
                <a:solidFill>
                  <a:srgbClr val="0070C0"/>
                </a:solidFill>
              </a:rPr>
              <a:t>Reuse of research data</a:t>
            </a:r>
          </a:p>
        </p:txBody>
      </p:sp>
    </p:spTree>
    <p:extLst>
      <p:ext uri="{BB962C8B-B14F-4D97-AF65-F5344CB8AC3E}">
        <p14:creationId xmlns:p14="http://schemas.microsoft.com/office/powerpoint/2010/main" val="121370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B184B-4CD3-4064-B64D-354F5EA85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76" y="743920"/>
            <a:ext cx="11794210" cy="101658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+mn-lt"/>
                <a:ea typeface="+mn-ea"/>
                <a:cs typeface="+mn-cs"/>
              </a:rPr>
              <a:t>Personas and user-centered design: How can personas benefit product design processes?</a:t>
            </a:r>
            <a:br>
              <a:rPr lang="ru-RU" sz="2400" b="1" dirty="0">
                <a:latin typeface="+mn-lt"/>
                <a:ea typeface="+mn-ea"/>
                <a:cs typeface="+mn-cs"/>
              </a:rPr>
            </a:br>
            <a:endParaRPr lang="en-US" sz="24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2CC38A-2D7D-4B2D-9299-09C6B66C5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867" y="1892596"/>
            <a:ext cx="5493173" cy="4067938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 Results and Implications</a:t>
            </a:r>
            <a:endParaRPr lang="en-US" sz="2100" u="sng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70C0"/>
                </a:solidFill>
              </a:rPr>
              <a:t>Implication for research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70C0"/>
                </a:solidFill>
              </a:rPr>
              <a:t>More choices leads to decrease satisfaction/confidence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FF0000"/>
                </a:solidFill>
              </a:rPr>
              <a:t>Without clear vision of who are the users would lead to endless alternatives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70C0"/>
                </a:solidFill>
              </a:rPr>
              <a:t>Unnecessary complexity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70C0"/>
                </a:solidFill>
              </a:rPr>
              <a:t>Poor usability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70C0"/>
                </a:solidFill>
              </a:rPr>
              <a:t>Consumer frustration</a:t>
            </a:r>
          </a:p>
          <a:p>
            <a:pPr marL="566928" lvl="3" indent="0">
              <a:buNone/>
            </a:pPr>
            <a:endParaRPr lang="en-US" sz="2100" dirty="0">
              <a:solidFill>
                <a:schemeClr val="tx1"/>
              </a:solidFill>
            </a:endParaRPr>
          </a:p>
          <a:p>
            <a:pPr marL="566420" lvl="3" indent="0" algn="ctr">
              <a:buNone/>
            </a:pPr>
            <a:r>
              <a:rPr lang="en-US" sz="2100" dirty="0">
                <a:solidFill>
                  <a:schemeClr val="accent2"/>
                </a:solidFill>
              </a:rPr>
              <a:t>“ Design for everyone could lead to design for no one”</a:t>
            </a:r>
            <a:r>
              <a:rPr lang="en-US" sz="2100" i="0" dirty="0">
                <a:solidFill>
                  <a:schemeClr val="accent2"/>
                </a:solidFill>
                <a:effectLst/>
              </a:rPr>
              <a:t> </a:t>
            </a:r>
            <a:r>
              <a:rPr lang="en-US" sz="2100" i="0" dirty="0">
                <a:solidFill>
                  <a:schemeClr val="tx1"/>
                </a:solidFill>
                <a:effectLst/>
              </a:rPr>
              <a:t>(</a:t>
            </a:r>
            <a:r>
              <a:rPr lang="en-US" sz="2100" i="0" dirty="0" err="1">
                <a:solidFill>
                  <a:schemeClr val="tx1"/>
                </a:solidFill>
                <a:effectLst/>
              </a:rPr>
              <a:t>Miaskiewicz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i="0" dirty="0">
                <a:solidFill>
                  <a:schemeClr val="tx1"/>
                </a:solidFill>
                <a:effectLst/>
              </a:rPr>
              <a:t>&amp; Kozar, 2011</a:t>
            </a:r>
            <a:r>
              <a:rPr lang="en-US" sz="2100" b="0" i="0" u="none" strike="noStrike" baseline="0" dirty="0">
                <a:solidFill>
                  <a:schemeClr val="tx1"/>
                </a:solidFill>
              </a:rPr>
              <a:t>)</a:t>
            </a:r>
            <a:endParaRPr lang="en-US" sz="21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9814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B184B-4CD3-4064-B64D-354F5EA85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981" y="805912"/>
            <a:ext cx="12006020" cy="939089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+mn-lt"/>
                <a:ea typeface="+mn-ea"/>
                <a:cs typeface="+mn-cs"/>
              </a:rPr>
              <a:t>Personas and user-centered design: How can personas benefit product design processes?</a:t>
            </a:r>
            <a:br>
              <a:rPr lang="ru-RU" sz="2400" b="1" dirty="0">
                <a:latin typeface="+mn-lt"/>
                <a:ea typeface="+mn-ea"/>
                <a:cs typeface="+mn-cs"/>
              </a:rPr>
            </a:br>
            <a:endParaRPr lang="en-US" sz="24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2CC38A-2D7D-4B2D-9299-09C6B66C5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0846" y="1892596"/>
            <a:ext cx="4844194" cy="4067938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Results and Implications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Product requirements prioritization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Audience prioritization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Limit for whom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Limit what features are important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Limit alternatives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5425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B184B-4CD3-4064-B64D-354F5EA85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486" y="867904"/>
            <a:ext cx="11918196" cy="914399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+mn-lt"/>
                <a:ea typeface="+mn-ea"/>
                <a:cs typeface="+mn-cs"/>
              </a:rPr>
              <a:t>Personas and user-centered design: How can personas benefit product design processes?</a:t>
            </a:r>
            <a:br>
              <a:rPr lang="ru-RU" sz="2400" b="1" dirty="0">
                <a:latin typeface="+mn-lt"/>
                <a:ea typeface="+mn-ea"/>
                <a:cs typeface="+mn-cs"/>
              </a:rPr>
            </a:br>
            <a:endParaRPr lang="en-US" sz="24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2CC38A-2D7D-4B2D-9299-09C6B66C5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0845" y="1892596"/>
            <a:ext cx="9003021" cy="4067938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Conclusions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Evidence of benefits of using personas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70C0"/>
              </a:solidFill>
            </a:endParaRPr>
          </a:p>
          <a:p>
            <a:r>
              <a:rPr lang="en-US" dirty="0"/>
              <a:t>Significant benefit</a:t>
            </a:r>
          </a:p>
          <a:p>
            <a:r>
              <a:rPr lang="en-US" dirty="0"/>
              <a:t>Ability to focus design and overcome disconnection between designers and consumers… to establish a consumer-centered design…to narrow target consumers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7456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088796" y="2250599"/>
            <a:ext cx="10061171" cy="2470280"/>
          </a:xfrm>
        </p:spPr>
        <p:txBody>
          <a:bodyPr/>
          <a:lstStyle/>
          <a:p>
            <a:r>
              <a:rPr lang="en-US" dirty="0"/>
              <a:t>Thank you</a:t>
            </a:r>
            <a:r>
              <a:rPr lang="ru-RU" dirty="0"/>
              <a:t>! </a:t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001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Arial"/>
              </a:rPr>
              <a:t>Reference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170431" y="1845734"/>
            <a:ext cx="9960865" cy="4023360"/>
          </a:xfrm>
        </p:spPr>
        <p:txBody>
          <a:bodyPr>
            <a:normAutofit/>
          </a:bodyPr>
          <a:lstStyle/>
          <a:p>
            <a:r>
              <a:rPr lang="en-US" sz="2400" i="0" dirty="0" err="1">
                <a:solidFill>
                  <a:schemeClr val="tx1"/>
                </a:solidFill>
                <a:effectLst/>
              </a:rPr>
              <a:t>Miaskiewicz</a:t>
            </a:r>
            <a:r>
              <a:rPr lang="en-US" sz="2400" i="0" dirty="0">
                <a:solidFill>
                  <a:schemeClr val="tx1"/>
                </a:solidFill>
                <a:effectLst/>
              </a:rPr>
              <a:t>, T., &amp; </a:t>
            </a:r>
            <a:r>
              <a:rPr lang="en-US" sz="2400" i="0" dirty="0" err="1">
                <a:solidFill>
                  <a:schemeClr val="tx1"/>
                </a:solidFill>
                <a:effectLst/>
              </a:rPr>
              <a:t>Kozar</a:t>
            </a:r>
            <a:r>
              <a:rPr lang="en-US" sz="2400" i="0" dirty="0">
                <a:solidFill>
                  <a:schemeClr val="tx1"/>
                </a:solidFill>
                <a:effectLst/>
              </a:rPr>
              <a:t>, K. A. (2011). Personas and user-centered design: How can personas benefit product design processes? </a:t>
            </a:r>
            <a:r>
              <a:rPr lang="en-US" sz="2400" i="1" dirty="0">
                <a:solidFill>
                  <a:schemeClr val="tx1"/>
                </a:solidFill>
                <a:effectLst/>
              </a:rPr>
              <a:t>Design Studies</a:t>
            </a:r>
            <a:r>
              <a:rPr lang="en-US" sz="2400" i="0" dirty="0">
                <a:solidFill>
                  <a:schemeClr val="tx1"/>
                </a:solidFill>
                <a:effectLst/>
              </a:rPr>
              <a:t>, </a:t>
            </a:r>
            <a:r>
              <a:rPr lang="en-US" sz="2400" i="1" dirty="0">
                <a:solidFill>
                  <a:schemeClr val="tx1"/>
                </a:solidFill>
                <a:effectLst/>
              </a:rPr>
              <a:t>32</a:t>
            </a:r>
            <a:r>
              <a:rPr lang="en-US" sz="2400" i="0" dirty="0">
                <a:solidFill>
                  <a:schemeClr val="tx1"/>
                </a:solidFill>
                <a:effectLst/>
              </a:rPr>
              <a:t>(5), 417-430.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191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B184B-4CD3-4064-B64D-354F5EA85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846" y="1000092"/>
            <a:ext cx="9962707" cy="682917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alibri"/>
                <a:cs typeface="Calibri"/>
              </a:rPr>
              <a:t>Example 1</a:t>
            </a:r>
            <a:endParaRPr lang="en-US"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2CC38A-2D7D-4B2D-9299-09C6B66C5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7439" y="1892595"/>
            <a:ext cx="9375651" cy="43835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i="0" dirty="0" err="1">
                <a:effectLst/>
              </a:rPr>
              <a:t>Miaskiewicz</a:t>
            </a:r>
            <a:r>
              <a:rPr lang="en-US" sz="2000" i="0" dirty="0">
                <a:effectLst/>
              </a:rPr>
              <a:t>, T., &amp; </a:t>
            </a:r>
            <a:r>
              <a:rPr lang="en-US" sz="2000" i="0" dirty="0" err="1">
                <a:effectLst/>
              </a:rPr>
              <a:t>Kozar</a:t>
            </a:r>
            <a:r>
              <a:rPr lang="en-US" sz="2000" i="0" dirty="0">
                <a:effectLst/>
              </a:rPr>
              <a:t>, K. A. (2011). Personas and user-centered design: How can personas benefit product design processes? </a:t>
            </a:r>
            <a:r>
              <a:rPr lang="en-US" sz="2000" i="1" dirty="0">
                <a:effectLst/>
              </a:rPr>
              <a:t>Design studies</a:t>
            </a:r>
            <a:r>
              <a:rPr lang="en-US" sz="2000" i="0" dirty="0">
                <a:effectLst/>
              </a:rPr>
              <a:t>, </a:t>
            </a:r>
            <a:r>
              <a:rPr lang="en-US" sz="2000" i="1" dirty="0">
                <a:effectLst/>
              </a:rPr>
              <a:t>32</a:t>
            </a:r>
            <a:r>
              <a:rPr lang="en-US" sz="2000" i="0" dirty="0">
                <a:effectLst/>
              </a:rPr>
              <a:t>(5), 417-430.</a:t>
            </a:r>
            <a:endParaRPr lang="ru-RU" sz="2000" i="0" dirty="0">
              <a:effectLst/>
            </a:endParaRPr>
          </a:p>
          <a:p>
            <a:pPr algn="just"/>
            <a:r>
              <a:rPr lang="en-US" dirty="0"/>
              <a:t>User – a person who uses the service</a:t>
            </a:r>
            <a:r>
              <a:rPr lang="ru-RU" dirty="0"/>
              <a:t> (</a:t>
            </a:r>
            <a:r>
              <a:rPr lang="en-US" dirty="0"/>
              <a:t>patient, nurse, etc.)</a:t>
            </a:r>
            <a:endParaRPr lang="ru-RU" dirty="0"/>
          </a:p>
          <a:p>
            <a:pPr algn="just">
              <a:lnSpc>
                <a:spcPct val="100000"/>
              </a:lnSpc>
            </a:pPr>
            <a:r>
              <a:rPr lang="en-US" dirty="0"/>
              <a:t>Person – the nature of the group of users of the service</a:t>
            </a:r>
            <a:r>
              <a:rPr lang="ru-RU" dirty="0"/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i="1" dirty="0"/>
              <a:t> Explore PERSONAS as a strategy for addressing and conveying client needs…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i="1" dirty="0"/>
              <a:t>M</a:t>
            </a:r>
            <a:r>
              <a:rPr lang="en-US" sz="2000" i="1" dirty="0"/>
              <a:t>any fail to utilized this tool </a:t>
            </a:r>
            <a:r>
              <a:rPr lang="en-US" i="1" dirty="0"/>
              <a:t>in design process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50861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B184B-4CD3-4064-B64D-354F5EA85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64" y="660085"/>
            <a:ext cx="11406752" cy="954589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+mn-lt"/>
                <a:ea typeface="+mn-ea"/>
                <a:cs typeface="+mn-cs"/>
              </a:rPr>
              <a:t>Personas and user-centered design: How can personas benefit product design processes?</a:t>
            </a:r>
            <a:endParaRPr lang="en-US" sz="24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2CC38A-2D7D-4B2D-9299-09C6B66C5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0846" y="1892596"/>
            <a:ext cx="8181754" cy="4067938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Introduction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User-centered design</a:t>
            </a:r>
          </a:p>
          <a:p>
            <a:pPr marL="566420" lvl="2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Also known as, human-centered design, customer-centered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Philosophy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Involve users in design process</a:t>
            </a:r>
          </a:p>
        </p:txBody>
      </p:sp>
    </p:spTree>
    <p:extLst>
      <p:ext uri="{BB962C8B-B14F-4D97-AF65-F5344CB8AC3E}">
        <p14:creationId xmlns:p14="http://schemas.microsoft.com/office/powerpoint/2010/main" val="1415282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B184B-4CD3-4064-B64D-354F5EA85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983" y="821408"/>
            <a:ext cx="12037017" cy="954589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+mn-lt"/>
                <a:ea typeface="+mn-ea"/>
                <a:cs typeface="+mn-cs"/>
              </a:rPr>
              <a:t>Personas and user-centered design: How can personas benefit product design processes?</a:t>
            </a:r>
            <a:endParaRPr lang="en-US" sz="20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2CC38A-2D7D-4B2D-9299-09C6B66C5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0845" y="1892596"/>
            <a:ext cx="8555827" cy="4067938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 Introduction</a:t>
            </a:r>
            <a:endParaRPr lang="en-US" sz="2200" dirty="0">
              <a:cs typeface="Calibri"/>
            </a:endParaRPr>
          </a:p>
          <a:p>
            <a:pPr marL="200660" lvl="1" indent="0">
              <a:buNone/>
            </a:pPr>
            <a:r>
              <a:rPr lang="en-US" sz="2200" dirty="0">
                <a:solidFill>
                  <a:srgbClr val="0070C0"/>
                </a:solidFill>
              </a:rPr>
              <a:t>Personas</a:t>
            </a:r>
            <a:r>
              <a:rPr lang="ru-RU" sz="2200" dirty="0">
                <a:solidFill>
                  <a:srgbClr val="0070C0"/>
                </a:solidFill>
              </a:rPr>
              <a:t>:</a:t>
            </a:r>
            <a:endParaRPr lang="en-US" sz="2200" dirty="0">
              <a:solidFill>
                <a:srgbClr val="0070C0"/>
              </a:solidFill>
            </a:endParaRPr>
          </a:p>
          <a:p>
            <a:pPr marL="566420" lvl="2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‘fictitious, specific, concrete representations of target users’ (Pruitt &amp; Adlin, 2006, p 11; as cited in </a:t>
            </a:r>
            <a:r>
              <a:rPr lang="en-US" sz="2200" dirty="0" err="1">
                <a:solidFill>
                  <a:srgbClr val="0070C0"/>
                </a:solidFill>
              </a:rPr>
              <a:t>Miaskiewicz</a:t>
            </a:r>
            <a:r>
              <a:rPr lang="en-US" sz="2200" dirty="0">
                <a:solidFill>
                  <a:srgbClr val="0070C0"/>
                </a:solidFill>
              </a:rPr>
              <a:t> &amp; Kozar, 2011).</a:t>
            </a:r>
          </a:p>
          <a:p>
            <a:pPr marL="566420" lvl="2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Represent the aggregates of customers</a:t>
            </a:r>
          </a:p>
          <a:p>
            <a:pPr marL="384048" lvl="2" indent="0">
              <a:buNone/>
            </a:pPr>
            <a:endParaRPr lang="en-US" sz="2200" i="0" dirty="0">
              <a:solidFill>
                <a:schemeClr val="tx1"/>
              </a:solidFill>
              <a:effectLst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739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B184B-4CD3-4064-B64D-354F5EA85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969" y="743918"/>
            <a:ext cx="11794211" cy="1022888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Personas and user-centered design: How can personas benefit product design processes?</a:t>
            </a:r>
            <a:endParaRPr lang="en-US" sz="2400" b="1" dirty="0">
              <a:solidFill>
                <a:schemeClr val="tx1"/>
              </a:solidFill>
              <a:latin typeface="Calibri"/>
              <a:cs typeface="Calibri Ligh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2CC38A-2D7D-4B2D-9299-09C6B66C5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0846" y="1892596"/>
            <a:ext cx="4844194" cy="4067938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Calibri"/>
            </a:endParaRPr>
          </a:p>
          <a:p>
            <a:pPr marL="200660" lvl="1" indent="0">
              <a:buNone/>
            </a:pPr>
            <a:r>
              <a:rPr lang="en-US" sz="2200" dirty="0">
                <a:solidFill>
                  <a:srgbClr val="00B050"/>
                </a:solidFill>
              </a:rPr>
              <a:t>Characteristics of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Personas</a:t>
            </a:r>
            <a:r>
              <a:rPr lang="ru-RU" sz="2200" dirty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en-US" sz="2200" dirty="0">
              <a:solidFill>
                <a:schemeClr val="bg2">
                  <a:lumMod val="50000"/>
                </a:schemeClr>
              </a:solidFill>
              <a:cs typeface="Calibri"/>
            </a:endParaRPr>
          </a:p>
          <a:p>
            <a:pPr marL="566420" lvl="2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  <a:latin typeface="Calibri"/>
                <a:cs typeface="Calibri"/>
              </a:rPr>
              <a:t>Not a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 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effectLst/>
                <a:latin typeface="Calibri"/>
                <a:cs typeface="Calibri"/>
              </a:rPr>
              <a:t> real person</a:t>
            </a:r>
          </a:p>
          <a:p>
            <a:pPr marL="566420" lvl="2">
              <a:buFont typeface="Arial" panose="020B0604020202020204" pitchFamily="34" charset="0"/>
              <a:buChar char="•"/>
            </a:pPr>
            <a:r>
              <a:rPr lang="en-US" sz="2200" i="0" dirty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Have a name and picture</a:t>
            </a:r>
          </a:p>
          <a:p>
            <a:pPr marL="566420" lvl="2">
              <a:buFont typeface="Arial" panose="020B0604020202020204" pitchFamily="34" charset="0"/>
              <a:buChar char="•"/>
            </a:pPr>
            <a:r>
              <a:rPr lang="en-US" sz="2200" i="0" dirty="0">
                <a:solidFill>
                  <a:schemeClr val="bg2">
                    <a:lumMod val="50000"/>
                  </a:schemeClr>
                </a:solidFill>
                <a:effectLst/>
              </a:rPr>
              <a:t>Described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in a narrative</a:t>
            </a:r>
            <a:endParaRPr lang="en-US" sz="2200" dirty="0">
              <a:solidFill>
                <a:schemeClr val="bg2">
                  <a:lumMod val="50000"/>
                </a:schemeClr>
              </a:solidFill>
              <a:cs typeface="Calibri"/>
            </a:endParaRPr>
          </a:p>
          <a:p>
            <a:pPr marL="749300" lvl="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To make it realistic</a:t>
            </a:r>
            <a:endParaRPr lang="en-US" sz="2200" dirty="0">
              <a:solidFill>
                <a:schemeClr val="bg2">
                  <a:lumMod val="50000"/>
                </a:schemeClr>
              </a:solidFill>
              <a:cs typeface="Calibri"/>
            </a:endParaRPr>
          </a:p>
          <a:p>
            <a:pPr marL="749300" lvl="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Provide a story </a:t>
            </a:r>
            <a:endParaRPr lang="en-US" sz="2200" dirty="0">
              <a:solidFill>
                <a:schemeClr val="bg2">
                  <a:lumMod val="50000"/>
                </a:schemeClr>
              </a:solidFill>
              <a:cs typeface="Calibri"/>
            </a:endParaRPr>
          </a:p>
          <a:p>
            <a:pPr marL="566420" lvl="2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It starts with likes, dislikes, occupation, etc.</a:t>
            </a:r>
            <a:endParaRPr lang="en-US" sz="2200" dirty="0">
              <a:solidFill>
                <a:schemeClr val="bg2">
                  <a:lumMod val="50000"/>
                </a:schemeClr>
              </a:solidFill>
              <a:cs typeface="Calibri"/>
            </a:endParaRPr>
          </a:p>
          <a:p>
            <a:pPr marL="566420" lvl="2">
              <a:buFont typeface="Arial" panose="020B0604020202020204" pitchFamily="34" charset="0"/>
              <a:buChar char="•"/>
            </a:pPr>
            <a:r>
              <a:rPr lang="en-US" sz="2200" i="0" dirty="0">
                <a:solidFill>
                  <a:schemeClr val="accent2"/>
                </a:solidFill>
                <a:effectLst/>
              </a:rPr>
              <a:t>Inform design decision</a:t>
            </a:r>
            <a:endParaRPr lang="en-US" sz="2200" i="0" dirty="0">
              <a:solidFill>
                <a:schemeClr val="accent2"/>
              </a:solidFill>
              <a:effectLst/>
              <a:cs typeface="Calibri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</p:txBody>
      </p:sp>
      <p:pic>
        <p:nvPicPr>
          <p:cNvPr id="5" name="Picture 2" descr="Persona example 2">
            <a:extLst>
              <a:ext uri="{FF2B5EF4-FFF2-40B4-BE49-F238E27FC236}">
                <a16:creationId xmlns:a16="http://schemas.microsoft.com/office/drawing/2014/main" id="{FDEB4E18-03A8-5E41-8BD8-A317C2AEA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7954" y="1892596"/>
            <a:ext cx="2380085" cy="1409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7FD1E14-20C9-6E45-878D-4557D4FCAD0A}"/>
              </a:ext>
            </a:extLst>
          </p:cNvPr>
          <p:cNvSpPr txBox="1"/>
          <p:nvPr/>
        </p:nvSpPr>
        <p:spPr>
          <a:xfrm>
            <a:off x="5570264" y="5786242"/>
            <a:ext cx="662173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Photo credit to </a:t>
            </a:r>
            <a:r>
              <a:rPr lang="en-US" sz="1100" dirty="0">
                <a:hlinkClick r:id="rId4"/>
              </a:rPr>
              <a:t>https://www.keepitusable.com/blog/personas-why-is-it-important-to-understand-your-users/</a:t>
            </a:r>
            <a:endParaRPr lang="en-US" sz="1100" dirty="0"/>
          </a:p>
          <a:p>
            <a:r>
              <a:rPr lang="en-US" sz="1100" dirty="0"/>
              <a:t>Credit to </a:t>
            </a:r>
            <a:r>
              <a:rPr lang="en-US" sz="1100" dirty="0">
                <a:hlinkClick r:id="rId4"/>
              </a:rPr>
              <a:t>https://www.keepitusable.com/blog/personas-why-is-it-important-to-understand-your-users/</a:t>
            </a:r>
            <a:endParaRPr lang="en-US" sz="1100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004356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B184B-4CD3-4064-B64D-354F5EA85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486" y="759416"/>
            <a:ext cx="11840704" cy="101658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+mn-lt"/>
                <a:ea typeface="+mn-ea"/>
                <a:cs typeface="+mn-cs"/>
              </a:rPr>
              <a:t>Personas and user-centered design: How can personas benefit product design processes?</a:t>
            </a:r>
            <a:endParaRPr lang="en-US" sz="24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2CC38A-2D7D-4B2D-9299-09C6B66C5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0846" y="1892596"/>
            <a:ext cx="4844194" cy="406793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Introduction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Anecdotal evidence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Facilitate useful and usable design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Aid in designing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Provide a snapshot of personas literature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FF0000"/>
                </a:solidFill>
              </a:rPr>
              <a:t>Lack solid empirical grounding</a:t>
            </a:r>
          </a:p>
          <a:p>
            <a:pPr marL="384048" lvl="2" indent="0">
              <a:buNone/>
            </a:pPr>
            <a:endParaRPr lang="en-US" sz="2200" dirty="0">
              <a:solidFill>
                <a:srgbClr val="FF0000"/>
              </a:solidFill>
            </a:endParaRPr>
          </a:p>
          <a:p>
            <a:pPr marL="384048" lvl="2" indent="0">
              <a:buNone/>
            </a:pPr>
            <a:endParaRPr lang="en-US" sz="2200" i="0" dirty="0">
              <a:solidFill>
                <a:schemeClr val="tx1"/>
              </a:solidFill>
              <a:effectLst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068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B184B-4CD3-4064-B64D-354F5EA85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974" y="790414"/>
            <a:ext cx="12073180" cy="970085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+mn-lt"/>
                <a:ea typeface="+mn-ea"/>
                <a:cs typeface="+mn-cs"/>
              </a:rPr>
              <a:t>Personas and user-centered design: How can personas benefit product design processes?</a:t>
            </a:r>
            <a:endParaRPr lang="en-US" sz="24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2CC38A-2D7D-4B2D-9299-09C6B66C5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0845" y="1892596"/>
            <a:ext cx="9765021" cy="4067938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 Methods</a:t>
            </a:r>
            <a:endParaRPr lang="en-US" sz="2200" dirty="0">
              <a:cs typeface="Calibri"/>
            </a:endParaRPr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In this study…</a:t>
            </a:r>
          </a:p>
          <a:p>
            <a:pPr marL="566420" lvl="2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“the </a:t>
            </a:r>
            <a:r>
              <a:rPr lang="en-US" sz="2200" dirty="0">
                <a:solidFill>
                  <a:schemeClr val="accent2"/>
                </a:solidFill>
                <a:latin typeface="Calibri"/>
                <a:cs typeface="Calibri"/>
              </a:rPr>
              <a:t>Delphi method</a:t>
            </a:r>
            <a:r>
              <a:rPr lang="en-US" sz="2200" dirty="0">
                <a:solidFill>
                  <a:srgbClr val="0070C0"/>
                </a:solidFill>
              </a:rPr>
              <a:t> is used to examine personas and to provide a stronger foundation for future research on personas”(</a:t>
            </a:r>
            <a:r>
              <a:rPr lang="en-US" sz="2200" dirty="0" err="1">
                <a:solidFill>
                  <a:srgbClr val="0070C0"/>
                </a:solidFill>
              </a:rPr>
              <a:t>Miaskiewicz</a:t>
            </a:r>
            <a:r>
              <a:rPr lang="en-US" sz="2200" dirty="0">
                <a:solidFill>
                  <a:srgbClr val="0070C0"/>
                </a:solidFill>
              </a:rPr>
              <a:t> &amp; Kozar, 2011) </a:t>
            </a:r>
          </a:p>
          <a:p>
            <a:pPr marL="384048" lvl="2" indent="0">
              <a:buNone/>
            </a:pPr>
            <a:endParaRPr lang="en-US" sz="2200" i="0" dirty="0">
              <a:solidFill>
                <a:schemeClr val="tx1"/>
              </a:solidFill>
              <a:effectLst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782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B184B-4CD3-4064-B64D-354F5EA85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411" y="845021"/>
            <a:ext cx="12037017" cy="892594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+mn-lt"/>
                <a:ea typeface="+mn-ea"/>
                <a:cs typeface="+mn-cs"/>
              </a:rPr>
              <a:t>Personas and user-centered design: How can personas benefit product design processes?</a:t>
            </a:r>
            <a:endParaRPr lang="en-US" sz="20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2CC38A-2D7D-4B2D-9299-09C6B66C5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0845" y="1892596"/>
            <a:ext cx="10205287" cy="4067938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Methods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In this study…</a:t>
            </a:r>
          </a:p>
          <a:p>
            <a:pPr marL="566420" lvl="2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“The Delphi method is a group process used to seek, aggregate, and gain consensus on the opinions of a group of panelists” (Schmidt, 1997; as cited in </a:t>
            </a:r>
            <a:r>
              <a:rPr lang="en-US" sz="2200" dirty="0" err="1">
                <a:solidFill>
                  <a:srgbClr val="0070C0"/>
                </a:solidFill>
              </a:rPr>
              <a:t>Miaskiewicz</a:t>
            </a:r>
            <a:r>
              <a:rPr lang="en-US" sz="2200" dirty="0">
                <a:solidFill>
                  <a:srgbClr val="0070C0"/>
                </a:solidFill>
              </a:rPr>
              <a:t> &amp; Kozar, 2011)”.</a:t>
            </a:r>
          </a:p>
          <a:p>
            <a:pPr marL="384048" lvl="2" indent="0">
              <a:buNone/>
            </a:pPr>
            <a:endParaRPr lang="en-US" sz="2200" i="0" dirty="0">
              <a:solidFill>
                <a:schemeClr val="tx1"/>
              </a:solidFill>
              <a:effectLst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734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B184B-4CD3-4064-B64D-354F5EA85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472" y="836908"/>
            <a:ext cx="11928528" cy="908094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+mn-lt"/>
                <a:ea typeface="+mn-ea"/>
                <a:cs typeface="+mn-cs"/>
              </a:rPr>
              <a:t>Personas and user-centered design: How can personas benefit product design processes?</a:t>
            </a:r>
            <a:endParaRPr lang="en-US" sz="20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2CC38A-2D7D-4B2D-9299-09C6B66C5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1805" y="1953154"/>
            <a:ext cx="9450061" cy="406793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Results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Diverging views of how personas are beneficial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Moderate consensus among the experts on the benefits of personas</a:t>
            </a:r>
          </a:p>
        </p:txBody>
      </p:sp>
    </p:spTree>
    <p:extLst>
      <p:ext uri="{BB962C8B-B14F-4D97-AF65-F5344CB8AC3E}">
        <p14:creationId xmlns:p14="http://schemas.microsoft.com/office/powerpoint/2010/main" val="13371556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yvinė">
  <a:themeElements>
    <a:clrScheme name="Retrospektyvinė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yvinė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yvinė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Template" id="{F52BAE4A-3757-4BB5-BC6D-16B0C296CE13}" vid="{3F6DFB22-61F0-4797-B00A-C0AFD3CE9603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PPT_Template</Template>
  <TotalTime>1367</TotalTime>
  <Words>1030</Words>
  <Application>Microsoft Macintosh PowerPoint</Application>
  <PresentationFormat>Широкоэкранный</PresentationFormat>
  <Paragraphs>141</Paragraphs>
  <Slides>17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AdvTimes</vt:lpstr>
      <vt:lpstr>Arial</vt:lpstr>
      <vt:lpstr>Calibri</vt:lpstr>
      <vt:lpstr>Calibri Light</vt:lpstr>
      <vt:lpstr>Retrospektyvinė</vt:lpstr>
      <vt:lpstr>“Service design approach in the development of nursing services”  Example for Developing </vt:lpstr>
      <vt:lpstr>Example 1</vt:lpstr>
      <vt:lpstr>Personas and user-centered design: How can personas benefit product design processes?</vt:lpstr>
      <vt:lpstr>Personas and user-centered design: How can personas benefit product design processes?</vt:lpstr>
      <vt:lpstr>Personas and user-centered design: How can personas benefit product design processes?</vt:lpstr>
      <vt:lpstr>Personas and user-centered design: How can personas benefit product design processes?</vt:lpstr>
      <vt:lpstr>Personas and user-centered design: How can personas benefit product design processes?</vt:lpstr>
      <vt:lpstr>Personas and user-centered design: How can personas benefit product design processes?</vt:lpstr>
      <vt:lpstr>Personas and user-centered design: How can personas benefit product design processes?</vt:lpstr>
      <vt:lpstr>Personas and user-centered design: How can personas benefit product design processes? </vt:lpstr>
      <vt:lpstr>Personas and user-centered design: How can personas benefit product design processes? </vt:lpstr>
      <vt:lpstr>Personas and user-centered design: How can personas benefit product design processes? </vt:lpstr>
      <vt:lpstr>Personas and user-centered design: How can personas benefit product design processes? </vt:lpstr>
      <vt:lpstr>Personas and user-centered design: How can personas benefit product design processes? </vt:lpstr>
      <vt:lpstr>Personas and user-centered design: How can personas benefit product design processes? </vt:lpstr>
      <vt:lpstr>Thank you!  </vt:lpstr>
      <vt:lpstr>Reference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[TITLE]</dc:title>
  <dc:creator>Enrika Morkienė</dc:creator>
  <cp:lastModifiedBy>Қуаныш Жұлдыз</cp:lastModifiedBy>
  <cp:revision>171</cp:revision>
  <dcterms:created xsi:type="dcterms:W3CDTF">2021-02-03T14:20:44Z</dcterms:created>
  <dcterms:modified xsi:type="dcterms:W3CDTF">2023-01-10T15:41:39Z</dcterms:modified>
</cp:coreProperties>
</file>