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72" r:id="rId3"/>
    <p:sldId id="269" r:id="rId4"/>
    <p:sldId id="273" r:id="rId5"/>
    <p:sldId id="276" r:id="rId6"/>
    <p:sldId id="274" r:id="rId7"/>
    <p:sldId id="275" r:id="rId8"/>
    <p:sldId id="280" r:id="rId9"/>
    <p:sldId id="279" r:id="rId10"/>
    <p:sldId id="271" r:id="rId11"/>
    <p:sldId id="277" r:id="rId12"/>
    <p:sldId id="278" r:id="rId13"/>
    <p:sldId id="281" r:id="rId14"/>
    <p:sldId id="282" r:id="rId15"/>
    <p:sldId id="283" r:id="rId16"/>
    <p:sldId id="267" r:id="rId17"/>
    <p:sldId id="26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2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FA92B2-23BB-492A-BD10-C8F516A2F4BF}" v="85" dt="2022-01-12T16:52:23.875"/>
    <p1510:client id="{54EDD33B-4DCB-4426-86F2-54E8621F8609}" v="18" dt="2021-02-09T12:57:01.436"/>
    <p1510:client id="{55C7EDC4-AF33-4A91-AC87-A1A8E85B263F}" v="2" dt="2022-01-14T08:59:41.298"/>
    <p1510:client id="{ACC8B86D-1A69-4886-BE0C-5625389B56CE}" v="5" dt="2022-01-12T09:40:28.504"/>
    <p1510:client id="{E41B71D7-EB4B-43C5-91C4-6EBC59356743}" v="155" dt="2022-11-07T17:27:32.5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533" autoAdjust="0"/>
    <p:restoredTop sz="79159" autoAdjust="0"/>
  </p:normalViewPr>
  <p:slideViewPr>
    <p:cSldViewPr snapToGrid="0">
      <p:cViewPr varScale="1">
        <p:scale>
          <a:sx n="65" d="100"/>
          <a:sy n="65" d="100"/>
        </p:scale>
        <p:origin x="208" y="352"/>
      </p:cViewPr>
      <p:guideLst>
        <p:guide orient="horz" pos="624"/>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uza Saduyeva" userId="TSF3bWzFY985OGig8Ur8Ygu0WnGxazcmFeoruVVrycI=" providerId="None" clId="Web-{E41B71D7-EB4B-43C5-91C4-6EBC59356743}"/>
    <pc:docChg chg="modSld">
      <pc:chgData name="Feruza Saduyeva" userId="TSF3bWzFY985OGig8Ur8Ygu0WnGxazcmFeoruVVrycI=" providerId="None" clId="Web-{E41B71D7-EB4B-43C5-91C4-6EBC59356743}" dt="2022-11-07T17:27:32.511" v="153" actId="20577"/>
      <pc:docMkLst>
        <pc:docMk/>
      </pc:docMkLst>
      <pc:sldChg chg="modSp">
        <pc:chgData name="Feruza Saduyeva" userId="TSF3bWzFY985OGig8Ur8Ygu0WnGxazcmFeoruVVrycI=" providerId="None" clId="Web-{E41B71D7-EB4B-43C5-91C4-6EBC59356743}" dt="2022-11-07T17:18:05.916" v="2" actId="20577"/>
        <pc:sldMkLst>
          <pc:docMk/>
          <pc:sldMk cId="2090209965" sldId="256"/>
        </pc:sldMkLst>
        <pc:spChg chg="mod">
          <ac:chgData name="Feruza Saduyeva" userId="TSF3bWzFY985OGig8Ur8Ygu0WnGxazcmFeoruVVrycI=" providerId="None" clId="Web-{E41B71D7-EB4B-43C5-91C4-6EBC59356743}" dt="2022-11-07T17:17:52.025" v="0" actId="20577"/>
          <ac:spMkLst>
            <pc:docMk/>
            <pc:sldMk cId="2090209965" sldId="256"/>
            <ac:spMk id="2" creationId="{00000000-0000-0000-0000-000000000000}"/>
          </ac:spMkLst>
        </pc:spChg>
        <pc:spChg chg="mod">
          <ac:chgData name="Feruza Saduyeva" userId="TSF3bWzFY985OGig8Ur8Ygu0WnGxazcmFeoruVVrycI=" providerId="None" clId="Web-{E41B71D7-EB4B-43C5-91C4-6EBC59356743}" dt="2022-11-07T17:18:05.916" v="2" actId="20577"/>
          <ac:spMkLst>
            <pc:docMk/>
            <pc:sldMk cId="2090209965" sldId="256"/>
            <ac:spMk id="3" creationId="{00000000-0000-0000-0000-000000000000}"/>
          </ac:spMkLst>
        </pc:spChg>
      </pc:sldChg>
      <pc:sldChg chg="modSp">
        <pc:chgData name="Feruza Saduyeva" userId="TSF3bWzFY985OGig8Ur8Ygu0WnGxazcmFeoruVVrycI=" providerId="None" clId="Web-{E41B71D7-EB4B-43C5-91C4-6EBC59356743}" dt="2022-11-07T17:27:32.511" v="153" actId="20577"/>
        <pc:sldMkLst>
          <pc:docMk/>
          <pc:sldMk cId="1091919668" sldId="264"/>
        </pc:sldMkLst>
        <pc:spChg chg="mod">
          <ac:chgData name="Feruza Saduyeva" userId="TSF3bWzFY985OGig8Ur8Ygu0WnGxazcmFeoruVVrycI=" providerId="None" clId="Web-{E41B71D7-EB4B-43C5-91C4-6EBC59356743}" dt="2022-11-07T17:27:32.511" v="153" actId="20577"/>
          <ac:spMkLst>
            <pc:docMk/>
            <pc:sldMk cId="1091919668" sldId="264"/>
            <ac:spMk id="2" creationId="{00000000-0000-0000-0000-000000000000}"/>
          </ac:spMkLst>
        </pc:spChg>
      </pc:sldChg>
      <pc:sldChg chg="modSp">
        <pc:chgData name="Feruza Saduyeva" userId="TSF3bWzFY985OGig8Ur8Ygu0WnGxazcmFeoruVVrycI=" providerId="None" clId="Web-{E41B71D7-EB4B-43C5-91C4-6EBC59356743}" dt="2022-11-07T17:27:25.713" v="152" actId="20577"/>
        <pc:sldMkLst>
          <pc:docMk/>
          <pc:sldMk cId="3688001838" sldId="267"/>
        </pc:sldMkLst>
        <pc:spChg chg="mod">
          <ac:chgData name="Feruza Saduyeva" userId="TSF3bWzFY985OGig8Ur8Ygu0WnGxazcmFeoruVVrycI=" providerId="None" clId="Web-{E41B71D7-EB4B-43C5-91C4-6EBC59356743}" dt="2022-11-07T17:27:25.713" v="152" actId="20577"/>
          <ac:spMkLst>
            <pc:docMk/>
            <pc:sldMk cId="3688001838" sldId="267"/>
            <ac:spMk id="2" creationId="{00000000-0000-0000-0000-000000000000}"/>
          </ac:spMkLst>
        </pc:spChg>
      </pc:sldChg>
      <pc:sldChg chg="modSp">
        <pc:chgData name="Feruza Saduyeva" userId="TSF3bWzFY985OGig8Ur8Ygu0WnGxazcmFeoruVVrycI=" providerId="None" clId="Web-{E41B71D7-EB4B-43C5-91C4-6EBC59356743}" dt="2022-11-07T17:19:30.356" v="23" actId="20577"/>
        <pc:sldMkLst>
          <pc:docMk/>
          <pc:sldMk cId="1415282080" sldId="269"/>
        </pc:sldMkLst>
        <pc:spChg chg="mod">
          <ac:chgData name="Feruza Saduyeva" userId="TSF3bWzFY985OGig8Ur8Ygu0WnGxazcmFeoruVVrycI=" providerId="None" clId="Web-{E41B71D7-EB4B-43C5-91C4-6EBC59356743}" dt="2022-11-07T17:19:30.356" v="23" actId="20577"/>
          <ac:spMkLst>
            <pc:docMk/>
            <pc:sldMk cId="1415282080" sldId="269"/>
            <ac:spMk id="2" creationId="{346B184B-4CD3-4064-B64D-354F5EA85828}"/>
          </ac:spMkLst>
        </pc:spChg>
        <pc:spChg chg="mod">
          <ac:chgData name="Feruza Saduyeva" userId="TSF3bWzFY985OGig8Ur8Ygu0WnGxazcmFeoruVVrycI=" providerId="None" clId="Web-{E41B71D7-EB4B-43C5-91C4-6EBC59356743}" dt="2022-11-07T17:18:50.074" v="15" actId="20577"/>
          <ac:spMkLst>
            <pc:docMk/>
            <pc:sldMk cId="1415282080" sldId="269"/>
            <ac:spMk id="4" creationId="{E72CC38A-2D7D-4B2D-9299-09C6B66C57DE}"/>
          </ac:spMkLst>
        </pc:spChg>
        <pc:spChg chg="mod">
          <ac:chgData name="Feruza Saduyeva" userId="TSF3bWzFY985OGig8Ur8Ygu0WnGxazcmFeoruVVrycI=" providerId="None" clId="Web-{E41B71D7-EB4B-43C5-91C4-6EBC59356743}" dt="2022-11-07T17:19:03.746" v="18" actId="20577"/>
          <ac:spMkLst>
            <pc:docMk/>
            <pc:sldMk cId="1415282080" sldId="269"/>
            <ac:spMk id="6" creationId="{9DCE7DD5-21BC-4499-86E1-96EA8949B746}"/>
          </ac:spMkLst>
        </pc:spChg>
      </pc:sldChg>
      <pc:sldChg chg="modSp">
        <pc:chgData name="Feruza Saduyeva" userId="TSF3bWzFY985OGig8Ur8Ygu0WnGxazcmFeoruVVrycI=" providerId="None" clId="Web-{E41B71D7-EB4B-43C5-91C4-6EBC59356743}" dt="2022-11-07T17:24:08.755" v="101" actId="20577"/>
        <pc:sldMkLst>
          <pc:docMk/>
          <pc:sldMk cId="325013940" sldId="271"/>
        </pc:sldMkLst>
        <pc:spChg chg="mod">
          <ac:chgData name="Feruza Saduyeva" userId="TSF3bWzFY985OGig8Ur8Ygu0WnGxazcmFeoruVVrycI=" providerId="None" clId="Web-{E41B71D7-EB4B-43C5-91C4-6EBC59356743}" dt="2022-11-07T17:24:08.755" v="101" actId="20577"/>
          <ac:spMkLst>
            <pc:docMk/>
            <pc:sldMk cId="325013940" sldId="271"/>
            <ac:spMk id="2" creationId="{346B184B-4CD3-4064-B64D-354F5EA85828}"/>
          </ac:spMkLst>
        </pc:spChg>
        <pc:spChg chg="mod">
          <ac:chgData name="Feruza Saduyeva" userId="TSF3bWzFY985OGig8Ur8Ygu0WnGxazcmFeoruVVrycI=" providerId="None" clId="Web-{E41B71D7-EB4B-43C5-91C4-6EBC59356743}" dt="2022-11-07T17:23:40.129" v="95" actId="20577"/>
          <ac:spMkLst>
            <pc:docMk/>
            <pc:sldMk cId="325013940" sldId="271"/>
            <ac:spMk id="6" creationId="{9DCE7DD5-21BC-4499-86E1-96EA8949B746}"/>
          </ac:spMkLst>
        </pc:spChg>
      </pc:sldChg>
      <pc:sldChg chg="modSp">
        <pc:chgData name="Feruza Saduyeva" userId="TSF3bWzFY985OGig8Ur8Ygu0WnGxazcmFeoruVVrycI=" providerId="None" clId="Web-{E41B71D7-EB4B-43C5-91C4-6EBC59356743}" dt="2022-11-07T17:18:29.151" v="11" actId="20577"/>
        <pc:sldMkLst>
          <pc:docMk/>
          <pc:sldMk cId="250861498" sldId="272"/>
        </pc:sldMkLst>
        <pc:spChg chg="mod">
          <ac:chgData name="Feruza Saduyeva" userId="TSF3bWzFY985OGig8Ur8Ygu0WnGxazcmFeoruVVrycI=" providerId="None" clId="Web-{E41B71D7-EB4B-43C5-91C4-6EBC59356743}" dt="2022-11-07T17:18:29.151" v="11" actId="20577"/>
          <ac:spMkLst>
            <pc:docMk/>
            <pc:sldMk cId="250861498" sldId="272"/>
            <ac:spMk id="2" creationId="{346B184B-4CD3-4064-B64D-354F5EA85828}"/>
          </ac:spMkLst>
        </pc:spChg>
        <pc:spChg chg="mod">
          <ac:chgData name="Feruza Saduyeva" userId="TSF3bWzFY985OGig8Ur8Ygu0WnGxazcmFeoruVVrycI=" providerId="None" clId="Web-{E41B71D7-EB4B-43C5-91C4-6EBC59356743}" dt="2022-11-07T17:18:21.088" v="9" actId="14100"/>
          <ac:spMkLst>
            <pc:docMk/>
            <pc:sldMk cId="250861498" sldId="272"/>
            <ac:spMk id="4" creationId="{E72CC38A-2D7D-4B2D-9299-09C6B66C57DE}"/>
          </ac:spMkLst>
        </pc:spChg>
        <pc:spChg chg="mod">
          <ac:chgData name="Feruza Saduyeva" userId="TSF3bWzFY985OGig8Ur8Ygu0WnGxazcmFeoruVVrycI=" providerId="None" clId="Web-{E41B71D7-EB4B-43C5-91C4-6EBC59356743}" dt="2022-11-07T17:18:21.088" v="9" actId="14100"/>
          <ac:spMkLst>
            <pc:docMk/>
            <pc:sldMk cId="250861498" sldId="272"/>
            <ac:spMk id="6" creationId="{9DCE7DD5-21BC-4499-86E1-96EA8949B746}"/>
          </ac:spMkLst>
        </pc:spChg>
      </pc:sldChg>
      <pc:sldChg chg="modSp">
        <pc:chgData name="Feruza Saduyeva" userId="TSF3bWzFY985OGig8Ur8Ygu0WnGxazcmFeoruVVrycI=" providerId="None" clId="Web-{E41B71D7-EB4B-43C5-91C4-6EBC59356743}" dt="2022-11-07T17:20:15.264" v="33" actId="20577"/>
        <pc:sldMkLst>
          <pc:docMk/>
          <pc:sldMk cId="2345739155" sldId="273"/>
        </pc:sldMkLst>
        <pc:spChg chg="mod">
          <ac:chgData name="Feruza Saduyeva" userId="TSF3bWzFY985OGig8Ur8Ygu0WnGxazcmFeoruVVrycI=" providerId="None" clId="Web-{E41B71D7-EB4B-43C5-91C4-6EBC59356743}" dt="2022-11-07T17:20:15.264" v="33" actId="20577"/>
          <ac:spMkLst>
            <pc:docMk/>
            <pc:sldMk cId="2345739155" sldId="273"/>
            <ac:spMk id="2" creationId="{346B184B-4CD3-4064-B64D-354F5EA85828}"/>
          </ac:spMkLst>
        </pc:spChg>
        <pc:spChg chg="mod">
          <ac:chgData name="Feruza Saduyeva" userId="TSF3bWzFY985OGig8Ur8Ygu0WnGxazcmFeoruVVrycI=" providerId="None" clId="Web-{E41B71D7-EB4B-43C5-91C4-6EBC59356743}" dt="2022-11-07T17:19:38.653" v="24"/>
          <ac:spMkLst>
            <pc:docMk/>
            <pc:sldMk cId="2345739155" sldId="273"/>
            <ac:spMk id="4" creationId="{E72CC38A-2D7D-4B2D-9299-09C6B66C57DE}"/>
          </ac:spMkLst>
        </pc:spChg>
        <pc:spChg chg="mod">
          <ac:chgData name="Feruza Saduyeva" userId="TSF3bWzFY985OGig8Ur8Ygu0WnGxazcmFeoruVVrycI=" providerId="None" clId="Web-{E41B71D7-EB4B-43C5-91C4-6EBC59356743}" dt="2022-11-07T17:19:51.122" v="27" actId="20577"/>
          <ac:spMkLst>
            <pc:docMk/>
            <pc:sldMk cId="2345739155" sldId="273"/>
            <ac:spMk id="6" creationId="{9DCE7DD5-21BC-4499-86E1-96EA8949B746}"/>
          </ac:spMkLst>
        </pc:spChg>
      </pc:sldChg>
      <pc:sldChg chg="modSp">
        <pc:chgData name="Feruza Saduyeva" userId="TSF3bWzFY985OGig8Ur8Ygu0WnGxazcmFeoruVVrycI=" providerId="None" clId="Web-{E41B71D7-EB4B-43C5-91C4-6EBC59356743}" dt="2022-11-07T17:21:45.407" v="59" actId="20577"/>
        <pc:sldMkLst>
          <pc:docMk/>
          <pc:sldMk cId="2582068612" sldId="274"/>
        </pc:sldMkLst>
        <pc:spChg chg="mod">
          <ac:chgData name="Feruza Saduyeva" userId="TSF3bWzFY985OGig8Ur8Ygu0WnGxazcmFeoruVVrycI=" providerId="None" clId="Web-{E41B71D7-EB4B-43C5-91C4-6EBC59356743}" dt="2022-11-07T17:21:45.407" v="59" actId="20577"/>
          <ac:spMkLst>
            <pc:docMk/>
            <pc:sldMk cId="2582068612" sldId="274"/>
            <ac:spMk id="2" creationId="{346B184B-4CD3-4064-B64D-354F5EA85828}"/>
          </ac:spMkLst>
        </pc:spChg>
        <pc:spChg chg="mod">
          <ac:chgData name="Feruza Saduyeva" userId="TSF3bWzFY985OGig8Ur8Ygu0WnGxazcmFeoruVVrycI=" providerId="None" clId="Web-{E41B71D7-EB4B-43C5-91C4-6EBC59356743}" dt="2022-11-07T17:21:19.203" v="49"/>
          <ac:spMkLst>
            <pc:docMk/>
            <pc:sldMk cId="2582068612" sldId="274"/>
            <ac:spMk id="4" creationId="{E72CC38A-2D7D-4B2D-9299-09C6B66C57DE}"/>
          </ac:spMkLst>
        </pc:spChg>
        <pc:spChg chg="mod">
          <ac:chgData name="Feruza Saduyeva" userId="TSF3bWzFY985OGig8Ur8Ygu0WnGxazcmFeoruVVrycI=" providerId="None" clId="Web-{E41B71D7-EB4B-43C5-91C4-6EBC59356743}" dt="2022-11-07T17:21:21.547" v="50" actId="20577"/>
          <ac:spMkLst>
            <pc:docMk/>
            <pc:sldMk cId="2582068612" sldId="274"/>
            <ac:spMk id="6" creationId="{9DCE7DD5-21BC-4499-86E1-96EA8949B746}"/>
          </ac:spMkLst>
        </pc:spChg>
      </pc:sldChg>
      <pc:sldChg chg="modSp">
        <pc:chgData name="Feruza Saduyeva" userId="TSF3bWzFY985OGig8Ur8Ygu0WnGxazcmFeoruVVrycI=" providerId="None" clId="Web-{E41B71D7-EB4B-43C5-91C4-6EBC59356743}" dt="2022-11-07T17:22:28.986" v="71" actId="20577"/>
        <pc:sldMkLst>
          <pc:docMk/>
          <pc:sldMk cId="3820782374" sldId="275"/>
        </pc:sldMkLst>
        <pc:spChg chg="mod">
          <ac:chgData name="Feruza Saduyeva" userId="TSF3bWzFY985OGig8Ur8Ygu0WnGxazcmFeoruVVrycI=" providerId="None" clId="Web-{E41B71D7-EB4B-43C5-91C4-6EBC59356743}" dt="2022-11-07T17:22:28.986" v="71" actId="20577"/>
          <ac:spMkLst>
            <pc:docMk/>
            <pc:sldMk cId="3820782374" sldId="275"/>
            <ac:spMk id="2" creationId="{346B184B-4CD3-4064-B64D-354F5EA85828}"/>
          </ac:spMkLst>
        </pc:spChg>
        <pc:spChg chg="mod">
          <ac:chgData name="Feruza Saduyeva" userId="TSF3bWzFY985OGig8Ur8Ygu0WnGxazcmFeoruVVrycI=" providerId="None" clId="Web-{E41B71D7-EB4B-43C5-91C4-6EBC59356743}" dt="2022-11-07T17:22:01.017" v="61"/>
          <ac:spMkLst>
            <pc:docMk/>
            <pc:sldMk cId="3820782374" sldId="275"/>
            <ac:spMk id="4" creationId="{E72CC38A-2D7D-4B2D-9299-09C6B66C57DE}"/>
          </ac:spMkLst>
        </pc:spChg>
        <pc:spChg chg="mod">
          <ac:chgData name="Feruza Saduyeva" userId="TSF3bWzFY985OGig8Ur8Ygu0WnGxazcmFeoruVVrycI=" providerId="None" clId="Web-{E41B71D7-EB4B-43C5-91C4-6EBC59356743}" dt="2022-11-07T17:22:07.111" v="63" actId="20577"/>
          <ac:spMkLst>
            <pc:docMk/>
            <pc:sldMk cId="3820782374" sldId="275"/>
            <ac:spMk id="6" creationId="{9DCE7DD5-21BC-4499-86E1-96EA8949B746}"/>
          </ac:spMkLst>
        </pc:spChg>
      </pc:sldChg>
      <pc:sldChg chg="modSp">
        <pc:chgData name="Feruza Saduyeva" userId="TSF3bWzFY985OGig8Ur8Ygu0WnGxazcmFeoruVVrycI=" providerId="None" clId="Web-{E41B71D7-EB4B-43C5-91C4-6EBC59356743}" dt="2022-11-07T17:21:06.828" v="47" actId="20577"/>
        <pc:sldMkLst>
          <pc:docMk/>
          <pc:sldMk cId="3004356701" sldId="276"/>
        </pc:sldMkLst>
        <pc:spChg chg="mod">
          <ac:chgData name="Feruza Saduyeva" userId="TSF3bWzFY985OGig8Ur8Ygu0WnGxazcmFeoruVVrycI=" providerId="None" clId="Web-{E41B71D7-EB4B-43C5-91C4-6EBC59356743}" dt="2022-11-07T17:21:06.828" v="47" actId="20577"/>
          <ac:spMkLst>
            <pc:docMk/>
            <pc:sldMk cId="3004356701" sldId="276"/>
            <ac:spMk id="2" creationId="{346B184B-4CD3-4064-B64D-354F5EA85828}"/>
          </ac:spMkLst>
        </pc:spChg>
        <pc:spChg chg="mod">
          <ac:chgData name="Feruza Saduyeva" userId="TSF3bWzFY985OGig8Ur8Ygu0WnGxazcmFeoruVVrycI=" providerId="None" clId="Web-{E41B71D7-EB4B-43C5-91C4-6EBC59356743}" dt="2022-11-07T17:20:44.171" v="40" actId="20577"/>
          <ac:spMkLst>
            <pc:docMk/>
            <pc:sldMk cId="3004356701" sldId="276"/>
            <ac:spMk id="4" creationId="{E72CC38A-2D7D-4B2D-9299-09C6B66C57DE}"/>
          </ac:spMkLst>
        </pc:spChg>
        <pc:spChg chg="mod">
          <ac:chgData name="Feruza Saduyeva" userId="TSF3bWzFY985OGig8Ur8Ygu0WnGxazcmFeoruVVrycI=" providerId="None" clId="Web-{E41B71D7-EB4B-43C5-91C4-6EBC59356743}" dt="2022-11-07T17:20:37.327" v="38" actId="20577"/>
          <ac:spMkLst>
            <pc:docMk/>
            <pc:sldMk cId="3004356701" sldId="276"/>
            <ac:spMk id="6" creationId="{9DCE7DD5-21BC-4499-86E1-96EA8949B746}"/>
          </ac:spMkLst>
        </pc:spChg>
      </pc:sldChg>
      <pc:sldChg chg="modSp">
        <pc:chgData name="Feruza Saduyeva" userId="TSF3bWzFY985OGig8Ur8Ygu0WnGxazcmFeoruVVrycI=" providerId="None" clId="Web-{E41B71D7-EB4B-43C5-91C4-6EBC59356743}" dt="2022-11-07T17:24:51.115" v="112" actId="20577"/>
        <pc:sldMkLst>
          <pc:docMk/>
          <pc:sldMk cId="471892899" sldId="277"/>
        </pc:sldMkLst>
        <pc:spChg chg="mod">
          <ac:chgData name="Feruza Saduyeva" userId="TSF3bWzFY985OGig8Ur8Ygu0WnGxazcmFeoruVVrycI=" providerId="None" clId="Web-{E41B71D7-EB4B-43C5-91C4-6EBC59356743}" dt="2022-11-07T17:24:51.115" v="112" actId="20577"/>
          <ac:spMkLst>
            <pc:docMk/>
            <pc:sldMk cId="471892899" sldId="277"/>
            <ac:spMk id="2" creationId="{346B184B-4CD3-4064-B64D-354F5EA85828}"/>
          </ac:spMkLst>
        </pc:spChg>
        <pc:spChg chg="mod">
          <ac:chgData name="Feruza Saduyeva" userId="TSF3bWzFY985OGig8Ur8Ygu0WnGxazcmFeoruVVrycI=" providerId="None" clId="Web-{E41B71D7-EB4B-43C5-91C4-6EBC59356743}" dt="2022-11-07T17:24:25.693" v="102"/>
          <ac:spMkLst>
            <pc:docMk/>
            <pc:sldMk cId="471892899" sldId="277"/>
            <ac:spMk id="4" creationId="{E72CC38A-2D7D-4B2D-9299-09C6B66C57DE}"/>
          </ac:spMkLst>
        </pc:spChg>
        <pc:spChg chg="mod">
          <ac:chgData name="Feruza Saduyeva" userId="TSF3bWzFY985OGig8Ur8Ygu0WnGxazcmFeoruVVrycI=" providerId="None" clId="Web-{E41B71D7-EB4B-43C5-91C4-6EBC59356743}" dt="2022-11-07T17:24:29.646" v="104" actId="20577"/>
          <ac:spMkLst>
            <pc:docMk/>
            <pc:sldMk cId="471892899" sldId="277"/>
            <ac:spMk id="6" creationId="{9DCE7DD5-21BC-4499-86E1-96EA8949B746}"/>
          </ac:spMkLst>
        </pc:spChg>
      </pc:sldChg>
      <pc:sldChg chg="modSp">
        <pc:chgData name="Feruza Saduyeva" userId="TSF3bWzFY985OGig8Ur8Ygu0WnGxazcmFeoruVVrycI=" providerId="None" clId="Web-{E41B71D7-EB4B-43C5-91C4-6EBC59356743}" dt="2022-11-07T17:25:19.241" v="120" actId="20577"/>
        <pc:sldMkLst>
          <pc:docMk/>
          <pc:sldMk cId="121370096" sldId="278"/>
        </pc:sldMkLst>
        <pc:spChg chg="mod">
          <ac:chgData name="Feruza Saduyeva" userId="TSF3bWzFY985OGig8Ur8Ygu0WnGxazcmFeoruVVrycI=" providerId="None" clId="Web-{E41B71D7-EB4B-43C5-91C4-6EBC59356743}" dt="2022-11-07T17:25:19.241" v="120" actId="20577"/>
          <ac:spMkLst>
            <pc:docMk/>
            <pc:sldMk cId="121370096" sldId="278"/>
            <ac:spMk id="2" creationId="{346B184B-4CD3-4064-B64D-354F5EA85828}"/>
          </ac:spMkLst>
        </pc:spChg>
        <pc:spChg chg="mod">
          <ac:chgData name="Feruza Saduyeva" userId="TSF3bWzFY985OGig8Ur8Ygu0WnGxazcmFeoruVVrycI=" providerId="None" clId="Web-{E41B71D7-EB4B-43C5-91C4-6EBC59356743}" dt="2022-11-07T17:24:58.272" v="113"/>
          <ac:spMkLst>
            <pc:docMk/>
            <pc:sldMk cId="121370096" sldId="278"/>
            <ac:spMk id="4" creationId="{E72CC38A-2D7D-4B2D-9299-09C6B66C57DE}"/>
          </ac:spMkLst>
        </pc:spChg>
        <pc:spChg chg="mod">
          <ac:chgData name="Feruza Saduyeva" userId="TSF3bWzFY985OGig8Ur8Ygu0WnGxazcmFeoruVVrycI=" providerId="None" clId="Web-{E41B71D7-EB4B-43C5-91C4-6EBC59356743}" dt="2022-11-07T17:25:08.444" v="116" actId="20577"/>
          <ac:spMkLst>
            <pc:docMk/>
            <pc:sldMk cId="121370096" sldId="278"/>
            <ac:spMk id="6" creationId="{9DCE7DD5-21BC-4499-86E1-96EA8949B746}"/>
          </ac:spMkLst>
        </pc:spChg>
      </pc:sldChg>
      <pc:sldChg chg="modSp">
        <pc:chgData name="Feruza Saduyeva" userId="TSF3bWzFY985OGig8Ur8Ygu0WnGxazcmFeoruVVrycI=" providerId="None" clId="Web-{E41B71D7-EB4B-43C5-91C4-6EBC59356743}" dt="2022-11-07T17:23:28.410" v="93" actId="20577"/>
        <pc:sldMkLst>
          <pc:docMk/>
          <pc:sldMk cId="1337155636" sldId="279"/>
        </pc:sldMkLst>
        <pc:spChg chg="mod">
          <ac:chgData name="Feruza Saduyeva" userId="TSF3bWzFY985OGig8Ur8Ygu0WnGxazcmFeoruVVrycI=" providerId="None" clId="Web-{E41B71D7-EB4B-43C5-91C4-6EBC59356743}" dt="2022-11-07T17:23:28.410" v="93" actId="20577"/>
          <ac:spMkLst>
            <pc:docMk/>
            <pc:sldMk cId="1337155636" sldId="279"/>
            <ac:spMk id="2" creationId="{346B184B-4CD3-4064-B64D-354F5EA85828}"/>
          </ac:spMkLst>
        </pc:spChg>
        <pc:spChg chg="mod">
          <ac:chgData name="Feruza Saduyeva" userId="TSF3bWzFY985OGig8Ur8Ygu0WnGxazcmFeoruVVrycI=" providerId="None" clId="Web-{E41B71D7-EB4B-43C5-91C4-6EBC59356743}" dt="2022-11-07T17:23:09.315" v="85"/>
          <ac:spMkLst>
            <pc:docMk/>
            <pc:sldMk cId="1337155636" sldId="279"/>
            <ac:spMk id="4" creationId="{E72CC38A-2D7D-4B2D-9299-09C6B66C57DE}"/>
          </ac:spMkLst>
        </pc:spChg>
        <pc:spChg chg="mod">
          <ac:chgData name="Feruza Saduyeva" userId="TSF3bWzFY985OGig8Ur8Ygu0WnGxazcmFeoruVVrycI=" providerId="None" clId="Web-{E41B71D7-EB4B-43C5-91C4-6EBC59356743}" dt="2022-11-07T17:23:11.659" v="86" actId="20577"/>
          <ac:spMkLst>
            <pc:docMk/>
            <pc:sldMk cId="1337155636" sldId="279"/>
            <ac:spMk id="6" creationId="{9DCE7DD5-21BC-4499-86E1-96EA8949B746}"/>
          </ac:spMkLst>
        </pc:spChg>
      </pc:sldChg>
      <pc:sldChg chg="modSp">
        <pc:chgData name="Feruza Saduyeva" userId="TSF3bWzFY985OGig8Ur8Ygu0WnGxazcmFeoruVVrycI=" providerId="None" clId="Web-{E41B71D7-EB4B-43C5-91C4-6EBC59356743}" dt="2022-11-07T17:22:59.971" v="82" actId="20577"/>
        <pc:sldMkLst>
          <pc:docMk/>
          <pc:sldMk cId="3388734485" sldId="280"/>
        </pc:sldMkLst>
        <pc:spChg chg="mod">
          <ac:chgData name="Feruza Saduyeva" userId="TSF3bWzFY985OGig8Ur8Ygu0WnGxazcmFeoruVVrycI=" providerId="None" clId="Web-{E41B71D7-EB4B-43C5-91C4-6EBC59356743}" dt="2022-11-07T17:22:59.971" v="82" actId="20577"/>
          <ac:spMkLst>
            <pc:docMk/>
            <pc:sldMk cId="3388734485" sldId="280"/>
            <ac:spMk id="2" creationId="{346B184B-4CD3-4064-B64D-354F5EA85828}"/>
          </ac:spMkLst>
        </pc:spChg>
        <pc:spChg chg="mod">
          <ac:chgData name="Feruza Saduyeva" userId="TSF3bWzFY985OGig8Ur8Ygu0WnGxazcmFeoruVVrycI=" providerId="None" clId="Web-{E41B71D7-EB4B-43C5-91C4-6EBC59356743}" dt="2022-11-07T17:22:37.377" v="73" actId="20577"/>
          <ac:spMkLst>
            <pc:docMk/>
            <pc:sldMk cId="3388734485" sldId="280"/>
            <ac:spMk id="4" creationId="{E72CC38A-2D7D-4B2D-9299-09C6B66C57DE}"/>
          </ac:spMkLst>
        </pc:spChg>
        <pc:spChg chg="mod">
          <ac:chgData name="Feruza Saduyeva" userId="TSF3bWzFY985OGig8Ur8Ygu0WnGxazcmFeoruVVrycI=" providerId="None" clId="Web-{E41B71D7-EB4B-43C5-91C4-6EBC59356743}" dt="2022-11-07T17:22:40.002" v="75" actId="20577"/>
          <ac:spMkLst>
            <pc:docMk/>
            <pc:sldMk cId="3388734485" sldId="280"/>
            <ac:spMk id="6" creationId="{9DCE7DD5-21BC-4499-86E1-96EA8949B746}"/>
          </ac:spMkLst>
        </pc:spChg>
      </pc:sldChg>
      <pc:sldChg chg="modSp">
        <pc:chgData name="Feruza Saduyeva" userId="TSF3bWzFY985OGig8Ur8Ygu0WnGxazcmFeoruVVrycI=" providerId="None" clId="Web-{E41B71D7-EB4B-43C5-91C4-6EBC59356743}" dt="2022-11-07T17:26:00.367" v="131" actId="20577"/>
        <pc:sldMkLst>
          <pc:docMk/>
          <pc:sldMk cId="3369814123" sldId="281"/>
        </pc:sldMkLst>
        <pc:spChg chg="mod">
          <ac:chgData name="Feruza Saduyeva" userId="TSF3bWzFY985OGig8Ur8Ygu0WnGxazcmFeoruVVrycI=" providerId="None" clId="Web-{E41B71D7-EB4B-43C5-91C4-6EBC59356743}" dt="2022-11-07T17:26:00.367" v="131" actId="20577"/>
          <ac:spMkLst>
            <pc:docMk/>
            <pc:sldMk cId="3369814123" sldId="281"/>
            <ac:spMk id="2" creationId="{346B184B-4CD3-4064-B64D-354F5EA85828}"/>
          </ac:spMkLst>
        </pc:spChg>
        <pc:spChg chg="mod">
          <ac:chgData name="Feruza Saduyeva" userId="TSF3bWzFY985OGig8Ur8Ygu0WnGxazcmFeoruVVrycI=" providerId="None" clId="Web-{E41B71D7-EB4B-43C5-91C4-6EBC59356743}" dt="2022-11-07T17:25:35.913" v="123" actId="20577"/>
          <ac:spMkLst>
            <pc:docMk/>
            <pc:sldMk cId="3369814123" sldId="281"/>
            <ac:spMk id="4" creationId="{E72CC38A-2D7D-4B2D-9299-09C6B66C57DE}"/>
          </ac:spMkLst>
        </pc:spChg>
        <pc:spChg chg="mod">
          <ac:chgData name="Feruza Saduyeva" userId="TSF3bWzFY985OGig8Ur8Ygu0WnGxazcmFeoruVVrycI=" providerId="None" clId="Web-{E41B71D7-EB4B-43C5-91C4-6EBC59356743}" dt="2022-11-07T17:25:42.617" v="125" actId="20577"/>
          <ac:spMkLst>
            <pc:docMk/>
            <pc:sldMk cId="3369814123" sldId="281"/>
            <ac:spMk id="6" creationId="{9DCE7DD5-21BC-4499-86E1-96EA8949B746}"/>
          </ac:spMkLst>
        </pc:spChg>
      </pc:sldChg>
      <pc:sldChg chg="modSp">
        <pc:chgData name="Feruza Saduyeva" userId="TSF3bWzFY985OGig8Ur8Ygu0WnGxazcmFeoruVVrycI=" providerId="None" clId="Web-{E41B71D7-EB4B-43C5-91C4-6EBC59356743}" dt="2022-11-07T17:26:32.899" v="140" actId="20577"/>
        <pc:sldMkLst>
          <pc:docMk/>
          <pc:sldMk cId="415425162" sldId="282"/>
        </pc:sldMkLst>
        <pc:spChg chg="mod">
          <ac:chgData name="Feruza Saduyeva" userId="TSF3bWzFY985OGig8Ur8Ygu0WnGxazcmFeoruVVrycI=" providerId="None" clId="Web-{E41B71D7-EB4B-43C5-91C4-6EBC59356743}" dt="2022-11-07T17:26:22.977" v="137" actId="20577"/>
          <ac:spMkLst>
            <pc:docMk/>
            <pc:sldMk cId="415425162" sldId="282"/>
            <ac:spMk id="2" creationId="{346B184B-4CD3-4064-B64D-354F5EA85828}"/>
          </ac:spMkLst>
        </pc:spChg>
        <pc:spChg chg="mod">
          <ac:chgData name="Feruza Saduyeva" userId="TSF3bWzFY985OGig8Ur8Ygu0WnGxazcmFeoruVVrycI=" providerId="None" clId="Web-{E41B71D7-EB4B-43C5-91C4-6EBC59356743}" dt="2022-11-07T17:26:28.134" v="138"/>
          <ac:spMkLst>
            <pc:docMk/>
            <pc:sldMk cId="415425162" sldId="282"/>
            <ac:spMk id="4" creationId="{E72CC38A-2D7D-4B2D-9299-09C6B66C57DE}"/>
          </ac:spMkLst>
        </pc:spChg>
        <pc:spChg chg="mod">
          <ac:chgData name="Feruza Saduyeva" userId="TSF3bWzFY985OGig8Ur8Ygu0WnGxazcmFeoruVVrycI=" providerId="None" clId="Web-{E41B71D7-EB4B-43C5-91C4-6EBC59356743}" dt="2022-11-07T17:26:32.899" v="140" actId="20577"/>
          <ac:spMkLst>
            <pc:docMk/>
            <pc:sldMk cId="415425162" sldId="282"/>
            <ac:spMk id="6" creationId="{9DCE7DD5-21BC-4499-86E1-96EA8949B746}"/>
          </ac:spMkLst>
        </pc:spChg>
      </pc:sldChg>
      <pc:sldChg chg="modSp">
        <pc:chgData name="Feruza Saduyeva" userId="TSF3bWzFY985OGig8Ur8Ygu0WnGxazcmFeoruVVrycI=" providerId="None" clId="Web-{E41B71D7-EB4B-43C5-91C4-6EBC59356743}" dt="2022-11-07T17:27:20.713" v="151" actId="20577"/>
        <pc:sldMkLst>
          <pc:docMk/>
          <pc:sldMk cId="2487456975" sldId="283"/>
        </pc:sldMkLst>
        <pc:spChg chg="mod">
          <ac:chgData name="Feruza Saduyeva" userId="TSF3bWzFY985OGig8Ur8Ygu0WnGxazcmFeoruVVrycI=" providerId="None" clId="Web-{E41B71D7-EB4B-43C5-91C4-6EBC59356743}" dt="2022-11-07T17:27:20.713" v="151" actId="20577"/>
          <ac:spMkLst>
            <pc:docMk/>
            <pc:sldMk cId="2487456975" sldId="283"/>
            <ac:spMk id="2" creationId="{346B184B-4CD3-4064-B64D-354F5EA85828}"/>
          </ac:spMkLst>
        </pc:spChg>
        <pc:spChg chg="mod">
          <ac:chgData name="Feruza Saduyeva" userId="TSF3bWzFY985OGig8Ur8Ygu0WnGxazcmFeoruVVrycI=" providerId="None" clId="Web-{E41B71D7-EB4B-43C5-91C4-6EBC59356743}" dt="2022-11-07T17:26:41.618" v="141"/>
          <ac:spMkLst>
            <pc:docMk/>
            <pc:sldMk cId="2487456975" sldId="283"/>
            <ac:spMk id="4" creationId="{E72CC38A-2D7D-4B2D-9299-09C6B66C57DE}"/>
          </ac:spMkLst>
        </pc:spChg>
        <pc:spChg chg="mod">
          <ac:chgData name="Feruza Saduyeva" userId="TSF3bWzFY985OGig8Ur8Ygu0WnGxazcmFeoruVVrycI=" providerId="None" clId="Web-{E41B71D7-EB4B-43C5-91C4-6EBC59356743}" dt="2022-11-07T17:26:57.791" v="146" actId="20577"/>
          <ac:spMkLst>
            <pc:docMk/>
            <pc:sldMk cId="2487456975" sldId="283"/>
            <ac:spMk id="6" creationId="{9DCE7DD5-21BC-4499-86E1-96EA8949B74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os vietos rezervavimo ženkla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36E4EA-A592-4B3C-84B8-EB43BD280C89}" type="datetimeFigureOut">
              <a:rPr lang="en-US" smtClean="0"/>
              <a:t>1/10/23</a:t>
            </a:fld>
            <a:endParaRPr lang="en-US"/>
          </a:p>
        </p:txBody>
      </p:sp>
      <p:sp>
        <p:nvSpPr>
          <p:cNvPr id="4" name="Skaidrės vaizdo vietos rezervavimo ženkla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astabų vietos rezervavimo ženkl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6" name="Poraštės vietos rezervavimo ženkla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kaidrės numerio vietos rezervavimo ženkla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B53B9C-3A07-45FE-922C-29F3E73C4F53}" type="slidenum">
              <a:rPr lang="en-US" smtClean="0"/>
              <a:t>‹#›</a:t>
            </a:fld>
            <a:endParaRPr lang="en-US"/>
          </a:p>
        </p:txBody>
      </p:sp>
    </p:spTree>
    <p:extLst>
      <p:ext uri="{BB962C8B-B14F-4D97-AF65-F5344CB8AC3E}">
        <p14:creationId xmlns:p14="http://schemas.microsoft.com/office/powerpoint/2010/main" val="1250366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1B53B9C-3A07-45FE-922C-29F3E73C4F53}" type="slidenum">
              <a:rPr lang="en-US" smtClean="0"/>
              <a:t>1</a:t>
            </a:fld>
            <a:endParaRPr lang="en-US"/>
          </a:p>
        </p:txBody>
      </p:sp>
    </p:spTree>
    <p:extLst>
      <p:ext uri="{BB962C8B-B14F-4D97-AF65-F5344CB8AC3E}">
        <p14:creationId xmlns:p14="http://schemas.microsoft.com/office/powerpoint/2010/main" val="25447544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1/2/3- Significant benefit = ABILITY TO FOCUS DESIGN and OVERCOME the DISCONNECT between DESIGNERS and CONSTUMERS</a:t>
            </a:r>
          </a:p>
          <a:p>
            <a:r>
              <a:rPr lang="en-US" dirty="0"/>
              <a:t>4/5- ABILITY TO ESTABLISH A CONSUMER-CENTERED DESIGN</a:t>
            </a:r>
            <a:endParaRPr lang="ru-RU" dirty="0"/>
          </a:p>
          <a:p>
            <a:endParaRPr lang="ru-RU" dirty="0"/>
          </a:p>
          <a:p>
            <a:r>
              <a:rPr lang="ru-RU" dirty="0"/>
              <a:t>1/2/3- Значительная выгода = СПОСОБНОСТЬ СОСРЕДОТОЧИТЬСЯ НА ДИЗАЙНЕ и ПРЕОДОЛЕТЬ НЕСООТВЕТСТВИЕ между ДИЗАЙНЕРАМИ и ПОТРЕБИТЕЛЯМИ</a:t>
            </a:r>
          </a:p>
          <a:p>
            <a:r>
              <a:rPr lang="ru-RU" dirty="0"/>
              <a:t>4/5- ВОЗМОЖНОСТЬ СОЗДАТЬ ДИЗАЙН, ОРИЕНТИРОВАННЫЙ НА ПОТРЕБИТЕЛЯ</a:t>
            </a:r>
          </a:p>
        </p:txBody>
      </p:sp>
      <p:sp>
        <p:nvSpPr>
          <p:cNvPr id="4" name="Slide Number Placeholder 3"/>
          <p:cNvSpPr>
            <a:spLocks noGrp="1"/>
          </p:cNvSpPr>
          <p:nvPr>
            <p:ph type="sldNum" sz="quarter" idx="5"/>
          </p:nvPr>
        </p:nvSpPr>
        <p:spPr/>
        <p:txBody>
          <a:bodyPr/>
          <a:lstStyle/>
          <a:p>
            <a:fld id="{01B53B9C-3A07-45FE-922C-29F3E73C4F53}" type="slidenum">
              <a:rPr lang="en-US" smtClean="0"/>
              <a:t>10</a:t>
            </a:fld>
            <a:endParaRPr lang="en-US"/>
          </a:p>
        </p:txBody>
      </p:sp>
    </p:spTree>
    <p:extLst>
      <p:ext uri="{BB962C8B-B14F-4D97-AF65-F5344CB8AC3E}">
        <p14:creationId xmlns:p14="http://schemas.microsoft.com/office/powerpoint/2010/main" val="13143689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01B53B9C-3A07-45FE-922C-29F3E73C4F53}" type="slidenum">
              <a:rPr lang="en-US" smtClean="0"/>
              <a:t>11</a:t>
            </a:fld>
            <a:endParaRPr lang="en-US"/>
          </a:p>
        </p:txBody>
      </p:sp>
    </p:spTree>
    <p:extLst>
      <p:ext uri="{BB962C8B-B14F-4D97-AF65-F5344CB8AC3E}">
        <p14:creationId xmlns:p14="http://schemas.microsoft.com/office/powerpoint/2010/main" val="24515173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B53B9C-3A07-45FE-922C-29F3E73C4F53}" type="slidenum">
              <a:rPr lang="en-US" smtClean="0"/>
              <a:t>12</a:t>
            </a:fld>
            <a:endParaRPr lang="en-US"/>
          </a:p>
        </p:txBody>
      </p:sp>
    </p:spTree>
    <p:extLst>
      <p:ext uri="{BB962C8B-B14F-4D97-AF65-F5344CB8AC3E}">
        <p14:creationId xmlns:p14="http://schemas.microsoft.com/office/powerpoint/2010/main" val="2323624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B53B9C-3A07-45FE-922C-29F3E73C4F53}" type="slidenum">
              <a:rPr lang="en-US" smtClean="0"/>
              <a:t>13</a:t>
            </a:fld>
            <a:endParaRPr lang="en-US"/>
          </a:p>
        </p:txBody>
      </p:sp>
    </p:spTree>
    <p:extLst>
      <p:ext uri="{BB962C8B-B14F-4D97-AF65-F5344CB8AC3E}">
        <p14:creationId xmlns:p14="http://schemas.microsoft.com/office/powerpoint/2010/main" val="3579947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Personas help us prioritize to what is important for our patients… focusing what design or services they need…. Having these would limit to our customers.. Meaning </a:t>
            </a:r>
            <a:r>
              <a:rPr lang="en-US" sz="1200" dirty="0">
                <a:solidFill>
                  <a:schemeClr val="tx1"/>
                </a:solidFill>
              </a:rPr>
              <a:t>human-centered design, customer-centered design that are happy because the features of our services or products we have are prioritize according to their need…</a:t>
            </a:r>
            <a:endParaRPr lang="ru-RU" sz="1200" dirty="0">
              <a:solidFill>
                <a:schemeClr val="tx1"/>
              </a:solidFill>
            </a:endParaRPr>
          </a:p>
          <a:p>
            <a:endParaRPr lang="ru-RU" sz="1200" dirty="0">
              <a:solidFill>
                <a:schemeClr val="tx1"/>
              </a:solidFill>
            </a:endParaRPr>
          </a:p>
          <a:p>
            <a:r>
              <a:rPr lang="ru-RU" dirty="0"/>
              <a:t>Персонажи помогают нам расставлять приоритеты в отношении того, что важно для наших пациентов… фокусируясь на том, какой дизайн или услуги им нужны…. Их наличие ограничило бы наших клиентов. Это означает дизайн, ориентированный на человека, дизайн, ориентированный на клиента, который счастлив, потому что функции наших услуг или продуктов, которые у нас есть, имеют приоритет в соответствии с их потребностями…</a:t>
            </a:r>
            <a:endParaRPr lang="en-US" dirty="0"/>
          </a:p>
        </p:txBody>
      </p:sp>
      <p:sp>
        <p:nvSpPr>
          <p:cNvPr id="4" name="Slide Number Placeholder 3"/>
          <p:cNvSpPr>
            <a:spLocks noGrp="1"/>
          </p:cNvSpPr>
          <p:nvPr>
            <p:ph type="sldNum" sz="quarter" idx="5"/>
          </p:nvPr>
        </p:nvSpPr>
        <p:spPr/>
        <p:txBody>
          <a:bodyPr/>
          <a:lstStyle/>
          <a:p>
            <a:fld id="{01B53B9C-3A07-45FE-922C-29F3E73C4F53}" type="slidenum">
              <a:rPr lang="en-US" smtClean="0"/>
              <a:t>14</a:t>
            </a:fld>
            <a:endParaRPr lang="en-US"/>
          </a:p>
        </p:txBody>
      </p:sp>
    </p:spTree>
    <p:extLst>
      <p:ext uri="{BB962C8B-B14F-4D97-AF65-F5344CB8AC3E}">
        <p14:creationId xmlns:p14="http://schemas.microsoft.com/office/powerpoint/2010/main" val="32628901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the authors found mixed results and moderate consensus.. It can be seen from the findings the there is an EVIDENCE OF BENEFITS OF USING PERSONAS…that is to..</a:t>
            </a:r>
            <a:endParaRPr lang="ru-RU" dirty="0"/>
          </a:p>
          <a:p>
            <a:endParaRPr lang="ru-RU" dirty="0"/>
          </a:p>
          <a:p>
            <a:r>
              <a:rPr lang="ru-RU" dirty="0"/>
              <a:t>Хотя авторы получили смешанные результаты и умеренный консенсус. Из результатов видно, что существуют ДОКАЗАТЕЛЬСТВА ПРЕИМУЩЕСТВ ИСПОЛЬЗОВАНИЯ ПЕРСОНАЛОВ… то есть…</a:t>
            </a:r>
            <a:endParaRPr lang="en-US" dirty="0"/>
          </a:p>
        </p:txBody>
      </p:sp>
      <p:sp>
        <p:nvSpPr>
          <p:cNvPr id="4" name="Slide Number Placeholder 3"/>
          <p:cNvSpPr>
            <a:spLocks noGrp="1"/>
          </p:cNvSpPr>
          <p:nvPr>
            <p:ph type="sldNum" sz="quarter" idx="5"/>
          </p:nvPr>
        </p:nvSpPr>
        <p:spPr/>
        <p:txBody>
          <a:bodyPr/>
          <a:lstStyle/>
          <a:p>
            <a:fld id="{01B53B9C-3A07-45FE-922C-29F3E73C4F53}" type="slidenum">
              <a:rPr lang="en-US" smtClean="0"/>
              <a:t>15</a:t>
            </a:fld>
            <a:endParaRPr lang="en-US"/>
          </a:p>
        </p:txBody>
      </p:sp>
    </p:spTree>
    <p:extLst>
      <p:ext uri="{BB962C8B-B14F-4D97-AF65-F5344CB8AC3E}">
        <p14:creationId xmlns:p14="http://schemas.microsoft.com/office/powerpoint/2010/main" val="15871273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B53B9C-3A07-45FE-922C-29F3E73C4F53}" type="slidenum">
              <a:rPr lang="en-US" smtClean="0"/>
              <a:t>17</a:t>
            </a:fld>
            <a:endParaRPr lang="en-US"/>
          </a:p>
        </p:txBody>
      </p:sp>
    </p:spTree>
    <p:extLst>
      <p:ext uri="{BB962C8B-B14F-4D97-AF65-F5344CB8AC3E}">
        <p14:creationId xmlns:p14="http://schemas.microsoft.com/office/powerpoint/2010/main" val="2733504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1B53B9C-3A07-45FE-922C-29F3E73C4F53}" type="slidenum">
              <a:rPr lang="en-US" smtClean="0"/>
              <a:t>2</a:t>
            </a:fld>
            <a:endParaRPr lang="en-US"/>
          </a:p>
        </p:txBody>
      </p:sp>
    </p:spTree>
    <p:extLst>
      <p:ext uri="{BB962C8B-B14F-4D97-AF65-F5344CB8AC3E}">
        <p14:creationId xmlns:p14="http://schemas.microsoft.com/office/powerpoint/2010/main" val="450168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sz="1200" b="0" i="0" kern="1200" dirty="0">
                <a:solidFill>
                  <a:schemeClr val="tx1"/>
                </a:solidFill>
                <a:effectLst/>
                <a:latin typeface="+mn-lt"/>
                <a:ea typeface="+mn-ea"/>
                <a:cs typeface="+mn-cs"/>
              </a:rPr>
              <a:t>“Service design is the </a:t>
            </a:r>
            <a:r>
              <a:rPr lang="en-PH" sz="1200" b="1" i="0" kern="1200" dirty="0">
                <a:solidFill>
                  <a:schemeClr val="tx1"/>
                </a:solidFill>
                <a:effectLst/>
                <a:latin typeface="+mn-lt"/>
                <a:ea typeface="+mn-ea"/>
                <a:cs typeface="+mn-cs"/>
              </a:rPr>
              <a:t>activity of planning ….of a service in order to improve its quality and the interaction between the service provider and its customers</a:t>
            </a:r>
            <a:r>
              <a:rPr lang="en-PH" sz="1200" b="0" i="0" kern="1200" dirty="0">
                <a:solidFill>
                  <a:schemeClr val="tx1"/>
                </a:solidFill>
                <a:effectLst/>
                <a:latin typeface="+mn-lt"/>
                <a:ea typeface="+mn-ea"/>
                <a:cs typeface="+mn-cs"/>
              </a:rPr>
              <a:t>.” https://</a:t>
            </a:r>
            <a:r>
              <a:rPr lang="en-PH" sz="1200" b="0" i="0" kern="1200" dirty="0" err="1">
                <a:solidFill>
                  <a:schemeClr val="tx1"/>
                </a:solidFill>
                <a:effectLst/>
                <a:latin typeface="+mn-lt"/>
                <a:ea typeface="+mn-ea"/>
                <a:cs typeface="+mn-cs"/>
              </a:rPr>
              <a:t>hospitalityinsights.ehl.edu</a:t>
            </a:r>
            <a:r>
              <a:rPr lang="en-PH" sz="1200" b="0" i="0" kern="1200" dirty="0">
                <a:solidFill>
                  <a:schemeClr val="tx1"/>
                </a:solidFill>
                <a:effectLst/>
                <a:latin typeface="+mn-lt"/>
                <a:ea typeface="+mn-ea"/>
                <a:cs typeface="+mn-cs"/>
              </a:rPr>
              <a:t>/what-is-service-design</a:t>
            </a:r>
            <a:endParaRPr lang="en-US" dirty="0"/>
          </a:p>
          <a:p>
            <a:endParaRPr lang="en-US" dirty="0"/>
          </a:p>
          <a:p>
            <a:r>
              <a:rPr lang="en-US" dirty="0"/>
              <a:t>Similarities and difference between Service-design and User-centered design </a:t>
            </a:r>
          </a:p>
          <a:p>
            <a:r>
              <a:rPr lang="en-US" dirty="0"/>
              <a:t>http://www.satukyrolainen.com/service-design-vs-user-centered-design/</a:t>
            </a:r>
            <a:endParaRPr lang="ru-RU" dirty="0"/>
          </a:p>
          <a:p>
            <a:r>
              <a:rPr lang="ru-RU" dirty="0"/>
              <a:t>«Дизайн услуги — это деятельность по планированию… услуги с целью улучшения ее качества и взаимодействия между поставщиком услуг и его клиентами». </a:t>
            </a:r>
            <a:r>
              <a:rPr lang="en-US" dirty="0"/>
              <a:t>https://</a:t>
            </a:r>
            <a:r>
              <a:rPr lang="en-US" dirty="0" err="1"/>
              <a:t>hospitalityinsights.ehl.edu</a:t>
            </a:r>
            <a:r>
              <a:rPr lang="en-US" dirty="0"/>
              <a:t>/what-is-service-design</a:t>
            </a:r>
          </a:p>
          <a:p>
            <a:endParaRPr lang="en-US" dirty="0"/>
          </a:p>
          <a:p>
            <a:r>
              <a:rPr lang="ru-RU" dirty="0"/>
              <a:t>Сходства и различия между сервис-дизайном и дизайном, ориентированным на пользователя</a:t>
            </a:r>
          </a:p>
          <a:p>
            <a:r>
              <a:rPr lang="en-US" dirty="0"/>
              <a:t>http://</a:t>
            </a:r>
            <a:r>
              <a:rPr lang="en-US" dirty="0" err="1"/>
              <a:t>www.satukyrolainen.com</a:t>
            </a:r>
            <a:r>
              <a:rPr lang="en-US" dirty="0"/>
              <a:t>/service-design-vs-user-centered-design/</a:t>
            </a:r>
            <a:endParaRPr lang="ru-RU" dirty="0"/>
          </a:p>
        </p:txBody>
      </p:sp>
      <p:sp>
        <p:nvSpPr>
          <p:cNvPr id="4" name="Slide Number Placeholder 3"/>
          <p:cNvSpPr>
            <a:spLocks noGrp="1"/>
          </p:cNvSpPr>
          <p:nvPr>
            <p:ph type="sldNum" sz="quarter" idx="5"/>
          </p:nvPr>
        </p:nvSpPr>
        <p:spPr/>
        <p:txBody>
          <a:bodyPr/>
          <a:lstStyle/>
          <a:p>
            <a:fld id="{01B53B9C-3A07-45FE-922C-29F3E73C4F53}" type="slidenum">
              <a:rPr lang="en-US" smtClean="0"/>
              <a:t>3</a:t>
            </a:fld>
            <a:endParaRPr lang="en-US"/>
          </a:p>
        </p:txBody>
      </p:sp>
    </p:spTree>
    <p:extLst>
      <p:ext uri="{BB962C8B-B14F-4D97-AF65-F5344CB8AC3E}">
        <p14:creationId xmlns:p14="http://schemas.microsoft.com/office/powerpoint/2010/main" val="18222992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1B53B9C-3A07-45FE-922C-29F3E73C4F53}" type="slidenum">
              <a:rPr lang="en-US" smtClean="0"/>
              <a:t>4</a:t>
            </a:fld>
            <a:endParaRPr lang="en-US"/>
          </a:p>
        </p:txBody>
      </p:sp>
    </p:spTree>
    <p:extLst>
      <p:ext uri="{BB962C8B-B14F-4D97-AF65-F5344CB8AC3E}">
        <p14:creationId xmlns:p14="http://schemas.microsoft.com/office/powerpoint/2010/main" val="1585192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ru-RU" dirty="0"/>
          </a:p>
        </p:txBody>
      </p:sp>
      <p:sp>
        <p:nvSpPr>
          <p:cNvPr id="4" name="Номер слайда 3"/>
          <p:cNvSpPr>
            <a:spLocks noGrp="1"/>
          </p:cNvSpPr>
          <p:nvPr>
            <p:ph type="sldNum" sz="quarter" idx="10"/>
          </p:nvPr>
        </p:nvSpPr>
        <p:spPr/>
        <p:txBody>
          <a:bodyPr/>
          <a:lstStyle/>
          <a:p>
            <a:fld id="{01B53B9C-3A07-45FE-922C-29F3E73C4F53}" type="slidenum">
              <a:rPr lang="en-US" smtClean="0"/>
              <a:t>5</a:t>
            </a:fld>
            <a:endParaRPr lang="en-US"/>
          </a:p>
        </p:txBody>
      </p:sp>
    </p:spTree>
    <p:extLst>
      <p:ext uri="{BB962C8B-B14F-4D97-AF65-F5344CB8AC3E}">
        <p14:creationId xmlns:p14="http://schemas.microsoft.com/office/powerpoint/2010/main" val="26083327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ru-RU" dirty="0"/>
          </a:p>
        </p:txBody>
      </p:sp>
      <p:sp>
        <p:nvSpPr>
          <p:cNvPr id="4" name="Номер слайда 3"/>
          <p:cNvSpPr>
            <a:spLocks noGrp="1"/>
          </p:cNvSpPr>
          <p:nvPr>
            <p:ph type="sldNum" sz="quarter" idx="10"/>
          </p:nvPr>
        </p:nvSpPr>
        <p:spPr/>
        <p:txBody>
          <a:bodyPr/>
          <a:lstStyle/>
          <a:p>
            <a:fld id="{01B53B9C-3A07-45FE-922C-29F3E73C4F53}" type="slidenum">
              <a:rPr lang="en-US" smtClean="0"/>
              <a:t>6</a:t>
            </a:fld>
            <a:endParaRPr lang="en-US"/>
          </a:p>
        </p:txBody>
      </p:sp>
    </p:spTree>
    <p:extLst>
      <p:ext uri="{BB962C8B-B14F-4D97-AF65-F5344CB8AC3E}">
        <p14:creationId xmlns:p14="http://schemas.microsoft.com/office/powerpoint/2010/main" val="40069676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solidFill>
                  <a:srgbClr val="000000"/>
                </a:solidFill>
                <a:latin typeface="AdvTimes"/>
              </a:rPr>
              <a:t>“The method is particularly useful when applied to research topics that lack a strong empirical foundation and that</a:t>
            </a:r>
          </a:p>
          <a:p>
            <a:pPr algn="l"/>
            <a:r>
              <a:rPr lang="en-US" sz="1800" b="0" i="0" u="none" strike="noStrike" baseline="0" dirty="0">
                <a:solidFill>
                  <a:srgbClr val="000000"/>
                </a:solidFill>
                <a:latin typeface="AdvTimes"/>
              </a:rPr>
              <a:t>could benefit from the opinion of experts (</a:t>
            </a:r>
            <a:r>
              <a:rPr lang="en-US" sz="1800" b="0" i="0" u="none" strike="noStrike" baseline="0" dirty="0" err="1">
                <a:solidFill>
                  <a:srgbClr val="000066"/>
                </a:solidFill>
                <a:latin typeface="AdvTimes"/>
              </a:rPr>
              <a:t>Okoli</a:t>
            </a:r>
            <a:r>
              <a:rPr lang="en-US" sz="1800" b="0" i="0" u="none" strike="noStrike" baseline="0" dirty="0">
                <a:solidFill>
                  <a:srgbClr val="000066"/>
                </a:solidFill>
                <a:latin typeface="AdvTimes"/>
              </a:rPr>
              <a:t> &amp; Pawlowski, 2004</a:t>
            </a:r>
            <a:r>
              <a:rPr lang="en-US" sz="1800" b="0" i="0" u="none" strike="noStrike" baseline="0" dirty="0">
                <a:solidFill>
                  <a:srgbClr val="000000"/>
                </a:solidFill>
                <a:latin typeface="AdvTimes"/>
              </a:rPr>
              <a:t>). “</a:t>
            </a:r>
            <a:r>
              <a:rPr lang="en-US" sz="1800" i="0" dirty="0" err="1">
                <a:solidFill>
                  <a:schemeClr val="tx1"/>
                </a:solidFill>
                <a:effectLst/>
              </a:rPr>
              <a:t>Miaskiewicz</a:t>
            </a:r>
            <a:r>
              <a:rPr lang="en-US" sz="1800" dirty="0">
                <a:solidFill>
                  <a:schemeClr val="tx1"/>
                </a:solidFill>
              </a:rPr>
              <a:t> </a:t>
            </a:r>
            <a:r>
              <a:rPr lang="en-US" sz="1800" i="0" dirty="0">
                <a:solidFill>
                  <a:schemeClr val="tx1"/>
                </a:solidFill>
                <a:effectLst/>
              </a:rPr>
              <a:t>&amp; </a:t>
            </a:r>
            <a:r>
              <a:rPr lang="en-US" sz="1800" i="0" dirty="0" err="1">
                <a:solidFill>
                  <a:schemeClr val="tx1"/>
                </a:solidFill>
                <a:effectLst/>
              </a:rPr>
              <a:t>Kozar</a:t>
            </a:r>
            <a:r>
              <a:rPr lang="en-US" sz="1800" i="0" dirty="0">
                <a:solidFill>
                  <a:schemeClr val="tx1"/>
                </a:solidFill>
                <a:effectLst/>
              </a:rPr>
              <a:t>, 2011</a:t>
            </a:r>
            <a:endParaRPr lang="ru-RU" sz="1800" i="0" dirty="0">
              <a:solidFill>
                <a:schemeClr val="tx1"/>
              </a:solidFill>
              <a:effectLst/>
            </a:endParaRPr>
          </a:p>
          <a:p>
            <a:pPr algn="l"/>
            <a:endParaRPr lang="ru-RU" sz="1800" i="0" dirty="0">
              <a:solidFill>
                <a:schemeClr val="tx1"/>
              </a:solidFill>
              <a:effectLst/>
            </a:endParaRPr>
          </a:p>
          <a:p>
            <a:pPr algn="l"/>
            <a:r>
              <a:rPr lang="ru-RU" sz="1800" i="0" dirty="0">
                <a:solidFill>
                  <a:schemeClr val="tx1"/>
                </a:solidFill>
                <a:effectLst/>
              </a:rPr>
              <a:t>«Метод особенно полезен, когда он применяется к темам исследований, которым не хватает прочной эмпирической основы и которые</a:t>
            </a:r>
          </a:p>
          <a:p>
            <a:pPr algn="l"/>
            <a:r>
              <a:rPr lang="ru-RU" sz="1800" i="0" dirty="0">
                <a:solidFill>
                  <a:schemeClr val="tx1"/>
                </a:solidFill>
                <a:effectLst/>
              </a:rPr>
              <a:t>могли бы извлечь пользу из мнения экспертов (</a:t>
            </a:r>
            <a:r>
              <a:rPr lang="en-US" sz="1800" i="0" dirty="0" err="1">
                <a:solidFill>
                  <a:schemeClr val="tx1"/>
                </a:solidFill>
                <a:effectLst/>
              </a:rPr>
              <a:t>Okoli</a:t>
            </a:r>
            <a:r>
              <a:rPr lang="en-US" sz="1800" i="0" dirty="0">
                <a:solidFill>
                  <a:schemeClr val="tx1"/>
                </a:solidFill>
                <a:effectLst/>
              </a:rPr>
              <a:t> &amp; Pawlowski, 2004). «</a:t>
            </a:r>
            <a:r>
              <a:rPr lang="ru-RU" sz="1800" i="0" dirty="0" err="1">
                <a:solidFill>
                  <a:schemeClr val="tx1"/>
                </a:solidFill>
                <a:effectLst/>
              </a:rPr>
              <a:t>Мяскевич</a:t>
            </a:r>
            <a:r>
              <a:rPr lang="ru-RU" sz="1800" i="0" dirty="0">
                <a:solidFill>
                  <a:schemeClr val="tx1"/>
                </a:solidFill>
                <a:effectLst/>
              </a:rPr>
              <a:t> и </a:t>
            </a:r>
            <a:r>
              <a:rPr lang="ru-RU" sz="1800" i="0" dirty="0" err="1">
                <a:solidFill>
                  <a:schemeClr val="tx1"/>
                </a:solidFill>
                <a:effectLst/>
              </a:rPr>
              <a:t>Козар</a:t>
            </a:r>
            <a:r>
              <a:rPr lang="ru-RU" sz="1800" i="0" dirty="0">
                <a:solidFill>
                  <a:schemeClr val="tx1"/>
                </a:solidFill>
                <a:effectLst/>
              </a:rPr>
              <a:t>, 2011 г.</a:t>
            </a:r>
          </a:p>
          <a:p>
            <a:pPr algn="l"/>
            <a:endParaRPr lang="en-US" dirty="0"/>
          </a:p>
        </p:txBody>
      </p:sp>
      <p:sp>
        <p:nvSpPr>
          <p:cNvPr id="4" name="Slide Number Placeholder 3"/>
          <p:cNvSpPr>
            <a:spLocks noGrp="1"/>
          </p:cNvSpPr>
          <p:nvPr>
            <p:ph type="sldNum" sz="quarter" idx="5"/>
          </p:nvPr>
        </p:nvSpPr>
        <p:spPr/>
        <p:txBody>
          <a:bodyPr/>
          <a:lstStyle/>
          <a:p>
            <a:fld id="{01B53B9C-3A07-45FE-922C-29F3E73C4F53}" type="slidenum">
              <a:rPr lang="en-US" smtClean="0"/>
              <a:t>7</a:t>
            </a:fld>
            <a:endParaRPr lang="en-US"/>
          </a:p>
        </p:txBody>
      </p:sp>
    </p:spTree>
    <p:extLst>
      <p:ext uri="{BB962C8B-B14F-4D97-AF65-F5344CB8AC3E}">
        <p14:creationId xmlns:p14="http://schemas.microsoft.com/office/powerpoint/2010/main" val="10142848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solidFill>
                  <a:srgbClr val="000000"/>
                </a:solidFill>
                <a:latin typeface="AdvTimes"/>
              </a:rPr>
              <a:t>“The method is particularly useful when applied to research topics that lack a strong empirical foundation and that</a:t>
            </a:r>
          </a:p>
          <a:p>
            <a:pPr algn="l"/>
            <a:r>
              <a:rPr lang="en-US" sz="1800" b="0" i="0" u="none" strike="noStrike" baseline="0" dirty="0">
                <a:solidFill>
                  <a:srgbClr val="000000"/>
                </a:solidFill>
                <a:latin typeface="AdvTimes"/>
              </a:rPr>
              <a:t>could benefit from the opinion of experts (</a:t>
            </a:r>
            <a:r>
              <a:rPr lang="en-US" sz="1800" b="0" i="0" u="none" strike="noStrike" baseline="0" dirty="0" err="1">
                <a:solidFill>
                  <a:srgbClr val="000066"/>
                </a:solidFill>
                <a:latin typeface="AdvTimes"/>
              </a:rPr>
              <a:t>Okoli</a:t>
            </a:r>
            <a:r>
              <a:rPr lang="en-US" sz="1800" b="0" i="0" u="none" strike="noStrike" baseline="0" dirty="0">
                <a:solidFill>
                  <a:srgbClr val="000066"/>
                </a:solidFill>
                <a:latin typeface="AdvTimes"/>
              </a:rPr>
              <a:t> &amp; Pawlowski, 2004</a:t>
            </a:r>
            <a:r>
              <a:rPr lang="en-US" sz="1800" b="0" i="0" u="none" strike="noStrike" baseline="0" dirty="0">
                <a:solidFill>
                  <a:srgbClr val="000000"/>
                </a:solidFill>
                <a:latin typeface="AdvTimes"/>
              </a:rPr>
              <a:t>). “</a:t>
            </a:r>
            <a:r>
              <a:rPr lang="en-US" sz="1800" i="0" dirty="0" err="1">
                <a:solidFill>
                  <a:schemeClr val="tx1"/>
                </a:solidFill>
                <a:effectLst/>
              </a:rPr>
              <a:t>Miaskiewicz</a:t>
            </a:r>
            <a:r>
              <a:rPr lang="en-US" sz="1800" dirty="0">
                <a:solidFill>
                  <a:schemeClr val="tx1"/>
                </a:solidFill>
              </a:rPr>
              <a:t> </a:t>
            </a:r>
            <a:r>
              <a:rPr lang="en-US" sz="1800" i="0" dirty="0">
                <a:solidFill>
                  <a:schemeClr val="tx1"/>
                </a:solidFill>
                <a:effectLst/>
              </a:rPr>
              <a:t>&amp; </a:t>
            </a:r>
            <a:r>
              <a:rPr lang="en-US" sz="1800" i="0" dirty="0" err="1">
                <a:solidFill>
                  <a:schemeClr val="tx1"/>
                </a:solidFill>
                <a:effectLst/>
              </a:rPr>
              <a:t>Kozar</a:t>
            </a:r>
            <a:r>
              <a:rPr lang="en-US" sz="1800" i="0" dirty="0">
                <a:solidFill>
                  <a:schemeClr val="tx1"/>
                </a:solidFill>
                <a:effectLst/>
              </a:rPr>
              <a:t>, 2011</a:t>
            </a:r>
            <a:endParaRPr lang="ru-RU" sz="1800" i="0" dirty="0">
              <a:solidFill>
                <a:schemeClr val="tx1"/>
              </a:solidFill>
              <a:effectLst/>
            </a:endParaRPr>
          </a:p>
          <a:p>
            <a:pPr algn="l"/>
            <a:endParaRPr lang="ru-RU" sz="1800" i="0" dirty="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800" b="0" i="0" u="none" strike="noStrike" baseline="0" dirty="0">
                <a:solidFill>
                  <a:srgbClr val="000000"/>
                </a:solidFill>
                <a:latin typeface="AdvTimes"/>
              </a:rPr>
              <a:t>«Метод особенно полезен, когда он применяется к темам исследований, которым не хватает прочной эмпирической основы и которые могли бы извлечь пользу из мнения экспертов (</a:t>
            </a:r>
            <a:r>
              <a:rPr lang="en-US" sz="1800" b="0" i="0" u="none" strike="noStrike" baseline="0" dirty="0" err="1">
                <a:solidFill>
                  <a:srgbClr val="000000"/>
                </a:solidFill>
                <a:latin typeface="AdvTimes"/>
              </a:rPr>
              <a:t>Okoli</a:t>
            </a:r>
            <a:r>
              <a:rPr lang="en-US" sz="1800" b="0" i="0" u="none" strike="noStrike" baseline="0" dirty="0">
                <a:solidFill>
                  <a:srgbClr val="000000"/>
                </a:solidFill>
                <a:latin typeface="AdvTimes"/>
              </a:rPr>
              <a:t> &amp; Pawlowski, 2004). «</a:t>
            </a:r>
            <a:r>
              <a:rPr lang="ru-RU" sz="1800" b="0" i="0" u="none" strike="noStrike" baseline="0" dirty="0" err="1">
                <a:solidFill>
                  <a:srgbClr val="000000"/>
                </a:solidFill>
                <a:latin typeface="AdvTimes"/>
              </a:rPr>
              <a:t>Мяскевич</a:t>
            </a:r>
            <a:r>
              <a:rPr lang="ru-RU" sz="1800" b="0" i="0" u="none" strike="noStrike" baseline="0" dirty="0">
                <a:solidFill>
                  <a:srgbClr val="000000"/>
                </a:solidFill>
                <a:latin typeface="AdvTimes"/>
              </a:rPr>
              <a:t> и </a:t>
            </a:r>
            <a:r>
              <a:rPr lang="ru-RU" sz="1800" b="0" i="0" u="none" strike="noStrike" baseline="0" dirty="0" err="1">
                <a:solidFill>
                  <a:srgbClr val="000000"/>
                </a:solidFill>
                <a:latin typeface="AdvTimes"/>
              </a:rPr>
              <a:t>Козар</a:t>
            </a:r>
            <a:r>
              <a:rPr lang="ru-RU" sz="1800" b="0" i="0" u="none" strike="noStrike" baseline="0" dirty="0">
                <a:solidFill>
                  <a:srgbClr val="000000"/>
                </a:solidFill>
                <a:latin typeface="AdvTimes"/>
              </a:rPr>
              <a:t>, 2011 г.</a:t>
            </a:r>
            <a:r>
              <a:rPr lang="ru-RU" sz="1800" b="0" i="0" u="none" strike="noStrike" baseline="0" dirty="0">
                <a:solidFill>
                  <a:schemeClr val="tx1"/>
                </a:solidFill>
                <a:effectLst/>
                <a:latin typeface="AdvTimes"/>
              </a:rPr>
              <a:t> </a:t>
            </a:r>
            <a:endParaRPr lang="en-US" sz="1800" b="0" i="0" u="none" strike="noStrike" baseline="0" dirty="0">
              <a:solidFill>
                <a:srgbClr val="000000"/>
              </a:solidFill>
              <a:latin typeface="AdvTimes"/>
            </a:endParaRPr>
          </a:p>
          <a:p>
            <a:pPr algn="l"/>
            <a:endParaRPr lang="en-US" sz="1800" b="0" i="0" u="none" strike="noStrike" baseline="0" dirty="0">
              <a:solidFill>
                <a:srgbClr val="000000"/>
              </a:solidFill>
              <a:latin typeface="AdvTimes"/>
            </a:endParaRPr>
          </a:p>
          <a:p>
            <a:pPr algn="l"/>
            <a:endParaRPr lang="en-US" sz="1800" b="0" i="0" u="none" strike="noStrike" baseline="0" dirty="0">
              <a:solidFill>
                <a:srgbClr val="000000"/>
              </a:solidFill>
              <a:latin typeface="AdvTimes"/>
            </a:endParaRPr>
          </a:p>
          <a:p>
            <a:pPr algn="l"/>
            <a:endParaRPr lang="en-US" dirty="0"/>
          </a:p>
        </p:txBody>
      </p:sp>
      <p:sp>
        <p:nvSpPr>
          <p:cNvPr id="4" name="Slide Number Placeholder 3"/>
          <p:cNvSpPr>
            <a:spLocks noGrp="1"/>
          </p:cNvSpPr>
          <p:nvPr>
            <p:ph type="sldNum" sz="quarter" idx="5"/>
          </p:nvPr>
        </p:nvSpPr>
        <p:spPr/>
        <p:txBody>
          <a:bodyPr/>
          <a:lstStyle/>
          <a:p>
            <a:fld id="{01B53B9C-3A07-45FE-922C-29F3E73C4F53}" type="slidenum">
              <a:rPr lang="en-US" smtClean="0"/>
              <a:t>8</a:t>
            </a:fld>
            <a:endParaRPr lang="en-US"/>
          </a:p>
        </p:txBody>
      </p:sp>
    </p:spTree>
    <p:extLst>
      <p:ext uri="{BB962C8B-B14F-4D97-AF65-F5344CB8AC3E}">
        <p14:creationId xmlns:p14="http://schemas.microsoft.com/office/powerpoint/2010/main" val="26345836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ru-RU" dirty="0"/>
          </a:p>
        </p:txBody>
      </p:sp>
      <p:sp>
        <p:nvSpPr>
          <p:cNvPr id="4" name="Номер слайда 3"/>
          <p:cNvSpPr>
            <a:spLocks noGrp="1"/>
          </p:cNvSpPr>
          <p:nvPr>
            <p:ph type="sldNum" sz="quarter" idx="10"/>
          </p:nvPr>
        </p:nvSpPr>
        <p:spPr/>
        <p:txBody>
          <a:bodyPr/>
          <a:lstStyle/>
          <a:p>
            <a:fld id="{01B53B9C-3A07-45FE-922C-29F3E73C4F53}" type="slidenum">
              <a:rPr lang="en-US" smtClean="0"/>
              <a:t>9</a:t>
            </a:fld>
            <a:endParaRPr lang="en-US"/>
          </a:p>
        </p:txBody>
      </p:sp>
    </p:spTree>
    <p:extLst>
      <p:ext uri="{BB962C8B-B14F-4D97-AF65-F5344CB8AC3E}">
        <p14:creationId xmlns:p14="http://schemas.microsoft.com/office/powerpoint/2010/main" val="14810317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79" y="1557225"/>
            <a:ext cx="10061171" cy="2470280"/>
          </a:xfrm>
        </p:spPr>
        <p:txBody>
          <a:bodyPr anchor="b">
            <a:normAutofit/>
          </a:bodyPr>
          <a:lstStyle>
            <a:lvl1pPr algn="ctr">
              <a:lnSpc>
                <a:spcPct val="85000"/>
              </a:lnSpc>
              <a:defRPr sz="8000" spc="-50" baseline="0">
                <a:solidFill>
                  <a:srgbClr val="0070C0"/>
                </a:solidFill>
              </a:defRPr>
            </a:lvl1pPr>
          </a:lstStyle>
          <a:p>
            <a:r>
              <a:rPr lang="lt-LT"/>
              <a:t>Spustelėję redag. ruoš. pavad. stilių</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rgbClr val="0070C0"/>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lt-LT"/>
              <a:t>Spustelėkite norėdami redaguoti šablono paantraštės stilių</a:t>
            </a:r>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12" descr="A picture containing graphical user interface&#10;&#10;Description automatically generated">
            <a:extLst>
              <a:ext uri="{FF2B5EF4-FFF2-40B4-BE49-F238E27FC236}">
                <a16:creationId xmlns:a16="http://schemas.microsoft.com/office/drawing/2014/main" id="{9DA36D6F-0A78-4ABF-BA3C-47B8BD1BB529}"/>
              </a:ext>
            </a:extLst>
          </p:cNvPr>
          <p:cNvPicPr>
            <a:picLocks noChangeAspect="1"/>
          </p:cNvPicPr>
          <p:nvPr userDrawn="1"/>
        </p:nvPicPr>
        <p:blipFill>
          <a:blip r:embed="rId2"/>
          <a:stretch>
            <a:fillRect/>
          </a:stretch>
        </p:blipFill>
        <p:spPr>
          <a:xfrm>
            <a:off x="15" y="161322"/>
            <a:ext cx="3352799" cy="714978"/>
          </a:xfrm>
          <a:prstGeom prst="rect">
            <a:avLst/>
          </a:prstGeom>
        </p:spPr>
      </p:pic>
      <p:sp>
        <p:nvSpPr>
          <p:cNvPr id="12" name="TextBox 11"/>
          <p:cNvSpPr txBox="1"/>
          <p:nvPr userDrawn="1"/>
        </p:nvSpPr>
        <p:spPr>
          <a:xfrm>
            <a:off x="164757" y="6226848"/>
            <a:ext cx="4201297" cy="830997"/>
          </a:xfrm>
          <a:prstGeom prst="rect">
            <a:avLst/>
          </a:prstGeom>
          <a:noFill/>
        </p:spPr>
        <p:txBody>
          <a:bodyPr wrap="square" rtlCol="0">
            <a:spAutoFit/>
          </a:bodyPr>
          <a:lstStyle/>
          <a:p>
            <a:pPr algn="l"/>
            <a:endParaRPr lang="en-US" sz="800" b="1" cap="small" dirty="0">
              <a:solidFill>
                <a:schemeClr val="bg1"/>
              </a:solidFill>
            </a:endParaRPr>
          </a:p>
          <a:p>
            <a:pPr algn="l"/>
            <a:r>
              <a:rPr lang="en-US" sz="800" b="1" cap="small" dirty="0">
                <a:solidFill>
                  <a:schemeClr val="bg1"/>
                </a:solidFill>
              </a:rPr>
              <a:t>Accelerating Master and PhD level nursing education development </a:t>
            </a:r>
            <a:endParaRPr lang="en-US" sz="800" b="1" dirty="0">
              <a:solidFill>
                <a:schemeClr val="bg1"/>
              </a:solidFill>
            </a:endParaRPr>
          </a:p>
          <a:p>
            <a:pPr algn="l"/>
            <a:r>
              <a:rPr lang="en-US" sz="800" b="1" cap="small" dirty="0">
                <a:solidFill>
                  <a:schemeClr val="bg1"/>
                </a:solidFill>
              </a:rPr>
              <a:t>in the higher education system in Kazakhstan</a:t>
            </a:r>
            <a:endParaRPr lang="lt-LT" sz="800" b="1" cap="small" dirty="0">
              <a:solidFill>
                <a:schemeClr val="bg1"/>
              </a:solidFill>
            </a:endParaRPr>
          </a:p>
          <a:p>
            <a:pPr algn="l"/>
            <a:r>
              <a:rPr lang="lt-LT" sz="800" b="1" cap="small" dirty="0">
                <a:solidFill>
                  <a:schemeClr val="bg1"/>
                </a:solidFill>
              </a:rPr>
              <a:t>No.618052-EPP-1-2020-1LT-EPPKA2-CBHE-SP</a:t>
            </a:r>
            <a:endParaRPr lang="en-US" sz="800" b="1" cap="small" dirty="0">
              <a:solidFill>
                <a:schemeClr val="bg1"/>
              </a:solidFill>
            </a:endParaRPr>
          </a:p>
          <a:p>
            <a:endParaRPr lang="en-US" sz="800" dirty="0">
              <a:solidFill>
                <a:schemeClr val="bg1"/>
              </a:solidFill>
            </a:endParaRPr>
          </a:p>
          <a:p>
            <a:endParaRPr lang="en-US" sz="800" dirty="0">
              <a:solidFill>
                <a:schemeClr val="bg1"/>
              </a:solidFill>
            </a:endParaRPr>
          </a:p>
        </p:txBody>
      </p:sp>
      <p:pic>
        <p:nvPicPr>
          <p:cNvPr id="4" name="Picture 3">
            <a:extLst>
              <a:ext uri="{FF2B5EF4-FFF2-40B4-BE49-F238E27FC236}">
                <a16:creationId xmlns:a16="http://schemas.microsoft.com/office/drawing/2014/main" id="{4B91A6DE-4906-4E8E-B059-08E1ACFD3DC2}"/>
              </a:ext>
            </a:extLst>
          </p:cNvPr>
          <p:cNvPicPr>
            <a:picLocks noChangeAspect="1"/>
          </p:cNvPicPr>
          <p:nvPr userDrawn="1"/>
        </p:nvPicPr>
        <p:blipFill>
          <a:blip r:embed="rId3"/>
          <a:stretch>
            <a:fillRect/>
          </a:stretch>
        </p:blipFill>
        <p:spPr>
          <a:xfrm>
            <a:off x="10492959" y="159116"/>
            <a:ext cx="1330982" cy="769881"/>
          </a:xfrm>
          <a:prstGeom prst="rect">
            <a:avLst/>
          </a:prstGeom>
        </p:spPr>
      </p:pic>
    </p:spTree>
    <p:extLst>
      <p:ext uri="{BB962C8B-B14F-4D97-AF65-F5344CB8AC3E}">
        <p14:creationId xmlns:p14="http://schemas.microsoft.com/office/powerpoint/2010/main" val="3392601653"/>
      </p:ext>
    </p:extLst>
  </p:cSld>
  <p:clrMapOvr>
    <a:masterClrMapping/>
  </p:clrMapOvr>
  <p:extLst>
    <p:ext uri="{DCECCB84-F9BA-43D5-87BE-67443E8EF086}">
      <p15:sldGuideLst xmlns:p15="http://schemas.microsoft.com/office/powerpoint/2012/main">
        <p15:guide id="1" orient="horz" pos="720" userDrawn="1">
          <p15:clr>
            <a:srgbClr val="FBAE40"/>
          </p15:clr>
        </p15:guide>
        <p15:guide id="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a:xfrm>
            <a:off x="263611" y="970494"/>
            <a:ext cx="11277600" cy="808963"/>
          </a:xfrm>
        </p:spPr>
        <p:txBody>
          <a:bodyPr/>
          <a:lstStyle>
            <a:lvl1pPr marL="0" algn="ctr">
              <a:defRPr sz="4400"/>
            </a:lvl1pPr>
          </a:lstStyle>
          <a:p>
            <a:r>
              <a:rPr lang="lt-LT"/>
              <a:t>Spustelėję redag. ruoš. pavad. stilių</a:t>
            </a:r>
            <a:endParaRPr lang="en-US" dirty="0"/>
          </a:p>
        </p:txBody>
      </p:sp>
      <p:sp>
        <p:nvSpPr>
          <p:cNvPr id="3" name="Content Placeholder 2"/>
          <p:cNvSpPr>
            <a:spLocks noGrp="1"/>
          </p:cNvSpPr>
          <p:nvPr>
            <p:ph idx="1"/>
          </p:nvPr>
        </p:nvSpPr>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Tree>
    <p:extLst>
      <p:ext uri="{BB962C8B-B14F-4D97-AF65-F5344CB8AC3E}">
        <p14:creationId xmlns:p14="http://schemas.microsoft.com/office/powerpoint/2010/main" val="3836601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10" name="Title 9"/>
          <p:cNvSpPr>
            <a:spLocks noGrp="1"/>
          </p:cNvSpPr>
          <p:nvPr>
            <p:ph type="title"/>
          </p:nvPr>
        </p:nvSpPr>
        <p:spPr>
          <a:xfrm>
            <a:off x="304800" y="893766"/>
            <a:ext cx="11261124" cy="682917"/>
          </a:xfrm>
        </p:spPr>
        <p:txBody>
          <a:bodyPr/>
          <a:lstStyle>
            <a:lvl1pPr algn="ctr">
              <a:defRPr/>
            </a:lvl1pPr>
          </a:lstStyle>
          <a:p>
            <a:r>
              <a:rPr lang="lt-LT"/>
              <a:t>Spustelėję redag. ruoš. pavad. stilių</a:t>
            </a:r>
            <a:endParaRPr lang="en-US" dirty="0"/>
          </a:p>
        </p:txBody>
      </p:sp>
      <p:sp>
        <p:nvSpPr>
          <p:cNvPr id="3" name="Text Placeholder 2"/>
          <p:cNvSpPr>
            <a:spLocks noGrp="1"/>
          </p:cNvSpPr>
          <p:nvPr>
            <p:ph type="body" idx="1"/>
          </p:nvPr>
        </p:nvSpPr>
        <p:spPr>
          <a:xfrm>
            <a:off x="304800" y="1846052"/>
            <a:ext cx="5730240" cy="736282"/>
          </a:xfrm>
        </p:spPr>
        <p:txBody>
          <a:bodyPr lIns="91440" rIns="91440" anchor="ctr">
            <a:normAutofit/>
          </a:bodyPr>
          <a:lstStyle>
            <a:lvl1pPr marL="0" indent="0">
              <a:buNone/>
              <a:defRPr sz="2000" b="0" cap="all" baseline="0">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Redaguoti šablono teksto stilius</a:t>
            </a:r>
          </a:p>
        </p:txBody>
      </p:sp>
      <p:sp>
        <p:nvSpPr>
          <p:cNvPr id="4" name="Content Placeholder 3"/>
          <p:cNvSpPr>
            <a:spLocks noGrp="1"/>
          </p:cNvSpPr>
          <p:nvPr>
            <p:ph sz="half" idx="2"/>
          </p:nvPr>
        </p:nvSpPr>
        <p:spPr>
          <a:xfrm>
            <a:off x="304800" y="2619388"/>
            <a:ext cx="5730240" cy="3341145"/>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Text Placeholder 4"/>
          <p:cNvSpPr>
            <a:spLocks noGrp="1"/>
          </p:cNvSpPr>
          <p:nvPr>
            <p:ph type="body" sz="quarter" idx="3"/>
          </p:nvPr>
        </p:nvSpPr>
        <p:spPr>
          <a:xfrm>
            <a:off x="6217920" y="1846052"/>
            <a:ext cx="5348004" cy="736282"/>
          </a:xfrm>
        </p:spPr>
        <p:txBody>
          <a:bodyPr lIns="91440" rIns="91440" anchor="ctr">
            <a:normAutofit/>
          </a:bodyPr>
          <a:lstStyle>
            <a:lvl1pPr marL="0" indent="0">
              <a:buNone/>
              <a:defRPr sz="2000" b="0" cap="all" baseline="0">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Redaguoti šablono teksto stilius</a:t>
            </a:r>
          </a:p>
        </p:txBody>
      </p:sp>
      <p:sp>
        <p:nvSpPr>
          <p:cNvPr id="6" name="Content Placeholder 5"/>
          <p:cNvSpPr>
            <a:spLocks noGrp="1"/>
          </p:cNvSpPr>
          <p:nvPr>
            <p:ph sz="quarter" idx="4"/>
          </p:nvPr>
        </p:nvSpPr>
        <p:spPr>
          <a:xfrm>
            <a:off x="6217920" y="2619388"/>
            <a:ext cx="5348004" cy="3341146"/>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Tree>
    <p:extLst>
      <p:ext uri="{BB962C8B-B14F-4D97-AF65-F5344CB8AC3E}">
        <p14:creationId xmlns:p14="http://schemas.microsoft.com/office/powerpoint/2010/main" val="843047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sirinktinis make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endParaRPr lang="en-US"/>
          </a:p>
        </p:txBody>
      </p:sp>
    </p:spTree>
    <p:extLst>
      <p:ext uri="{BB962C8B-B14F-4D97-AF65-F5344CB8AC3E}">
        <p14:creationId xmlns:p14="http://schemas.microsoft.com/office/powerpoint/2010/main" val="3733544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Final slide">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88796" y="2142111"/>
            <a:ext cx="10061171" cy="2470280"/>
          </a:xfrm>
        </p:spPr>
        <p:txBody>
          <a:bodyPr anchor="b">
            <a:normAutofit/>
          </a:bodyPr>
          <a:lstStyle>
            <a:lvl1pPr algn="ctr">
              <a:lnSpc>
                <a:spcPct val="85000"/>
              </a:lnSpc>
              <a:defRPr sz="8000" spc="-50" baseline="0">
                <a:solidFill>
                  <a:srgbClr val="0070C0"/>
                </a:solidFill>
              </a:defRPr>
            </a:lvl1pPr>
          </a:lstStyle>
          <a:p>
            <a:r>
              <a:rPr lang="lt-LT"/>
              <a:t>Spustelėję redag. ruoš. pavad. stilių</a:t>
            </a:r>
            <a:endParaRPr lang="en-US" dirty="0"/>
          </a:p>
        </p:txBody>
      </p:sp>
      <p:pic>
        <p:nvPicPr>
          <p:cNvPr id="10" name="Picture 12" descr="A picture containing graphical user interface&#10;&#10;Description automatically generated">
            <a:extLst>
              <a:ext uri="{FF2B5EF4-FFF2-40B4-BE49-F238E27FC236}">
                <a16:creationId xmlns:a16="http://schemas.microsoft.com/office/drawing/2014/main" id="{9DA36D6F-0A78-4ABF-BA3C-47B8BD1BB529}"/>
              </a:ext>
            </a:extLst>
          </p:cNvPr>
          <p:cNvPicPr>
            <a:picLocks noChangeAspect="1"/>
          </p:cNvPicPr>
          <p:nvPr userDrawn="1"/>
        </p:nvPicPr>
        <p:blipFill>
          <a:blip r:embed="rId2"/>
          <a:stretch>
            <a:fillRect/>
          </a:stretch>
        </p:blipFill>
        <p:spPr>
          <a:xfrm>
            <a:off x="15" y="127774"/>
            <a:ext cx="3519577" cy="750543"/>
          </a:xfrm>
          <a:prstGeom prst="rect">
            <a:avLst/>
          </a:prstGeom>
        </p:spPr>
      </p:pic>
      <p:sp>
        <p:nvSpPr>
          <p:cNvPr id="12" name="TextBox 11"/>
          <p:cNvSpPr txBox="1"/>
          <p:nvPr userDrawn="1"/>
        </p:nvSpPr>
        <p:spPr>
          <a:xfrm>
            <a:off x="164757" y="6226848"/>
            <a:ext cx="4201297" cy="830997"/>
          </a:xfrm>
          <a:prstGeom prst="rect">
            <a:avLst/>
          </a:prstGeom>
          <a:noFill/>
        </p:spPr>
        <p:txBody>
          <a:bodyPr wrap="square" rtlCol="0">
            <a:spAutoFit/>
          </a:bodyPr>
          <a:lstStyle/>
          <a:p>
            <a:pPr algn="l"/>
            <a:endParaRPr lang="en-US" sz="800" b="1" cap="small" dirty="0">
              <a:solidFill>
                <a:schemeClr val="bg1"/>
              </a:solidFill>
            </a:endParaRPr>
          </a:p>
          <a:p>
            <a:pPr algn="l"/>
            <a:r>
              <a:rPr lang="en-US" sz="800" b="1" cap="small" dirty="0">
                <a:solidFill>
                  <a:schemeClr val="bg1"/>
                </a:solidFill>
              </a:rPr>
              <a:t>Accelerating Master and PhD level nursing education development </a:t>
            </a:r>
            <a:endParaRPr lang="en-US" sz="800" b="1" dirty="0">
              <a:solidFill>
                <a:schemeClr val="bg1"/>
              </a:solidFill>
            </a:endParaRPr>
          </a:p>
          <a:p>
            <a:pPr algn="l"/>
            <a:r>
              <a:rPr lang="en-US" sz="800" b="1" cap="small" dirty="0">
                <a:solidFill>
                  <a:schemeClr val="bg1"/>
                </a:solidFill>
              </a:rPr>
              <a:t>in the higher education system in Kazakhstan</a:t>
            </a:r>
            <a:endParaRPr lang="lt-LT" sz="800" b="1" cap="small" dirty="0">
              <a:solidFill>
                <a:schemeClr val="bg1"/>
              </a:solidFill>
            </a:endParaRPr>
          </a:p>
          <a:p>
            <a:pPr algn="l"/>
            <a:r>
              <a:rPr lang="lt-LT" sz="800" b="1" cap="small" dirty="0">
                <a:solidFill>
                  <a:schemeClr val="bg1"/>
                </a:solidFill>
              </a:rPr>
              <a:t>No.618052-EPP-1-2020-1LT-EPPKA2-CBHE-SP</a:t>
            </a:r>
            <a:endParaRPr lang="en-US" sz="800" b="1" cap="small" dirty="0">
              <a:solidFill>
                <a:schemeClr val="bg1"/>
              </a:solidFill>
            </a:endParaRPr>
          </a:p>
          <a:p>
            <a:endParaRPr lang="en-US" sz="800" dirty="0">
              <a:solidFill>
                <a:schemeClr val="bg1"/>
              </a:solidFill>
            </a:endParaRPr>
          </a:p>
          <a:p>
            <a:endParaRPr lang="en-US" sz="800" dirty="0">
              <a:solidFill>
                <a:schemeClr val="bg1"/>
              </a:solidFill>
            </a:endParaRPr>
          </a:p>
        </p:txBody>
      </p:sp>
      <p:pic>
        <p:nvPicPr>
          <p:cNvPr id="3" name="Picture 2">
            <a:extLst>
              <a:ext uri="{FF2B5EF4-FFF2-40B4-BE49-F238E27FC236}">
                <a16:creationId xmlns:a16="http://schemas.microsoft.com/office/drawing/2014/main" id="{11F1D42B-C63A-4E8A-B953-0F567EEA1BE1}"/>
              </a:ext>
            </a:extLst>
          </p:cNvPr>
          <p:cNvPicPr>
            <a:picLocks noChangeAspect="1"/>
          </p:cNvPicPr>
          <p:nvPr userDrawn="1"/>
        </p:nvPicPr>
        <p:blipFill>
          <a:blip r:embed="rId3"/>
          <a:stretch>
            <a:fillRect/>
          </a:stretch>
        </p:blipFill>
        <p:spPr>
          <a:xfrm>
            <a:off x="10432871" y="127774"/>
            <a:ext cx="1297550" cy="750543"/>
          </a:xfrm>
          <a:prstGeom prst="rect">
            <a:avLst/>
          </a:prstGeom>
        </p:spPr>
      </p:pic>
    </p:spTree>
    <p:extLst>
      <p:ext uri="{BB962C8B-B14F-4D97-AF65-F5344CB8AC3E}">
        <p14:creationId xmlns:p14="http://schemas.microsoft.com/office/powerpoint/2010/main" val="1626885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3611" y="970494"/>
            <a:ext cx="11170508" cy="808963"/>
          </a:xfrm>
          <a:prstGeom prst="rect">
            <a:avLst/>
          </a:prstGeom>
        </p:spPr>
        <p:txBody>
          <a:bodyPr vert="horz" lIns="91440" tIns="45720" rIns="91440" bIns="45720" rtlCol="0" anchor="b">
            <a:normAutofit/>
          </a:bodyPr>
          <a:lstStyle/>
          <a:p>
            <a:r>
              <a:rPr lang="lt-LT" dirty="0"/>
              <a:t>Spustelėję </a:t>
            </a:r>
            <a:r>
              <a:rPr lang="lt-LT" dirty="0" err="1"/>
              <a:t>redag</a:t>
            </a:r>
            <a:r>
              <a:rPr lang="lt-LT" dirty="0"/>
              <a:t>. ruoš. pavad. stilių</a:t>
            </a:r>
            <a:endParaRPr lang="en-US" dirty="0"/>
          </a:p>
        </p:txBody>
      </p:sp>
      <p:sp>
        <p:nvSpPr>
          <p:cNvPr id="3" name="Text Placeholder 2"/>
          <p:cNvSpPr>
            <a:spLocks noGrp="1"/>
          </p:cNvSpPr>
          <p:nvPr>
            <p:ph type="body" idx="1"/>
          </p:nvPr>
        </p:nvSpPr>
        <p:spPr>
          <a:xfrm>
            <a:off x="263611" y="1845734"/>
            <a:ext cx="11277600" cy="4023360"/>
          </a:xfrm>
          <a:prstGeom prst="rect">
            <a:avLst/>
          </a:prstGeom>
        </p:spPr>
        <p:txBody>
          <a:bodyPr vert="horz" lIns="0" tIns="45720" rIns="0" bIns="45720" rtlCol="0">
            <a:normAutofit/>
          </a:bodyPr>
          <a:lstStyle/>
          <a:p>
            <a:pPr lvl="0"/>
            <a:r>
              <a:rPr lang="lt-LT" dirty="0"/>
              <a:t>Redaguoti šablono teksto stilius</a:t>
            </a:r>
          </a:p>
          <a:p>
            <a:pPr lvl="1"/>
            <a:r>
              <a:rPr lang="lt-LT" dirty="0"/>
              <a:t>Antras lygis</a:t>
            </a:r>
          </a:p>
          <a:p>
            <a:pPr lvl="2"/>
            <a:r>
              <a:rPr lang="lt-LT" dirty="0"/>
              <a:t>Trečias lygis</a:t>
            </a:r>
          </a:p>
          <a:p>
            <a:pPr lvl="3"/>
            <a:r>
              <a:rPr lang="lt-LT" dirty="0"/>
              <a:t>Ketvirtas lygis</a:t>
            </a:r>
          </a:p>
          <a:p>
            <a:pPr lvl="4"/>
            <a:r>
              <a:rPr lang="lt-LT" dirty="0"/>
              <a:t>Penktas lygis</a:t>
            </a:r>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2" descr="A picture containing graphical user interface&#10;&#10;Description automatically generated">
            <a:extLst>
              <a:ext uri="{FF2B5EF4-FFF2-40B4-BE49-F238E27FC236}">
                <a16:creationId xmlns:a16="http://schemas.microsoft.com/office/drawing/2014/main" id="{9DA36D6F-0A78-4ABF-BA3C-47B8BD1BB529}"/>
              </a:ext>
            </a:extLst>
          </p:cNvPr>
          <p:cNvPicPr>
            <a:picLocks noChangeAspect="1"/>
          </p:cNvPicPr>
          <p:nvPr userDrawn="1"/>
        </p:nvPicPr>
        <p:blipFill>
          <a:blip r:embed="rId7"/>
          <a:stretch>
            <a:fillRect/>
          </a:stretch>
        </p:blipFill>
        <p:spPr>
          <a:xfrm>
            <a:off x="0" y="125249"/>
            <a:ext cx="3519577" cy="750543"/>
          </a:xfrm>
          <a:prstGeom prst="rect">
            <a:avLst/>
          </a:prstGeom>
        </p:spPr>
      </p:pic>
      <p:sp>
        <p:nvSpPr>
          <p:cNvPr id="8" name="TextBox 7"/>
          <p:cNvSpPr txBox="1"/>
          <p:nvPr userDrawn="1"/>
        </p:nvSpPr>
        <p:spPr>
          <a:xfrm>
            <a:off x="263611" y="6305977"/>
            <a:ext cx="4201297" cy="830997"/>
          </a:xfrm>
          <a:prstGeom prst="rect">
            <a:avLst/>
          </a:prstGeom>
          <a:noFill/>
        </p:spPr>
        <p:txBody>
          <a:bodyPr wrap="square" rtlCol="0">
            <a:spAutoFit/>
          </a:bodyPr>
          <a:lstStyle/>
          <a:p>
            <a:pPr algn="l"/>
            <a:endParaRPr lang="en-US" sz="800" b="1" cap="small" dirty="0">
              <a:solidFill>
                <a:schemeClr val="bg1"/>
              </a:solidFill>
            </a:endParaRPr>
          </a:p>
          <a:p>
            <a:pPr algn="l"/>
            <a:r>
              <a:rPr lang="en-US" sz="800" b="1" cap="small" dirty="0">
                <a:solidFill>
                  <a:schemeClr val="bg1"/>
                </a:solidFill>
              </a:rPr>
              <a:t>Accelerating Master and PhD level nursing education development </a:t>
            </a:r>
            <a:endParaRPr lang="en-US" sz="800" b="1" dirty="0">
              <a:solidFill>
                <a:schemeClr val="bg1"/>
              </a:solidFill>
            </a:endParaRPr>
          </a:p>
          <a:p>
            <a:pPr algn="l"/>
            <a:r>
              <a:rPr lang="en-US" sz="800" b="1" cap="small" dirty="0">
                <a:solidFill>
                  <a:schemeClr val="bg1"/>
                </a:solidFill>
              </a:rPr>
              <a:t>in the higher education system in Kazakhstan</a:t>
            </a:r>
            <a:endParaRPr lang="lt-LT" sz="800" b="1" cap="small" dirty="0">
              <a:solidFill>
                <a:schemeClr val="bg1"/>
              </a:solidFill>
            </a:endParaRPr>
          </a:p>
          <a:p>
            <a:pPr algn="l"/>
            <a:r>
              <a:rPr lang="lt-LT" sz="800" b="1" cap="small" dirty="0">
                <a:solidFill>
                  <a:schemeClr val="bg1"/>
                </a:solidFill>
              </a:rPr>
              <a:t>No.618052-EPP-1-2020-1LT-EPPKA2-CBHE-SP</a:t>
            </a:r>
            <a:endParaRPr lang="en-US" sz="800" b="1" cap="small" dirty="0">
              <a:solidFill>
                <a:schemeClr val="bg1"/>
              </a:solidFill>
            </a:endParaRPr>
          </a:p>
          <a:p>
            <a:endParaRPr lang="en-US" sz="800" dirty="0">
              <a:solidFill>
                <a:schemeClr val="bg1"/>
              </a:solidFill>
            </a:endParaRPr>
          </a:p>
          <a:p>
            <a:endParaRPr lang="en-US" sz="800" dirty="0">
              <a:solidFill>
                <a:schemeClr val="bg1"/>
              </a:solidFill>
            </a:endParaRPr>
          </a:p>
        </p:txBody>
      </p:sp>
      <p:pic>
        <p:nvPicPr>
          <p:cNvPr id="4" name="Picture 3">
            <a:extLst>
              <a:ext uri="{FF2B5EF4-FFF2-40B4-BE49-F238E27FC236}">
                <a16:creationId xmlns:a16="http://schemas.microsoft.com/office/drawing/2014/main" id="{ACDC2833-4B21-4E16-88A8-EE218A7DAEA7}"/>
              </a:ext>
            </a:extLst>
          </p:cNvPr>
          <p:cNvPicPr>
            <a:picLocks noChangeAspect="1"/>
          </p:cNvPicPr>
          <p:nvPr userDrawn="1"/>
        </p:nvPicPr>
        <p:blipFill>
          <a:blip r:embed="rId8"/>
          <a:stretch>
            <a:fillRect/>
          </a:stretch>
        </p:blipFill>
        <p:spPr>
          <a:xfrm>
            <a:off x="10607193" y="139107"/>
            <a:ext cx="1322733" cy="765110"/>
          </a:xfrm>
          <a:prstGeom prst="rect">
            <a:avLst/>
          </a:prstGeom>
        </p:spPr>
      </p:pic>
    </p:spTree>
    <p:extLst>
      <p:ext uri="{BB962C8B-B14F-4D97-AF65-F5344CB8AC3E}">
        <p14:creationId xmlns:p14="http://schemas.microsoft.com/office/powerpoint/2010/main" val="42923090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5" r:id="rId3"/>
    <p:sldLayoutId id="2147483666" r:id="rId4"/>
    <p:sldLayoutId id="2147483667" r:id="rId5"/>
  </p:sldLayoutIdLst>
  <p:txStyles>
    <p:titleStyle>
      <a:lvl1pPr algn="l" defTabSz="914400" rtl="0" eaLnBrk="1" latinLnBrk="0" hangingPunct="1">
        <a:lnSpc>
          <a:spcPct val="85000"/>
        </a:lnSpc>
        <a:spcBef>
          <a:spcPct val="0"/>
        </a:spcBef>
        <a:buNone/>
        <a:defRPr sz="4800" kern="1200" spc="-50" baseline="0">
          <a:solidFill>
            <a:srgbClr val="0070C0"/>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0070C0"/>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52"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3285067" y="516194"/>
            <a:ext cx="7997450" cy="3525617"/>
          </a:xfrm>
        </p:spPr>
        <p:txBody>
          <a:bodyPr>
            <a:noAutofit/>
          </a:bodyPr>
          <a:lstStyle/>
          <a:p>
            <a:r>
              <a:rPr lang="en-US" sz="3600" dirty="0">
                <a:solidFill>
                  <a:schemeClr val="accent2"/>
                </a:solidFill>
              </a:rPr>
              <a:t>“Service Design Approach in the Development of </a:t>
            </a:r>
            <a:r>
              <a:rPr lang="ru-RU" sz="3600" dirty="0" err="1">
                <a:solidFill>
                  <a:schemeClr val="accent2"/>
                </a:solidFill>
              </a:rPr>
              <a:t>N</a:t>
            </a:r>
            <a:r>
              <a:rPr lang="en-GB" sz="3600" dirty="0" err="1">
                <a:solidFill>
                  <a:schemeClr val="accent2"/>
                </a:solidFill>
              </a:rPr>
              <a:t>ursing</a:t>
            </a:r>
            <a:r>
              <a:rPr lang="en-GB" sz="3600" dirty="0">
                <a:solidFill>
                  <a:schemeClr val="accent2"/>
                </a:solidFill>
              </a:rPr>
              <a:t> </a:t>
            </a:r>
            <a:r>
              <a:rPr lang="en-US" sz="3600">
                <a:solidFill>
                  <a:schemeClr val="accent2"/>
                </a:solidFill>
              </a:rPr>
              <a:t>Services”</a:t>
            </a:r>
            <a:br>
              <a:rPr lang="en-US" sz="3600" dirty="0">
                <a:solidFill>
                  <a:schemeClr val="accent2"/>
                </a:solidFill>
              </a:rPr>
            </a:br>
            <a:br>
              <a:rPr lang="en-US" sz="3600" dirty="0">
                <a:solidFill>
                  <a:srgbClr val="0070C0"/>
                </a:solidFill>
              </a:rPr>
            </a:br>
            <a:r>
              <a:rPr lang="en-US" sz="3600" dirty="0"/>
              <a:t>Example for Developing</a:t>
            </a:r>
            <a:br>
              <a:rPr lang="en-US" sz="3600" dirty="0"/>
            </a:br>
            <a:br>
              <a:rPr lang="en-US" sz="3600" dirty="0">
                <a:solidFill>
                  <a:schemeClr val="accent2"/>
                </a:solidFill>
              </a:rPr>
            </a:br>
            <a:r>
              <a:rPr lang="ru-RU" sz="3600" dirty="0">
                <a:solidFill>
                  <a:schemeClr val="accent2"/>
                </a:solidFill>
              </a:rPr>
              <a:t>«Сервис-дизайн подход в развитии сестринских услуг»</a:t>
            </a:r>
            <a:br>
              <a:rPr lang="ru-RU" sz="3600" dirty="0">
                <a:solidFill>
                  <a:schemeClr val="accent2"/>
                </a:solidFill>
              </a:rPr>
            </a:br>
            <a:r>
              <a:rPr lang="ru-RU" sz="3600" dirty="0"/>
              <a:t>Пример разработки</a:t>
            </a:r>
            <a:endParaRPr lang="en-US" sz="3600" dirty="0"/>
          </a:p>
        </p:txBody>
      </p:sp>
      <p:sp>
        <p:nvSpPr>
          <p:cNvPr id="3" name="Antrinis pavadinimas 2"/>
          <p:cNvSpPr>
            <a:spLocks noGrp="1"/>
          </p:cNvSpPr>
          <p:nvPr>
            <p:ph type="subTitle" idx="1"/>
          </p:nvPr>
        </p:nvSpPr>
        <p:spPr>
          <a:xfrm>
            <a:off x="1100050" y="4455620"/>
            <a:ext cx="10787149" cy="1542224"/>
          </a:xfrm>
        </p:spPr>
        <p:txBody>
          <a:bodyPr vert="horz" lIns="91440" tIns="45720" rIns="91440" bIns="45720" rtlCol="0" anchor="t">
            <a:normAutofit fontScale="85000" lnSpcReduction="20000"/>
          </a:bodyPr>
          <a:lstStyle/>
          <a:p>
            <a:r>
              <a:rPr lang="lt-LT" b="1" dirty="0">
                <a:solidFill>
                  <a:srgbClr val="0070C0"/>
                </a:solidFill>
                <a:cs typeface="Times New Roman" panose="02020603050405020304" pitchFamily="18" charset="0"/>
              </a:rPr>
              <a:t>Presented by </a:t>
            </a:r>
            <a:r>
              <a:rPr lang="en-US" b="1" dirty="0">
                <a:solidFill>
                  <a:srgbClr val="0070C0"/>
                </a:solidFill>
                <a:cs typeface="Times New Roman" panose="02020603050405020304" pitchFamily="18" charset="0"/>
              </a:rPr>
              <a:t>Paolo </a:t>
            </a:r>
            <a:r>
              <a:rPr lang="en-US" b="1" dirty="0" err="1">
                <a:solidFill>
                  <a:srgbClr val="0070C0"/>
                </a:solidFill>
                <a:cs typeface="Times New Roman" panose="02020603050405020304" pitchFamily="18" charset="0"/>
              </a:rPr>
              <a:t>colet</a:t>
            </a:r>
            <a:endParaRPr lang="en-US" b="1" dirty="0">
              <a:solidFill>
                <a:srgbClr val="0070C0"/>
              </a:solidFill>
              <a:cs typeface="Times New Roman" panose="02020603050405020304" pitchFamily="18" charset="0"/>
            </a:endParaRPr>
          </a:p>
          <a:p>
            <a:r>
              <a:rPr lang="en-US" b="1" dirty="0">
                <a:cs typeface="Times New Roman" panose="02020603050405020304" pitchFamily="18" charset="0"/>
              </a:rPr>
              <a:t>Nazarbayev university, school of Medicine</a:t>
            </a:r>
          </a:p>
          <a:p>
            <a:r>
              <a:rPr lang="ru-RU" b="1" dirty="0">
                <a:solidFill>
                  <a:schemeClr val="tx1"/>
                </a:solidFill>
                <a:cs typeface="Times New Roman"/>
              </a:rPr>
              <a:t>Представлено Паоло Колет</a:t>
            </a:r>
          </a:p>
          <a:p>
            <a:r>
              <a:rPr lang="ru-RU" b="1" dirty="0">
                <a:solidFill>
                  <a:schemeClr val="tx1"/>
                </a:solidFill>
                <a:cs typeface="Times New Roman"/>
              </a:rPr>
              <a:t>Назарбаев университет, Школа медицины</a:t>
            </a:r>
            <a:endParaRPr lang="en-US" b="1">
              <a:solidFill>
                <a:schemeClr val="tx1"/>
              </a:solidFill>
              <a:cs typeface="Times New Roman"/>
            </a:endParaRPr>
          </a:p>
          <a:p>
            <a:endParaRPr lang="en-US" dirty="0"/>
          </a:p>
        </p:txBody>
      </p:sp>
      <p:sp>
        <p:nvSpPr>
          <p:cNvPr id="4" name="Pavadinimas 1">
            <a:extLst>
              <a:ext uri="{FF2B5EF4-FFF2-40B4-BE49-F238E27FC236}">
                <a16:creationId xmlns:a16="http://schemas.microsoft.com/office/drawing/2014/main" id="{9E97A954-B099-AE49-BD70-7D5D52EB5316}"/>
              </a:ext>
            </a:extLst>
          </p:cNvPr>
          <p:cNvSpPr txBox="1">
            <a:spLocks/>
          </p:cNvSpPr>
          <p:nvPr/>
        </p:nvSpPr>
        <p:spPr>
          <a:xfrm>
            <a:off x="526093" y="1245140"/>
            <a:ext cx="3241235" cy="2782365"/>
          </a:xfrm>
          <a:prstGeom prst="rect">
            <a:avLst/>
          </a:prstGeom>
        </p:spPr>
        <p:txBody>
          <a:bodyPr vert="horz" lIns="91440" tIns="45720" rIns="91440" bIns="45720" rtlCol="0" anchor="b">
            <a:noAutofit/>
          </a:bodyPr>
          <a:lstStyle>
            <a:lvl1pPr algn="ctr" defTabSz="914400" rtl="0" eaLnBrk="1" latinLnBrk="0" hangingPunct="1">
              <a:lnSpc>
                <a:spcPct val="85000"/>
              </a:lnSpc>
              <a:spcBef>
                <a:spcPct val="0"/>
              </a:spcBef>
              <a:buNone/>
              <a:defRPr sz="8000" kern="1200" spc="-50" baseline="0">
                <a:solidFill>
                  <a:srgbClr val="0070C0"/>
                </a:solidFill>
                <a:latin typeface="+mj-lt"/>
                <a:ea typeface="+mj-ea"/>
                <a:cs typeface="+mj-cs"/>
              </a:defRPr>
            </a:lvl1pPr>
          </a:lstStyle>
          <a:p>
            <a:r>
              <a:rPr lang="en-US" sz="19900"/>
              <a:t>0B</a:t>
            </a:r>
            <a:endParaRPr lang="en-US" sz="19900" dirty="0"/>
          </a:p>
        </p:txBody>
      </p:sp>
    </p:spTree>
    <p:extLst>
      <p:ext uri="{BB962C8B-B14F-4D97-AF65-F5344CB8AC3E}">
        <p14:creationId xmlns:p14="http://schemas.microsoft.com/office/powerpoint/2010/main" val="2090209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B184B-4CD3-4064-B64D-354F5EA85828}"/>
              </a:ext>
            </a:extLst>
          </p:cNvPr>
          <p:cNvSpPr>
            <a:spLocks noGrp="1"/>
          </p:cNvSpPr>
          <p:nvPr>
            <p:ph type="title"/>
          </p:nvPr>
        </p:nvSpPr>
        <p:spPr>
          <a:xfrm>
            <a:off x="201478" y="898900"/>
            <a:ext cx="11794210" cy="861599"/>
          </a:xfrm>
        </p:spPr>
        <p:txBody>
          <a:bodyPr>
            <a:noAutofit/>
          </a:bodyPr>
          <a:lstStyle/>
          <a:p>
            <a:r>
              <a:rPr lang="en-US" sz="2400" b="1" dirty="0">
                <a:latin typeface="+mn-lt"/>
                <a:ea typeface="+mn-ea"/>
                <a:cs typeface="+mn-cs"/>
              </a:rPr>
              <a:t>Personas and user-centered design: How can personas benefit product design processes?</a:t>
            </a:r>
            <a:br>
              <a:rPr lang="ru-RU" sz="2400" b="1" dirty="0">
                <a:latin typeface="+mn-lt"/>
                <a:ea typeface="+mn-ea"/>
                <a:cs typeface="+mn-cs"/>
              </a:rPr>
            </a:br>
            <a:r>
              <a:rPr lang="ru-RU" sz="2400" b="1" dirty="0">
                <a:solidFill>
                  <a:schemeClr val="tx1"/>
                </a:solidFill>
                <a:latin typeface="Calibri"/>
                <a:cs typeface="Calibri"/>
              </a:rPr>
              <a:t>Персоны и дизайн, ориентированный на пользователя: как персоны могут принести пользу процессам разработки продукта?</a:t>
            </a:r>
            <a:endParaRPr lang="en-US" sz="2400" b="1">
              <a:solidFill>
                <a:schemeClr val="tx1"/>
              </a:solidFill>
              <a:latin typeface="Calibri"/>
              <a:cs typeface="Calibri"/>
            </a:endParaRPr>
          </a:p>
        </p:txBody>
      </p:sp>
      <p:sp>
        <p:nvSpPr>
          <p:cNvPr id="4" name="Content Placeholder 3">
            <a:extLst>
              <a:ext uri="{FF2B5EF4-FFF2-40B4-BE49-F238E27FC236}">
                <a16:creationId xmlns:a16="http://schemas.microsoft.com/office/drawing/2014/main" id="{E72CC38A-2D7D-4B2D-9299-09C6B66C57DE}"/>
              </a:ext>
            </a:extLst>
          </p:cNvPr>
          <p:cNvSpPr>
            <a:spLocks noGrp="1"/>
          </p:cNvSpPr>
          <p:nvPr>
            <p:ph sz="half" idx="2"/>
          </p:nvPr>
        </p:nvSpPr>
        <p:spPr>
          <a:xfrm>
            <a:off x="1190846" y="1892596"/>
            <a:ext cx="4844194" cy="4067938"/>
          </a:xfrm>
        </p:spPr>
        <p:txBody>
          <a:bodyPr/>
          <a:lstStyle/>
          <a:p>
            <a:pPr>
              <a:buFont typeface="Arial" panose="020B0604020202020204" pitchFamily="34" charset="0"/>
              <a:buChar char="•"/>
            </a:pPr>
            <a:r>
              <a:rPr lang="en-US" dirty="0"/>
              <a:t> Results and Implications (22 results)</a:t>
            </a:r>
          </a:p>
          <a:p>
            <a:pPr marL="544068" lvl="1" indent="-342900">
              <a:buFont typeface="+mj-lt"/>
              <a:buAutoNum type="arabicPeriod"/>
            </a:pPr>
            <a:r>
              <a:rPr lang="en-US" dirty="0"/>
              <a:t>Audience focus</a:t>
            </a:r>
          </a:p>
          <a:p>
            <a:pPr marL="544068" lvl="1" indent="-342900">
              <a:buFont typeface="+mj-lt"/>
              <a:buAutoNum type="arabicPeriod"/>
            </a:pPr>
            <a:r>
              <a:rPr lang="en-US" dirty="0"/>
              <a:t>Product requirements prioritization</a:t>
            </a:r>
          </a:p>
          <a:p>
            <a:pPr marL="544068" lvl="1" indent="-342900">
              <a:buFont typeface="+mj-lt"/>
              <a:buAutoNum type="arabicPeriod"/>
            </a:pPr>
            <a:r>
              <a:rPr lang="en-US" dirty="0"/>
              <a:t>Audience prioritization</a:t>
            </a:r>
          </a:p>
          <a:p>
            <a:pPr marL="544068" lvl="1" indent="-342900">
              <a:buFont typeface="+mj-lt"/>
              <a:buAutoNum type="arabicPeriod"/>
            </a:pPr>
            <a:r>
              <a:rPr lang="en-US" dirty="0"/>
              <a:t>Challenge assumptions</a:t>
            </a:r>
          </a:p>
          <a:p>
            <a:pPr marL="544068" lvl="1" indent="-342900">
              <a:buFont typeface="+mj-lt"/>
              <a:buAutoNum type="arabicPeriod"/>
            </a:pPr>
            <a:r>
              <a:rPr lang="en-US" dirty="0"/>
              <a:t>Prevention of self-referential design</a:t>
            </a:r>
          </a:p>
          <a:p>
            <a:r>
              <a:rPr lang="en-US" dirty="0"/>
              <a:t>Significant benefit</a:t>
            </a:r>
          </a:p>
          <a:p>
            <a:r>
              <a:rPr lang="en-US" dirty="0"/>
              <a:t>Ability to focus design and overcome disconnection between designers and consumers… to establish a consumer-centered design…to narrow target consumers</a:t>
            </a:r>
          </a:p>
          <a:p>
            <a:endParaRPr lang="en-US" dirty="0"/>
          </a:p>
          <a:p>
            <a:pPr marL="544068" lvl="1" indent="-342900">
              <a:buFont typeface="+mj-lt"/>
              <a:buAutoNum type="arabicPeriod"/>
            </a:pPr>
            <a:endParaRPr lang="en-US" dirty="0"/>
          </a:p>
          <a:p>
            <a:pPr marL="544068" lvl="1" indent="-342900">
              <a:buFont typeface="+mj-lt"/>
              <a:buAutoNum type="arabicPeriod"/>
            </a:pPr>
            <a:endParaRPr lang="en-US" dirty="0"/>
          </a:p>
          <a:p>
            <a:pPr marL="201168" lvl="1" indent="0">
              <a:buNone/>
            </a:pPr>
            <a:endParaRPr lang="en-US" dirty="0"/>
          </a:p>
          <a:p>
            <a:pPr marL="544068" lvl="1" indent="-342900">
              <a:buFont typeface="+mj-lt"/>
              <a:buAutoNum type="arabicPeriod"/>
            </a:pPr>
            <a:endParaRPr lang="en-US" dirty="0"/>
          </a:p>
          <a:p>
            <a:pPr marL="201168" lvl="1" indent="0">
              <a:buNone/>
            </a:pPr>
            <a:endParaRPr lang="en-US" dirty="0"/>
          </a:p>
        </p:txBody>
      </p:sp>
      <p:sp>
        <p:nvSpPr>
          <p:cNvPr id="6" name="Content Placeholder 5">
            <a:extLst>
              <a:ext uri="{FF2B5EF4-FFF2-40B4-BE49-F238E27FC236}">
                <a16:creationId xmlns:a16="http://schemas.microsoft.com/office/drawing/2014/main" id="{9DCE7DD5-21BC-4499-86E1-96EA8949B746}"/>
              </a:ext>
            </a:extLst>
          </p:cNvPr>
          <p:cNvSpPr>
            <a:spLocks noGrp="1"/>
          </p:cNvSpPr>
          <p:nvPr>
            <p:ph sz="quarter" idx="4"/>
          </p:nvPr>
        </p:nvSpPr>
        <p:spPr>
          <a:xfrm>
            <a:off x="6217921" y="1892596"/>
            <a:ext cx="5467802" cy="4399716"/>
          </a:xfrm>
        </p:spPr>
        <p:txBody>
          <a:bodyPr vert="horz" lIns="0" tIns="45720" rIns="0" bIns="45720" rtlCol="0" anchor="t">
            <a:noAutofit/>
          </a:bodyPr>
          <a:lstStyle/>
          <a:p>
            <a:pPr>
              <a:buFont typeface="Arial" panose="020B0604020202020204" pitchFamily="34" charset="0"/>
              <a:buChar char="•"/>
            </a:pPr>
            <a:r>
              <a:rPr lang="ru-RU" dirty="0">
                <a:solidFill>
                  <a:schemeClr val="tx1"/>
                </a:solidFill>
              </a:rPr>
              <a:t>Результаты и следствия</a:t>
            </a:r>
          </a:p>
          <a:p>
            <a:pPr marL="544068" lvl="1" indent="-342900">
              <a:buFont typeface="+mj-lt"/>
              <a:buAutoNum type="arabicPeriod"/>
            </a:pPr>
            <a:r>
              <a:rPr lang="ru-RU" dirty="0"/>
              <a:t>Ориентация на аудиторию</a:t>
            </a:r>
          </a:p>
          <a:p>
            <a:pPr marL="543560" lvl="1" indent="-342900">
              <a:buFont typeface="+mj-lt"/>
              <a:buAutoNum type="arabicPeriod"/>
            </a:pPr>
            <a:r>
              <a:rPr lang="ru-RU" dirty="0">
                <a:solidFill>
                  <a:schemeClr val="tx1"/>
                </a:solidFill>
              </a:rPr>
              <a:t>Приоритет требований к продукту</a:t>
            </a:r>
            <a:endParaRPr lang="ru-RU" dirty="0">
              <a:solidFill>
                <a:schemeClr val="tx1"/>
              </a:solidFill>
              <a:cs typeface="Calibri"/>
            </a:endParaRPr>
          </a:p>
          <a:p>
            <a:pPr marL="543560" lvl="1" indent="-342900">
              <a:buFont typeface="+mj-lt"/>
              <a:buAutoNum type="arabicPeriod"/>
            </a:pPr>
            <a:r>
              <a:rPr lang="ru-RU" dirty="0"/>
              <a:t>Приоритет аудитории</a:t>
            </a:r>
            <a:endParaRPr lang="ru-RU" dirty="0">
              <a:cs typeface="Calibri"/>
            </a:endParaRPr>
          </a:p>
          <a:p>
            <a:pPr marL="544068" lvl="1" indent="-342900">
              <a:buFont typeface="+mj-lt"/>
              <a:buAutoNum type="arabicPeriod"/>
            </a:pPr>
            <a:r>
              <a:rPr lang="ru-RU" dirty="0"/>
              <a:t>Предположения проблемы</a:t>
            </a:r>
          </a:p>
          <a:p>
            <a:pPr marL="543560" lvl="1" indent="-342900">
              <a:buFont typeface="+mj-lt"/>
              <a:buAutoNum type="arabicPeriod"/>
            </a:pPr>
            <a:r>
              <a:rPr lang="ru-RU" dirty="0">
                <a:solidFill>
                  <a:schemeClr val="tx1"/>
                </a:solidFill>
              </a:rPr>
              <a:t>Предотвращение </a:t>
            </a:r>
            <a:r>
              <a:rPr lang="ru-RU" dirty="0" err="1">
                <a:solidFill>
                  <a:schemeClr val="tx1"/>
                </a:solidFill>
              </a:rPr>
              <a:t>самореферентного</a:t>
            </a:r>
            <a:r>
              <a:rPr lang="ru-RU" dirty="0">
                <a:solidFill>
                  <a:schemeClr val="tx1"/>
                </a:solidFill>
              </a:rPr>
              <a:t> дизайна</a:t>
            </a:r>
            <a:endParaRPr lang="ru-RU" dirty="0">
              <a:solidFill>
                <a:schemeClr val="tx1"/>
              </a:solidFill>
              <a:cs typeface="Calibri"/>
            </a:endParaRPr>
          </a:p>
          <a:p>
            <a:r>
              <a:rPr lang="ru-RU" dirty="0">
                <a:solidFill>
                  <a:schemeClr val="tx1"/>
                </a:solidFill>
              </a:rPr>
              <a:t>Значительные преимущества</a:t>
            </a:r>
            <a:endParaRPr lang="ru-RU" dirty="0">
              <a:solidFill>
                <a:schemeClr val="tx1"/>
              </a:solidFill>
              <a:cs typeface="Calibri"/>
            </a:endParaRPr>
          </a:p>
          <a:p>
            <a:r>
              <a:rPr lang="ru-RU" dirty="0">
                <a:solidFill>
                  <a:schemeClr val="tx1"/>
                </a:solidFill>
              </a:rPr>
              <a:t>Способность сконцентрировать внимание на дизайне и преодолеть разрыв между дизайнерами и потребителями ... создать дизайн, ориентированный на потребителя ... сузить целевую аудиторию</a:t>
            </a:r>
            <a:endParaRPr lang="en-US" dirty="0">
              <a:solidFill>
                <a:schemeClr val="tx1"/>
              </a:solidFill>
            </a:endParaRPr>
          </a:p>
        </p:txBody>
      </p:sp>
    </p:spTree>
    <p:extLst>
      <p:ext uri="{BB962C8B-B14F-4D97-AF65-F5344CB8AC3E}">
        <p14:creationId xmlns:p14="http://schemas.microsoft.com/office/powerpoint/2010/main" val="325013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B184B-4CD3-4064-B64D-354F5EA85828}"/>
              </a:ext>
            </a:extLst>
          </p:cNvPr>
          <p:cNvSpPr>
            <a:spLocks noGrp="1"/>
          </p:cNvSpPr>
          <p:nvPr>
            <p:ph type="title"/>
          </p:nvPr>
        </p:nvSpPr>
        <p:spPr>
          <a:xfrm>
            <a:off x="139486" y="774916"/>
            <a:ext cx="11794210" cy="985584"/>
          </a:xfrm>
        </p:spPr>
        <p:txBody>
          <a:bodyPr>
            <a:noAutofit/>
          </a:bodyPr>
          <a:lstStyle/>
          <a:p>
            <a:r>
              <a:rPr lang="en-US" sz="2400" b="1" dirty="0">
                <a:latin typeface="+mn-lt"/>
                <a:ea typeface="+mn-ea"/>
                <a:cs typeface="+mn-cs"/>
              </a:rPr>
              <a:t>Personas and user-centered design: How can personas benefit product design processes?</a:t>
            </a:r>
            <a:br>
              <a:rPr lang="ru-RU" sz="2400" b="1" dirty="0">
                <a:latin typeface="+mn-lt"/>
                <a:ea typeface="+mn-ea"/>
                <a:cs typeface="+mn-cs"/>
              </a:rPr>
            </a:br>
            <a:r>
              <a:rPr lang="ru-RU" sz="2400" b="1" dirty="0">
                <a:solidFill>
                  <a:schemeClr val="tx1"/>
                </a:solidFill>
                <a:latin typeface="Calibri"/>
                <a:cs typeface="Calibri"/>
              </a:rPr>
              <a:t>Персоны и дизайн, ориентированный на пользователя: как персоны могут принести пользу процессам разработки продукта?</a:t>
            </a:r>
            <a:endParaRPr lang="en-US" sz="2400" b="1">
              <a:solidFill>
                <a:schemeClr val="tx1"/>
              </a:solidFill>
              <a:latin typeface="Calibri"/>
              <a:cs typeface="Calibri"/>
            </a:endParaRPr>
          </a:p>
        </p:txBody>
      </p:sp>
      <p:sp>
        <p:nvSpPr>
          <p:cNvPr id="4" name="Content Placeholder 3">
            <a:extLst>
              <a:ext uri="{FF2B5EF4-FFF2-40B4-BE49-F238E27FC236}">
                <a16:creationId xmlns:a16="http://schemas.microsoft.com/office/drawing/2014/main" id="{E72CC38A-2D7D-4B2D-9299-09C6B66C57DE}"/>
              </a:ext>
            </a:extLst>
          </p:cNvPr>
          <p:cNvSpPr>
            <a:spLocks noGrp="1"/>
          </p:cNvSpPr>
          <p:nvPr>
            <p:ph sz="half" idx="2"/>
          </p:nvPr>
        </p:nvSpPr>
        <p:spPr>
          <a:xfrm>
            <a:off x="1190846" y="1892596"/>
            <a:ext cx="4844194" cy="4067938"/>
          </a:xfrm>
        </p:spPr>
        <p:txBody>
          <a:bodyPr vert="horz" lIns="0" tIns="45720" rIns="0" bIns="45720" rtlCol="0" anchor="t">
            <a:normAutofit/>
          </a:bodyPr>
          <a:lstStyle/>
          <a:p>
            <a:pPr>
              <a:buFont typeface="Arial" panose="020B0604020202020204" pitchFamily="34" charset="0"/>
              <a:buChar char="•"/>
            </a:pPr>
            <a:r>
              <a:rPr lang="en-US" dirty="0"/>
              <a:t> </a:t>
            </a:r>
            <a:r>
              <a:rPr lang="en-US" sz="2400" dirty="0"/>
              <a:t>Results and Implications</a:t>
            </a:r>
          </a:p>
          <a:p>
            <a:pPr marL="544068" lvl="1" indent="-342900">
              <a:buFont typeface="+mj-lt"/>
              <a:buAutoNum type="arabicPeriod" startAt="6"/>
            </a:pPr>
            <a:r>
              <a:rPr lang="en-US" sz="2400" dirty="0">
                <a:solidFill>
                  <a:srgbClr val="0070C0"/>
                </a:solidFill>
              </a:rPr>
              <a:t>Decision guide</a:t>
            </a:r>
          </a:p>
          <a:p>
            <a:pPr marL="544068" lvl="1" indent="-342900">
              <a:buFont typeface="+mj-lt"/>
              <a:buAutoNum type="arabicPeriod" startAt="6"/>
            </a:pPr>
            <a:r>
              <a:rPr lang="en-US" sz="2400" dirty="0">
                <a:solidFill>
                  <a:srgbClr val="0070C0"/>
                </a:solidFill>
              </a:rPr>
              <a:t>Agreement catalyst</a:t>
            </a:r>
          </a:p>
          <a:p>
            <a:pPr marL="544068" lvl="1" indent="-342900">
              <a:buFont typeface="+mj-lt"/>
              <a:buAutoNum type="arabicPeriod" startAt="8"/>
            </a:pPr>
            <a:r>
              <a:rPr lang="en-US" sz="2400" dirty="0">
                <a:solidFill>
                  <a:srgbClr val="0070C0"/>
                </a:solidFill>
              </a:rPr>
              <a:t>Engagement and unification</a:t>
            </a:r>
          </a:p>
          <a:p>
            <a:pPr marL="544068" lvl="1" indent="-342900">
              <a:buFont typeface="+mj-lt"/>
              <a:buAutoNum type="arabicPeriod" startAt="8"/>
            </a:pPr>
            <a:r>
              <a:rPr lang="en-US" sz="2400" dirty="0">
                <a:solidFill>
                  <a:srgbClr val="0070C0"/>
                </a:solidFill>
              </a:rPr>
              <a:t>Empathy creation</a:t>
            </a:r>
          </a:p>
          <a:p>
            <a:pPr marL="544068" lvl="1" indent="-342900">
              <a:buFont typeface="+mj-lt"/>
              <a:buAutoNum type="arabicPeriod" startAt="8"/>
            </a:pPr>
            <a:r>
              <a:rPr lang="en-US" sz="2400" dirty="0">
                <a:solidFill>
                  <a:srgbClr val="0070C0"/>
                </a:solidFill>
              </a:rPr>
              <a:t>Innovative thinking</a:t>
            </a:r>
          </a:p>
          <a:p>
            <a:pPr marL="544068" lvl="1" indent="-342900">
              <a:buFont typeface="+mj-lt"/>
              <a:buAutoNum type="arabicPeriod" startAt="8"/>
            </a:pPr>
            <a:r>
              <a:rPr lang="en-US" sz="2400" dirty="0">
                <a:solidFill>
                  <a:srgbClr val="0070C0"/>
                </a:solidFill>
              </a:rPr>
              <a:t>Team collaboration</a:t>
            </a:r>
          </a:p>
          <a:p>
            <a:pPr marL="544068" lvl="1" indent="-342900">
              <a:buFont typeface="+mj-lt"/>
              <a:buAutoNum type="arabicPeriod" startAt="8"/>
            </a:pPr>
            <a:r>
              <a:rPr lang="en-US" sz="2400" dirty="0">
                <a:solidFill>
                  <a:srgbClr val="0070C0"/>
                </a:solidFill>
              </a:rPr>
              <a:t>Communication aid</a:t>
            </a:r>
          </a:p>
          <a:p>
            <a:pPr marL="544068" lvl="1" indent="-342900">
              <a:buFont typeface="+mj-lt"/>
              <a:buAutoNum type="arabicPeriod" startAt="8"/>
            </a:pPr>
            <a:r>
              <a:rPr lang="en-US" sz="2400" dirty="0">
                <a:solidFill>
                  <a:srgbClr val="0070C0"/>
                </a:solidFill>
              </a:rPr>
              <a:t>Problem scope definition</a:t>
            </a:r>
          </a:p>
          <a:p>
            <a:pPr marL="544068" lvl="1" indent="-342900">
              <a:buFont typeface="+mj-lt"/>
              <a:buAutoNum type="arabicPeriod" startAt="8"/>
            </a:pPr>
            <a:r>
              <a:rPr lang="en-US" sz="2400" dirty="0">
                <a:solidFill>
                  <a:srgbClr val="0070C0"/>
                </a:solidFill>
              </a:rPr>
              <a:t>Evaluation guide</a:t>
            </a:r>
          </a:p>
        </p:txBody>
      </p:sp>
      <p:sp>
        <p:nvSpPr>
          <p:cNvPr id="6" name="Content Placeholder 5">
            <a:extLst>
              <a:ext uri="{FF2B5EF4-FFF2-40B4-BE49-F238E27FC236}">
                <a16:creationId xmlns:a16="http://schemas.microsoft.com/office/drawing/2014/main" id="{9DCE7DD5-21BC-4499-86E1-96EA8949B746}"/>
              </a:ext>
            </a:extLst>
          </p:cNvPr>
          <p:cNvSpPr>
            <a:spLocks noGrp="1"/>
          </p:cNvSpPr>
          <p:nvPr>
            <p:ph sz="quarter" idx="4"/>
          </p:nvPr>
        </p:nvSpPr>
        <p:spPr>
          <a:xfrm>
            <a:off x="6217920" y="1892596"/>
            <a:ext cx="4935633" cy="4067938"/>
          </a:xfrm>
        </p:spPr>
        <p:txBody>
          <a:bodyPr vert="horz" lIns="0" tIns="45720" rIns="0" bIns="45720" rtlCol="0" anchor="t">
            <a:noAutofit/>
          </a:bodyPr>
          <a:lstStyle/>
          <a:p>
            <a:pPr>
              <a:buFont typeface="Arial" panose="020B0604020202020204" pitchFamily="34" charset="0"/>
              <a:buChar char="•"/>
            </a:pPr>
            <a:r>
              <a:rPr lang="ru-RU" sz="2400" dirty="0">
                <a:solidFill>
                  <a:schemeClr val="tx1"/>
                </a:solidFill>
              </a:rPr>
              <a:t>Результаты и следствия</a:t>
            </a:r>
          </a:p>
          <a:p>
            <a:pPr marL="544068" lvl="1" indent="-342900">
              <a:buFont typeface="+mj-lt"/>
              <a:buAutoNum type="arabicPeriod" startAt="6"/>
            </a:pPr>
            <a:r>
              <a:rPr lang="ru-RU" sz="2400" dirty="0"/>
              <a:t>Руководство по принятию решений</a:t>
            </a:r>
          </a:p>
          <a:p>
            <a:pPr marL="544068" lvl="1" indent="-342900">
              <a:buFont typeface="+mj-lt"/>
              <a:buAutoNum type="arabicPeriod" startAt="6"/>
            </a:pPr>
            <a:r>
              <a:rPr lang="ru-RU" sz="2400" dirty="0"/>
              <a:t>Катализатор соглашения</a:t>
            </a:r>
          </a:p>
          <a:p>
            <a:pPr marL="544068" lvl="1" indent="-342900">
              <a:buFont typeface="+mj-lt"/>
              <a:buAutoNum type="arabicPeriod" startAt="6"/>
            </a:pPr>
            <a:r>
              <a:rPr lang="ru-RU" sz="2400" dirty="0"/>
              <a:t>Вовлечение и объединение</a:t>
            </a:r>
          </a:p>
          <a:p>
            <a:pPr marL="544068" lvl="1" indent="-342900">
              <a:buFont typeface="+mj-lt"/>
              <a:buAutoNum type="arabicPeriod" startAt="6"/>
            </a:pPr>
            <a:r>
              <a:rPr lang="ru-RU" sz="2400" dirty="0"/>
              <a:t>Создание сочувствия</a:t>
            </a:r>
          </a:p>
          <a:p>
            <a:pPr marL="544068" lvl="1" indent="-342900">
              <a:buFont typeface="+mj-lt"/>
              <a:buAutoNum type="arabicPeriod" startAt="6"/>
            </a:pPr>
            <a:r>
              <a:rPr lang="ru-RU" sz="2400" dirty="0"/>
              <a:t>Инновационное мышление</a:t>
            </a:r>
          </a:p>
          <a:p>
            <a:pPr marL="544068" lvl="1" indent="-342900">
              <a:buFont typeface="+mj-lt"/>
              <a:buAutoNum type="arabicPeriod" startAt="6"/>
            </a:pPr>
            <a:r>
              <a:rPr lang="ru-RU" sz="2400" dirty="0"/>
              <a:t>Командное сотрудничество</a:t>
            </a:r>
          </a:p>
          <a:p>
            <a:pPr marL="544068" lvl="1" indent="-342900">
              <a:buFont typeface="+mj-lt"/>
              <a:buAutoNum type="arabicPeriod" startAt="6"/>
            </a:pPr>
            <a:r>
              <a:rPr lang="ru-RU" sz="2400" dirty="0"/>
              <a:t>Коммуникационная помощь</a:t>
            </a:r>
          </a:p>
          <a:p>
            <a:pPr marL="544068" lvl="1" indent="-342900">
              <a:buFont typeface="+mj-lt"/>
              <a:buAutoNum type="arabicPeriod" startAt="6"/>
            </a:pPr>
            <a:r>
              <a:rPr lang="ru-RU" sz="2400" dirty="0"/>
              <a:t>Определение объема проблемы</a:t>
            </a:r>
          </a:p>
          <a:p>
            <a:pPr marL="544068" lvl="1" indent="-342900">
              <a:buFont typeface="+mj-lt"/>
              <a:buAutoNum type="arabicPeriod" startAt="6"/>
            </a:pPr>
            <a:r>
              <a:rPr lang="ru-RU" sz="2400" dirty="0"/>
              <a:t>Руководство по оценке</a:t>
            </a:r>
            <a:endParaRPr lang="en-US" sz="2400" dirty="0"/>
          </a:p>
        </p:txBody>
      </p:sp>
    </p:spTree>
    <p:extLst>
      <p:ext uri="{BB962C8B-B14F-4D97-AF65-F5344CB8AC3E}">
        <p14:creationId xmlns:p14="http://schemas.microsoft.com/office/powerpoint/2010/main" val="471892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B184B-4CD3-4064-B64D-354F5EA85828}"/>
              </a:ext>
            </a:extLst>
          </p:cNvPr>
          <p:cNvSpPr>
            <a:spLocks noGrp="1"/>
          </p:cNvSpPr>
          <p:nvPr>
            <p:ph type="title"/>
          </p:nvPr>
        </p:nvSpPr>
        <p:spPr>
          <a:xfrm>
            <a:off x="0" y="867906"/>
            <a:ext cx="12042183" cy="914400"/>
          </a:xfrm>
        </p:spPr>
        <p:txBody>
          <a:bodyPr>
            <a:noAutofit/>
          </a:bodyPr>
          <a:lstStyle/>
          <a:p>
            <a:r>
              <a:rPr lang="en-US" sz="2400" b="1" dirty="0">
                <a:latin typeface="+mn-lt"/>
                <a:ea typeface="+mn-ea"/>
                <a:cs typeface="+mn-cs"/>
              </a:rPr>
              <a:t>Personas and user-centered design: How can personas benefit product design processes?</a:t>
            </a:r>
            <a:br>
              <a:rPr lang="ru-RU" sz="2400" b="1" dirty="0">
                <a:latin typeface="+mn-lt"/>
                <a:ea typeface="+mn-ea"/>
                <a:cs typeface="+mn-cs"/>
              </a:rPr>
            </a:br>
            <a:r>
              <a:rPr lang="ru-RU" sz="2400" b="1" dirty="0">
                <a:solidFill>
                  <a:schemeClr val="tx1"/>
                </a:solidFill>
                <a:latin typeface="Calibri"/>
                <a:cs typeface="Calibri"/>
              </a:rPr>
              <a:t>Персоны и дизайн, ориентированный на пользователя: как персоны могут принести пользу процессам разработки продукта?</a:t>
            </a:r>
            <a:endParaRPr lang="en-US" sz="2400" b="1">
              <a:solidFill>
                <a:schemeClr val="tx1"/>
              </a:solidFill>
              <a:latin typeface="Calibri"/>
              <a:cs typeface="Calibri"/>
            </a:endParaRPr>
          </a:p>
        </p:txBody>
      </p:sp>
      <p:sp>
        <p:nvSpPr>
          <p:cNvPr id="4" name="Content Placeholder 3">
            <a:extLst>
              <a:ext uri="{FF2B5EF4-FFF2-40B4-BE49-F238E27FC236}">
                <a16:creationId xmlns:a16="http://schemas.microsoft.com/office/drawing/2014/main" id="{E72CC38A-2D7D-4B2D-9299-09C6B66C57DE}"/>
              </a:ext>
            </a:extLst>
          </p:cNvPr>
          <p:cNvSpPr>
            <a:spLocks noGrp="1"/>
          </p:cNvSpPr>
          <p:nvPr>
            <p:ph sz="half" idx="2"/>
          </p:nvPr>
        </p:nvSpPr>
        <p:spPr>
          <a:xfrm>
            <a:off x="1190846" y="1892596"/>
            <a:ext cx="4844194" cy="4067938"/>
          </a:xfrm>
        </p:spPr>
        <p:txBody>
          <a:bodyPr>
            <a:normAutofit/>
          </a:bodyPr>
          <a:lstStyle/>
          <a:p>
            <a:pPr>
              <a:buFont typeface="Arial" panose="020B0604020202020204" pitchFamily="34" charset="0"/>
              <a:buChar char="•"/>
            </a:pPr>
            <a:r>
              <a:rPr lang="en-US" sz="2200" dirty="0"/>
              <a:t> Results and Implications</a:t>
            </a:r>
          </a:p>
          <a:p>
            <a:pPr marL="544068" lvl="1" indent="-342900">
              <a:buFont typeface="+mj-lt"/>
              <a:buAutoNum type="arabicPeriod" startAt="15"/>
            </a:pPr>
            <a:r>
              <a:rPr lang="en-US" sz="2200" dirty="0">
                <a:solidFill>
                  <a:srgbClr val="0070C0"/>
                </a:solidFill>
              </a:rPr>
              <a:t>Organization of research data</a:t>
            </a:r>
          </a:p>
          <a:p>
            <a:pPr marL="544068" lvl="1" indent="-342900">
              <a:buFont typeface="+mj-lt"/>
              <a:buAutoNum type="arabicPeriod" startAt="15"/>
            </a:pPr>
            <a:r>
              <a:rPr lang="en-US" sz="2200" dirty="0">
                <a:solidFill>
                  <a:srgbClr val="0070C0"/>
                </a:solidFill>
              </a:rPr>
              <a:t>Articulate stakeholders’ vision</a:t>
            </a:r>
          </a:p>
          <a:p>
            <a:pPr marL="544068" lvl="1" indent="-342900">
              <a:buFont typeface="+mj-lt"/>
              <a:buAutoNum type="arabicPeriod" startAt="15"/>
            </a:pPr>
            <a:r>
              <a:rPr lang="en-US" sz="2200" dirty="0">
                <a:solidFill>
                  <a:srgbClr val="0070C0"/>
                </a:solidFill>
              </a:rPr>
              <a:t>Improved usability</a:t>
            </a:r>
          </a:p>
          <a:p>
            <a:pPr marL="544068" lvl="1" indent="-342900">
              <a:buFont typeface="+mj-lt"/>
              <a:buAutoNum type="arabicPeriod" startAt="15"/>
            </a:pPr>
            <a:r>
              <a:rPr lang="en-US" sz="2200" dirty="0">
                <a:solidFill>
                  <a:srgbClr val="0070C0"/>
                </a:solidFill>
              </a:rPr>
              <a:t>Product offerings</a:t>
            </a:r>
          </a:p>
          <a:p>
            <a:pPr marL="544068" lvl="1" indent="-342900">
              <a:buFont typeface="+mj-lt"/>
              <a:buAutoNum type="arabicPeriod" startAt="15"/>
            </a:pPr>
            <a:r>
              <a:rPr lang="en-US" sz="2200" dirty="0">
                <a:solidFill>
                  <a:srgbClr val="0070C0"/>
                </a:solidFill>
              </a:rPr>
              <a:t>Product evaluation</a:t>
            </a:r>
          </a:p>
          <a:p>
            <a:pPr marL="544068" lvl="1" indent="-342900">
              <a:buFont typeface="+mj-lt"/>
              <a:buAutoNum type="arabicPeriod" startAt="15"/>
            </a:pPr>
            <a:r>
              <a:rPr lang="en-US" sz="2200" dirty="0">
                <a:solidFill>
                  <a:srgbClr val="0070C0"/>
                </a:solidFill>
              </a:rPr>
              <a:t>Intuitiveness</a:t>
            </a:r>
          </a:p>
          <a:p>
            <a:pPr marL="544068" lvl="1" indent="-342900">
              <a:buFont typeface="+mj-lt"/>
              <a:buAutoNum type="arabicPeriod" startAt="15"/>
            </a:pPr>
            <a:r>
              <a:rPr lang="en-US" sz="2200" dirty="0">
                <a:solidFill>
                  <a:srgbClr val="0070C0"/>
                </a:solidFill>
              </a:rPr>
              <a:t>Product marketing</a:t>
            </a:r>
          </a:p>
          <a:p>
            <a:pPr marL="544068" lvl="1" indent="-342900">
              <a:buFont typeface="+mj-lt"/>
              <a:buAutoNum type="arabicPeriod" startAt="15"/>
            </a:pPr>
            <a:r>
              <a:rPr lang="en-US" sz="2200" dirty="0">
                <a:solidFill>
                  <a:srgbClr val="0070C0"/>
                </a:solidFill>
              </a:rPr>
              <a:t>Reuse of research data</a:t>
            </a:r>
          </a:p>
        </p:txBody>
      </p:sp>
      <p:sp>
        <p:nvSpPr>
          <p:cNvPr id="6" name="Content Placeholder 5">
            <a:extLst>
              <a:ext uri="{FF2B5EF4-FFF2-40B4-BE49-F238E27FC236}">
                <a16:creationId xmlns:a16="http://schemas.microsoft.com/office/drawing/2014/main" id="{9DCE7DD5-21BC-4499-86E1-96EA8949B746}"/>
              </a:ext>
            </a:extLst>
          </p:cNvPr>
          <p:cNvSpPr>
            <a:spLocks noGrp="1"/>
          </p:cNvSpPr>
          <p:nvPr>
            <p:ph sz="quarter" idx="4"/>
          </p:nvPr>
        </p:nvSpPr>
        <p:spPr>
          <a:xfrm>
            <a:off x="6217920" y="1892596"/>
            <a:ext cx="5516880" cy="4067938"/>
          </a:xfrm>
        </p:spPr>
        <p:txBody>
          <a:bodyPr vert="horz" lIns="0" tIns="45720" rIns="0" bIns="45720" rtlCol="0" anchor="t">
            <a:noAutofit/>
          </a:bodyPr>
          <a:lstStyle/>
          <a:p>
            <a:pPr>
              <a:buFont typeface="Arial" panose="020B0604020202020204" pitchFamily="34" charset="0"/>
              <a:buChar char="•"/>
            </a:pPr>
            <a:r>
              <a:rPr lang="ru-RU" sz="2200" dirty="0">
                <a:solidFill>
                  <a:schemeClr val="tx1"/>
                </a:solidFill>
              </a:rPr>
              <a:t>Результаты и следствия</a:t>
            </a:r>
          </a:p>
          <a:p>
            <a:pPr marL="749808" lvl="1" indent="-457200">
              <a:buFont typeface="+mj-lt"/>
              <a:buAutoNum type="arabicPeriod" startAt="15"/>
            </a:pPr>
            <a:r>
              <a:rPr lang="ru-RU" sz="2200" dirty="0"/>
              <a:t>Организация данных исследования</a:t>
            </a:r>
          </a:p>
          <a:p>
            <a:pPr marL="749808" lvl="1" indent="-457200">
              <a:buFont typeface="+mj-lt"/>
              <a:buAutoNum type="arabicPeriod" startAt="15"/>
            </a:pPr>
            <a:r>
              <a:rPr lang="ru-RU" sz="2200" dirty="0"/>
              <a:t>Четко сформулируйте видение заинтересованных сторон</a:t>
            </a:r>
          </a:p>
          <a:p>
            <a:pPr marL="749808" lvl="1" indent="-457200">
              <a:buFont typeface="+mj-lt"/>
              <a:buAutoNum type="arabicPeriod" startAt="15"/>
            </a:pPr>
            <a:r>
              <a:rPr lang="ru-RU" sz="2200" dirty="0"/>
              <a:t>Повышенное удобство использования</a:t>
            </a:r>
          </a:p>
          <a:p>
            <a:pPr marL="749808" lvl="1" indent="-457200">
              <a:buFont typeface="+mj-lt"/>
              <a:buAutoNum type="arabicPeriod" startAt="15"/>
            </a:pPr>
            <a:r>
              <a:rPr lang="ru-RU" sz="2200" dirty="0"/>
              <a:t>Предложения продуктов</a:t>
            </a:r>
          </a:p>
          <a:p>
            <a:pPr marL="749808" lvl="1" indent="-457200">
              <a:buFont typeface="+mj-lt"/>
              <a:buAutoNum type="arabicPeriod" startAt="15"/>
            </a:pPr>
            <a:r>
              <a:rPr lang="ru-RU" sz="2200" dirty="0"/>
              <a:t>Оценка продукта</a:t>
            </a:r>
          </a:p>
          <a:p>
            <a:pPr marL="749808" lvl="1" indent="-457200">
              <a:buFont typeface="+mj-lt"/>
              <a:buAutoNum type="arabicPeriod" startAt="15"/>
            </a:pPr>
            <a:r>
              <a:rPr lang="ru-RU" sz="2200" dirty="0"/>
              <a:t>Интуитивность</a:t>
            </a:r>
          </a:p>
          <a:p>
            <a:pPr marL="749808" lvl="1" indent="-457200">
              <a:buFont typeface="+mj-lt"/>
              <a:buAutoNum type="arabicPeriod" startAt="15"/>
            </a:pPr>
            <a:r>
              <a:rPr lang="ru-RU" sz="2200" dirty="0"/>
              <a:t>Маркетинг продукции</a:t>
            </a:r>
          </a:p>
          <a:p>
            <a:pPr marL="749808" lvl="1" indent="-457200">
              <a:buFont typeface="+mj-lt"/>
              <a:buAutoNum type="arabicPeriod" startAt="15"/>
            </a:pPr>
            <a:r>
              <a:rPr lang="ru-RU" sz="2200" dirty="0"/>
              <a:t>Повторное использование данных исследования</a:t>
            </a:r>
            <a:endParaRPr lang="en-US" sz="2200" dirty="0"/>
          </a:p>
        </p:txBody>
      </p:sp>
    </p:spTree>
    <p:extLst>
      <p:ext uri="{BB962C8B-B14F-4D97-AF65-F5344CB8AC3E}">
        <p14:creationId xmlns:p14="http://schemas.microsoft.com/office/powerpoint/2010/main" val="121370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B184B-4CD3-4064-B64D-354F5EA85828}"/>
              </a:ext>
            </a:extLst>
          </p:cNvPr>
          <p:cNvSpPr>
            <a:spLocks noGrp="1"/>
          </p:cNvSpPr>
          <p:nvPr>
            <p:ph type="title"/>
          </p:nvPr>
        </p:nvSpPr>
        <p:spPr>
          <a:xfrm>
            <a:off x="232476" y="743920"/>
            <a:ext cx="11794210" cy="1016580"/>
          </a:xfrm>
        </p:spPr>
        <p:txBody>
          <a:bodyPr>
            <a:noAutofit/>
          </a:bodyPr>
          <a:lstStyle/>
          <a:p>
            <a:r>
              <a:rPr lang="en-US" sz="2400" b="1" dirty="0">
                <a:latin typeface="+mn-lt"/>
                <a:ea typeface="+mn-ea"/>
                <a:cs typeface="+mn-cs"/>
              </a:rPr>
              <a:t>Personas and user-centered design: How can personas benefit product design processes?</a:t>
            </a:r>
            <a:br>
              <a:rPr lang="ru-RU" sz="2400" b="1" dirty="0">
                <a:latin typeface="+mn-lt"/>
                <a:ea typeface="+mn-ea"/>
                <a:cs typeface="+mn-cs"/>
              </a:rPr>
            </a:br>
            <a:r>
              <a:rPr lang="ru-RU" sz="2400" b="1" dirty="0">
                <a:solidFill>
                  <a:schemeClr val="tx1"/>
                </a:solidFill>
                <a:latin typeface="Calibri"/>
                <a:cs typeface="Calibri"/>
              </a:rPr>
              <a:t>Персоны и дизайн, ориентированный на пользователя: как персоны могут принести пользу процессам разработки продукта?</a:t>
            </a:r>
            <a:endParaRPr lang="en-US" sz="2400" b="1">
              <a:solidFill>
                <a:schemeClr val="tx1"/>
              </a:solidFill>
              <a:latin typeface="Calibri"/>
              <a:cs typeface="Calibri"/>
            </a:endParaRPr>
          </a:p>
        </p:txBody>
      </p:sp>
      <p:sp>
        <p:nvSpPr>
          <p:cNvPr id="4" name="Content Placeholder 3">
            <a:extLst>
              <a:ext uri="{FF2B5EF4-FFF2-40B4-BE49-F238E27FC236}">
                <a16:creationId xmlns:a16="http://schemas.microsoft.com/office/drawing/2014/main" id="{E72CC38A-2D7D-4B2D-9299-09C6B66C57DE}"/>
              </a:ext>
            </a:extLst>
          </p:cNvPr>
          <p:cNvSpPr>
            <a:spLocks noGrp="1"/>
          </p:cNvSpPr>
          <p:nvPr>
            <p:ph sz="half" idx="2"/>
          </p:nvPr>
        </p:nvSpPr>
        <p:spPr>
          <a:xfrm>
            <a:off x="541867" y="1892596"/>
            <a:ext cx="5493173" cy="4067938"/>
          </a:xfrm>
        </p:spPr>
        <p:txBody>
          <a:bodyPr vert="horz" lIns="0" tIns="45720" rIns="0" bIns="45720" rtlCol="0" anchor="t">
            <a:noAutofit/>
          </a:bodyPr>
          <a:lstStyle/>
          <a:p>
            <a:pPr>
              <a:buFont typeface="Arial" panose="020B0604020202020204" pitchFamily="34" charset="0"/>
              <a:buChar char="•"/>
            </a:pPr>
            <a:r>
              <a:rPr lang="en-US" sz="2100" dirty="0"/>
              <a:t> Results and Implications</a:t>
            </a:r>
            <a:endParaRPr lang="en-US" sz="2100" u="sng" dirty="0"/>
          </a:p>
          <a:p>
            <a:pPr lvl="1">
              <a:buFont typeface="Arial" panose="020B0604020202020204" pitchFamily="34" charset="0"/>
              <a:buChar char="•"/>
            </a:pPr>
            <a:r>
              <a:rPr lang="en-US" sz="2100" dirty="0">
                <a:solidFill>
                  <a:srgbClr val="0070C0"/>
                </a:solidFill>
              </a:rPr>
              <a:t>Implication for research</a:t>
            </a:r>
          </a:p>
          <a:p>
            <a:pPr lvl="2">
              <a:buFont typeface="Arial" panose="020B0604020202020204" pitchFamily="34" charset="0"/>
              <a:buChar char="•"/>
            </a:pPr>
            <a:r>
              <a:rPr lang="en-US" sz="2100" dirty="0">
                <a:solidFill>
                  <a:srgbClr val="0070C0"/>
                </a:solidFill>
              </a:rPr>
              <a:t>More choices leads to decrease satisfaction/confidence</a:t>
            </a:r>
          </a:p>
          <a:p>
            <a:pPr lvl="2">
              <a:buFont typeface="Arial" panose="020B0604020202020204" pitchFamily="34" charset="0"/>
              <a:buChar char="•"/>
            </a:pPr>
            <a:r>
              <a:rPr lang="en-US" sz="2100" dirty="0">
                <a:solidFill>
                  <a:srgbClr val="FF0000"/>
                </a:solidFill>
              </a:rPr>
              <a:t>Without clear vision of who are the users would lead to endless alternatives</a:t>
            </a:r>
          </a:p>
          <a:p>
            <a:pPr lvl="1">
              <a:buFont typeface="Arial" panose="020B0604020202020204" pitchFamily="34" charset="0"/>
              <a:buChar char="•"/>
            </a:pPr>
            <a:r>
              <a:rPr lang="en-US" sz="2100" dirty="0">
                <a:solidFill>
                  <a:srgbClr val="0070C0"/>
                </a:solidFill>
              </a:rPr>
              <a:t>Unnecessary complexity</a:t>
            </a:r>
          </a:p>
          <a:p>
            <a:pPr lvl="1">
              <a:buFont typeface="Arial" panose="020B0604020202020204" pitchFamily="34" charset="0"/>
              <a:buChar char="•"/>
            </a:pPr>
            <a:r>
              <a:rPr lang="en-US" sz="2100" dirty="0">
                <a:solidFill>
                  <a:srgbClr val="0070C0"/>
                </a:solidFill>
              </a:rPr>
              <a:t>Poor usability</a:t>
            </a:r>
          </a:p>
          <a:p>
            <a:pPr lvl="1">
              <a:buFont typeface="Arial" panose="020B0604020202020204" pitchFamily="34" charset="0"/>
              <a:buChar char="•"/>
            </a:pPr>
            <a:r>
              <a:rPr lang="en-US" sz="2100" dirty="0">
                <a:solidFill>
                  <a:srgbClr val="0070C0"/>
                </a:solidFill>
              </a:rPr>
              <a:t>Consumer frustration</a:t>
            </a:r>
          </a:p>
          <a:p>
            <a:pPr marL="566928" lvl="3" indent="0">
              <a:buNone/>
            </a:pPr>
            <a:endParaRPr lang="en-US" sz="2100" dirty="0">
              <a:solidFill>
                <a:schemeClr val="tx1"/>
              </a:solidFill>
            </a:endParaRPr>
          </a:p>
          <a:p>
            <a:pPr marL="566420" lvl="3" indent="0" algn="ctr">
              <a:buNone/>
            </a:pPr>
            <a:r>
              <a:rPr lang="en-US" sz="2100" dirty="0">
                <a:solidFill>
                  <a:schemeClr val="accent2"/>
                </a:solidFill>
              </a:rPr>
              <a:t>“ Design for everyone could lead to design for no one”</a:t>
            </a:r>
            <a:r>
              <a:rPr lang="en-US" sz="2100" i="0" dirty="0">
                <a:solidFill>
                  <a:schemeClr val="accent2"/>
                </a:solidFill>
                <a:effectLst/>
              </a:rPr>
              <a:t> </a:t>
            </a:r>
            <a:r>
              <a:rPr lang="en-US" sz="2100" i="0" dirty="0">
                <a:solidFill>
                  <a:schemeClr val="tx1"/>
                </a:solidFill>
                <a:effectLst/>
              </a:rPr>
              <a:t>(</a:t>
            </a:r>
            <a:r>
              <a:rPr lang="en-US" sz="2100" i="0" dirty="0" err="1">
                <a:solidFill>
                  <a:schemeClr val="tx1"/>
                </a:solidFill>
                <a:effectLst/>
              </a:rPr>
              <a:t>Miaskiewicz</a:t>
            </a:r>
            <a:r>
              <a:rPr lang="en-US" sz="2100" dirty="0">
                <a:solidFill>
                  <a:schemeClr val="tx1"/>
                </a:solidFill>
              </a:rPr>
              <a:t> </a:t>
            </a:r>
            <a:r>
              <a:rPr lang="en-US" sz="2100" i="0" dirty="0">
                <a:solidFill>
                  <a:schemeClr val="tx1"/>
                </a:solidFill>
                <a:effectLst/>
              </a:rPr>
              <a:t>&amp; Kozar, 2011</a:t>
            </a:r>
            <a:r>
              <a:rPr lang="en-US" sz="2100" b="0" i="0" u="none" strike="noStrike" baseline="0" dirty="0">
                <a:solidFill>
                  <a:schemeClr val="tx1"/>
                </a:solidFill>
              </a:rPr>
              <a:t>)</a:t>
            </a:r>
            <a:endParaRPr lang="en-US" sz="2100" dirty="0">
              <a:solidFill>
                <a:schemeClr val="tx1"/>
              </a:solidFill>
              <a:cs typeface="Calibri"/>
            </a:endParaRPr>
          </a:p>
        </p:txBody>
      </p:sp>
      <p:sp>
        <p:nvSpPr>
          <p:cNvPr id="6" name="Content Placeholder 5">
            <a:extLst>
              <a:ext uri="{FF2B5EF4-FFF2-40B4-BE49-F238E27FC236}">
                <a16:creationId xmlns:a16="http://schemas.microsoft.com/office/drawing/2014/main" id="{9DCE7DD5-21BC-4499-86E1-96EA8949B746}"/>
              </a:ext>
            </a:extLst>
          </p:cNvPr>
          <p:cNvSpPr>
            <a:spLocks noGrp="1"/>
          </p:cNvSpPr>
          <p:nvPr>
            <p:ph sz="quarter" idx="4"/>
          </p:nvPr>
        </p:nvSpPr>
        <p:spPr>
          <a:xfrm>
            <a:off x="6217920" y="1892596"/>
            <a:ext cx="5808766" cy="4275730"/>
          </a:xfrm>
        </p:spPr>
        <p:txBody>
          <a:bodyPr vert="horz" lIns="0" tIns="45720" rIns="0" bIns="45720" rtlCol="0" anchor="t">
            <a:noAutofit/>
          </a:bodyPr>
          <a:lstStyle/>
          <a:p>
            <a:pPr>
              <a:buFont typeface="Arial" panose="020B0604020202020204" pitchFamily="34" charset="0"/>
              <a:buChar char="•"/>
            </a:pPr>
            <a:r>
              <a:rPr lang="ru-RU" dirty="0">
                <a:solidFill>
                  <a:schemeClr val="tx1"/>
                </a:solidFill>
              </a:rPr>
              <a:t>Результаты и следствия</a:t>
            </a:r>
          </a:p>
          <a:p>
            <a:pPr lvl="1"/>
            <a:r>
              <a:rPr lang="ru-RU" sz="2000" dirty="0"/>
              <a:t>Значение для исследования</a:t>
            </a:r>
          </a:p>
          <a:p>
            <a:pPr marL="566420" lvl="2"/>
            <a:r>
              <a:rPr lang="ru-RU" sz="2000" dirty="0"/>
              <a:t>Боль</a:t>
            </a:r>
            <a:r>
              <a:rPr lang="ru-RU" sz="2000" dirty="0">
                <a:solidFill>
                  <a:schemeClr val="tx1"/>
                </a:solidFill>
              </a:rPr>
              <a:t>ше вариа</a:t>
            </a:r>
            <a:r>
              <a:rPr lang="ru-RU" sz="2000" dirty="0"/>
              <a:t>нтов выбора ведет к снижению удовлетворенности / уверенности</a:t>
            </a:r>
            <a:endParaRPr lang="ru-RU" sz="2000" dirty="0">
              <a:cs typeface="Calibri"/>
            </a:endParaRPr>
          </a:p>
          <a:p>
            <a:pPr lvl="2"/>
            <a:r>
              <a:rPr lang="ru-RU" sz="2000" dirty="0">
                <a:solidFill>
                  <a:srgbClr val="FF0000"/>
                </a:solidFill>
              </a:rPr>
              <a:t>Без четкого представления о том, кто является пользователями, можно было бы найти бесконечные альтернативы.</a:t>
            </a:r>
          </a:p>
          <a:p>
            <a:pPr lvl="3"/>
            <a:r>
              <a:rPr lang="ru-RU" sz="2000" dirty="0"/>
              <a:t>Ненужная сложность</a:t>
            </a:r>
          </a:p>
          <a:p>
            <a:pPr lvl="3"/>
            <a:r>
              <a:rPr lang="ru-RU" sz="2000" dirty="0"/>
              <a:t>Плохое удобство использования</a:t>
            </a:r>
          </a:p>
          <a:p>
            <a:pPr lvl="3"/>
            <a:r>
              <a:rPr lang="ru-RU" sz="2000" dirty="0"/>
              <a:t>Потребительское разочарование</a:t>
            </a:r>
          </a:p>
          <a:p>
            <a:r>
              <a:rPr lang="ru-RU" dirty="0">
                <a:solidFill>
                  <a:schemeClr val="accent2"/>
                </a:solidFill>
              </a:rPr>
              <a:t>«Дизайн для всех может привести к дизайну ни для кого» </a:t>
            </a:r>
            <a:r>
              <a:rPr lang="ru-RU" dirty="0">
                <a:solidFill>
                  <a:schemeClr val="tx1">
                    <a:lumMod val="75000"/>
                    <a:lumOff val="25000"/>
                  </a:schemeClr>
                </a:solidFill>
              </a:rPr>
              <a:t>(</a:t>
            </a:r>
            <a:r>
              <a:rPr lang="ru-RU" dirty="0" err="1">
                <a:solidFill>
                  <a:schemeClr val="tx1">
                    <a:lumMod val="75000"/>
                    <a:lumOff val="25000"/>
                  </a:schemeClr>
                </a:solidFill>
              </a:rPr>
              <a:t>Miaskiewicz</a:t>
            </a:r>
            <a:r>
              <a:rPr lang="ru-RU" dirty="0">
                <a:solidFill>
                  <a:schemeClr val="tx1">
                    <a:lumMod val="75000"/>
                    <a:lumOff val="25000"/>
                  </a:schemeClr>
                </a:solidFill>
              </a:rPr>
              <a:t> &amp; </a:t>
            </a:r>
            <a:r>
              <a:rPr lang="ru-RU" dirty="0" err="1">
                <a:solidFill>
                  <a:schemeClr val="tx1">
                    <a:lumMod val="75000"/>
                    <a:lumOff val="25000"/>
                  </a:schemeClr>
                </a:solidFill>
              </a:rPr>
              <a:t>Kozar</a:t>
            </a:r>
            <a:r>
              <a:rPr lang="ru-RU" dirty="0">
                <a:solidFill>
                  <a:schemeClr val="tx1">
                    <a:lumMod val="75000"/>
                    <a:lumOff val="25000"/>
                  </a:schemeClr>
                </a:solidFill>
              </a:rPr>
              <a:t>, 2011)</a:t>
            </a:r>
            <a:endParaRPr lang="en-US" dirty="0">
              <a:solidFill>
                <a:schemeClr val="tx1">
                  <a:lumMod val="75000"/>
                  <a:lumOff val="25000"/>
                </a:schemeClr>
              </a:solidFill>
            </a:endParaRPr>
          </a:p>
        </p:txBody>
      </p:sp>
    </p:spTree>
    <p:extLst>
      <p:ext uri="{BB962C8B-B14F-4D97-AF65-F5344CB8AC3E}">
        <p14:creationId xmlns:p14="http://schemas.microsoft.com/office/powerpoint/2010/main" val="3369814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B184B-4CD3-4064-B64D-354F5EA85828}"/>
              </a:ext>
            </a:extLst>
          </p:cNvPr>
          <p:cNvSpPr>
            <a:spLocks noGrp="1"/>
          </p:cNvSpPr>
          <p:nvPr>
            <p:ph type="title"/>
          </p:nvPr>
        </p:nvSpPr>
        <p:spPr>
          <a:xfrm>
            <a:off x="185981" y="805912"/>
            <a:ext cx="12006020" cy="939089"/>
          </a:xfrm>
        </p:spPr>
        <p:txBody>
          <a:bodyPr>
            <a:noAutofit/>
          </a:bodyPr>
          <a:lstStyle/>
          <a:p>
            <a:r>
              <a:rPr lang="en-US" sz="2400" b="1" dirty="0">
                <a:latin typeface="+mn-lt"/>
                <a:ea typeface="+mn-ea"/>
                <a:cs typeface="+mn-cs"/>
              </a:rPr>
              <a:t>Personas and user-centered design: How can personas benefit product design processes?</a:t>
            </a:r>
            <a:br>
              <a:rPr lang="ru-RU" sz="2400" b="1" dirty="0">
                <a:latin typeface="+mn-lt"/>
                <a:ea typeface="+mn-ea"/>
                <a:cs typeface="+mn-cs"/>
              </a:rPr>
            </a:br>
            <a:r>
              <a:rPr lang="ru-RU" sz="2400" b="1" dirty="0">
                <a:solidFill>
                  <a:schemeClr val="tx1"/>
                </a:solidFill>
                <a:latin typeface="Calibri"/>
                <a:cs typeface="Calibri"/>
              </a:rPr>
              <a:t>Персоны и дизайн, ориентированный на пользователя: как персоны могут принести пользу процессам разработки продукта?</a:t>
            </a:r>
            <a:endParaRPr lang="en-US" sz="2400" b="1">
              <a:solidFill>
                <a:schemeClr val="tx1"/>
              </a:solidFill>
              <a:latin typeface="Calibri"/>
              <a:cs typeface="Calibri"/>
            </a:endParaRPr>
          </a:p>
        </p:txBody>
      </p:sp>
      <p:sp>
        <p:nvSpPr>
          <p:cNvPr id="4" name="Content Placeholder 3">
            <a:extLst>
              <a:ext uri="{FF2B5EF4-FFF2-40B4-BE49-F238E27FC236}">
                <a16:creationId xmlns:a16="http://schemas.microsoft.com/office/drawing/2014/main" id="{E72CC38A-2D7D-4B2D-9299-09C6B66C57DE}"/>
              </a:ext>
            </a:extLst>
          </p:cNvPr>
          <p:cNvSpPr>
            <a:spLocks noGrp="1"/>
          </p:cNvSpPr>
          <p:nvPr>
            <p:ph sz="half" idx="2"/>
          </p:nvPr>
        </p:nvSpPr>
        <p:spPr>
          <a:xfrm>
            <a:off x="1190846" y="1892596"/>
            <a:ext cx="4844194" cy="4067938"/>
          </a:xfrm>
        </p:spPr>
        <p:txBody>
          <a:bodyPr vert="horz" lIns="0" tIns="45720" rIns="0" bIns="45720" rtlCol="0" anchor="t">
            <a:normAutofit/>
          </a:bodyPr>
          <a:lstStyle/>
          <a:p>
            <a:pPr>
              <a:buFont typeface="Arial" panose="020B0604020202020204" pitchFamily="34" charset="0"/>
              <a:buChar char="•"/>
            </a:pPr>
            <a:r>
              <a:rPr lang="en-US" sz="2200" dirty="0"/>
              <a:t> Results and Implications</a:t>
            </a:r>
          </a:p>
          <a:p>
            <a:pPr lvl="1">
              <a:buFont typeface="Arial" panose="020B0604020202020204" pitchFamily="34" charset="0"/>
              <a:buChar char="•"/>
            </a:pPr>
            <a:r>
              <a:rPr lang="en-US" sz="2200" dirty="0">
                <a:solidFill>
                  <a:srgbClr val="0070C0"/>
                </a:solidFill>
              </a:rPr>
              <a:t>Product requirements prioritization</a:t>
            </a:r>
          </a:p>
          <a:p>
            <a:pPr lvl="1">
              <a:buFont typeface="Arial" panose="020B0604020202020204" pitchFamily="34" charset="0"/>
              <a:buChar char="•"/>
            </a:pPr>
            <a:r>
              <a:rPr lang="en-US" sz="2200" dirty="0">
                <a:solidFill>
                  <a:srgbClr val="0070C0"/>
                </a:solidFill>
              </a:rPr>
              <a:t>Audience prioritization</a:t>
            </a:r>
          </a:p>
          <a:p>
            <a:pPr lvl="2">
              <a:buFont typeface="Arial" panose="020B0604020202020204" pitchFamily="34" charset="0"/>
              <a:buChar char="•"/>
            </a:pPr>
            <a:r>
              <a:rPr lang="en-US" sz="2200" dirty="0">
                <a:solidFill>
                  <a:srgbClr val="0070C0"/>
                </a:solidFill>
              </a:rPr>
              <a:t>Limit for whom</a:t>
            </a:r>
          </a:p>
          <a:p>
            <a:pPr lvl="2">
              <a:buFont typeface="Arial" panose="020B0604020202020204" pitchFamily="34" charset="0"/>
              <a:buChar char="•"/>
            </a:pPr>
            <a:r>
              <a:rPr lang="en-US" sz="2200" dirty="0">
                <a:solidFill>
                  <a:srgbClr val="0070C0"/>
                </a:solidFill>
              </a:rPr>
              <a:t>Limit what features are important</a:t>
            </a:r>
          </a:p>
          <a:p>
            <a:pPr lvl="2">
              <a:buFont typeface="Arial" panose="020B0604020202020204" pitchFamily="34" charset="0"/>
              <a:buChar char="•"/>
            </a:pPr>
            <a:r>
              <a:rPr lang="en-US" sz="2200" dirty="0">
                <a:solidFill>
                  <a:srgbClr val="0070C0"/>
                </a:solidFill>
              </a:rPr>
              <a:t>Limit alternatives</a:t>
            </a:r>
          </a:p>
          <a:p>
            <a:pPr lvl="2">
              <a:buFont typeface="Arial" panose="020B0604020202020204" pitchFamily="34" charset="0"/>
              <a:buChar char="•"/>
            </a:pPr>
            <a:endParaRPr lang="en-US" sz="2200" dirty="0"/>
          </a:p>
        </p:txBody>
      </p:sp>
      <p:sp>
        <p:nvSpPr>
          <p:cNvPr id="6" name="Content Placeholder 5">
            <a:extLst>
              <a:ext uri="{FF2B5EF4-FFF2-40B4-BE49-F238E27FC236}">
                <a16:creationId xmlns:a16="http://schemas.microsoft.com/office/drawing/2014/main" id="{9DCE7DD5-21BC-4499-86E1-96EA8949B746}"/>
              </a:ext>
            </a:extLst>
          </p:cNvPr>
          <p:cNvSpPr>
            <a:spLocks noGrp="1"/>
          </p:cNvSpPr>
          <p:nvPr>
            <p:ph sz="quarter" idx="4"/>
          </p:nvPr>
        </p:nvSpPr>
        <p:spPr>
          <a:xfrm>
            <a:off x="6217920" y="1892596"/>
            <a:ext cx="4935633" cy="4067938"/>
          </a:xfrm>
        </p:spPr>
        <p:txBody>
          <a:bodyPr vert="horz" lIns="0" tIns="45720" rIns="0" bIns="45720" rtlCol="0" anchor="t">
            <a:normAutofit/>
          </a:bodyPr>
          <a:lstStyle/>
          <a:p>
            <a:pPr>
              <a:buFont typeface="Arial" panose="020B0604020202020204" pitchFamily="34" charset="0"/>
              <a:buChar char="•"/>
            </a:pPr>
            <a:r>
              <a:rPr lang="ru-RU" sz="2200" dirty="0">
                <a:solidFill>
                  <a:schemeClr val="tx1"/>
                </a:solidFill>
              </a:rPr>
              <a:t>Результаты и последствия</a:t>
            </a:r>
          </a:p>
          <a:p>
            <a:pPr marL="383540" lvl="1"/>
            <a:r>
              <a:rPr lang="ru-RU" sz="2200" dirty="0"/>
              <a:t>Приоритезация требований к продукту</a:t>
            </a:r>
            <a:endParaRPr lang="ru-RU" sz="2200" dirty="0">
              <a:cs typeface="Calibri"/>
            </a:endParaRPr>
          </a:p>
          <a:p>
            <a:pPr marL="383540" lvl="1"/>
            <a:r>
              <a:rPr lang="ru-RU" sz="2200" dirty="0"/>
              <a:t>Приоритезация аудитории</a:t>
            </a:r>
            <a:endParaRPr lang="ru-RU" sz="2200" dirty="0">
              <a:cs typeface="Calibri"/>
            </a:endParaRPr>
          </a:p>
          <a:p>
            <a:pPr lvl="2"/>
            <a:r>
              <a:rPr lang="ru-RU" sz="2200" dirty="0"/>
              <a:t>Лимит для кого</a:t>
            </a:r>
          </a:p>
          <a:p>
            <a:pPr lvl="2"/>
            <a:r>
              <a:rPr lang="ru-RU" sz="2200" dirty="0"/>
              <a:t>Ограничьте, какие функции важны</a:t>
            </a:r>
          </a:p>
          <a:p>
            <a:pPr lvl="2"/>
            <a:r>
              <a:rPr lang="ru-RU" sz="2200" dirty="0"/>
              <a:t>Ограничьте альтернативы</a:t>
            </a:r>
            <a:endParaRPr lang="en-US" sz="2200" dirty="0"/>
          </a:p>
        </p:txBody>
      </p:sp>
    </p:spTree>
    <p:extLst>
      <p:ext uri="{BB962C8B-B14F-4D97-AF65-F5344CB8AC3E}">
        <p14:creationId xmlns:p14="http://schemas.microsoft.com/office/powerpoint/2010/main" val="415425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B184B-4CD3-4064-B64D-354F5EA85828}"/>
              </a:ext>
            </a:extLst>
          </p:cNvPr>
          <p:cNvSpPr>
            <a:spLocks noGrp="1"/>
          </p:cNvSpPr>
          <p:nvPr>
            <p:ph type="title"/>
          </p:nvPr>
        </p:nvSpPr>
        <p:spPr>
          <a:xfrm>
            <a:off x="139486" y="867904"/>
            <a:ext cx="11918196" cy="914399"/>
          </a:xfrm>
        </p:spPr>
        <p:txBody>
          <a:bodyPr>
            <a:noAutofit/>
          </a:bodyPr>
          <a:lstStyle/>
          <a:p>
            <a:r>
              <a:rPr lang="en-US" sz="2400" b="1" dirty="0">
                <a:latin typeface="+mn-lt"/>
                <a:ea typeface="+mn-ea"/>
                <a:cs typeface="+mn-cs"/>
              </a:rPr>
              <a:t>Personas and user-centered design: How can personas benefit product design processes?</a:t>
            </a:r>
            <a:br>
              <a:rPr lang="ru-RU" sz="2400" b="1" dirty="0">
                <a:latin typeface="+mn-lt"/>
                <a:ea typeface="+mn-ea"/>
                <a:cs typeface="+mn-cs"/>
              </a:rPr>
            </a:br>
            <a:r>
              <a:rPr lang="ru-RU" sz="2400" b="1" dirty="0">
                <a:solidFill>
                  <a:schemeClr val="tx1"/>
                </a:solidFill>
                <a:latin typeface="Calibri"/>
                <a:cs typeface="Calibri"/>
              </a:rPr>
              <a:t>Персоны и дизайн, ориентированный на пользователя: как персоны могут принести пользу процессам разработки продукта?</a:t>
            </a:r>
            <a:endParaRPr lang="en-US" sz="2400" b="1">
              <a:solidFill>
                <a:schemeClr val="tx1"/>
              </a:solidFill>
              <a:latin typeface="Calibri"/>
              <a:cs typeface="Calibri"/>
            </a:endParaRPr>
          </a:p>
        </p:txBody>
      </p:sp>
      <p:sp>
        <p:nvSpPr>
          <p:cNvPr id="4" name="Content Placeholder 3">
            <a:extLst>
              <a:ext uri="{FF2B5EF4-FFF2-40B4-BE49-F238E27FC236}">
                <a16:creationId xmlns:a16="http://schemas.microsoft.com/office/drawing/2014/main" id="{E72CC38A-2D7D-4B2D-9299-09C6B66C57DE}"/>
              </a:ext>
            </a:extLst>
          </p:cNvPr>
          <p:cNvSpPr>
            <a:spLocks noGrp="1"/>
          </p:cNvSpPr>
          <p:nvPr>
            <p:ph sz="half" idx="2"/>
          </p:nvPr>
        </p:nvSpPr>
        <p:spPr>
          <a:xfrm>
            <a:off x="1190846" y="1892596"/>
            <a:ext cx="4844194" cy="4067938"/>
          </a:xfrm>
        </p:spPr>
        <p:txBody>
          <a:bodyPr vert="horz" lIns="0" tIns="45720" rIns="0" bIns="45720" rtlCol="0" anchor="t">
            <a:normAutofit/>
          </a:bodyPr>
          <a:lstStyle/>
          <a:p>
            <a:pPr>
              <a:buFont typeface="Arial" panose="020B0604020202020204" pitchFamily="34" charset="0"/>
              <a:buChar char="•"/>
            </a:pPr>
            <a:r>
              <a:rPr lang="en-US" dirty="0"/>
              <a:t> Conclusions</a:t>
            </a:r>
          </a:p>
          <a:p>
            <a:pPr lvl="1">
              <a:buFont typeface="Arial" panose="020B0604020202020204" pitchFamily="34" charset="0"/>
              <a:buChar char="•"/>
            </a:pPr>
            <a:r>
              <a:rPr lang="en-US" sz="2000" dirty="0">
                <a:solidFill>
                  <a:srgbClr val="0070C0"/>
                </a:solidFill>
              </a:rPr>
              <a:t>Evidence of benefits of using personas</a:t>
            </a:r>
          </a:p>
          <a:p>
            <a:pPr lvl="1">
              <a:buFont typeface="Arial" panose="020B0604020202020204" pitchFamily="34" charset="0"/>
              <a:buChar char="•"/>
            </a:pPr>
            <a:endParaRPr lang="en-US" sz="2000" dirty="0">
              <a:solidFill>
                <a:srgbClr val="0070C0"/>
              </a:solidFill>
            </a:endParaRPr>
          </a:p>
          <a:p>
            <a:r>
              <a:rPr lang="en-US" dirty="0"/>
              <a:t>Significant benefit</a:t>
            </a:r>
          </a:p>
          <a:p>
            <a:r>
              <a:rPr lang="en-US" dirty="0"/>
              <a:t>Ability to focus design and overcome disconnection between designers and consumers… to establish a consumer-centered design…to narrow target consumers</a:t>
            </a:r>
          </a:p>
          <a:p>
            <a:pPr lvl="1">
              <a:buFont typeface="Arial" panose="020B0604020202020204" pitchFamily="34" charset="0"/>
              <a:buChar char="•"/>
            </a:pPr>
            <a:endParaRPr lang="en-US" sz="2400" dirty="0"/>
          </a:p>
          <a:p>
            <a:pPr lvl="2">
              <a:buFont typeface="Arial" panose="020B0604020202020204" pitchFamily="34" charset="0"/>
              <a:buChar char="•"/>
            </a:pPr>
            <a:endParaRPr lang="en-US" sz="2400" dirty="0"/>
          </a:p>
        </p:txBody>
      </p:sp>
      <p:sp>
        <p:nvSpPr>
          <p:cNvPr id="6" name="Content Placeholder 5">
            <a:extLst>
              <a:ext uri="{FF2B5EF4-FFF2-40B4-BE49-F238E27FC236}">
                <a16:creationId xmlns:a16="http://schemas.microsoft.com/office/drawing/2014/main" id="{9DCE7DD5-21BC-4499-86E1-96EA8949B746}"/>
              </a:ext>
            </a:extLst>
          </p:cNvPr>
          <p:cNvSpPr>
            <a:spLocks noGrp="1"/>
          </p:cNvSpPr>
          <p:nvPr>
            <p:ph sz="quarter" idx="4"/>
          </p:nvPr>
        </p:nvSpPr>
        <p:spPr>
          <a:xfrm>
            <a:off x="6217920" y="1892596"/>
            <a:ext cx="4935633" cy="4067938"/>
          </a:xfrm>
        </p:spPr>
        <p:txBody>
          <a:bodyPr vert="horz" lIns="0" tIns="45720" rIns="0" bIns="45720" rtlCol="0" anchor="t">
            <a:normAutofit/>
          </a:bodyPr>
          <a:lstStyle/>
          <a:p>
            <a:pPr>
              <a:buFont typeface="Arial" panose="020B0604020202020204" pitchFamily="34" charset="0"/>
              <a:buChar char="•"/>
            </a:pPr>
            <a:r>
              <a:rPr lang="ru-RU" dirty="0">
                <a:solidFill>
                  <a:schemeClr val="tx1"/>
                </a:solidFill>
              </a:rPr>
              <a:t>Выводы</a:t>
            </a:r>
            <a:endParaRPr lang="ru-RU">
              <a:solidFill>
                <a:schemeClr val="tx1"/>
              </a:solidFill>
              <a:cs typeface="Calibri"/>
            </a:endParaRPr>
          </a:p>
          <a:p>
            <a:pPr marL="383540" lvl="1">
              <a:buFont typeface="Arial" panose="020B0604020202020204" pitchFamily="34" charset="0"/>
              <a:buChar char="•"/>
            </a:pPr>
            <a:r>
              <a:rPr lang="ru-RU" sz="2000" dirty="0">
                <a:solidFill>
                  <a:schemeClr val="tx1"/>
                </a:solidFill>
              </a:rPr>
              <a:t>Доказательства преимуществ использования персон</a:t>
            </a:r>
            <a:endParaRPr lang="en-US" sz="2000" dirty="0">
              <a:solidFill>
                <a:schemeClr val="tx1"/>
              </a:solidFill>
              <a:cs typeface="Calibri"/>
            </a:endParaRPr>
          </a:p>
          <a:p>
            <a:r>
              <a:rPr lang="ru-RU" dirty="0">
                <a:solidFill>
                  <a:schemeClr val="tx1"/>
                </a:solidFill>
              </a:rPr>
              <a:t>Значительные преимущества</a:t>
            </a:r>
            <a:endParaRPr lang="ru-RU" dirty="0">
              <a:solidFill>
                <a:schemeClr val="tx1"/>
              </a:solidFill>
              <a:cs typeface="Calibri"/>
            </a:endParaRPr>
          </a:p>
          <a:p>
            <a:r>
              <a:rPr lang="ru-RU" dirty="0">
                <a:solidFill>
                  <a:schemeClr val="tx1"/>
                </a:solidFill>
              </a:rPr>
              <a:t>Способность сконцентрировать внимание на дизайне и преодолеть разрыв между дизайнерами и потребителями ... создать дизайн, ориентированный на потребителя ... сузить целевую аудиторию</a:t>
            </a:r>
            <a:endParaRPr lang="en-US" dirty="0">
              <a:solidFill>
                <a:schemeClr val="tx1"/>
              </a:solidFill>
              <a:cs typeface="Calibri" panose="020F0502020204030204"/>
            </a:endParaRPr>
          </a:p>
          <a:p>
            <a:pPr marL="383540" lvl="1">
              <a:buFont typeface="Arial" panose="020B0604020202020204" pitchFamily="34" charset="0"/>
              <a:buChar char="•"/>
            </a:pPr>
            <a:endParaRPr lang="en-US" sz="2000" dirty="0">
              <a:cs typeface="Calibri"/>
            </a:endParaRPr>
          </a:p>
        </p:txBody>
      </p:sp>
    </p:spTree>
    <p:extLst>
      <p:ext uri="{BB962C8B-B14F-4D97-AF65-F5344CB8AC3E}">
        <p14:creationId xmlns:p14="http://schemas.microsoft.com/office/powerpoint/2010/main" val="2487456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1088796" y="2250599"/>
            <a:ext cx="10061171" cy="2470280"/>
          </a:xfrm>
        </p:spPr>
        <p:txBody>
          <a:bodyPr/>
          <a:lstStyle/>
          <a:p>
            <a:r>
              <a:rPr lang="en-US" dirty="0"/>
              <a:t>Thank you</a:t>
            </a:r>
            <a:r>
              <a:rPr lang="ru-RU" dirty="0"/>
              <a:t>! </a:t>
            </a:r>
            <a:br>
              <a:rPr lang="ru-RU" dirty="0"/>
            </a:br>
            <a:r>
              <a:rPr lang="ru-RU" dirty="0">
                <a:solidFill>
                  <a:schemeClr val="tx1"/>
                </a:solidFill>
              </a:rPr>
              <a:t>Спасибо! </a:t>
            </a:r>
            <a:endParaRPr lang="en-US" dirty="0"/>
          </a:p>
        </p:txBody>
      </p:sp>
    </p:spTree>
    <p:extLst>
      <p:ext uri="{BB962C8B-B14F-4D97-AF65-F5344CB8AC3E}">
        <p14:creationId xmlns:p14="http://schemas.microsoft.com/office/powerpoint/2010/main" val="3688001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en-US" altLang="en-US" dirty="0">
                <a:cs typeface="Arial"/>
              </a:rPr>
              <a:t>Reference</a:t>
            </a:r>
            <a:r>
              <a:rPr lang="ru-RU" altLang="en-US" dirty="0">
                <a:cs typeface="Arial"/>
              </a:rPr>
              <a:t> / </a:t>
            </a:r>
            <a:r>
              <a:rPr lang="ru-RU" altLang="en-US" dirty="0">
                <a:solidFill>
                  <a:schemeClr val="tx1"/>
                </a:solidFill>
                <a:cs typeface="Arial"/>
              </a:rPr>
              <a:t>Ссылки</a:t>
            </a:r>
            <a:endParaRPr lang="en-US" dirty="0">
              <a:solidFill>
                <a:schemeClr val="tx1"/>
              </a:solidFill>
            </a:endParaRPr>
          </a:p>
        </p:txBody>
      </p:sp>
      <p:sp>
        <p:nvSpPr>
          <p:cNvPr id="3" name="Turinio vietos rezervavimo ženklas 2"/>
          <p:cNvSpPr>
            <a:spLocks noGrp="1"/>
          </p:cNvSpPr>
          <p:nvPr>
            <p:ph idx="1"/>
          </p:nvPr>
        </p:nvSpPr>
        <p:spPr>
          <a:xfrm>
            <a:off x="1170431" y="1845734"/>
            <a:ext cx="9960865" cy="4023360"/>
          </a:xfrm>
        </p:spPr>
        <p:txBody>
          <a:bodyPr>
            <a:normAutofit/>
          </a:bodyPr>
          <a:lstStyle/>
          <a:p>
            <a:r>
              <a:rPr lang="en-US" sz="2400" i="0" dirty="0" err="1">
                <a:solidFill>
                  <a:schemeClr val="tx1"/>
                </a:solidFill>
                <a:effectLst/>
              </a:rPr>
              <a:t>Miaskiewicz</a:t>
            </a:r>
            <a:r>
              <a:rPr lang="en-US" sz="2400" i="0" dirty="0">
                <a:solidFill>
                  <a:schemeClr val="tx1"/>
                </a:solidFill>
                <a:effectLst/>
              </a:rPr>
              <a:t>, T., &amp; </a:t>
            </a:r>
            <a:r>
              <a:rPr lang="en-US" sz="2400" i="0" dirty="0" err="1">
                <a:solidFill>
                  <a:schemeClr val="tx1"/>
                </a:solidFill>
                <a:effectLst/>
              </a:rPr>
              <a:t>Kozar</a:t>
            </a:r>
            <a:r>
              <a:rPr lang="en-US" sz="2400" i="0" dirty="0">
                <a:solidFill>
                  <a:schemeClr val="tx1"/>
                </a:solidFill>
                <a:effectLst/>
              </a:rPr>
              <a:t>, K. A. (2011). Personas and user-centered design: How can personas benefit product design processes? </a:t>
            </a:r>
            <a:r>
              <a:rPr lang="en-US" sz="2400" i="1" dirty="0">
                <a:solidFill>
                  <a:schemeClr val="tx1"/>
                </a:solidFill>
                <a:effectLst/>
              </a:rPr>
              <a:t>Design Studies</a:t>
            </a:r>
            <a:r>
              <a:rPr lang="en-US" sz="2400" i="0" dirty="0">
                <a:solidFill>
                  <a:schemeClr val="tx1"/>
                </a:solidFill>
                <a:effectLst/>
              </a:rPr>
              <a:t>, </a:t>
            </a:r>
            <a:r>
              <a:rPr lang="en-US" sz="2400" i="1" dirty="0">
                <a:solidFill>
                  <a:schemeClr val="tx1"/>
                </a:solidFill>
                <a:effectLst/>
              </a:rPr>
              <a:t>32</a:t>
            </a:r>
            <a:r>
              <a:rPr lang="en-US" sz="2400" i="0" dirty="0">
                <a:solidFill>
                  <a:schemeClr val="tx1"/>
                </a:solidFill>
                <a:effectLst/>
              </a:rPr>
              <a:t>(5), 417-430.</a:t>
            </a:r>
          </a:p>
          <a:p>
            <a:endParaRPr lang="en-US" sz="2400" dirty="0"/>
          </a:p>
        </p:txBody>
      </p:sp>
    </p:spTree>
    <p:extLst>
      <p:ext uri="{BB962C8B-B14F-4D97-AF65-F5344CB8AC3E}">
        <p14:creationId xmlns:p14="http://schemas.microsoft.com/office/powerpoint/2010/main" val="1091919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B184B-4CD3-4064-B64D-354F5EA85828}"/>
              </a:ext>
            </a:extLst>
          </p:cNvPr>
          <p:cNvSpPr>
            <a:spLocks noGrp="1"/>
          </p:cNvSpPr>
          <p:nvPr>
            <p:ph type="title"/>
          </p:nvPr>
        </p:nvSpPr>
        <p:spPr>
          <a:xfrm>
            <a:off x="1190846" y="1000092"/>
            <a:ext cx="9962707" cy="682917"/>
          </a:xfrm>
        </p:spPr>
        <p:txBody>
          <a:bodyPr>
            <a:noAutofit/>
          </a:bodyPr>
          <a:lstStyle/>
          <a:p>
            <a:r>
              <a:rPr lang="en-US" sz="2800" dirty="0">
                <a:latin typeface="Calibri"/>
                <a:cs typeface="Calibri"/>
              </a:rPr>
              <a:t>Example 1</a:t>
            </a:r>
            <a:br>
              <a:rPr lang="ru-RU" sz="2800" dirty="0">
                <a:latin typeface="Calibri"/>
              </a:rPr>
            </a:br>
            <a:r>
              <a:rPr lang="ru-RU" sz="2800" dirty="0">
                <a:solidFill>
                  <a:schemeClr val="tx1"/>
                </a:solidFill>
                <a:latin typeface="Calibri"/>
                <a:cs typeface="Calibri"/>
              </a:rPr>
              <a:t>Пример 1</a:t>
            </a:r>
            <a:endParaRPr lang="en-US" sz="2800">
              <a:solidFill>
                <a:schemeClr val="tx1"/>
              </a:solidFill>
              <a:latin typeface="Calibri"/>
              <a:cs typeface="Calibri"/>
            </a:endParaRPr>
          </a:p>
        </p:txBody>
      </p:sp>
      <p:sp>
        <p:nvSpPr>
          <p:cNvPr id="4" name="Content Placeholder 3">
            <a:extLst>
              <a:ext uri="{FF2B5EF4-FFF2-40B4-BE49-F238E27FC236}">
                <a16:creationId xmlns:a16="http://schemas.microsoft.com/office/drawing/2014/main" id="{E72CC38A-2D7D-4B2D-9299-09C6B66C57DE}"/>
              </a:ext>
            </a:extLst>
          </p:cNvPr>
          <p:cNvSpPr>
            <a:spLocks noGrp="1"/>
          </p:cNvSpPr>
          <p:nvPr>
            <p:ph sz="half" idx="2"/>
          </p:nvPr>
        </p:nvSpPr>
        <p:spPr>
          <a:xfrm>
            <a:off x="807440" y="1892596"/>
            <a:ext cx="4844194" cy="4067938"/>
          </a:xfrm>
        </p:spPr>
        <p:txBody>
          <a:bodyPr>
            <a:normAutofit fontScale="92500" lnSpcReduction="10000"/>
          </a:bodyPr>
          <a:lstStyle/>
          <a:p>
            <a:pPr marL="0" indent="0" algn="just">
              <a:buNone/>
            </a:pPr>
            <a:r>
              <a:rPr lang="en-US" sz="2000" i="0" dirty="0" err="1">
                <a:effectLst/>
              </a:rPr>
              <a:t>Miaskiewicz</a:t>
            </a:r>
            <a:r>
              <a:rPr lang="en-US" sz="2000" i="0" dirty="0">
                <a:effectLst/>
              </a:rPr>
              <a:t>, T., &amp; </a:t>
            </a:r>
            <a:r>
              <a:rPr lang="en-US" sz="2000" i="0" dirty="0" err="1">
                <a:effectLst/>
              </a:rPr>
              <a:t>Kozar</a:t>
            </a:r>
            <a:r>
              <a:rPr lang="en-US" sz="2000" i="0" dirty="0">
                <a:effectLst/>
              </a:rPr>
              <a:t>, K. A. (2011). Personas and user-centered design: How can personas benefit product design processes? </a:t>
            </a:r>
            <a:r>
              <a:rPr lang="en-US" sz="2000" i="1" dirty="0">
                <a:effectLst/>
              </a:rPr>
              <a:t>Design studies</a:t>
            </a:r>
            <a:r>
              <a:rPr lang="en-US" sz="2000" i="0" dirty="0">
                <a:effectLst/>
              </a:rPr>
              <a:t>, </a:t>
            </a:r>
            <a:r>
              <a:rPr lang="en-US" sz="2000" i="1" dirty="0">
                <a:effectLst/>
              </a:rPr>
              <a:t>32</a:t>
            </a:r>
            <a:r>
              <a:rPr lang="en-US" sz="2000" i="0" dirty="0">
                <a:effectLst/>
              </a:rPr>
              <a:t>(5), 417-430.</a:t>
            </a:r>
            <a:endParaRPr lang="ru-RU" sz="2000" i="0" dirty="0">
              <a:effectLst/>
            </a:endParaRPr>
          </a:p>
          <a:p>
            <a:pPr algn="just"/>
            <a:r>
              <a:rPr lang="en-US" dirty="0"/>
              <a:t>User – a person who uses the service</a:t>
            </a:r>
            <a:r>
              <a:rPr lang="ru-RU" dirty="0"/>
              <a:t> (</a:t>
            </a:r>
            <a:r>
              <a:rPr lang="en-US" dirty="0"/>
              <a:t>patient, nurse, etc.)</a:t>
            </a:r>
            <a:endParaRPr lang="ru-RU" dirty="0"/>
          </a:p>
          <a:p>
            <a:pPr algn="just">
              <a:lnSpc>
                <a:spcPct val="100000"/>
              </a:lnSpc>
            </a:pPr>
            <a:r>
              <a:rPr lang="en-US" dirty="0"/>
              <a:t>Person – the nature of the group of users of the service</a:t>
            </a:r>
            <a:r>
              <a:rPr lang="ru-RU" dirty="0"/>
              <a:t> </a:t>
            </a:r>
          </a:p>
          <a:p>
            <a:pPr algn="just">
              <a:buFont typeface="Arial" panose="020B0604020202020204" pitchFamily="34" charset="0"/>
              <a:buChar char="•"/>
            </a:pPr>
            <a:r>
              <a:rPr lang="en-US" sz="2000" i="1" dirty="0"/>
              <a:t> Explore PERSONAS as a strategy for addressing and conveying client needs…</a:t>
            </a:r>
          </a:p>
          <a:p>
            <a:pPr algn="just">
              <a:buFont typeface="Arial" panose="020B0604020202020204" pitchFamily="34" charset="0"/>
              <a:buChar char="•"/>
            </a:pPr>
            <a:r>
              <a:rPr lang="en-US" i="1" dirty="0"/>
              <a:t>M</a:t>
            </a:r>
            <a:r>
              <a:rPr lang="en-US" sz="2000" i="1" dirty="0"/>
              <a:t>any fail to utilized this tool </a:t>
            </a:r>
            <a:r>
              <a:rPr lang="en-US" i="1" dirty="0"/>
              <a:t>in design process</a:t>
            </a:r>
            <a:endParaRPr lang="en-US" sz="2000" i="1" dirty="0"/>
          </a:p>
        </p:txBody>
      </p:sp>
      <p:sp>
        <p:nvSpPr>
          <p:cNvPr id="6" name="Content Placeholder 5">
            <a:extLst>
              <a:ext uri="{FF2B5EF4-FFF2-40B4-BE49-F238E27FC236}">
                <a16:creationId xmlns:a16="http://schemas.microsoft.com/office/drawing/2014/main" id="{9DCE7DD5-21BC-4499-86E1-96EA8949B746}"/>
              </a:ext>
            </a:extLst>
          </p:cNvPr>
          <p:cNvSpPr>
            <a:spLocks noGrp="1"/>
          </p:cNvSpPr>
          <p:nvPr>
            <p:ph sz="quarter" idx="4"/>
          </p:nvPr>
        </p:nvSpPr>
        <p:spPr>
          <a:xfrm>
            <a:off x="6217920" y="1892596"/>
            <a:ext cx="5532876" cy="4067938"/>
          </a:xfrm>
        </p:spPr>
        <p:txBody>
          <a:bodyPr vert="horz" lIns="0" tIns="45720" rIns="0" bIns="45720" rtlCol="0" anchor="t">
            <a:normAutofit fontScale="92500" lnSpcReduction="10000"/>
          </a:bodyPr>
          <a:lstStyle/>
          <a:p>
            <a:pPr marL="0" indent="0" algn="just">
              <a:lnSpc>
                <a:spcPct val="110000"/>
              </a:lnSpc>
              <a:buNone/>
            </a:pPr>
            <a:r>
              <a:rPr lang="ru-RU" err="1">
                <a:solidFill>
                  <a:schemeClr val="tx1"/>
                </a:solidFill>
              </a:rPr>
              <a:t>Мяскевич</a:t>
            </a:r>
            <a:r>
              <a:rPr lang="ru-RU" dirty="0">
                <a:solidFill>
                  <a:schemeClr val="tx1"/>
                </a:solidFill>
              </a:rPr>
              <a:t>, Т., и </a:t>
            </a:r>
            <a:r>
              <a:rPr lang="ru-RU" err="1">
                <a:solidFill>
                  <a:schemeClr val="tx1"/>
                </a:solidFill>
              </a:rPr>
              <a:t>Козар</a:t>
            </a:r>
            <a:r>
              <a:rPr lang="ru-RU" dirty="0">
                <a:solidFill>
                  <a:schemeClr val="tx1"/>
                </a:solidFill>
              </a:rPr>
              <a:t>, К.А. (2011). Персоны и дизайн, ориентированный на пользователя: как персоны могут принести пользу процессам разработки продукта? Исследования дизайна, 32 (5), 417-430.</a:t>
            </a:r>
            <a:endParaRPr lang="ru-RU" dirty="0">
              <a:solidFill>
                <a:schemeClr val="tx1"/>
              </a:solidFill>
              <a:cs typeface="Calibri"/>
            </a:endParaRPr>
          </a:p>
          <a:p>
            <a:pPr marL="0" indent="0" algn="just">
              <a:lnSpc>
                <a:spcPct val="110000"/>
              </a:lnSpc>
              <a:buNone/>
            </a:pPr>
            <a:r>
              <a:rPr lang="ru-RU" dirty="0">
                <a:solidFill>
                  <a:schemeClr val="tx1"/>
                </a:solidFill>
              </a:rPr>
              <a:t>Пользователь – лицо, которое использует  услугу</a:t>
            </a:r>
            <a:r>
              <a:rPr lang="en-US" dirty="0">
                <a:solidFill>
                  <a:schemeClr val="tx1"/>
                </a:solidFill>
              </a:rPr>
              <a:t> (</a:t>
            </a:r>
            <a:r>
              <a:rPr lang="ru-RU" dirty="0">
                <a:solidFill>
                  <a:schemeClr val="tx1"/>
                </a:solidFill>
              </a:rPr>
              <a:t>пациент, медсестра  и т.д.</a:t>
            </a:r>
            <a:r>
              <a:rPr lang="en-US" dirty="0">
                <a:solidFill>
                  <a:schemeClr val="tx1"/>
                </a:solidFill>
              </a:rPr>
              <a:t>)</a:t>
            </a:r>
            <a:endParaRPr lang="ru-RU" dirty="0">
              <a:solidFill>
                <a:schemeClr val="tx1"/>
              </a:solidFill>
              <a:cs typeface="Calibri"/>
            </a:endParaRPr>
          </a:p>
          <a:p>
            <a:pPr marL="0" indent="0" algn="just">
              <a:lnSpc>
                <a:spcPct val="110000"/>
              </a:lnSpc>
              <a:buNone/>
            </a:pPr>
            <a:r>
              <a:rPr lang="ru-RU" dirty="0">
                <a:solidFill>
                  <a:schemeClr val="tx1"/>
                </a:solidFill>
              </a:rPr>
              <a:t>Персона – характер группы пользователей услуги </a:t>
            </a:r>
            <a:endParaRPr lang="ru-RU" dirty="0">
              <a:solidFill>
                <a:schemeClr val="tx1"/>
              </a:solidFill>
              <a:cs typeface="Calibri"/>
            </a:endParaRPr>
          </a:p>
          <a:p>
            <a:pPr marL="0" indent="0" algn="just">
              <a:lnSpc>
                <a:spcPct val="110000"/>
              </a:lnSpc>
              <a:buNone/>
            </a:pPr>
            <a:r>
              <a:rPr lang="ru-RU" dirty="0">
                <a:solidFill>
                  <a:schemeClr val="tx1"/>
                </a:solidFill>
              </a:rPr>
              <a:t>Изучите ПЕРСОНЫ как стратегию удовлетворения и донесения потребностей пользователей…</a:t>
            </a:r>
            <a:endParaRPr lang="ru-RU" dirty="0">
              <a:solidFill>
                <a:schemeClr val="tx1"/>
              </a:solidFill>
              <a:cs typeface="Calibri"/>
            </a:endParaRPr>
          </a:p>
          <a:p>
            <a:pPr marL="0" indent="0" algn="just">
              <a:lnSpc>
                <a:spcPct val="110000"/>
              </a:lnSpc>
              <a:buNone/>
            </a:pPr>
            <a:r>
              <a:rPr lang="ru-RU" dirty="0">
                <a:solidFill>
                  <a:schemeClr val="tx1"/>
                </a:solidFill>
              </a:rPr>
              <a:t>Многие не используют этот инструмент в процессе разработки.</a:t>
            </a:r>
            <a:endParaRPr lang="en-US" dirty="0">
              <a:solidFill>
                <a:schemeClr val="tx1"/>
              </a:solidFill>
              <a:cs typeface="Calibri"/>
            </a:endParaRPr>
          </a:p>
        </p:txBody>
      </p:sp>
      <p:sp>
        <p:nvSpPr>
          <p:cNvPr id="3" name="Прямоугольник 2"/>
          <p:cNvSpPr/>
          <p:nvPr/>
        </p:nvSpPr>
        <p:spPr>
          <a:xfrm>
            <a:off x="7609669" y="6350290"/>
            <a:ext cx="4582331" cy="369332"/>
          </a:xfrm>
          <a:prstGeom prst="rect">
            <a:avLst/>
          </a:prstGeom>
        </p:spPr>
        <p:txBody>
          <a:bodyPr wrap="square">
            <a:spAutoFit/>
          </a:bodyPr>
          <a:lstStyle/>
          <a:p>
            <a:r>
              <a:rPr lang="ru-RU" i="1" dirty="0"/>
              <a:t>Персоны/Персонажи принимать как </a:t>
            </a:r>
            <a:r>
              <a:rPr lang="ru-RU" i="1" dirty="0" err="1"/>
              <a:t>син</a:t>
            </a:r>
            <a:r>
              <a:rPr lang="ru-RU" i="1" dirty="0"/>
              <a:t>.</a:t>
            </a:r>
          </a:p>
        </p:txBody>
      </p:sp>
    </p:spTree>
    <p:extLst>
      <p:ext uri="{BB962C8B-B14F-4D97-AF65-F5344CB8AC3E}">
        <p14:creationId xmlns:p14="http://schemas.microsoft.com/office/powerpoint/2010/main" val="250861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B184B-4CD3-4064-B64D-354F5EA85828}"/>
              </a:ext>
            </a:extLst>
          </p:cNvPr>
          <p:cNvSpPr>
            <a:spLocks noGrp="1"/>
          </p:cNvSpPr>
          <p:nvPr>
            <p:ph type="title"/>
          </p:nvPr>
        </p:nvSpPr>
        <p:spPr>
          <a:xfrm>
            <a:off x="216977" y="867903"/>
            <a:ext cx="11406752" cy="954589"/>
          </a:xfrm>
        </p:spPr>
        <p:txBody>
          <a:bodyPr>
            <a:noAutofit/>
          </a:bodyPr>
          <a:lstStyle/>
          <a:p>
            <a:r>
              <a:rPr lang="en-US" sz="2400" b="1" dirty="0">
                <a:latin typeface="+mn-lt"/>
                <a:ea typeface="+mn-ea"/>
                <a:cs typeface="+mn-cs"/>
              </a:rPr>
              <a:t>Personas and user-centered design: How can personas benefit product design processes?</a:t>
            </a:r>
            <a:br>
              <a:rPr lang="ru-RU" sz="2400" b="1" dirty="0">
                <a:latin typeface="+mn-lt"/>
                <a:ea typeface="+mn-ea"/>
                <a:cs typeface="+mn-cs"/>
              </a:rPr>
            </a:br>
            <a:r>
              <a:rPr lang="ru-RU" sz="2400" b="1" dirty="0">
                <a:solidFill>
                  <a:schemeClr val="tx1"/>
                </a:solidFill>
                <a:latin typeface="Calibri"/>
                <a:cs typeface="Calibri"/>
              </a:rPr>
              <a:t>Персоны и дизайн, ориентированный на пользователя: как персоны могут принести пользу процессам разработки продукта?</a:t>
            </a:r>
            <a:endParaRPr lang="en-US" sz="2400" b="1">
              <a:solidFill>
                <a:schemeClr val="tx1"/>
              </a:solidFill>
              <a:latin typeface="Calibri"/>
              <a:cs typeface="Calibri"/>
            </a:endParaRPr>
          </a:p>
        </p:txBody>
      </p:sp>
      <p:sp>
        <p:nvSpPr>
          <p:cNvPr id="4" name="Content Placeholder 3">
            <a:extLst>
              <a:ext uri="{FF2B5EF4-FFF2-40B4-BE49-F238E27FC236}">
                <a16:creationId xmlns:a16="http://schemas.microsoft.com/office/drawing/2014/main" id="{E72CC38A-2D7D-4B2D-9299-09C6B66C57DE}"/>
              </a:ext>
            </a:extLst>
          </p:cNvPr>
          <p:cNvSpPr>
            <a:spLocks noGrp="1"/>
          </p:cNvSpPr>
          <p:nvPr>
            <p:ph sz="half" idx="2"/>
          </p:nvPr>
        </p:nvSpPr>
        <p:spPr>
          <a:xfrm>
            <a:off x="1190846" y="1892596"/>
            <a:ext cx="4844194" cy="4067938"/>
          </a:xfrm>
        </p:spPr>
        <p:txBody>
          <a:bodyPr vert="horz" lIns="0" tIns="45720" rIns="0" bIns="45720" rtlCol="0" anchor="t">
            <a:normAutofit/>
          </a:bodyPr>
          <a:lstStyle/>
          <a:p>
            <a:pPr>
              <a:buFont typeface="Arial" panose="020B0604020202020204" pitchFamily="34" charset="0"/>
              <a:buChar char="•"/>
            </a:pPr>
            <a:r>
              <a:rPr lang="en-US" sz="2200" dirty="0"/>
              <a:t> Introduction</a:t>
            </a:r>
          </a:p>
          <a:p>
            <a:pPr lvl="1">
              <a:buFont typeface="Arial" panose="020B0604020202020204" pitchFamily="34" charset="0"/>
              <a:buChar char="•"/>
            </a:pPr>
            <a:r>
              <a:rPr lang="en-US" sz="2200" dirty="0">
                <a:solidFill>
                  <a:srgbClr val="0070C0"/>
                </a:solidFill>
              </a:rPr>
              <a:t>User-centered design</a:t>
            </a:r>
          </a:p>
          <a:p>
            <a:pPr marL="566420" lvl="2">
              <a:buFont typeface="Arial" panose="020B0604020202020204" pitchFamily="34" charset="0"/>
              <a:buChar char="•"/>
            </a:pPr>
            <a:r>
              <a:rPr lang="en-US" sz="2200" dirty="0">
                <a:solidFill>
                  <a:srgbClr val="0070C0"/>
                </a:solidFill>
              </a:rPr>
              <a:t>Also known </a:t>
            </a:r>
            <a:r>
              <a:rPr lang="en-US" sz="2200">
                <a:solidFill>
                  <a:srgbClr val="0070C0"/>
                </a:solidFill>
              </a:rPr>
              <a:t>as, human-centered </a:t>
            </a:r>
            <a:r>
              <a:rPr lang="en-US" sz="2200" dirty="0">
                <a:solidFill>
                  <a:srgbClr val="0070C0"/>
                </a:solidFill>
              </a:rPr>
              <a:t>design, customer-centered design</a:t>
            </a:r>
          </a:p>
          <a:p>
            <a:pPr lvl="1">
              <a:buFont typeface="Arial" panose="020B0604020202020204" pitchFamily="34" charset="0"/>
              <a:buChar char="•"/>
            </a:pPr>
            <a:r>
              <a:rPr lang="en-US" sz="2200" dirty="0">
                <a:solidFill>
                  <a:srgbClr val="0070C0"/>
                </a:solidFill>
              </a:rPr>
              <a:t>Philosophy</a:t>
            </a:r>
          </a:p>
          <a:p>
            <a:pPr lvl="2">
              <a:buFont typeface="Arial" panose="020B0604020202020204" pitchFamily="34" charset="0"/>
              <a:buChar char="•"/>
            </a:pPr>
            <a:r>
              <a:rPr lang="en-US" sz="2200" dirty="0">
                <a:solidFill>
                  <a:srgbClr val="0070C0"/>
                </a:solidFill>
              </a:rPr>
              <a:t>Involve users in design process</a:t>
            </a:r>
          </a:p>
        </p:txBody>
      </p:sp>
      <p:sp>
        <p:nvSpPr>
          <p:cNvPr id="6" name="Content Placeholder 5">
            <a:extLst>
              <a:ext uri="{FF2B5EF4-FFF2-40B4-BE49-F238E27FC236}">
                <a16:creationId xmlns:a16="http://schemas.microsoft.com/office/drawing/2014/main" id="{9DCE7DD5-21BC-4499-86E1-96EA8949B746}"/>
              </a:ext>
            </a:extLst>
          </p:cNvPr>
          <p:cNvSpPr>
            <a:spLocks noGrp="1"/>
          </p:cNvSpPr>
          <p:nvPr>
            <p:ph sz="quarter" idx="4"/>
          </p:nvPr>
        </p:nvSpPr>
        <p:spPr>
          <a:xfrm>
            <a:off x="6217920" y="1892596"/>
            <a:ext cx="4935633" cy="4067938"/>
          </a:xfrm>
        </p:spPr>
        <p:txBody>
          <a:bodyPr vert="horz" lIns="0" tIns="45720" rIns="0" bIns="45720" rtlCol="0" anchor="t">
            <a:normAutofit/>
          </a:bodyPr>
          <a:lstStyle/>
          <a:p>
            <a:pPr>
              <a:buFont typeface="Arial" panose="020B0604020202020204" pitchFamily="34" charset="0"/>
              <a:buChar char="•"/>
            </a:pPr>
            <a:r>
              <a:rPr lang="ru-RU" sz="2200" dirty="0">
                <a:solidFill>
                  <a:schemeClr val="tx1"/>
                </a:solidFill>
              </a:rPr>
              <a:t>Введение</a:t>
            </a:r>
            <a:endParaRPr lang="ru-RU" sz="2200" dirty="0">
              <a:solidFill>
                <a:schemeClr val="tx1"/>
              </a:solidFill>
              <a:cs typeface="Calibri"/>
            </a:endParaRPr>
          </a:p>
          <a:p>
            <a:pPr marL="91440" lvl="1" indent="-91440">
              <a:spcBef>
                <a:spcPts val="1200"/>
              </a:spcBef>
              <a:spcAft>
                <a:spcPts val="200"/>
              </a:spcAft>
              <a:buSzPct val="100000"/>
              <a:buFont typeface="Arial" panose="020B0604020202020204" pitchFamily="34" charset="0"/>
              <a:buChar char="•"/>
            </a:pPr>
            <a:r>
              <a:rPr lang="ru-RU" sz="2200" dirty="0">
                <a:solidFill>
                  <a:schemeClr val="tx1"/>
                </a:solidFill>
              </a:rPr>
              <a:t>Ориентированный на пользователя дизайн</a:t>
            </a:r>
            <a:endParaRPr lang="ru-RU" sz="2200" dirty="0">
              <a:solidFill>
                <a:schemeClr val="tx1"/>
              </a:solidFill>
              <a:cs typeface="Calibri"/>
            </a:endParaRPr>
          </a:p>
          <a:p>
            <a:pPr marL="91440" lvl="2" indent="-91440">
              <a:spcBef>
                <a:spcPts val="1200"/>
              </a:spcBef>
              <a:spcAft>
                <a:spcPts val="200"/>
              </a:spcAft>
              <a:buSzPct val="100000"/>
              <a:buFont typeface="Arial" panose="020B0604020202020204" pitchFamily="34" charset="0"/>
              <a:buChar char="•"/>
            </a:pPr>
            <a:r>
              <a:rPr lang="ru-RU" sz="2200" dirty="0">
                <a:solidFill>
                  <a:schemeClr val="tx1"/>
                </a:solidFill>
              </a:rPr>
              <a:t>Также известен как дизайн, ориентированный на человека, дизайн, ориентированный на клиента.</a:t>
            </a:r>
            <a:endParaRPr lang="ru-RU" sz="2200" dirty="0">
              <a:solidFill>
                <a:schemeClr val="tx1"/>
              </a:solidFill>
              <a:cs typeface="Calibri"/>
            </a:endParaRPr>
          </a:p>
          <a:p>
            <a:pPr marL="91440" lvl="1" indent="-91440">
              <a:spcBef>
                <a:spcPts val="1200"/>
              </a:spcBef>
              <a:spcAft>
                <a:spcPts val="200"/>
              </a:spcAft>
              <a:buSzPct val="100000"/>
              <a:buFont typeface="Arial" panose="020B0604020202020204" pitchFamily="34" charset="0"/>
              <a:buChar char="•"/>
            </a:pPr>
            <a:r>
              <a:rPr lang="ru-RU" sz="2200" dirty="0">
                <a:solidFill>
                  <a:schemeClr val="tx1"/>
                </a:solidFill>
              </a:rPr>
              <a:t>Философия</a:t>
            </a:r>
            <a:endParaRPr lang="ru-RU" sz="2200" dirty="0">
              <a:solidFill>
                <a:schemeClr val="tx1"/>
              </a:solidFill>
              <a:cs typeface="Calibri"/>
            </a:endParaRPr>
          </a:p>
          <a:p>
            <a:pPr marL="91440" lvl="2" indent="-91440">
              <a:spcBef>
                <a:spcPts val="1200"/>
              </a:spcBef>
              <a:spcAft>
                <a:spcPts val="200"/>
              </a:spcAft>
              <a:buSzPct val="100000"/>
              <a:buFont typeface="Arial" panose="020B0604020202020204" pitchFamily="34" charset="0"/>
              <a:buChar char="•"/>
            </a:pPr>
            <a:r>
              <a:rPr lang="ru-RU" sz="2200" dirty="0">
                <a:solidFill>
                  <a:schemeClr val="tx1"/>
                </a:solidFill>
              </a:rPr>
              <a:t>Вовлекайте пользователей в процесс разработки</a:t>
            </a:r>
            <a:endParaRPr lang="en-US" sz="2200">
              <a:solidFill>
                <a:schemeClr val="tx1"/>
              </a:solidFill>
              <a:cs typeface="Calibri"/>
            </a:endParaRPr>
          </a:p>
        </p:txBody>
      </p:sp>
    </p:spTree>
    <p:extLst>
      <p:ext uri="{BB962C8B-B14F-4D97-AF65-F5344CB8AC3E}">
        <p14:creationId xmlns:p14="http://schemas.microsoft.com/office/powerpoint/2010/main" val="1415282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B184B-4CD3-4064-B64D-354F5EA85828}"/>
              </a:ext>
            </a:extLst>
          </p:cNvPr>
          <p:cNvSpPr>
            <a:spLocks noGrp="1"/>
          </p:cNvSpPr>
          <p:nvPr>
            <p:ph type="title"/>
          </p:nvPr>
        </p:nvSpPr>
        <p:spPr>
          <a:xfrm>
            <a:off x="154983" y="821408"/>
            <a:ext cx="12037017" cy="954589"/>
          </a:xfrm>
        </p:spPr>
        <p:txBody>
          <a:bodyPr>
            <a:noAutofit/>
          </a:bodyPr>
          <a:lstStyle/>
          <a:p>
            <a:r>
              <a:rPr lang="en-US" sz="2000" b="1" dirty="0">
                <a:latin typeface="+mn-lt"/>
                <a:ea typeface="+mn-ea"/>
                <a:cs typeface="+mn-cs"/>
              </a:rPr>
              <a:t>Personas and user-centered design: How can personas benefit product design processes?</a:t>
            </a:r>
            <a:br>
              <a:rPr lang="ru-RU" sz="2000" b="1" dirty="0">
                <a:latin typeface="+mn-lt"/>
                <a:ea typeface="+mn-ea"/>
                <a:cs typeface="+mn-cs"/>
              </a:rPr>
            </a:br>
            <a:r>
              <a:rPr lang="ru-RU" sz="2000" b="1" dirty="0">
                <a:solidFill>
                  <a:schemeClr val="tx1"/>
                </a:solidFill>
                <a:latin typeface="Calibri"/>
                <a:cs typeface="Calibri"/>
              </a:rPr>
              <a:t>Персоны и дизайн, ориентированный на пользователя: как персоны могут принести пользу процессам разработки продукта?</a:t>
            </a:r>
            <a:endParaRPr lang="en-US" sz="2000" b="1">
              <a:solidFill>
                <a:schemeClr val="tx1"/>
              </a:solidFill>
              <a:latin typeface="Calibri"/>
              <a:cs typeface="Calibri"/>
            </a:endParaRPr>
          </a:p>
        </p:txBody>
      </p:sp>
      <p:sp>
        <p:nvSpPr>
          <p:cNvPr id="4" name="Content Placeholder 3">
            <a:extLst>
              <a:ext uri="{FF2B5EF4-FFF2-40B4-BE49-F238E27FC236}">
                <a16:creationId xmlns:a16="http://schemas.microsoft.com/office/drawing/2014/main" id="{E72CC38A-2D7D-4B2D-9299-09C6B66C57DE}"/>
              </a:ext>
            </a:extLst>
          </p:cNvPr>
          <p:cNvSpPr>
            <a:spLocks noGrp="1"/>
          </p:cNvSpPr>
          <p:nvPr>
            <p:ph sz="half" idx="2"/>
          </p:nvPr>
        </p:nvSpPr>
        <p:spPr>
          <a:xfrm>
            <a:off x="1190846" y="1892596"/>
            <a:ext cx="4844194" cy="4067938"/>
          </a:xfrm>
        </p:spPr>
        <p:txBody>
          <a:bodyPr vert="horz" lIns="0" tIns="45720" rIns="0" bIns="45720" rtlCol="0" anchor="t">
            <a:normAutofit/>
          </a:bodyPr>
          <a:lstStyle/>
          <a:p>
            <a:pPr>
              <a:buFont typeface="Arial" panose="020B0604020202020204" pitchFamily="34" charset="0"/>
              <a:buChar char="•"/>
            </a:pPr>
            <a:r>
              <a:rPr lang="en-US" sz="2200" dirty="0"/>
              <a:t> Introduction</a:t>
            </a:r>
            <a:endParaRPr lang="en-US" sz="2200" dirty="0">
              <a:cs typeface="Calibri"/>
            </a:endParaRPr>
          </a:p>
          <a:p>
            <a:pPr marL="200660" lvl="1" indent="0">
              <a:buNone/>
            </a:pPr>
            <a:r>
              <a:rPr lang="en-US" sz="2200" dirty="0">
                <a:solidFill>
                  <a:srgbClr val="0070C0"/>
                </a:solidFill>
              </a:rPr>
              <a:t>Personas</a:t>
            </a:r>
            <a:r>
              <a:rPr lang="ru-RU" sz="2200" dirty="0">
                <a:solidFill>
                  <a:srgbClr val="0070C0"/>
                </a:solidFill>
              </a:rPr>
              <a:t>:</a:t>
            </a:r>
            <a:endParaRPr lang="en-US" sz="2200" dirty="0">
              <a:solidFill>
                <a:srgbClr val="0070C0"/>
              </a:solidFill>
            </a:endParaRPr>
          </a:p>
          <a:p>
            <a:pPr marL="566420" lvl="2">
              <a:buFont typeface="Arial" panose="020B0604020202020204" pitchFamily="34" charset="0"/>
              <a:buChar char="•"/>
            </a:pPr>
            <a:r>
              <a:rPr lang="en-US" sz="2200" dirty="0">
                <a:solidFill>
                  <a:srgbClr val="0070C0"/>
                </a:solidFill>
              </a:rPr>
              <a:t>‘fictitious, specific, concrete representations of target users’ (Pruitt &amp; Adlin, 2006, p 11; as cited in </a:t>
            </a:r>
            <a:r>
              <a:rPr lang="en-US" sz="2200" dirty="0" err="1">
                <a:solidFill>
                  <a:srgbClr val="0070C0"/>
                </a:solidFill>
              </a:rPr>
              <a:t>Miaskiewicz</a:t>
            </a:r>
            <a:r>
              <a:rPr lang="en-US" sz="2200" dirty="0">
                <a:solidFill>
                  <a:srgbClr val="0070C0"/>
                </a:solidFill>
              </a:rPr>
              <a:t> &amp; Kozar, 2011).</a:t>
            </a:r>
          </a:p>
          <a:p>
            <a:pPr marL="566420" lvl="2">
              <a:buFont typeface="Arial" panose="020B0604020202020204" pitchFamily="34" charset="0"/>
              <a:buChar char="•"/>
            </a:pPr>
            <a:r>
              <a:rPr lang="en-US" sz="2200" dirty="0">
                <a:solidFill>
                  <a:srgbClr val="0070C0"/>
                </a:solidFill>
              </a:rPr>
              <a:t>Represent the aggregates of customers</a:t>
            </a:r>
          </a:p>
          <a:p>
            <a:pPr marL="384048" lvl="2" indent="0">
              <a:buNone/>
            </a:pPr>
            <a:endParaRPr lang="en-US" sz="2200" i="0" dirty="0">
              <a:solidFill>
                <a:schemeClr val="tx1"/>
              </a:solidFill>
              <a:effectLst/>
            </a:endParaRPr>
          </a:p>
          <a:p>
            <a:pPr lvl="2">
              <a:buFont typeface="Arial" panose="020B0604020202020204" pitchFamily="34" charset="0"/>
              <a:buChar char="•"/>
            </a:pPr>
            <a:endParaRPr lang="en-US" sz="2200" dirty="0">
              <a:solidFill>
                <a:schemeClr val="tx1"/>
              </a:solidFill>
            </a:endParaRPr>
          </a:p>
        </p:txBody>
      </p:sp>
      <p:sp>
        <p:nvSpPr>
          <p:cNvPr id="6" name="Content Placeholder 5">
            <a:extLst>
              <a:ext uri="{FF2B5EF4-FFF2-40B4-BE49-F238E27FC236}">
                <a16:creationId xmlns:a16="http://schemas.microsoft.com/office/drawing/2014/main" id="{9DCE7DD5-21BC-4499-86E1-96EA8949B746}"/>
              </a:ext>
            </a:extLst>
          </p:cNvPr>
          <p:cNvSpPr>
            <a:spLocks noGrp="1"/>
          </p:cNvSpPr>
          <p:nvPr>
            <p:ph sz="quarter" idx="4"/>
          </p:nvPr>
        </p:nvSpPr>
        <p:spPr>
          <a:xfrm>
            <a:off x="6217920" y="1892596"/>
            <a:ext cx="4935633" cy="4067938"/>
          </a:xfrm>
        </p:spPr>
        <p:txBody>
          <a:bodyPr vert="horz" lIns="0" tIns="45720" rIns="0" bIns="45720" rtlCol="0" anchor="t">
            <a:normAutofit/>
          </a:bodyPr>
          <a:lstStyle/>
          <a:p>
            <a:pPr>
              <a:buFont typeface="Arial" panose="020B0604020202020204" pitchFamily="34" charset="0"/>
              <a:buChar char="•"/>
            </a:pPr>
            <a:r>
              <a:rPr lang="ru-RU" sz="2200" dirty="0">
                <a:solidFill>
                  <a:schemeClr val="tx1"/>
                </a:solidFill>
              </a:rPr>
              <a:t>Введение</a:t>
            </a:r>
            <a:endParaRPr lang="ru-RU" sz="2200" dirty="0">
              <a:solidFill>
                <a:schemeClr val="tx1"/>
              </a:solidFill>
              <a:cs typeface="Calibri"/>
            </a:endParaRPr>
          </a:p>
          <a:p>
            <a:pPr marL="0" lvl="1" indent="0">
              <a:spcBef>
                <a:spcPts val="1200"/>
              </a:spcBef>
              <a:spcAft>
                <a:spcPts val="200"/>
              </a:spcAft>
              <a:buSzPct val="100000"/>
              <a:buNone/>
            </a:pPr>
            <a:r>
              <a:rPr lang="ru-RU" sz="2200" dirty="0">
                <a:solidFill>
                  <a:schemeClr val="tx1"/>
                </a:solidFill>
              </a:rPr>
              <a:t>Персоны:</a:t>
            </a:r>
            <a:endParaRPr lang="ru-RU" sz="2200" dirty="0">
              <a:solidFill>
                <a:schemeClr val="tx1"/>
              </a:solidFill>
              <a:cs typeface="Calibri"/>
            </a:endParaRPr>
          </a:p>
          <a:p>
            <a:pPr marL="91440" lvl="2" indent="-91440">
              <a:spcBef>
                <a:spcPts val="1200"/>
              </a:spcBef>
              <a:spcAft>
                <a:spcPts val="200"/>
              </a:spcAft>
              <a:buSzPct val="100000"/>
              <a:buFont typeface="Arial" panose="020B0604020202020204" pitchFamily="34" charset="0"/>
              <a:buChar char="•"/>
            </a:pPr>
            <a:r>
              <a:rPr lang="ru-RU" sz="2200" dirty="0">
                <a:solidFill>
                  <a:schemeClr val="tx1"/>
                </a:solidFill>
              </a:rPr>
              <a:t>«Фиктивные, специфические, конкретные представления целевых пользователей» (</a:t>
            </a:r>
            <a:r>
              <a:rPr lang="ru-RU" sz="2200" err="1">
                <a:solidFill>
                  <a:schemeClr val="tx1"/>
                </a:solidFill>
              </a:rPr>
              <a:t>Прюитт</a:t>
            </a:r>
            <a:r>
              <a:rPr lang="ru-RU" sz="2200" dirty="0">
                <a:solidFill>
                  <a:schemeClr val="tx1"/>
                </a:solidFill>
              </a:rPr>
              <a:t> и </a:t>
            </a:r>
            <a:r>
              <a:rPr lang="ru-RU" sz="2200" err="1">
                <a:solidFill>
                  <a:schemeClr val="tx1"/>
                </a:solidFill>
              </a:rPr>
              <a:t>Адлин</a:t>
            </a:r>
            <a:r>
              <a:rPr lang="ru-RU" sz="2200" dirty="0">
                <a:solidFill>
                  <a:schemeClr val="tx1"/>
                </a:solidFill>
              </a:rPr>
              <a:t>, 2006, стр. 11; цитируется по </a:t>
            </a:r>
            <a:r>
              <a:rPr lang="ru-RU" sz="2200" err="1">
                <a:solidFill>
                  <a:schemeClr val="tx1"/>
                </a:solidFill>
              </a:rPr>
              <a:t>Miaskiewicz</a:t>
            </a:r>
            <a:r>
              <a:rPr lang="ru-RU" sz="2200" dirty="0">
                <a:solidFill>
                  <a:schemeClr val="tx1"/>
                </a:solidFill>
              </a:rPr>
              <a:t> &amp; </a:t>
            </a:r>
            <a:r>
              <a:rPr lang="ru-RU" sz="2200" err="1">
                <a:solidFill>
                  <a:schemeClr val="tx1"/>
                </a:solidFill>
              </a:rPr>
              <a:t>Kozar</a:t>
            </a:r>
            <a:r>
              <a:rPr lang="ru-RU" sz="2200" dirty="0">
                <a:solidFill>
                  <a:schemeClr val="tx1"/>
                </a:solidFill>
              </a:rPr>
              <a:t>, 2011).</a:t>
            </a:r>
            <a:endParaRPr lang="ru-RU" sz="2200" dirty="0">
              <a:solidFill>
                <a:schemeClr val="tx1"/>
              </a:solidFill>
              <a:cs typeface="Calibri"/>
            </a:endParaRPr>
          </a:p>
          <a:p>
            <a:pPr marL="91440" lvl="2" indent="-91440">
              <a:spcBef>
                <a:spcPts val="1200"/>
              </a:spcBef>
              <a:spcAft>
                <a:spcPts val="200"/>
              </a:spcAft>
              <a:buSzPct val="100000"/>
              <a:buFont typeface="Arial" panose="020B0604020202020204" pitchFamily="34" charset="0"/>
              <a:buChar char="•"/>
            </a:pPr>
            <a:r>
              <a:rPr lang="ru-RU" sz="2200" dirty="0">
                <a:solidFill>
                  <a:schemeClr val="tx1"/>
                </a:solidFill>
              </a:rPr>
              <a:t>Представляет</a:t>
            </a:r>
            <a:r>
              <a:rPr lang="en-US" sz="2200" dirty="0">
                <a:solidFill>
                  <a:schemeClr val="tx1"/>
                </a:solidFill>
              </a:rPr>
              <a:t> </a:t>
            </a:r>
            <a:r>
              <a:rPr lang="ru-RU" sz="2200" dirty="0">
                <a:solidFill>
                  <a:schemeClr val="tx1"/>
                </a:solidFill>
              </a:rPr>
              <a:t>совокупность пользователей</a:t>
            </a:r>
            <a:endParaRPr lang="en-US" sz="2200" dirty="0">
              <a:solidFill>
                <a:schemeClr val="tx1"/>
              </a:solidFill>
              <a:cs typeface="Calibri"/>
            </a:endParaRPr>
          </a:p>
        </p:txBody>
      </p:sp>
    </p:spTree>
    <p:extLst>
      <p:ext uri="{BB962C8B-B14F-4D97-AF65-F5344CB8AC3E}">
        <p14:creationId xmlns:p14="http://schemas.microsoft.com/office/powerpoint/2010/main" val="2345739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B184B-4CD3-4064-B64D-354F5EA85828}"/>
              </a:ext>
            </a:extLst>
          </p:cNvPr>
          <p:cNvSpPr>
            <a:spLocks noGrp="1"/>
          </p:cNvSpPr>
          <p:nvPr>
            <p:ph type="title"/>
          </p:nvPr>
        </p:nvSpPr>
        <p:spPr>
          <a:xfrm>
            <a:off x="278969" y="743918"/>
            <a:ext cx="11794211" cy="1022888"/>
          </a:xfrm>
        </p:spPr>
        <p:txBody>
          <a:bodyPr>
            <a:noAutofit/>
          </a:bodyPr>
          <a:lstStyle/>
          <a:p>
            <a:r>
              <a:rPr lang="en-US" sz="2400" b="1" dirty="0">
                <a:solidFill>
                  <a:schemeClr val="bg2">
                    <a:lumMod val="50000"/>
                  </a:schemeClr>
                </a:solidFill>
                <a:latin typeface="Calibri"/>
                <a:cs typeface="Calibri"/>
              </a:rPr>
              <a:t>Personas and user-centered design: How can personas benefit product design processes?</a:t>
            </a:r>
            <a:br>
              <a:rPr lang="ru-RU" sz="2400" b="1" dirty="0">
                <a:latin typeface="Calibri"/>
              </a:rPr>
            </a:br>
            <a:r>
              <a:rPr lang="ru-RU" sz="2400" b="1" dirty="0">
                <a:solidFill>
                  <a:schemeClr val="tx1"/>
                </a:solidFill>
                <a:latin typeface="Calibri"/>
                <a:cs typeface="Calibri"/>
              </a:rPr>
              <a:t>Персоны и дизайн, ориентированный на пользователя: как персоны могут принести пользу процессам разработки продукта?</a:t>
            </a:r>
            <a:endParaRPr lang="en-US" sz="2400" b="1">
              <a:solidFill>
                <a:schemeClr val="tx1"/>
              </a:solidFill>
              <a:latin typeface="Calibri"/>
              <a:cs typeface="Calibri Light"/>
            </a:endParaRPr>
          </a:p>
        </p:txBody>
      </p:sp>
      <p:sp>
        <p:nvSpPr>
          <p:cNvPr id="4" name="Content Placeholder 3">
            <a:extLst>
              <a:ext uri="{FF2B5EF4-FFF2-40B4-BE49-F238E27FC236}">
                <a16:creationId xmlns:a16="http://schemas.microsoft.com/office/drawing/2014/main" id="{E72CC38A-2D7D-4B2D-9299-09C6B66C57DE}"/>
              </a:ext>
            </a:extLst>
          </p:cNvPr>
          <p:cNvSpPr>
            <a:spLocks noGrp="1"/>
          </p:cNvSpPr>
          <p:nvPr>
            <p:ph sz="half" idx="2"/>
          </p:nvPr>
        </p:nvSpPr>
        <p:spPr>
          <a:xfrm>
            <a:off x="1190846" y="1892596"/>
            <a:ext cx="4844194" cy="4067938"/>
          </a:xfrm>
        </p:spPr>
        <p:txBody>
          <a:bodyPr vert="horz" lIns="0" tIns="45720" rIns="0" bIns="45720" rtlCol="0" anchor="t">
            <a:normAutofit/>
          </a:bodyPr>
          <a:lstStyle/>
          <a:p>
            <a:pPr>
              <a:buFont typeface="Arial" panose="020B0604020202020204" pitchFamily="34" charset="0"/>
              <a:buChar char="•"/>
            </a:pPr>
            <a:endParaRPr lang="en-US" sz="2200" dirty="0">
              <a:cs typeface="Calibri"/>
            </a:endParaRPr>
          </a:p>
          <a:p>
            <a:pPr marL="200660" lvl="1" indent="0">
              <a:buNone/>
            </a:pPr>
            <a:r>
              <a:rPr lang="en-US" sz="2200" dirty="0">
                <a:solidFill>
                  <a:srgbClr val="00B050"/>
                </a:solidFill>
              </a:rPr>
              <a:t>Characteristics of </a:t>
            </a:r>
            <a:r>
              <a:rPr lang="en-US" sz="2200" dirty="0">
                <a:solidFill>
                  <a:schemeClr val="bg2">
                    <a:lumMod val="50000"/>
                  </a:schemeClr>
                </a:solidFill>
              </a:rPr>
              <a:t>Personas</a:t>
            </a:r>
            <a:r>
              <a:rPr lang="ru-RU" sz="2200" dirty="0">
                <a:solidFill>
                  <a:schemeClr val="bg2">
                    <a:lumMod val="50000"/>
                  </a:schemeClr>
                </a:solidFill>
              </a:rPr>
              <a:t>:</a:t>
            </a:r>
            <a:endParaRPr lang="en-US" sz="2200">
              <a:solidFill>
                <a:schemeClr val="bg2">
                  <a:lumMod val="50000"/>
                </a:schemeClr>
              </a:solidFill>
              <a:cs typeface="Calibri"/>
            </a:endParaRPr>
          </a:p>
          <a:p>
            <a:pPr marL="566420" lvl="2">
              <a:buFont typeface="Arial" panose="020B0604020202020204" pitchFamily="34" charset="0"/>
              <a:buChar char="•"/>
            </a:pPr>
            <a:r>
              <a:rPr lang="en-US" sz="2200" dirty="0">
                <a:solidFill>
                  <a:schemeClr val="bg2">
                    <a:lumMod val="50000"/>
                  </a:schemeClr>
                </a:solidFill>
                <a:effectLst/>
                <a:latin typeface="Calibri"/>
                <a:cs typeface="Calibri"/>
              </a:rPr>
              <a:t>Not a</a:t>
            </a:r>
            <a:r>
              <a:rPr lang="en-US" sz="2200" dirty="0">
                <a:solidFill>
                  <a:schemeClr val="bg2">
                    <a:lumMod val="50000"/>
                  </a:schemeClr>
                </a:solidFill>
                <a:latin typeface="Calibri"/>
                <a:cs typeface="Calibri"/>
              </a:rPr>
              <a:t> </a:t>
            </a:r>
            <a:r>
              <a:rPr lang="en-US" sz="2200" dirty="0">
                <a:solidFill>
                  <a:schemeClr val="bg2">
                    <a:lumMod val="50000"/>
                  </a:schemeClr>
                </a:solidFill>
                <a:effectLst/>
                <a:latin typeface="Calibri"/>
                <a:cs typeface="Calibri"/>
              </a:rPr>
              <a:t> real person</a:t>
            </a:r>
          </a:p>
          <a:p>
            <a:pPr marL="566420" lvl="2">
              <a:buFont typeface="Arial" panose="020B0604020202020204" pitchFamily="34" charset="0"/>
              <a:buChar char="•"/>
            </a:pPr>
            <a:r>
              <a:rPr lang="en-US" sz="2200" i="0" dirty="0">
                <a:solidFill>
                  <a:schemeClr val="bg2">
                    <a:lumMod val="50000"/>
                  </a:schemeClr>
                </a:solidFill>
                <a:latin typeface="Calibri"/>
                <a:cs typeface="Calibri"/>
              </a:rPr>
              <a:t>Have a name and picture</a:t>
            </a:r>
          </a:p>
          <a:p>
            <a:pPr marL="566420" lvl="2">
              <a:buFont typeface="Arial" panose="020B0604020202020204" pitchFamily="34" charset="0"/>
              <a:buChar char="•"/>
            </a:pPr>
            <a:r>
              <a:rPr lang="en-US" sz="2200" i="0" dirty="0">
                <a:solidFill>
                  <a:schemeClr val="bg2">
                    <a:lumMod val="50000"/>
                  </a:schemeClr>
                </a:solidFill>
                <a:effectLst/>
              </a:rPr>
              <a:t>Described </a:t>
            </a:r>
            <a:r>
              <a:rPr lang="en-US" sz="2200" dirty="0">
                <a:solidFill>
                  <a:schemeClr val="bg2">
                    <a:lumMod val="50000"/>
                  </a:schemeClr>
                </a:solidFill>
              </a:rPr>
              <a:t>in a narrative</a:t>
            </a:r>
            <a:endParaRPr lang="en-US" sz="2200">
              <a:solidFill>
                <a:schemeClr val="bg2">
                  <a:lumMod val="50000"/>
                </a:schemeClr>
              </a:solidFill>
              <a:cs typeface="Calibri"/>
            </a:endParaRPr>
          </a:p>
          <a:p>
            <a:pPr marL="749300" lvl="3">
              <a:buFont typeface="Arial" panose="020B0604020202020204" pitchFamily="34" charset="0"/>
              <a:buChar char="•"/>
            </a:pPr>
            <a:r>
              <a:rPr lang="en-US" sz="2200" dirty="0">
                <a:solidFill>
                  <a:schemeClr val="bg2">
                    <a:lumMod val="50000"/>
                  </a:schemeClr>
                </a:solidFill>
              </a:rPr>
              <a:t>To make it realistic</a:t>
            </a:r>
            <a:endParaRPr lang="en-US" sz="2200">
              <a:solidFill>
                <a:schemeClr val="bg2">
                  <a:lumMod val="50000"/>
                </a:schemeClr>
              </a:solidFill>
              <a:cs typeface="Calibri"/>
            </a:endParaRPr>
          </a:p>
          <a:p>
            <a:pPr marL="749300" lvl="3">
              <a:buFont typeface="Arial" panose="020B0604020202020204" pitchFamily="34" charset="0"/>
              <a:buChar char="•"/>
            </a:pPr>
            <a:r>
              <a:rPr lang="en-US" sz="2200" dirty="0">
                <a:solidFill>
                  <a:schemeClr val="bg2">
                    <a:lumMod val="50000"/>
                  </a:schemeClr>
                </a:solidFill>
              </a:rPr>
              <a:t>Provide a story </a:t>
            </a:r>
            <a:endParaRPr lang="en-US" sz="2200">
              <a:solidFill>
                <a:schemeClr val="bg2">
                  <a:lumMod val="50000"/>
                </a:schemeClr>
              </a:solidFill>
              <a:cs typeface="Calibri"/>
            </a:endParaRPr>
          </a:p>
          <a:p>
            <a:pPr marL="566420" lvl="2">
              <a:buFont typeface="Arial" panose="020B0604020202020204" pitchFamily="34" charset="0"/>
              <a:buChar char="•"/>
            </a:pPr>
            <a:r>
              <a:rPr lang="en-US" sz="2200" dirty="0">
                <a:solidFill>
                  <a:schemeClr val="bg2">
                    <a:lumMod val="50000"/>
                  </a:schemeClr>
                </a:solidFill>
              </a:rPr>
              <a:t>It starts with likes, dislikes, occupation, etc.</a:t>
            </a:r>
            <a:endParaRPr lang="en-US" sz="2200" dirty="0">
              <a:solidFill>
                <a:schemeClr val="bg2">
                  <a:lumMod val="50000"/>
                </a:schemeClr>
              </a:solidFill>
              <a:cs typeface="Calibri"/>
            </a:endParaRPr>
          </a:p>
          <a:p>
            <a:pPr marL="566420" lvl="2">
              <a:buFont typeface="Arial" panose="020B0604020202020204" pitchFamily="34" charset="0"/>
              <a:buChar char="•"/>
            </a:pPr>
            <a:r>
              <a:rPr lang="en-US" sz="2200" i="0" dirty="0">
                <a:solidFill>
                  <a:schemeClr val="accent2"/>
                </a:solidFill>
                <a:effectLst/>
              </a:rPr>
              <a:t>Inform design decision</a:t>
            </a:r>
            <a:endParaRPr lang="en-US" sz="2200" i="0" dirty="0">
              <a:solidFill>
                <a:schemeClr val="accent2"/>
              </a:solidFill>
              <a:effectLst/>
              <a:cs typeface="Calibri"/>
            </a:endParaRPr>
          </a:p>
          <a:p>
            <a:pPr lvl="2">
              <a:buFont typeface="Arial" panose="020B0604020202020204" pitchFamily="34" charset="0"/>
              <a:buChar char="•"/>
            </a:pPr>
            <a:endParaRPr lang="en-US" sz="2200" dirty="0">
              <a:solidFill>
                <a:schemeClr val="tx1"/>
              </a:solidFill>
            </a:endParaRPr>
          </a:p>
        </p:txBody>
      </p:sp>
      <p:sp>
        <p:nvSpPr>
          <p:cNvPr id="6" name="Content Placeholder 5">
            <a:extLst>
              <a:ext uri="{FF2B5EF4-FFF2-40B4-BE49-F238E27FC236}">
                <a16:creationId xmlns:a16="http://schemas.microsoft.com/office/drawing/2014/main" id="{9DCE7DD5-21BC-4499-86E1-96EA8949B746}"/>
              </a:ext>
            </a:extLst>
          </p:cNvPr>
          <p:cNvSpPr>
            <a:spLocks noGrp="1"/>
          </p:cNvSpPr>
          <p:nvPr>
            <p:ph sz="quarter" idx="4"/>
          </p:nvPr>
        </p:nvSpPr>
        <p:spPr>
          <a:xfrm>
            <a:off x="6217920" y="1892596"/>
            <a:ext cx="4935633" cy="4067938"/>
          </a:xfrm>
        </p:spPr>
        <p:txBody>
          <a:bodyPr vert="horz" lIns="0" tIns="45720" rIns="0" bIns="45720" rtlCol="0" anchor="t">
            <a:normAutofit/>
          </a:bodyPr>
          <a:lstStyle/>
          <a:p>
            <a:pPr marL="0" indent="0">
              <a:buNone/>
            </a:pPr>
            <a:endParaRPr lang="ru-RU" sz="2200" dirty="0">
              <a:solidFill>
                <a:srgbClr val="00B050"/>
              </a:solidFill>
            </a:endParaRPr>
          </a:p>
          <a:p>
            <a:pPr marL="201168" lvl="1" indent="0">
              <a:buNone/>
            </a:pPr>
            <a:r>
              <a:rPr lang="ru-RU" sz="2200" dirty="0">
                <a:solidFill>
                  <a:srgbClr val="00B050"/>
                </a:solidFill>
              </a:rPr>
              <a:t>Характеристики </a:t>
            </a:r>
            <a:r>
              <a:rPr lang="ru-RU" sz="2200" dirty="0"/>
              <a:t>Персон:</a:t>
            </a:r>
          </a:p>
          <a:p>
            <a:pPr lvl="2">
              <a:buFont typeface="Arial" panose="020B0604020202020204" pitchFamily="34" charset="0"/>
              <a:buChar char="•"/>
            </a:pPr>
            <a:r>
              <a:rPr lang="ru-RU" sz="2200" dirty="0"/>
              <a:t>Не настоящий человек</a:t>
            </a:r>
          </a:p>
          <a:p>
            <a:pPr lvl="2">
              <a:buFont typeface="Arial" panose="020B0604020202020204" pitchFamily="34" charset="0"/>
              <a:buChar char="•"/>
            </a:pPr>
            <a:r>
              <a:rPr lang="ru-RU" sz="2200" dirty="0"/>
              <a:t>Имеет название/имя и изображение</a:t>
            </a:r>
          </a:p>
          <a:p>
            <a:pPr marL="566420" lvl="2">
              <a:buFont typeface="Arial" panose="020B0604020202020204" pitchFamily="34" charset="0"/>
              <a:buChar char="•"/>
            </a:pPr>
            <a:r>
              <a:rPr lang="ru-RU" sz="2200" dirty="0"/>
              <a:t>Описанный повествовательно</a:t>
            </a:r>
            <a:endParaRPr lang="ru-RU" sz="2200" dirty="0">
              <a:cs typeface="Calibri"/>
            </a:endParaRPr>
          </a:p>
          <a:p>
            <a:pPr marL="749300" lvl="3">
              <a:buFont typeface="Arial" panose="020B0604020202020204" pitchFamily="34" charset="0"/>
              <a:buChar char="•"/>
            </a:pPr>
            <a:r>
              <a:rPr lang="ru-RU" sz="2200" dirty="0"/>
              <a:t>Создать его реалистичным</a:t>
            </a:r>
            <a:endParaRPr lang="ru-RU" sz="2200" dirty="0">
              <a:cs typeface="Calibri" panose="020F0502020204030204"/>
            </a:endParaRPr>
          </a:p>
          <a:p>
            <a:pPr marL="749300" lvl="3">
              <a:buFont typeface="Arial" panose="020B0604020202020204" pitchFamily="34" charset="0"/>
              <a:buChar char="•"/>
            </a:pPr>
            <a:r>
              <a:rPr lang="ru-RU" sz="2200" dirty="0"/>
              <a:t>Рассказать историю</a:t>
            </a:r>
            <a:endParaRPr lang="ru-RU" sz="2200" dirty="0">
              <a:cs typeface="Calibri" panose="020F0502020204030204"/>
            </a:endParaRPr>
          </a:p>
          <a:p>
            <a:pPr marL="566420" lvl="2">
              <a:buFont typeface="Arial" panose="020B0604020202020204" pitchFamily="34" charset="0"/>
              <a:buChar char="•"/>
            </a:pPr>
            <a:r>
              <a:rPr lang="ru-RU" sz="2200" dirty="0"/>
              <a:t>Все начинается с симпатий, антипатий, профессии и т.д.</a:t>
            </a:r>
            <a:endParaRPr lang="ru-RU" sz="2200" dirty="0">
              <a:cs typeface="Calibri"/>
            </a:endParaRPr>
          </a:p>
          <a:p>
            <a:pPr lvl="2">
              <a:buFont typeface="Arial" panose="020B0604020202020204" pitchFamily="34" charset="0"/>
              <a:buChar char="•"/>
            </a:pPr>
            <a:r>
              <a:rPr lang="ru-RU" sz="2200" dirty="0">
                <a:solidFill>
                  <a:schemeClr val="accent2"/>
                </a:solidFill>
              </a:rPr>
              <a:t>Информировать решение</a:t>
            </a:r>
            <a:endParaRPr lang="en-US" sz="2200" dirty="0">
              <a:solidFill>
                <a:schemeClr val="accent2"/>
              </a:solidFill>
            </a:endParaRPr>
          </a:p>
        </p:txBody>
      </p:sp>
      <p:pic>
        <p:nvPicPr>
          <p:cNvPr id="5" name="Picture 2" descr="Persona example 2">
            <a:extLst>
              <a:ext uri="{FF2B5EF4-FFF2-40B4-BE49-F238E27FC236}">
                <a16:creationId xmlns:a16="http://schemas.microsoft.com/office/drawing/2014/main" id="{FDEB4E18-03A8-5E41-8BD8-A317C2AEA3D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27954" y="1892596"/>
            <a:ext cx="2380085" cy="1409404"/>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6DB9A721-779F-D545-8085-820E20D77501}"/>
              </a:ext>
            </a:extLst>
          </p:cNvPr>
          <p:cNvSpPr txBox="1"/>
          <p:nvPr/>
        </p:nvSpPr>
        <p:spPr>
          <a:xfrm>
            <a:off x="9527954" y="6443877"/>
            <a:ext cx="2819900" cy="276999"/>
          </a:xfrm>
          <a:prstGeom prst="rect">
            <a:avLst/>
          </a:prstGeom>
          <a:noFill/>
        </p:spPr>
        <p:txBody>
          <a:bodyPr wrap="square">
            <a:spAutoFit/>
          </a:bodyPr>
          <a:lstStyle/>
          <a:p>
            <a:r>
              <a:rPr lang="en-US" sz="600" dirty="0"/>
              <a:t>Credit to https://</a:t>
            </a:r>
            <a:r>
              <a:rPr lang="en-US" sz="600" dirty="0" err="1"/>
              <a:t>www.keepitusable.com</a:t>
            </a:r>
            <a:r>
              <a:rPr lang="en-US" sz="600" dirty="0"/>
              <a:t>/blog/personas-why-is-it-important-to-understand-your-users/</a:t>
            </a:r>
          </a:p>
        </p:txBody>
      </p:sp>
      <p:sp>
        <p:nvSpPr>
          <p:cNvPr id="8" name="TextBox 7">
            <a:extLst>
              <a:ext uri="{FF2B5EF4-FFF2-40B4-BE49-F238E27FC236}">
                <a16:creationId xmlns:a16="http://schemas.microsoft.com/office/drawing/2014/main" id="{57FD1E14-20C9-6E45-878D-4557D4FCAD0A}"/>
              </a:ext>
            </a:extLst>
          </p:cNvPr>
          <p:cNvSpPr txBox="1"/>
          <p:nvPr/>
        </p:nvSpPr>
        <p:spPr>
          <a:xfrm>
            <a:off x="8503930" y="6109872"/>
            <a:ext cx="8443609" cy="184666"/>
          </a:xfrm>
          <a:prstGeom prst="rect">
            <a:avLst/>
          </a:prstGeom>
          <a:noFill/>
        </p:spPr>
        <p:txBody>
          <a:bodyPr wrap="square">
            <a:spAutoFit/>
          </a:bodyPr>
          <a:lstStyle/>
          <a:p>
            <a:r>
              <a:rPr lang="en-US" sz="600" dirty="0"/>
              <a:t>Photo credit to https://</a:t>
            </a:r>
            <a:r>
              <a:rPr lang="en-US" sz="600" dirty="0" err="1"/>
              <a:t>www.keepitusable.com</a:t>
            </a:r>
            <a:r>
              <a:rPr lang="en-US" sz="600" dirty="0"/>
              <a:t>/blog/personas-why-is-it-important-to-understand-your-users/</a:t>
            </a:r>
          </a:p>
        </p:txBody>
      </p:sp>
    </p:spTree>
    <p:extLst>
      <p:ext uri="{BB962C8B-B14F-4D97-AF65-F5344CB8AC3E}">
        <p14:creationId xmlns:p14="http://schemas.microsoft.com/office/powerpoint/2010/main" val="3004356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B184B-4CD3-4064-B64D-354F5EA85828}"/>
              </a:ext>
            </a:extLst>
          </p:cNvPr>
          <p:cNvSpPr>
            <a:spLocks noGrp="1"/>
          </p:cNvSpPr>
          <p:nvPr>
            <p:ph type="title"/>
          </p:nvPr>
        </p:nvSpPr>
        <p:spPr>
          <a:xfrm>
            <a:off x="139486" y="759416"/>
            <a:ext cx="11840704" cy="1016582"/>
          </a:xfrm>
        </p:spPr>
        <p:txBody>
          <a:bodyPr>
            <a:noAutofit/>
          </a:bodyPr>
          <a:lstStyle/>
          <a:p>
            <a:r>
              <a:rPr lang="en-US" sz="2000" b="1" dirty="0">
                <a:latin typeface="+mn-lt"/>
                <a:ea typeface="+mn-ea"/>
                <a:cs typeface="+mn-cs"/>
              </a:rPr>
              <a:t>Personas and user-centered design: How can personas benefit product design processes?</a:t>
            </a:r>
            <a:br>
              <a:rPr lang="ru-RU" sz="2000" b="1" dirty="0">
                <a:latin typeface="+mn-lt"/>
                <a:ea typeface="+mn-ea"/>
                <a:cs typeface="+mn-cs"/>
              </a:rPr>
            </a:br>
            <a:r>
              <a:rPr lang="ru-RU" sz="2000" b="1" dirty="0">
                <a:solidFill>
                  <a:schemeClr val="tx1"/>
                </a:solidFill>
                <a:latin typeface="Calibri"/>
                <a:cs typeface="Calibri"/>
              </a:rPr>
              <a:t>Персоны и дизайн, ориентированный на пользователя: как персоны могут принести пользу процессам разработки продукта?</a:t>
            </a:r>
            <a:endParaRPr lang="en-US" sz="2000" b="1">
              <a:solidFill>
                <a:schemeClr val="tx1"/>
              </a:solidFill>
              <a:latin typeface="Calibri"/>
              <a:cs typeface="Calibri"/>
            </a:endParaRPr>
          </a:p>
        </p:txBody>
      </p:sp>
      <p:sp>
        <p:nvSpPr>
          <p:cNvPr id="4" name="Content Placeholder 3">
            <a:extLst>
              <a:ext uri="{FF2B5EF4-FFF2-40B4-BE49-F238E27FC236}">
                <a16:creationId xmlns:a16="http://schemas.microsoft.com/office/drawing/2014/main" id="{E72CC38A-2D7D-4B2D-9299-09C6B66C57DE}"/>
              </a:ext>
            </a:extLst>
          </p:cNvPr>
          <p:cNvSpPr>
            <a:spLocks noGrp="1"/>
          </p:cNvSpPr>
          <p:nvPr>
            <p:ph sz="half" idx="2"/>
          </p:nvPr>
        </p:nvSpPr>
        <p:spPr>
          <a:xfrm>
            <a:off x="1190846" y="1892596"/>
            <a:ext cx="4844194" cy="4067938"/>
          </a:xfrm>
        </p:spPr>
        <p:txBody>
          <a:bodyPr>
            <a:normAutofit/>
          </a:bodyPr>
          <a:lstStyle/>
          <a:p>
            <a:pPr>
              <a:buFont typeface="Arial" panose="020B0604020202020204" pitchFamily="34" charset="0"/>
              <a:buChar char="•"/>
            </a:pPr>
            <a:r>
              <a:rPr lang="en-US" sz="2200" dirty="0"/>
              <a:t> Introduction</a:t>
            </a:r>
          </a:p>
          <a:p>
            <a:pPr lvl="1">
              <a:buFont typeface="Arial" panose="020B0604020202020204" pitchFamily="34" charset="0"/>
              <a:buChar char="•"/>
            </a:pPr>
            <a:r>
              <a:rPr lang="en-US" sz="2200" dirty="0">
                <a:solidFill>
                  <a:srgbClr val="0070C0"/>
                </a:solidFill>
              </a:rPr>
              <a:t>Anecdotal evidence</a:t>
            </a:r>
          </a:p>
          <a:p>
            <a:pPr lvl="2">
              <a:buFont typeface="Arial" panose="020B0604020202020204" pitchFamily="34" charset="0"/>
              <a:buChar char="•"/>
            </a:pPr>
            <a:r>
              <a:rPr lang="en-US" sz="2200" dirty="0">
                <a:solidFill>
                  <a:srgbClr val="0070C0"/>
                </a:solidFill>
              </a:rPr>
              <a:t>Facilitate useful and usable design</a:t>
            </a:r>
          </a:p>
          <a:p>
            <a:pPr lvl="2">
              <a:buFont typeface="Arial" panose="020B0604020202020204" pitchFamily="34" charset="0"/>
              <a:buChar char="•"/>
            </a:pPr>
            <a:r>
              <a:rPr lang="en-US" sz="2200" dirty="0">
                <a:solidFill>
                  <a:srgbClr val="0070C0"/>
                </a:solidFill>
              </a:rPr>
              <a:t>Aid in designing</a:t>
            </a:r>
          </a:p>
          <a:p>
            <a:pPr lvl="2">
              <a:buFont typeface="Arial" panose="020B0604020202020204" pitchFamily="34" charset="0"/>
              <a:buChar char="•"/>
            </a:pPr>
            <a:r>
              <a:rPr lang="en-US" sz="2200" dirty="0">
                <a:solidFill>
                  <a:srgbClr val="0070C0"/>
                </a:solidFill>
              </a:rPr>
              <a:t>Provide a snapshot of personas literature</a:t>
            </a:r>
          </a:p>
          <a:p>
            <a:pPr lvl="1">
              <a:buFont typeface="Arial" panose="020B0604020202020204" pitchFamily="34" charset="0"/>
              <a:buChar char="•"/>
            </a:pPr>
            <a:r>
              <a:rPr lang="en-US" sz="2200" dirty="0">
                <a:solidFill>
                  <a:srgbClr val="FF0000"/>
                </a:solidFill>
              </a:rPr>
              <a:t>Lack solid empirical grounding</a:t>
            </a:r>
          </a:p>
          <a:p>
            <a:pPr marL="384048" lvl="2" indent="0">
              <a:buNone/>
            </a:pPr>
            <a:endParaRPr lang="en-US" sz="2200" dirty="0">
              <a:solidFill>
                <a:srgbClr val="FF0000"/>
              </a:solidFill>
            </a:endParaRPr>
          </a:p>
          <a:p>
            <a:pPr marL="384048" lvl="2" indent="0">
              <a:buNone/>
            </a:pPr>
            <a:endParaRPr lang="en-US" sz="2200" i="0" dirty="0">
              <a:solidFill>
                <a:schemeClr val="tx1"/>
              </a:solidFill>
              <a:effectLst/>
            </a:endParaRPr>
          </a:p>
          <a:p>
            <a:pPr lvl="2">
              <a:buFont typeface="Arial" panose="020B0604020202020204" pitchFamily="34" charset="0"/>
              <a:buChar char="•"/>
            </a:pPr>
            <a:endParaRPr lang="en-US" sz="2200" dirty="0">
              <a:solidFill>
                <a:schemeClr val="tx1"/>
              </a:solidFill>
            </a:endParaRPr>
          </a:p>
        </p:txBody>
      </p:sp>
      <p:sp>
        <p:nvSpPr>
          <p:cNvPr id="6" name="Content Placeholder 5">
            <a:extLst>
              <a:ext uri="{FF2B5EF4-FFF2-40B4-BE49-F238E27FC236}">
                <a16:creationId xmlns:a16="http://schemas.microsoft.com/office/drawing/2014/main" id="{9DCE7DD5-21BC-4499-86E1-96EA8949B746}"/>
              </a:ext>
            </a:extLst>
          </p:cNvPr>
          <p:cNvSpPr>
            <a:spLocks noGrp="1"/>
          </p:cNvSpPr>
          <p:nvPr>
            <p:ph sz="quarter" idx="4"/>
          </p:nvPr>
        </p:nvSpPr>
        <p:spPr>
          <a:xfrm>
            <a:off x="6217920" y="1892596"/>
            <a:ext cx="4935633" cy="4067938"/>
          </a:xfrm>
        </p:spPr>
        <p:txBody>
          <a:bodyPr vert="horz" lIns="0" tIns="45720" rIns="0" bIns="45720" rtlCol="0" anchor="t">
            <a:normAutofit/>
          </a:bodyPr>
          <a:lstStyle/>
          <a:p>
            <a:pPr>
              <a:buFont typeface="Arial" panose="020B0604020202020204" pitchFamily="34" charset="0"/>
              <a:buChar char="•"/>
            </a:pPr>
            <a:r>
              <a:rPr lang="ru-RU" sz="2200" dirty="0">
                <a:solidFill>
                  <a:schemeClr val="tx1"/>
                </a:solidFill>
              </a:rPr>
              <a:t>Введение</a:t>
            </a:r>
            <a:endParaRPr lang="ru-RU" sz="2200" dirty="0">
              <a:solidFill>
                <a:schemeClr val="tx1"/>
              </a:solidFill>
              <a:cs typeface="Calibri"/>
            </a:endParaRPr>
          </a:p>
          <a:p>
            <a:pPr marL="383540" lvl="1" algn="just">
              <a:buFont typeface="Arial" panose="020B0604020202020204" pitchFamily="34" charset="0"/>
              <a:buChar char="•"/>
            </a:pPr>
            <a:r>
              <a:rPr lang="ru-RU" sz="2200" dirty="0">
                <a:solidFill>
                  <a:schemeClr val="tx1"/>
                </a:solidFill>
              </a:rPr>
              <a:t>Комичное происшествие</a:t>
            </a:r>
            <a:endParaRPr lang="ru-RU" sz="2200">
              <a:solidFill>
                <a:schemeClr val="tx1"/>
              </a:solidFill>
              <a:cs typeface="Calibri"/>
            </a:endParaRPr>
          </a:p>
          <a:p>
            <a:pPr marL="566420" lvl="2" algn="just">
              <a:buFont typeface="Arial" panose="020B0604020202020204" pitchFamily="34" charset="0"/>
              <a:buChar char="•"/>
            </a:pPr>
            <a:r>
              <a:rPr lang="ru-RU" sz="2200" dirty="0">
                <a:solidFill>
                  <a:schemeClr val="tx1"/>
                </a:solidFill>
              </a:rPr>
              <a:t>Обеспечить полезный и удобный дизайн</a:t>
            </a:r>
            <a:endParaRPr lang="ru-RU" sz="2200">
              <a:solidFill>
                <a:schemeClr val="tx1"/>
              </a:solidFill>
              <a:cs typeface="Calibri"/>
            </a:endParaRPr>
          </a:p>
          <a:p>
            <a:pPr marL="566420" lvl="2" algn="just">
              <a:buFont typeface="Arial" panose="020B0604020202020204" pitchFamily="34" charset="0"/>
              <a:buChar char="•"/>
            </a:pPr>
            <a:r>
              <a:rPr lang="ru-RU" sz="2200" dirty="0">
                <a:solidFill>
                  <a:schemeClr val="tx1"/>
                </a:solidFill>
              </a:rPr>
              <a:t>Помощь в разработке</a:t>
            </a:r>
            <a:endParaRPr lang="ru-RU" sz="2200" dirty="0">
              <a:solidFill>
                <a:schemeClr val="tx1"/>
              </a:solidFill>
              <a:cs typeface="Calibri"/>
            </a:endParaRPr>
          </a:p>
          <a:p>
            <a:pPr lvl="2" algn="just">
              <a:buFont typeface="Arial" panose="020B0604020202020204" pitchFamily="34" charset="0"/>
              <a:buChar char="•"/>
            </a:pPr>
            <a:r>
              <a:rPr lang="ru-RU" sz="2200" dirty="0">
                <a:solidFill>
                  <a:schemeClr val="tx1"/>
                </a:solidFill>
              </a:rPr>
              <a:t>Провести обзор литературы по персонам</a:t>
            </a:r>
          </a:p>
          <a:p>
            <a:pPr lvl="1" algn="just">
              <a:buFont typeface="Arial" panose="020B0604020202020204" pitchFamily="34" charset="0"/>
              <a:buChar char="•"/>
            </a:pPr>
            <a:r>
              <a:rPr lang="ru-RU" sz="2200" dirty="0">
                <a:solidFill>
                  <a:srgbClr val="FF0000"/>
                </a:solidFill>
              </a:rPr>
              <a:t>Отсутствие прочного эмпирического обоснования</a:t>
            </a:r>
            <a:endParaRPr lang="en-US" sz="2200" dirty="0">
              <a:solidFill>
                <a:srgbClr val="FF0000"/>
              </a:solidFill>
            </a:endParaRPr>
          </a:p>
        </p:txBody>
      </p:sp>
    </p:spTree>
    <p:extLst>
      <p:ext uri="{BB962C8B-B14F-4D97-AF65-F5344CB8AC3E}">
        <p14:creationId xmlns:p14="http://schemas.microsoft.com/office/powerpoint/2010/main" val="2582068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B184B-4CD3-4064-B64D-354F5EA85828}"/>
              </a:ext>
            </a:extLst>
          </p:cNvPr>
          <p:cNvSpPr>
            <a:spLocks noGrp="1"/>
          </p:cNvSpPr>
          <p:nvPr>
            <p:ph type="title"/>
          </p:nvPr>
        </p:nvSpPr>
        <p:spPr>
          <a:xfrm>
            <a:off x="247974" y="790414"/>
            <a:ext cx="12073180" cy="970085"/>
          </a:xfrm>
        </p:spPr>
        <p:txBody>
          <a:bodyPr>
            <a:noAutofit/>
          </a:bodyPr>
          <a:lstStyle/>
          <a:p>
            <a:r>
              <a:rPr lang="en-US" sz="2400" b="1" dirty="0">
                <a:latin typeface="+mn-lt"/>
                <a:ea typeface="+mn-ea"/>
                <a:cs typeface="+mn-cs"/>
              </a:rPr>
              <a:t>Personas and user-centered design: How can personas benefit product design processes?</a:t>
            </a:r>
            <a:br>
              <a:rPr lang="ru-RU" sz="2400" b="1" dirty="0">
                <a:solidFill>
                  <a:schemeClr val="tx1"/>
                </a:solidFill>
                <a:latin typeface="+mn-lt"/>
                <a:ea typeface="+mn-ea"/>
                <a:cs typeface="+mn-cs"/>
              </a:rPr>
            </a:br>
            <a:r>
              <a:rPr lang="ru-RU" sz="2400" b="1" dirty="0">
                <a:solidFill>
                  <a:schemeClr val="tx1"/>
                </a:solidFill>
                <a:latin typeface="Calibri"/>
                <a:cs typeface="Calibri"/>
              </a:rPr>
              <a:t>Персоны и дизайн, ориентированный на пользователя: как персоны могут принести пользу процессам разработки продукта?</a:t>
            </a:r>
            <a:endParaRPr lang="en-US" sz="2400" b="1">
              <a:solidFill>
                <a:schemeClr val="tx1"/>
              </a:solidFill>
              <a:latin typeface="Calibri"/>
              <a:cs typeface="Calibri"/>
            </a:endParaRPr>
          </a:p>
        </p:txBody>
      </p:sp>
      <p:sp>
        <p:nvSpPr>
          <p:cNvPr id="4" name="Content Placeholder 3">
            <a:extLst>
              <a:ext uri="{FF2B5EF4-FFF2-40B4-BE49-F238E27FC236}">
                <a16:creationId xmlns:a16="http://schemas.microsoft.com/office/drawing/2014/main" id="{E72CC38A-2D7D-4B2D-9299-09C6B66C57DE}"/>
              </a:ext>
            </a:extLst>
          </p:cNvPr>
          <p:cNvSpPr>
            <a:spLocks noGrp="1"/>
          </p:cNvSpPr>
          <p:nvPr>
            <p:ph sz="half" idx="2"/>
          </p:nvPr>
        </p:nvSpPr>
        <p:spPr>
          <a:xfrm>
            <a:off x="1190846" y="1892596"/>
            <a:ext cx="4844194" cy="4067938"/>
          </a:xfrm>
        </p:spPr>
        <p:txBody>
          <a:bodyPr vert="horz" lIns="0" tIns="45720" rIns="0" bIns="45720" rtlCol="0" anchor="t">
            <a:normAutofit/>
          </a:bodyPr>
          <a:lstStyle/>
          <a:p>
            <a:pPr>
              <a:buFont typeface="Arial" panose="020B0604020202020204" pitchFamily="34" charset="0"/>
              <a:buChar char="•"/>
            </a:pPr>
            <a:r>
              <a:rPr lang="en-US" sz="2200" dirty="0"/>
              <a:t> Methods</a:t>
            </a:r>
            <a:endParaRPr lang="en-US" sz="2200" dirty="0">
              <a:cs typeface="Calibri"/>
            </a:endParaRPr>
          </a:p>
          <a:p>
            <a:pPr marL="383540" lvl="1">
              <a:buFont typeface="Arial" panose="020B0604020202020204" pitchFamily="34" charset="0"/>
              <a:buChar char="•"/>
            </a:pPr>
            <a:r>
              <a:rPr lang="en-US" sz="2200" dirty="0">
                <a:solidFill>
                  <a:srgbClr val="0070C0"/>
                </a:solidFill>
              </a:rPr>
              <a:t>In this study…</a:t>
            </a:r>
          </a:p>
          <a:p>
            <a:pPr marL="566420" lvl="2">
              <a:buFont typeface="Arial" panose="020B0604020202020204" pitchFamily="34" charset="0"/>
              <a:buChar char="•"/>
            </a:pPr>
            <a:r>
              <a:rPr lang="en-US" sz="2200" dirty="0">
                <a:solidFill>
                  <a:srgbClr val="0070C0"/>
                </a:solidFill>
              </a:rPr>
              <a:t>“the </a:t>
            </a:r>
            <a:r>
              <a:rPr lang="en-US" sz="2200" dirty="0">
                <a:solidFill>
                  <a:schemeClr val="accent2"/>
                </a:solidFill>
                <a:latin typeface="Calibri"/>
                <a:cs typeface="Calibri"/>
              </a:rPr>
              <a:t>Delphi method</a:t>
            </a:r>
            <a:r>
              <a:rPr lang="en-US" sz="2200" dirty="0">
                <a:solidFill>
                  <a:srgbClr val="0070C0"/>
                </a:solidFill>
              </a:rPr>
              <a:t> is used to examine personas and to provide a stronger foundation for future research on personas”(</a:t>
            </a:r>
            <a:r>
              <a:rPr lang="en-US" sz="2200" dirty="0" err="1">
                <a:solidFill>
                  <a:srgbClr val="0070C0"/>
                </a:solidFill>
              </a:rPr>
              <a:t>Miaskiewicz</a:t>
            </a:r>
            <a:r>
              <a:rPr lang="en-US" sz="2200" dirty="0">
                <a:solidFill>
                  <a:srgbClr val="0070C0"/>
                </a:solidFill>
              </a:rPr>
              <a:t> &amp; Kozar, 2011) </a:t>
            </a:r>
          </a:p>
          <a:p>
            <a:pPr marL="384048" lvl="2" indent="0">
              <a:buNone/>
            </a:pPr>
            <a:endParaRPr lang="en-US" sz="2200" i="0" dirty="0">
              <a:solidFill>
                <a:schemeClr val="tx1"/>
              </a:solidFill>
              <a:effectLst/>
            </a:endParaRPr>
          </a:p>
          <a:p>
            <a:pPr lvl="2">
              <a:buFont typeface="Arial" panose="020B0604020202020204" pitchFamily="34" charset="0"/>
              <a:buChar char="•"/>
            </a:pPr>
            <a:endParaRPr lang="en-US" sz="2200" dirty="0">
              <a:solidFill>
                <a:schemeClr val="tx1"/>
              </a:solidFill>
            </a:endParaRPr>
          </a:p>
        </p:txBody>
      </p:sp>
      <p:sp>
        <p:nvSpPr>
          <p:cNvPr id="6" name="Content Placeholder 5">
            <a:extLst>
              <a:ext uri="{FF2B5EF4-FFF2-40B4-BE49-F238E27FC236}">
                <a16:creationId xmlns:a16="http://schemas.microsoft.com/office/drawing/2014/main" id="{9DCE7DD5-21BC-4499-86E1-96EA8949B746}"/>
              </a:ext>
            </a:extLst>
          </p:cNvPr>
          <p:cNvSpPr>
            <a:spLocks noGrp="1"/>
          </p:cNvSpPr>
          <p:nvPr>
            <p:ph sz="quarter" idx="4"/>
          </p:nvPr>
        </p:nvSpPr>
        <p:spPr>
          <a:xfrm>
            <a:off x="6217920" y="1892596"/>
            <a:ext cx="4935633" cy="4067938"/>
          </a:xfrm>
          <a:ln>
            <a:noFill/>
          </a:ln>
        </p:spPr>
        <p:txBody>
          <a:bodyPr vert="horz" lIns="0" tIns="45720" rIns="0" bIns="45720" rtlCol="0" anchor="t">
            <a:normAutofit/>
          </a:bodyPr>
          <a:lstStyle/>
          <a:p>
            <a:pPr>
              <a:buFont typeface="Arial" panose="020B0604020202020204" pitchFamily="34" charset="0"/>
              <a:buChar char="•"/>
            </a:pPr>
            <a:r>
              <a:rPr lang="ru-RU" sz="2200" dirty="0">
                <a:solidFill>
                  <a:schemeClr val="tx1"/>
                </a:solidFill>
              </a:rPr>
              <a:t>Методы</a:t>
            </a:r>
            <a:endParaRPr lang="ru-RU" sz="2200" dirty="0">
              <a:solidFill>
                <a:schemeClr val="tx1"/>
              </a:solidFill>
              <a:cs typeface="Calibri"/>
            </a:endParaRPr>
          </a:p>
          <a:p>
            <a:pPr marL="383540" lvl="1">
              <a:buFont typeface="Arial" panose="020B0604020202020204" pitchFamily="34" charset="0"/>
              <a:buChar char="•"/>
            </a:pPr>
            <a:r>
              <a:rPr lang="ru-RU" sz="2200" dirty="0"/>
              <a:t>В этом исследовании…</a:t>
            </a:r>
            <a:endParaRPr lang="ru-RU" sz="2200" dirty="0">
              <a:cs typeface="Calibri"/>
            </a:endParaRPr>
          </a:p>
          <a:p>
            <a:pPr marL="566420" lvl="2">
              <a:buFont typeface="Arial" panose="020B0604020202020204" pitchFamily="34" charset="0"/>
              <a:buChar char="•"/>
            </a:pPr>
            <a:r>
              <a:rPr lang="ru-RU" sz="2200" dirty="0"/>
              <a:t>«</a:t>
            </a:r>
            <a:r>
              <a:rPr lang="ru-RU" sz="2200" dirty="0">
                <a:solidFill>
                  <a:schemeClr val="accent2"/>
                </a:solidFill>
                <a:latin typeface="Calibri"/>
                <a:cs typeface="Calibri"/>
              </a:rPr>
              <a:t>Метод </a:t>
            </a:r>
            <a:r>
              <a:rPr lang="ru-RU" sz="2200" dirty="0" err="1">
                <a:solidFill>
                  <a:schemeClr val="accent2"/>
                </a:solidFill>
                <a:latin typeface="Calibri"/>
                <a:cs typeface="Calibri"/>
              </a:rPr>
              <a:t>Дельфи</a:t>
            </a:r>
            <a:r>
              <a:rPr lang="ru-RU" sz="2200" dirty="0">
                <a:solidFill>
                  <a:schemeClr val="accent2"/>
                </a:solidFill>
                <a:latin typeface="Calibri"/>
                <a:cs typeface="Calibri"/>
              </a:rPr>
              <a:t> </a:t>
            </a:r>
            <a:r>
              <a:rPr lang="ru-RU" sz="2200" dirty="0">
                <a:solidFill>
                  <a:schemeClr val="tx1"/>
                </a:solidFill>
                <a:latin typeface="Calibri"/>
                <a:cs typeface="Calibri"/>
              </a:rPr>
              <a:t>используется для изучения личностей и обеспечения более прочной основы для будущих исследований персон» (</a:t>
            </a:r>
            <a:r>
              <a:rPr lang="ru-RU" sz="2200" dirty="0" err="1">
                <a:solidFill>
                  <a:schemeClr val="tx1"/>
                </a:solidFill>
                <a:latin typeface="Calibri"/>
                <a:cs typeface="Calibri"/>
              </a:rPr>
              <a:t>Miaskiewicz</a:t>
            </a:r>
            <a:r>
              <a:rPr lang="ru-RU" sz="2200" dirty="0">
                <a:solidFill>
                  <a:schemeClr val="tx1"/>
                </a:solidFill>
                <a:latin typeface="Calibri"/>
                <a:cs typeface="Calibri"/>
              </a:rPr>
              <a:t> &amp; </a:t>
            </a:r>
            <a:r>
              <a:rPr lang="ru-RU" sz="2200" dirty="0" err="1">
                <a:solidFill>
                  <a:schemeClr val="tx1"/>
                </a:solidFill>
                <a:latin typeface="Calibri"/>
                <a:cs typeface="Calibri"/>
              </a:rPr>
              <a:t>Kozar</a:t>
            </a:r>
            <a:r>
              <a:rPr lang="ru-RU" sz="2200" dirty="0">
                <a:solidFill>
                  <a:schemeClr val="tx1"/>
                </a:solidFill>
                <a:latin typeface="Calibri"/>
                <a:cs typeface="Calibri"/>
              </a:rPr>
              <a:t>, 2011)</a:t>
            </a:r>
            <a:endParaRPr lang="en-US" sz="2200" dirty="0">
              <a:solidFill>
                <a:schemeClr val="tx1"/>
              </a:solidFill>
              <a:latin typeface="Calibri"/>
              <a:cs typeface="Calibri"/>
            </a:endParaRPr>
          </a:p>
        </p:txBody>
      </p:sp>
    </p:spTree>
    <p:extLst>
      <p:ext uri="{BB962C8B-B14F-4D97-AF65-F5344CB8AC3E}">
        <p14:creationId xmlns:p14="http://schemas.microsoft.com/office/powerpoint/2010/main" val="3820782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B184B-4CD3-4064-B64D-354F5EA85828}"/>
              </a:ext>
            </a:extLst>
          </p:cNvPr>
          <p:cNvSpPr>
            <a:spLocks noGrp="1"/>
          </p:cNvSpPr>
          <p:nvPr>
            <p:ph type="title"/>
          </p:nvPr>
        </p:nvSpPr>
        <p:spPr>
          <a:xfrm>
            <a:off x="199411" y="845021"/>
            <a:ext cx="12037017" cy="892594"/>
          </a:xfrm>
        </p:spPr>
        <p:txBody>
          <a:bodyPr>
            <a:noAutofit/>
          </a:bodyPr>
          <a:lstStyle/>
          <a:p>
            <a:r>
              <a:rPr lang="en-US" sz="2000" b="1" dirty="0">
                <a:latin typeface="+mn-lt"/>
                <a:ea typeface="+mn-ea"/>
                <a:cs typeface="+mn-cs"/>
              </a:rPr>
              <a:t>Personas and user-centered design: How can personas benefit product design processes?</a:t>
            </a:r>
            <a:br>
              <a:rPr lang="ru-RU" sz="2000" b="1" dirty="0">
                <a:latin typeface="+mn-lt"/>
                <a:ea typeface="+mn-ea"/>
                <a:cs typeface="+mn-cs"/>
              </a:rPr>
            </a:br>
            <a:r>
              <a:rPr lang="ru-RU" sz="2000" b="1" dirty="0">
                <a:solidFill>
                  <a:schemeClr val="tx1"/>
                </a:solidFill>
                <a:latin typeface="Calibri"/>
                <a:cs typeface="Calibri"/>
              </a:rPr>
              <a:t>Персоны и дизайн, ориентированный на пользователя: как персоны могут принести пользу процессам разработки продукта?</a:t>
            </a:r>
            <a:endParaRPr lang="en-US" sz="2000" b="1">
              <a:solidFill>
                <a:schemeClr val="tx1"/>
              </a:solidFill>
              <a:latin typeface="Calibri"/>
              <a:cs typeface="Calibri"/>
            </a:endParaRPr>
          </a:p>
        </p:txBody>
      </p:sp>
      <p:sp>
        <p:nvSpPr>
          <p:cNvPr id="4" name="Content Placeholder 3">
            <a:extLst>
              <a:ext uri="{FF2B5EF4-FFF2-40B4-BE49-F238E27FC236}">
                <a16:creationId xmlns:a16="http://schemas.microsoft.com/office/drawing/2014/main" id="{E72CC38A-2D7D-4B2D-9299-09C6B66C57DE}"/>
              </a:ext>
            </a:extLst>
          </p:cNvPr>
          <p:cNvSpPr>
            <a:spLocks noGrp="1"/>
          </p:cNvSpPr>
          <p:nvPr>
            <p:ph sz="half" idx="2"/>
          </p:nvPr>
        </p:nvSpPr>
        <p:spPr>
          <a:xfrm>
            <a:off x="1190846" y="1892596"/>
            <a:ext cx="4844194" cy="4067938"/>
          </a:xfrm>
        </p:spPr>
        <p:txBody>
          <a:bodyPr vert="horz" lIns="0" tIns="45720" rIns="0" bIns="45720" rtlCol="0" anchor="t">
            <a:normAutofit/>
          </a:bodyPr>
          <a:lstStyle/>
          <a:p>
            <a:pPr>
              <a:buFont typeface="Arial" panose="020B0604020202020204" pitchFamily="34" charset="0"/>
              <a:buChar char="•"/>
            </a:pPr>
            <a:r>
              <a:rPr lang="en-US" sz="2200" dirty="0"/>
              <a:t> Methods</a:t>
            </a:r>
          </a:p>
          <a:p>
            <a:pPr lvl="1">
              <a:buFont typeface="Arial" panose="020B0604020202020204" pitchFamily="34" charset="0"/>
              <a:buChar char="•"/>
            </a:pPr>
            <a:r>
              <a:rPr lang="en-US" sz="2200" dirty="0">
                <a:solidFill>
                  <a:srgbClr val="0070C0"/>
                </a:solidFill>
              </a:rPr>
              <a:t>In this study…</a:t>
            </a:r>
          </a:p>
          <a:p>
            <a:pPr marL="566420" lvl="2">
              <a:buFont typeface="Arial" panose="020B0604020202020204" pitchFamily="34" charset="0"/>
              <a:buChar char="•"/>
            </a:pPr>
            <a:r>
              <a:rPr lang="en-US" sz="2200" dirty="0">
                <a:solidFill>
                  <a:srgbClr val="0070C0"/>
                </a:solidFill>
              </a:rPr>
              <a:t>“The Delphi method is a group process used to seek, aggregate, and gain consensus on the opinions of a group of panelists” (Schmidt, 1997; as cited in </a:t>
            </a:r>
            <a:r>
              <a:rPr lang="en-US" sz="2200" dirty="0" err="1">
                <a:solidFill>
                  <a:srgbClr val="0070C0"/>
                </a:solidFill>
              </a:rPr>
              <a:t>Miaskiewicz</a:t>
            </a:r>
            <a:r>
              <a:rPr lang="en-US" sz="2200" dirty="0">
                <a:solidFill>
                  <a:srgbClr val="0070C0"/>
                </a:solidFill>
              </a:rPr>
              <a:t> &amp; Kozar, 2011)”.</a:t>
            </a:r>
          </a:p>
          <a:p>
            <a:pPr marL="384048" lvl="2" indent="0">
              <a:buNone/>
            </a:pPr>
            <a:endParaRPr lang="en-US" sz="2200" i="0" dirty="0">
              <a:solidFill>
                <a:schemeClr val="tx1"/>
              </a:solidFill>
              <a:effectLst/>
            </a:endParaRPr>
          </a:p>
          <a:p>
            <a:pPr lvl="2">
              <a:buFont typeface="Arial" panose="020B0604020202020204" pitchFamily="34" charset="0"/>
              <a:buChar char="•"/>
            </a:pPr>
            <a:endParaRPr lang="en-US" sz="2200" dirty="0">
              <a:solidFill>
                <a:schemeClr val="tx1"/>
              </a:solidFill>
            </a:endParaRPr>
          </a:p>
        </p:txBody>
      </p:sp>
      <p:sp>
        <p:nvSpPr>
          <p:cNvPr id="6" name="Content Placeholder 5">
            <a:extLst>
              <a:ext uri="{FF2B5EF4-FFF2-40B4-BE49-F238E27FC236}">
                <a16:creationId xmlns:a16="http://schemas.microsoft.com/office/drawing/2014/main" id="{9DCE7DD5-21BC-4499-86E1-96EA8949B746}"/>
              </a:ext>
            </a:extLst>
          </p:cNvPr>
          <p:cNvSpPr>
            <a:spLocks noGrp="1"/>
          </p:cNvSpPr>
          <p:nvPr>
            <p:ph sz="quarter" idx="4"/>
          </p:nvPr>
        </p:nvSpPr>
        <p:spPr>
          <a:xfrm>
            <a:off x="6217920" y="1892596"/>
            <a:ext cx="4935633" cy="4067938"/>
          </a:xfrm>
        </p:spPr>
        <p:txBody>
          <a:bodyPr vert="horz" lIns="0" tIns="45720" rIns="0" bIns="45720" rtlCol="0" anchor="t">
            <a:normAutofit/>
          </a:bodyPr>
          <a:lstStyle/>
          <a:p>
            <a:pPr>
              <a:buFont typeface="Arial" panose="020B0604020202020204" pitchFamily="34" charset="0"/>
              <a:buChar char="•"/>
            </a:pPr>
            <a:r>
              <a:rPr lang="ru-RU" sz="2200" dirty="0">
                <a:solidFill>
                  <a:schemeClr val="tx1"/>
                </a:solidFill>
              </a:rPr>
              <a:t>Методы</a:t>
            </a:r>
          </a:p>
          <a:p>
            <a:pPr lvl="1">
              <a:buFont typeface="Arial" panose="020B0604020202020204" pitchFamily="34" charset="0"/>
              <a:buChar char="•"/>
            </a:pPr>
            <a:r>
              <a:rPr lang="ru-RU" sz="2200" dirty="0"/>
              <a:t>В этом исследовании…</a:t>
            </a:r>
          </a:p>
          <a:p>
            <a:pPr marL="566420" lvl="2">
              <a:buFont typeface="Arial" panose="020B0604020202020204" pitchFamily="34" charset="0"/>
              <a:buChar char="•"/>
            </a:pPr>
            <a:r>
              <a:rPr lang="ru-RU" sz="2200" dirty="0">
                <a:solidFill>
                  <a:schemeClr val="tx1"/>
                </a:solidFill>
                <a:latin typeface="Calibri"/>
                <a:cs typeface="Calibri"/>
              </a:rPr>
              <a:t>«Метод Delphi - это групповой процесс, используемый для поиска, агрегирования и достижения консенсуса в отношении мнений группы экспертов» (</a:t>
            </a:r>
            <a:r>
              <a:rPr lang="ru-RU" sz="2200" dirty="0" err="1">
                <a:solidFill>
                  <a:schemeClr val="tx1"/>
                </a:solidFill>
                <a:latin typeface="Calibri"/>
                <a:cs typeface="Calibri"/>
              </a:rPr>
              <a:t>Schmidt</a:t>
            </a:r>
            <a:r>
              <a:rPr lang="ru-RU" sz="2200" dirty="0">
                <a:solidFill>
                  <a:schemeClr val="tx1"/>
                </a:solidFill>
                <a:latin typeface="Calibri"/>
                <a:cs typeface="Calibri"/>
              </a:rPr>
              <a:t>, 1997; цитируется по </a:t>
            </a:r>
            <a:r>
              <a:rPr lang="ru-RU" sz="2200" dirty="0" err="1">
                <a:solidFill>
                  <a:schemeClr val="tx1"/>
                </a:solidFill>
                <a:latin typeface="Calibri"/>
                <a:cs typeface="Calibri"/>
              </a:rPr>
              <a:t>Miaskiewicz</a:t>
            </a:r>
            <a:r>
              <a:rPr lang="ru-RU" sz="2200" dirty="0">
                <a:solidFill>
                  <a:schemeClr val="tx1"/>
                </a:solidFill>
                <a:latin typeface="Calibri"/>
                <a:cs typeface="Calibri"/>
              </a:rPr>
              <a:t> &amp; </a:t>
            </a:r>
            <a:r>
              <a:rPr lang="ru-RU" sz="2200" dirty="0" err="1">
                <a:solidFill>
                  <a:schemeClr val="tx1"/>
                </a:solidFill>
                <a:latin typeface="Calibri"/>
                <a:cs typeface="Calibri"/>
              </a:rPr>
              <a:t>Kozar</a:t>
            </a:r>
            <a:r>
              <a:rPr lang="ru-RU" sz="2200" dirty="0">
                <a:solidFill>
                  <a:schemeClr val="tx1"/>
                </a:solidFill>
                <a:latin typeface="Calibri"/>
                <a:cs typeface="Calibri"/>
              </a:rPr>
              <a:t>, 2011)».</a:t>
            </a:r>
            <a:endParaRPr lang="en-US" sz="2200" dirty="0">
              <a:solidFill>
                <a:schemeClr val="tx1"/>
              </a:solidFill>
              <a:latin typeface="Calibri"/>
              <a:cs typeface="Calibri"/>
            </a:endParaRPr>
          </a:p>
        </p:txBody>
      </p:sp>
    </p:spTree>
    <p:extLst>
      <p:ext uri="{BB962C8B-B14F-4D97-AF65-F5344CB8AC3E}">
        <p14:creationId xmlns:p14="http://schemas.microsoft.com/office/powerpoint/2010/main" val="3388734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B184B-4CD3-4064-B64D-354F5EA85828}"/>
              </a:ext>
            </a:extLst>
          </p:cNvPr>
          <p:cNvSpPr>
            <a:spLocks noGrp="1"/>
          </p:cNvSpPr>
          <p:nvPr>
            <p:ph type="title"/>
          </p:nvPr>
        </p:nvSpPr>
        <p:spPr>
          <a:xfrm>
            <a:off x="263472" y="836908"/>
            <a:ext cx="11928528" cy="908094"/>
          </a:xfrm>
        </p:spPr>
        <p:txBody>
          <a:bodyPr>
            <a:noAutofit/>
          </a:bodyPr>
          <a:lstStyle/>
          <a:p>
            <a:r>
              <a:rPr lang="en-US" sz="2000" b="1" dirty="0">
                <a:latin typeface="+mn-lt"/>
                <a:ea typeface="+mn-ea"/>
                <a:cs typeface="+mn-cs"/>
              </a:rPr>
              <a:t>Personas and user-centered design: How can personas benefit product design processes?</a:t>
            </a:r>
            <a:br>
              <a:rPr lang="ru-RU" sz="2000" b="1" dirty="0">
                <a:latin typeface="+mn-lt"/>
                <a:ea typeface="+mn-ea"/>
                <a:cs typeface="+mn-cs"/>
              </a:rPr>
            </a:br>
            <a:r>
              <a:rPr lang="ru-RU" sz="2000" b="1" dirty="0">
                <a:solidFill>
                  <a:schemeClr val="tx1"/>
                </a:solidFill>
                <a:latin typeface="Calibri"/>
                <a:cs typeface="Calibri"/>
              </a:rPr>
              <a:t>Персоны и дизайн, ориентированный на пользователя: как персоны могут принести пользу процессам разработки продукта?</a:t>
            </a:r>
            <a:endParaRPr lang="en-US" sz="2000" b="1">
              <a:solidFill>
                <a:schemeClr val="tx1"/>
              </a:solidFill>
              <a:latin typeface="Calibri"/>
              <a:cs typeface="Calibri"/>
            </a:endParaRPr>
          </a:p>
        </p:txBody>
      </p:sp>
      <p:sp>
        <p:nvSpPr>
          <p:cNvPr id="4" name="Content Placeholder 3">
            <a:extLst>
              <a:ext uri="{FF2B5EF4-FFF2-40B4-BE49-F238E27FC236}">
                <a16:creationId xmlns:a16="http://schemas.microsoft.com/office/drawing/2014/main" id="{E72CC38A-2D7D-4B2D-9299-09C6B66C57DE}"/>
              </a:ext>
            </a:extLst>
          </p:cNvPr>
          <p:cNvSpPr>
            <a:spLocks noGrp="1"/>
          </p:cNvSpPr>
          <p:nvPr>
            <p:ph sz="half" idx="2"/>
          </p:nvPr>
        </p:nvSpPr>
        <p:spPr>
          <a:xfrm>
            <a:off x="1046684" y="1861704"/>
            <a:ext cx="4844194" cy="4067938"/>
          </a:xfrm>
        </p:spPr>
        <p:txBody>
          <a:bodyPr>
            <a:normAutofit/>
          </a:bodyPr>
          <a:lstStyle/>
          <a:p>
            <a:pPr>
              <a:buFont typeface="Arial" panose="020B0604020202020204" pitchFamily="34" charset="0"/>
              <a:buChar char="•"/>
            </a:pPr>
            <a:r>
              <a:rPr lang="en-US" sz="2200" dirty="0"/>
              <a:t> Results</a:t>
            </a:r>
          </a:p>
          <a:p>
            <a:pPr lvl="1">
              <a:buFont typeface="Arial" panose="020B0604020202020204" pitchFamily="34" charset="0"/>
              <a:buChar char="•"/>
            </a:pPr>
            <a:r>
              <a:rPr lang="en-US" sz="2200" dirty="0">
                <a:solidFill>
                  <a:srgbClr val="0070C0"/>
                </a:solidFill>
              </a:rPr>
              <a:t>Diverging views of how personas are beneficial</a:t>
            </a:r>
          </a:p>
          <a:p>
            <a:pPr lvl="1">
              <a:buFont typeface="Arial" panose="020B0604020202020204" pitchFamily="34" charset="0"/>
              <a:buChar char="•"/>
            </a:pPr>
            <a:r>
              <a:rPr lang="en-US" sz="2200" dirty="0">
                <a:solidFill>
                  <a:srgbClr val="0070C0"/>
                </a:solidFill>
              </a:rPr>
              <a:t>Moderate consensus among the experts on the benefits of personas</a:t>
            </a:r>
          </a:p>
        </p:txBody>
      </p:sp>
      <p:sp>
        <p:nvSpPr>
          <p:cNvPr id="6" name="Content Placeholder 5">
            <a:extLst>
              <a:ext uri="{FF2B5EF4-FFF2-40B4-BE49-F238E27FC236}">
                <a16:creationId xmlns:a16="http://schemas.microsoft.com/office/drawing/2014/main" id="{9DCE7DD5-21BC-4499-86E1-96EA8949B746}"/>
              </a:ext>
            </a:extLst>
          </p:cNvPr>
          <p:cNvSpPr>
            <a:spLocks noGrp="1"/>
          </p:cNvSpPr>
          <p:nvPr>
            <p:ph sz="quarter" idx="4"/>
          </p:nvPr>
        </p:nvSpPr>
        <p:spPr>
          <a:xfrm>
            <a:off x="6217920" y="1892596"/>
            <a:ext cx="4935633" cy="4067938"/>
          </a:xfrm>
        </p:spPr>
        <p:txBody>
          <a:bodyPr vert="horz" lIns="0" tIns="45720" rIns="0" bIns="45720" rtlCol="0" anchor="t">
            <a:normAutofit/>
          </a:bodyPr>
          <a:lstStyle/>
          <a:p>
            <a:pPr>
              <a:buFont typeface="Arial" panose="020B0604020202020204" pitchFamily="34" charset="0"/>
              <a:buChar char="•"/>
            </a:pPr>
            <a:r>
              <a:rPr lang="ru-RU" sz="2200" dirty="0">
                <a:solidFill>
                  <a:schemeClr val="tx1"/>
                </a:solidFill>
              </a:rPr>
              <a:t> Полученные результаты</a:t>
            </a:r>
          </a:p>
          <a:p>
            <a:pPr lvl="1">
              <a:buFont typeface="Arial" panose="020B0604020202020204" pitchFamily="34" charset="0"/>
              <a:buChar char="•"/>
            </a:pPr>
            <a:r>
              <a:rPr lang="ru-RU" sz="2200" dirty="0">
                <a:solidFill>
                  <a:schemeClr val="tx1"/>
                </a:solidFill>
              </a:rPr>
              <a:t>Расхождения во мнениях о пользе персон</a:t>
            </a:r>
          </a:p>
          <a:p>
            <a:pPr lvl="1">
              <a:buFont typeface="Arial" panose="020B0604020202020204" pitchFamily="34" charset="0"/>
              <a:buChar char="•"/>
            </a:pPr>
            <a:r>
              <a:rPr lang="ru-RU" sz="2200" dirty="0">
                <a:solidFill>
                  <a:schemeClr val="tx1"/>
                </a:solidFill>
              </a:rPr>
              <a:t>Умеренный консенсус среди экспертов о преимуществах персон</a:t>
            </a:r>
            <a:endParaRPr lang="en-US" sz="2200" dirty="0">
              <a:solidFill>
                <a:schemeClr val="tx1"/>
              </a:solidFill>
            </a:endParaRPr>
          </a:p>
        </p:txBody>
      </p:sp>
    </p:spTree>
    <p:extLst>
      <p:ext uri="{BB962C8B-B14F-4D97-AF65-F5344CB8AC3E}">
        <p14:creationId xmlns:p14="http://schemas.microsoft.com/office/powerpoint/2010/main" val="1337155636"/>
      </p:ext>
    </p:extLst>
  </p:cSld>
  <p:clrMapOvr>
    <a:masterClrMapping/>
  </p:clrMapOvr>
</p:sld>
</file>

<file path=ppt/theme/theme1.xml><?xml version="1.0" encoding="utf-8"?>
<a:theme xmlns:a="http://schemas.openxmlformats.org/drawingml/2006/main" name="Retrospektyvinė">
  <a:themeElements>
    <a:clrScheme name="Retrospektyvinė">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ktyvinė">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yvinė">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PPT_Template" id="{F52BAE4A-3757-4BB5-BC6D-16B0C296CE13}" vid="{3F6DFB22-61F0-4797-B00A-C0AFD3CE9603}"/>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PPT_Template</Template>
  <TotalTime>1372</TotalTime>
  <Words>2029</Words>
  <Application>Microsoft Macintosh PowerPoint</Application>
  <PresentationFormat>Широкоэкранный</PresentationFormat>
  <Paragraphs>244</Paragraphs>
  <Slides>17</Slides>
  <Notes>16</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17</vt:i4>
      </vt:variant>
    </vt:vector>
  </HeadingPairs>
  <TitlesOfParts>
    <vt:vector size="22" baseType="lpstr">
      <vt:lpstr>AdvTimes</vt:lpstr>
      <vt:lpstr>Arial</vt:lpstr>
      <vt:lpstr>Calibri</vt:lpstr>
      <vt:lpstr>Calibri Light</vt:lpstr>
      <vt:lpstr>Retrospektyvinė</vt:lpstr>
      <vt:lpstr>“Service Design Approach in the Development of Nursing Services”  Example for Developing  «Сервис-дизайн подход в развитии сестринских услуг» Пример разработки</vt:lpstr>
      <vt:lpstr>Example 1 Пример 1</vt:lpstr>
      <vt:lpstr>Personas and user-centered design: How can personas benefit product design processes? Персоны и дизайн, ориентированный на пользователя: как персоны могут принести пользу процессам разработки продукта?</vt:lpstr>
      <vt:lpstr>Personas and user-centered design: How can personas benefit product design processes? Персоны и дизайн, ориентированный на пользователя: как персоны могут принести пользу процессам разработки продукта?</vt:lpstr>
      <vt:lpstr>Personas and user-centered design: How can personas benefit product design processes? Персоны и дизайн, ориентированный на пользователя: как персоны могут принести пользу процессам разработки продукта?</vt:lpstr>
      <vt:lpstr>Personas and user-centered design: How can personas benefit product design processes? Персоны и дизайн, ориентированный на пользователя: как персоны могут принести пользу процессам разработки продукта?</vt:lpstr>
      <vt:lpstr>Personas and user-centered design: How can personas benefit product design processes? Персоны и дизайн, ориентированный на пользователя: как персоны могут принести пользу процессам разработки продукта?</vt:lpstr>
      <vt:lpstr>Personas and user-centered design: How can personas benefit product design processes? Персоны и дизайн, ориентированный на пользователя: как персоны могут принести пользу процессам разработки продукта?</vt:lpstr>
      <vt:lpstr>Personas and user-centered design: How can personas benefit product design processes? Персоны и дизайн, ориентированный на пользователя: как персоны могут принести пользу процессам разработки продукта?</vt:lpstr>
      <vt:lpstr>Personas and user-centered design: How can personas benefit product design processes? Персоны и дизайн, ориентированный на пользователя: как персоны могут принести пользу процессам разработки продукта?</vt:lpstr>
      <vt:lpstr>Personas and user-centered design: How can personas benefit product design processes? Персоны и дизайн, ориентированный на пользователя: как персоны могут принести пользу процессам разработки продукта?</vt:lpstr>
      <vt:lpstr>Personas and user-centered design: How can personas benefit product design processes? Персоны и дизайн, ориентированный на пользователя: как персоны могут принести пользу процессам разработки продукта?</vt:lpstr>
      <vt:lpstr>Personas and user-centered design: How can personas benefit product design processes? Персоны и дизайн, ориентированный на пользователя: как персоны могут принести пользу процессам разработки продукта?</vt:lpstr>
      <vt:lpstr>Personas and user-centered design: How can personas benefit product design processes? Персоны и дизайн, ориентированный на пользователя: как персоны могут принести пользу процессам разработки продукта?</vt:lpstr>
      <vt:lpstr>Personas and user-centered design: How can personas benefit product design processes? Персоны и дизайн, ориентированный на пользователя: как персоны могут принести пользу процессам разработки продукта?</vt:lpstr>
      <vt:lpstr>Thank you!  Спасибо! </vt:lpstr>
      <vt:lpstr>Reference / Ссылки</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Enrika Morkienė</dc:creator>
  <cp:lastModifiedBy>Қуаныш Жұлдыз</cp:lastModifiedBy>
  <cp:revision>173</cp:revision>
  <dcterms:created xsi:type="dcterms:W3CDTF">2021-02-03T14:20:44Z</dcterms:created>
  <dcterms:modified xsi:type="dcterms:W3CDTF">2023-01-10T17:00:21Z</dcterms:modified>
</cp:coreProperties>
</file>