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69" r:id="rId4"/>
    <p:sldId id="273" r:id="rId5"/>
    <p:sldId id="276" r:id="rId6"/>
    <p:sldId id="274" r:id="rId7"/>
    <p:sldId id="275" r:id="rId8"/>
    <p:sldId id="280" r:id="rId9"/>
    <p:sldId id="279" r:id="rId10"/>
    <p:sldId id="271" r:id="rId11"/>
    <p:sldId id="277" r:id="rId12"/>
    <p:sldId id="278" r:id="rId13"/>
    <p:sldId id="281" r:id="rId14"/>
    <p:sldId id="282" r:id="rId15"/>
    <p:sldId id="283" r:id="rId16"/>
    <p:sldId id="267"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5" autoAdjust="0"/>
    <p:restoredTop sz="69210" autoAdjust="0"/>
  </p:normalViewPr>
  <p:slideViewPr>
    <p:cSldViewPr snapToGrid="0">
      <p:cViewPr varScale="1">
        <p:scale>
          <a:sx n="62" d="100"/>
          <a:sy n="62" d="100"/>
        </p:scale>
        <p:origin x="984" y="184"/>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2544754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 Significant benefit = ABILITY TO FOCUS DESIGN and OVERCOME the DISCONNECT between DESIGNERS and CONSTUMERS</a:t>
            </a:r>
          </a:p>
          <a:p>
            <a:r>
              <a:rPr lang="en-US" dirty="0"/>
              <a:t>4/5- ABILITY TO ESTABLISH A CONSUMER-CENTERED DESIGN</a:t>
            </a:r>
            <a:endParaRPr lang="ru-RU" dirty="0"/>
          </a:p>
          <a:p>
            <a:endParaRPr lang="ru-RU" dirty="0"/>
          </a:p>
          <a:p>
            <a:r>
              <a:rPr lang="ru-RU" dirty="0"/>
              <a:t>1/2/3- Значительная выгода = СПОСОБНОСТЬ СОСРЕДОТОЧИТЬСЯ НА ДИЗАЙНЕ и ПРЕОДОЛЕТЬ НЕСООТВЕТСТВИЕ между ДИЗАЙНЕРАМИ и ПОТРЕБИТЕЛЯМИ</a:t>
            </a:r>
          </a:p>
          <a:p>
            <a:r>
              <a:rPr lang="ru-RU" dirty="0"/>
              <a:t>4/5- ВОЗМОЖНОСТЬ СОЗДАТЬ ДИЗАЙН, ОРИЕНТИРОВАННЫЙ НА ПОТРЕБИТЕЛЯ</a:t>
            </a:r>
          </a:p>
        </p:txBody>
      </p:sp>
      <p:sp>
        <p:nvSpPr>
          <p:cNvPr id="4" name="Slide Number Placeholder 3"/>
          <p:cNvSpPr>
            <a:spLocks noGrp="1"/>
          </p:cNvSpPr>
          <p:nvPr>
            <p:ph type="sldNum" sz="quarter" idx="5"/>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131436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11</a:t>
            </a:fld>
            <a:endParaRPr lang="en-US"/>
          </a:p>
        </p:txBody>
      </p:sp>
    </p:spTree>
    <p:extLst>
      <p:ext uri="{BB962C8B-B14F-4D97-AF65-F5344CB8AC3E}">
        <p14:creationId xmlns:p14="http://schemas.microsoft.com/office/powerpoint/2010/main" val="245151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232362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357994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Personas help us prioritize to what is important for our patients… focusing what design or services they need…. Having these would limit to our customers.. Meaning </a:t>
            </a:r>
            <a:r>
              <a:rPr lang="en-US" sz="1200" dirty="0">
                <a:solidFill>
                  <a:schemeClr val="tx1"/>
                </a:solidFill>
              </a:rPr>
              <a:t>human-centered design, customer-centered design that are happy because the features of our services or products we have are prioritize according to their need…</a:t>
            </a:r>
            <a:endParaRPr lang="ru-RU" sz="1200" dirty="0">
              <a:solidFill>
                <a:schemeClr val="tx1"/>
              </a:solidFill>
            </a:endParaRPr>
          </a:p>
          <a:p>
            <a:endParaRPr lang="ru-RU" sz="1200" dirty="0">
              <a:solidFill>
                <a:schemeClr val="tx1"/>
              </a:solidFill>
            </a:endParaRPr>
          </a:p>
          <a:p>
            <a:r>
              <a:rPr lang="ru-RU" dirty="0"/>
              <a:t>Персонажи помогают нам расставлять приоритеты в отношении того, что важно для наших пациентов… фокусируясь на том, какой дизайн или услуги им нужны…. Их наличие ограничило бы наших клиентов. Это означает дизайн, ориентированный на человека, дизайн, ориентированный на клиента, который счастлив, потому что функции наших услуг или продуктов, которые у нас есть, имеют приоритет в соответствии с их потребностями…</a:t>
            </a: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14</a:t>
            </a:fld>
            <a:endParaRPr lang="en-US"/>
          </a:p>
        </p:txBody>
      </p:sp>
    </p:spTree>
    <p:extLst>
      <p:ext uri="{BB962C8B-B14F-4D97-AF65-F5344CB8AC3E}">
        <p14:creationId xmlns:p14="http://schemas.microsoft.com/office/powerpoint/2010/main" val="3262890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authors found mixed results and moderate consensus.. It can be seen from the findings the there is an EVIDENCE OF BENEFITS OF USING PERSONAS…that is to..</a:t>
            </a:r>
            <a:endParaRPr lang="ru-RU" dirty="0"/>
          </a:p>
          <a:p>
            <a:endParaRPr lang="ru-RU" dirty="0"/>
          </a:p>
          <a:p>
            <a:r>
              <a:rPr lang="ru-RU" dirty="0"/>
              <a:t>Хотя авторы получили смешанные результаты и умеренный консенсус. </a:t>
            </a:r>
            <a:r>
              <a:rPr lang="ru-RU"/>
              <a:t>Из результатов видно, что существуют ДОКАЗАТЕЛЬСТВА ПРЕИМУЩЕСТВ ИСПОЛЬЗОВАНИЯ ПЕРСОНАЛОВ… то есть…</a:t>
            </a: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15</a:t>
            </a:fld>
            <a:endParaRPr lang="en-US"/>
          </a:p>
        </p:txBody>
      </p:sp>
    </p:spTree>
    <p:extLst>
      <p:ext uri="{BB962C8B-B14F-4D97-AF65-F5344CB8AC3E}">
        <p14:creationId xmlns:p14="http://schemas.microsoft.com/office/powerpoint/2010/main" val="1587127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17</a:t>
            </a:fld>
            <a:endParaRPr lang="en-US"/>
          </a:p>
        </p:txBody>
      </p:sp>
    </p:spTree>
    <p:extLst>
      <p:ext uri="{BB962C8B-B14F-4D97-AF65-F5344CB8AC3E}">
        <p14:creationId xmlns:p14="http://schemas.microsoft.com/office/powerpoint/2010/main" val="273350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GB"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45016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a:t>«Дизайн услуги — это деятельность по планированию… услуги с целью улучшения ее качества и взаимодействия между поставщиком услуг и его клиентами». </a:t>
            </a:r>
            <a:r>
              <a:rPr lang="en-US" dirty="0"/>
              <a:t>https://</a:t>
            </a:r>
            <a:r>
              <a:rPr lang="en-US" dirty="0" err="1"/>
              <a:t>hospitalityinsights.ehl.edu</a:t>
            </a:r>
            <a:r>
              <a:rPr lang="en-US" dirty="0"/>
              <a:t>/what-is-service-design</a:t>
            </a:r>
          </a:p>
          <a:p>
            <a:endParaRPr lang="en-US" dirty="0"/>
          </a:p>
          <a:p>
            <a:r>
              <a:rPr lang="ru-RU" dirty="0"/>
              <a:t>Сходства и различия между сервис-дизайном и дизайном, ориентированным на пользователя</a:t>
            </a:r>
          </a:p>
          <a:p>
            <a:r>
              <a:rPr lang="en-US" dirty="0"/>
              <a:t>http://</a:t>
            </a:r>
            <a:r>
              <a:rPr lang="en-US" dirty="0" err="1"/>
              <a:t>www.satukyrolainen.com</a:t>
            </a:r>
            <a:r>
              <a:rPr lang="en-US" dirty="0"/>
              <a:t>/service-design-vs-user-centered-design/</a:t>
            </a:r>
            <a:endParaRPr lang="ru-RU" dirty="0"/>
          </a:p>
        </p:txBody>
      </p:sp>
      <p:sp>
        <p:nvSpPr>
          <p:cNvPr id="4" name="Slide Number Placeholder 3"/>
          <p:cNvSpPr>
            <a:spLocks noGrp="1"/>
          </p:cNvSpPr>
          <p:nvPr>
            <p:ph type="sldNum" sz="quarter" idx="5"/>
          </p:nvPr>
        </p:nvSpPr>
        <p:spPr/>
        <p:txBody>
          <a:bodyPr/>
          <a:lstStyle/>
          <a:p>
            <a:fld id="{01B53B9C-3A07-45FE-922C-29F3E73C4F53}" type="slidenum">
              <a:rPr lang="en-US" smtClean="0"/>
              <a:t>3</a:t>
            </a:fld>
            <a:endParaRPr lang="en-US"/>
          </a:p>
        </p:txBody>
      </p:sp>
    </p:spTree>
    <p:extLst>
      <p:ext uri="{BB962C8B-B14F-4D97-AF65-F5344CB8AC3E}">
        <p14:creationId xmlns:p14="http://schemas.microsoft.com/office/powerpoint/2010/main" val="1822299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4</a:t>
            </a:fld>
            <a:endParaRPr lang="en-US"/>
          </a:p>
        </p:txBody>
      </p:sp>
    </p:spTree>
    <p:extLst>
      <p:ext uri="{BB962C8B-B14F-4D97-AF65-F5344CB8AC3E}">
        <p14:creationId xmlns:p14="http://schemas.microsoft.com/office/powerpoint/2010/main" val="158519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2608332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6</a:t>
            </a:fld>
            <a:endParaRPr lang="en-US"/>
          </a:p>
        </p:txBody>
      </p:sp>
    </p:spTree>
    <p:extLst>
      <p:ext uri="{BB962C8B-B14F-4D97-AF65-F5344CB8AC3E}">
        <p14:creationId xmlns:p14="http://schemas.microsoft.com/office/powerpoint/2010/main" val="4006967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AdvTimes"/>
              </a:rPr>
              <a:t>“The method is particularly useful when applied to research topics that lack a strong empirical foundation and that</a:t>
            </a:r>
          </a:p>
          <a:p>
            <a:pPr algn="l"/>
            <a:r>
              <a:rPr lang="en-US" sz="1800" b="0" i="0" u="none" strike="noStrike" baseline="0" dirty="0">
                <a:solidFill>
                  <a:srgbClr val="000000"/>
                </a:solidFill>
                <a:latin typeface="AdvTimes"/>
              </a:rPr>
              <a:t>could benefit from the opinion of experts (</a:t>
            </a:r>
            <a:r>
              <a:rPr lang="en-US" sz="1800" b="0" i="0" u="none" strike="noStrike" baseline="0" dirty="0" err="1">
                <a:solidFill>
                  <a:srgbClr val="000066"/>
                </a:solidFill>
                <a:latin typeface="AdvTimes"/>
              </a:rPr>
              <a:t>Okoli</a:t>
            </a:r>
            <a:r>
              <a:rPr lang="en-US" sz="1800" b="0" i="0" u="none" strike="noStrike" baseline="0" dirty="0">
                <a:solidFill>
                  <a:srgbClr val="000066"/>
                </a:solidFill>
                <a:latin typeface="AdvTimes"/>
              </a:rPr>
              <a:t> &amp; Pawlowski, 2004</a:t>
            </a:r>
            <a:r>
              <a:rPr lang="en-US" sz="1800" b="0" i="0" u="none" strike="noStrike" baseline="0" dirty="0">
                <a:solidFill>
                  <a:srgbClr val="000000"/>
                </a:solidFill>
                <a:latin typeface="AdvTimes"/>
              </a:rPr>
              <a:t>). “</a:t>
            </a:r>
            <a:r>
              <a:rPr lang="en-US" sz="1800" i="0" dirty="0" err="1">
                <a:solidFill>
                  <a:schemeClr val="tx1"/>
                </a:solidFill>
                <a:effectLst/>
              </a:rPr>
              <a:t>Miaskiewicz</a:t>
            </a:r>
            <a:r>
              <a:rPr lang="en-US" sz="1800" dirty="0">
                <a:solidFill>
                  <a:schemeClr val="tx1"/>
                </a:solidFill>
              </a:rPr>
              <a:t> </a:t>
            </a:r>
            <a:r>
              <a:rPr lang="en-US" sz="1800" i="0" dirty="0">
                <a:solidFill>
                  <a:schemeClr val="tx1"/>
                </a:solidFill>
                <a:effectLst/>
              </a:rPr>
              <a:t>&amp; </a:t>
            </a:r>
            <a:r>
              <a:rPr lang="en-US" sz="1800" i="0" dirty="0" err="1">
                <a:solidFill>
                  <a:schemeClr val="tx1"/>
                </a:solidFill>
                <a:effectLst/>
              </a:rPr>
              <a:t>Kozar</a:t>
            </a:r>
            <a:r>
              <a:rPr lang="en-US" sz="1800" i="0" dirty="0">
                <a:solidFill>
                  <a:schemeClr val="tx1"/>
                </a:solidFill>
                <a:effectLst/>
              </a:rPr>
              <a:t>, 2011</a:t>
            </a:r>
            <a:endParaRPr lang="ru-RU" sz="1800" i="0" dirty="0">
              <a:solidFill>
                <a:schemeClr val="tx1"/>
              </a:solidFill>
              <a:effectLst/>
            </a:endParaRPr>
          </a:p>
          <a:p>
            <a:pPr algn="l"/>
            <a:endParaRPr lang="ru-RU" dirty="0"/>
          </a:p>
          <a:p>
            <a:pPr algn="l"/>
            <a:r>
              <a:rPr lang="ru-RU" dirty="0"/>
              <a:t>«Метод особенно полезен, когда он применяется к темам исследований, которым не хватает прочной эмпирической основы и которые могли бы извлечь пользу из мнения экспертов (</a:t>
            </a:r>
            <a:r>
              <a:rPr lang="en-US" dirty="0" err="1"/>
              <a:t>Okoli</a:t>
            </a:r>
            <a:r>
              <a:rPr lang="en-US" dirty="0"/>
              <a:t> &amp; Pawlowski, 2004). «</a:t>
            </a:r>
            <a:r>
              <a:rPr lang="ru-RU" dirty="0" err="1"/>
              <a:t>Мяскевич</a:t>
            </a:r>
            <a:r>
              <a:rPr lang="ru-RU" dirty="0"/>
              <a:t> и </a:t>
            </a:r>
            <a:r>
              <a:rPr lang="ru-RU" dirty="0" err="1"/>
              <a:t>Козар</a:t>
            </a:r>
            <a:r>
              <a:rPr lang="ru-RU" dirty="0"/>
              <a:t>, 2011 г.</a:t>
            </a:r>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101428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AdvTimes"/>
              </a:rPr>
              <a:t>“The method is particularly useful when applied to research topics that lack a strong empirical foundation and that</a:t>
            </a:r>
          </a:p>
          <a:p>
            <a:pPr algn="l"/>
            <a:r>
              <a:rPr lang="en-US" sz="1800" b="0" i="0" u="none" strike="noStrike" baseline="0" dirty="0">
                <a:solidFill>
                  <a:srgbClr val="000000"/>
                </a:solidFill>
                <a:latin typeface="AdvTimes"/>
              </a:rPr>
              <a:t>could benefit from the opinion of experts (</a:t>
            </a:r>
            <a:r>
              <a:rPr lang="en-US" sz="1800" b="0" i="0" u="none" strike="noStrike" baseline="0" dirty="0" err="1">
                <a:solidFill>
                  <a:srgbClr val="000066"/>
                </a:solidFill>
                <a:latin typeface="AdvTimes"/>
              </a:rPr>
              <a:t>Okoli</a:t>
            </a:r>
            <a:r>
              <a:rPr lang="en-US" sz="1800" b="0" i="0" u="none" strike="noStrike" baseline="0" dirty="0">
                <a:solidFill>
                  <a:srgbClr val="000066"/>
                </a:solidFill>
                <a:latin typeface="AdvTimes"/>
              </a:rPr>
              <a:t> &amp; Pawlowski, 2004</a:t>
            </a:r>
            <a:r>
              <a:rPr lang="en-US" sz="1800" b="0" i="0" u="none" strike="noStrike" baseline="0" dirty="0">
                <a:solidFill>
                  <a:srgbClr val="000000"/>
                </a:solidFill>
                <a:latin typeface="AdvTimes"/>
              </a:rPr>
              <a:t>). “</a:t>
            </a:r>
            <a:r>
              <a:rPr lang="en-US" sz="1800" i="0" dirty="0" err="1">
                <a:solidFill>
                  <a:schemeClr val="tx1"/>
                </a:solidFill>
                <a:effectLst/>
              </a:rPr>
              <a:t>Miaskiewicz</a:t>
            </a:r>
            <a:r>
              <a:rPr lang="en-US" sz="1800" dirty="0">
                <a:solidFill>
                  <a:schemeClr val="tx1"/>
                </a:solidFill>
              </a:rPr>
              <a:t> </a:t>
            </a:r>
            <a:r>
              <a:rPr lang="en-US" sz="1800" i="0" dirty="0">
                <a:solidFill>
                  <a:schemeClr val="tx1"/>
                </a:solidFill>
                <a:effectLst/>
              </a:rPr>
              <a:t>&amp; </a:t>
            </a:r>
            <a:r>
              <a:rPr lang="en-US" sz="1800" i="0" dirty="0" err="1">
                <a:solidFill>
                  <a:schemeClr val="tx1"/>
                </a:solidFill>
                <a:effectLst/>
              </a:rPr>
              <a:t>Kozar</a:t>
            </a:r>
            <a:r>
              <a:rPr lang="en-US" sz="1800" i="0" dirty="0">
                <a:solidFill>
                  <a:schemeClr val="tx1"/>
                </a:solidFill>
                <a:effectLst/>
              </a:rPr>
              <a:t>, 2011</a:t>
            </a:r>
            <a:endParaRPr lang="ru-RU" sz="1800" i="0" dirty="0">
              <a:solidFill>
                <a:schemeClr val="tx1"/>
              </a:solidFill>
              <a:effectLst/>
            </a:endParaRPr>
          </a:p>
          <a:p>
            <a:pPr algn="l"/>
            <a:r>
              <a:rPr lang="ru-RU" sz="1800" b="0" i="0" u="none" strike="noStrike" baseline="0" dirty="0">
                <a:solidFill>
                  <a:srgbClr val="000000"/>
                </a:solidFill>
                <a:latin typeface="AdvTimes"/>
              </a:rPr>
              <a:t>«Метод особенно полезен, когда он применяется к темам исследований, которым не хватает прочной эмпирической основы и которые могли бы извлечь пользу из мнения экспертов (</a:t>
            </a:r>
            <a:r>
              <a:rPr lang="en-US" sz="1800" b="0" i="0" u="none" strike="noStrike" baseline="0" dirty="0" err="1">
                <a:solidFill>
                  <a:srgbClr val="000000"/>
                </a:solidFill>
                <a:latin typeface="AdvTimes"/>
              </a:rPr>
              <a:t>Okoli</a:t>
            </a:r>
            <a:r>
              <a:rPr lang="en-US" sz="1800" b="0" i="0" u="none" strike="noStrike" baseline="0" dirty="0">
                <a:solidFill>
                  <a:srgbClr val="000000"/>
                </a:solidFill>
                <a:latin typeface="AdvTimes"/>
              </a:rPr>
              <a:t> &amp; Pawlowski, 2004). «</a:t>
            </a:r>
            <a:r>
              <a:rPr lang="ru-RU" sz="1800" b="0" i="0" u="none" strike="noStrike" baseline="0" dirty="0" err="1">
                <a:solidFill>
                  <a:srgbClr val="000000"/>
                </a:solidFill>
                <a:latin typeface="AdvTimes"/>
              </a:rPr>
              <a:t>Мяскевич</a:t>
            </a:r>
            <a:r>
              <a:rPr lang="ru-RU" sz="1800" b="0" i="0" u="none" strike="noStrike" baseline="0" dirty="0">
                <a:solidFill>
                  <a:srgbClr val="000000"/>
                </a:solidFill>
                <a:latin typeface="AdvTimes"/>
              </a:rPr>
              <a:t> и </a:t>
            </a:r>
            <a:r>
              <a:rPr lang="ru-RU" sz="1800" b="0" i="0" u="none" strike="noStrike" baseline="0" dirty="0" err="1">
                <a:solidFill>
                  <a:srgbClr val="000000"/>
                </a:solidFill>
                <a:latin typeface="AdvTimes"/>
              </a:rPr>
              <a:t>Козар</a:t>
            </a:r>
            <a:r>
              <a:rPr lang="ru-RU" sz="1800" b="0" i="0" u="none" strike="noStrike" baseline="0" dirty="0">
                <a:solidFill>
                  <a:srgbClr val="000000"/>
                </a:solidFill>
                <a:latin typeface="AdvTimes"/>
              </a:rPr>
              <a:t>, 2011 г.</a:t>
            </a:r>
            <a:r>
              <a:rPr lang="ru-RU" sz="1800" b="0" i="0" u="none" strike="noStrike" baseline="0" dirty="0">
                <a:solidFill>
                  <a:schemeClr val="tx1"/>
                </a:solidFill>
                <a:effectLst/>
                <a:latin typeface="AdvTimes"/>
              </a:rPr>
              <a:t> </a:t>
            </a:r>
            <a:endParaRPr lang="en-US" sz="1800" b="0" i="0" u="none" strike="noStrike" baseline="0" dirty="0">
              <a:solidFill>
                <a:srgbClr val="000000"/>
              </a:solidFill>
              <a:latin typeface="AdvTimes"/>
            </a:endParaRPr>
          </a:p>
          <a:p>
            <a:pPr algn="l"/>
            <a:endParaRPr lang="en-US" sz="1800" b="0" i="0" u="none" strike="noStrike" baseline="0" dirty="0">
              <a:solidFill>
                <a:srgbClr val="000000"/>
              </a:solidFill>
              <a:latin typeface="AdvTimes"/>
            </a:endParaRPr>
          </a:p>
          <a:p>
            <a:pPr algn="l"/>
            <a:endParaRPr lang="en-US" dirty="0"/>
          </a:p>
        </p:txBody>
      </p:sp>
      <p:sp>
        <p:nvSpPr>
          <p:cNvPr id="4" name="Slide Number Placeholder 3"/>
          <p:cNvSpPr>
            <a:spLocks noGrp="1"/>
          </p:cNvSpPr>
          <p:nvPr>
            <p:ph type="sldNum" sz="quarter" idx="5"/>
          </p:nvPr>
        </p:nvSpPr>
        <p:spPr/>
        <p:txBody>
          <a:bodyPr/>
          <a:lstStyle/>
          <a:p>
            <a:fld id="{01B53B9C-3A07-45FE-922C-29F3E73C4F53}" type="slidenum">
              <a:rPr lang="en-US" smtClean="0"/>
              <a:t>8</a:t>
            </a:fld>
            <a:endParaRPr lang="en-US"/>
          </a:p>
        </p:txBody>
      </p:sp>
    </p:spTree>
    <p:extLst>
      <p:ext uri="{BB962C8B-B14F-4D97-AF65-F5344CB8AC3E}">
        <p14:creationId xmlns:p14="http://schemas.microsoft.com/office/powerpoint/2010/main" val="263458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1481031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keepitusable.com/blog/personas-why-is-it-important-to-understand-your-user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3285066" y="1809238"/>
            <a:ext cx="8246533" cy="2232572"/>
          </a:xfrm>
        </p:spPr>
        <p:txBody>
          <a:bodyPr>
            <a:noAutofit/>
          </a:bodyPr>
          <a:lstStyle/>
          <a:p>
            <a:r>
              <a:rPr lang="ru-RU" sz="3600" b="1" dirty="0">
                <a:solidFill>
                  <a:schemeClr val="accent2"/>
                </a:solidFill>
              </a:rPr>
              <a:t>«Сервис-дизайн подход в развитии </a:t>
            </a:r>
            <a:r>
              <a:rPr lang="en-GB" sz="3600" b="1" dirty="0" err="1">
                <a:solidFill>
                  <a:schemeClr val="accent2"/>
                </a:solidFill>
              </a:rPr>
              <a:t>с</a:t>
            </a:r>
            <a:r>
              <a:rPr lang="ru-RU" sz="3600" b="1" dirty="0" err="1">
                <a:solidFill>
                  <a:schemeClr val="accent2"/>
                </a:solidFill>
              </a:rPr>
              <a:t>естринских</a:t>
            </a:r>
            <a:r>
              <a:rPr lang="ru-RU" sz="3600" b="1">
                <a:solidFill>
                  <a:schemeClr val="accent2"/>
                </a:solidFill>
              </a:rPr>
              <a:t> услуг</a:t>
            </a:r>
            <a:r>
              <a:rPr lang="ru-RU" sz="3600" b="1" dirty="0">
                <a:solidFill>
                  <a:schemeClr val="accent2"/>
                </a:solidFill>
              </a:rPr>
              <a:t>»</a:t>
            </a:r>
            <a:br>
              <a:rPr lang="en-GB" sz="3600" b="1" dirty="0">
                <a:solidFill>
                  <a:schemeClr val="accent2"/>
                </a:solidFill>
              </a:rPr>
            </a:br>
            <a:br>
              <a:rPr lang="ru-RU" sz="3600" b="1" dirty="0">
                <a:solidFill>
                  <a:schemeClr val="accent2"/>
                </a:solidFill>
              </a:rPr>
            </a:br>
            <a:r>
              <a:rPr lang="ru-RU" sz="3600" dirty="0"/>
              <a:t>Пример разработки</a:t>
            </a:r>
            <a:endParaRPr lang="en-US" sz="3600" dirty="0"/>
          </a:p>
        </p:txBody>
      </p:sp>
      <p:sp>
        <p:nvSpPr>
          <p:cNvPr id="3" name="Antrinis pavadinimas 2"/>
          <p:cNvSpPr>
            <a:spLocks noGrp="1"/>
          </p:cNvSpPr>
          <p:nvPr>
            <p:ph type="subTitle" idx="1"/>
          </p:nvPr>
        </p:nvSpPr>
        <p:spPr>
          <a:xfrm>
            <a:off x="1100051" y="4605908"/>
            <a:ext cx="10045278" cy="1391936"/>
          </a:xfrm>
        </p:spPr>
        <p:txBody>
          <a:bodyPr vert="horz" lIns="91440" tIns="45720" rIns="91440" bIns="45720" rtlCol="0" anchor="t">
            <a:normAutofit/>
          </a:bodyPr>
          <a:lstStyle/>
          <a:p>
            <a:r>
              <a:rPr lang="ru-RU" b="1" dirty="0">
                <a:solidFill>
                  <a:schemeClr val="tx1"/>
                </a:solidFill>
                <a:cs typeface="Times New Roman"/>
              </a:rPr>
              <a:t>Представлено Паоло Колет</a:t>
            </a:r>
          </a:p>
          <a:p>
            <a:r>
              <a:rPr lang="ru-RU" b="1" dirty="0">
                <a:solidFill>
                  <a:schemeClr val="tx1"/>
                </a:solidFill>
                <a:cs typeface="Times New Roman"/>
              </a:rPr>
              <a:t>Назарбаев университет, Школа медицины</a:t>
            </a:r>
            <a:endParaRPr lang="en-US" b="1" dirty="0">
              <a:solidFill>
                <a:schemeClr val="tx1"/>
              </a:solidFill>
              <a:cs typeface="Times New Roman"/>
            </a:endParaRPr>
          </a:p>
          <a:p>
            <a:endParaRPr lang="en-US" dirty="0"/>
          </a:p>
        </p:txBody>
      </p:sp>
      <p:sp>
        <p:nvSpPr>
          <p:cNvPr id="4" name="Pavadinimas 1">
            <a:extLst>
              <a:ext uri="{FF2B5EF4-FFF2-40B4-BE49-F238E27FC236}">
                <a16:creationId xmlns:a16="http://schemas.microsoft.com/office/drawing/2014/main" id="{9E97A954-B099-AE49-BD70-7D5D52EB5316}"/>
              </a:ext>
            </a:extLst>
          </p:cNvPr>
          <p:cNvSpPr txBox="1">
            <a:spLocks/>
          </p:cNvSpPr>
          <p:nvPr/>
        </p:nvSpPr>
        <p:spPr>
          <a:xfrm>
            <a:off x="526093" y="1245140"/>
            <a:ext cx="3241235" cy="278236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8000" kern="1200" spc="-50" baseline="0">
                <a:solidFill>
                  <a:srgbClr val="0070C0"/>
                </a:solidFill>
                <a:latin typeface="+mj-lt"/>
                <a:ea typeface="+mj-ea"/>
                <a:cs typeface="+mj-cs"/>
              </a:defRPr>
            </a:lvl1pPr>
          </a:lstStyle>
          <a:p>
            <a:r>
              <a:rPr lang="en-US" sz="19900" dirty="0"/>
              <a:t>0B</a:t>
            </a:r>
          </a:p>
        </p:txBody>
      </p:sp>
      <p:sp>
        <p:nvSpPr>
          <p:cNvPr id="5" name="TextBox 4">
            <a:extLst>
              <a:ext uri="{FF2B5EF4-FFF2-40B4-BE49-F238E27FC236}">
                <a16:creationId xmlns:a16="http://schemas.microsoft.com/office/drawing/2014/main" id="{ECBDE7F5-6698-10C5-935B-4FFE38135891}"/>
              </a:ext>
            </a:extLst>
          </p:cNvPr>
          <p:cNvSpPr txBox="1"/>
          <p:nvPr/>
        </p:nvSpPr>
        <p:spPr>
          <a:xfrm>
            <a:off x="-609600" y="3200400"/>
            <a:ext cx="184731" cy="369332"/>
          </a:xfrm>
          <a:prstGeom prst="rect">
            <a:avLst/>
          </a:prstGeom>
          <a:noFill/>
        </p:spPr>
        <p:txBody>
          <a:bodyPr wrap="none" rtlCol="0">
            <a:spAutoFit/>
          </a:bodyPr>
          <a:lstStyle/>
          <a:p>
            <a:endParaRPr lang="ru-KZ" dirty="0"/>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01478" y="898900"/>
            <a:ext cx="11794210" cy="861599"/>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24619" y="1892596"/>
            <a:ext cx="10961104" cy="4399716"/>
          </a:xfrm>
        </p:spPr>
        <p:txBody>
          <a:bodyPr vert="horz" lIns="0" tIns="45720" rIns="0" bIns="45720" rtlCol="0" anchor="t">
            <a:noAutofit/>
          </a:bodyPr>
          <a:lstStyle/>
          <a:p>
            <a:pPr>
              <a:buFont typeface="Arial" panose="020B0604020202020204" pitchFamily="34" charset="0"/>
              <a:buChar char="•"/>
            </a:pPr>
            <a:r>
              <a:rPr lang="ru-RU" dirty="0">
                <a:solidFill>
                  <a:schemeClr val="tx1"/>
                </a:solidFill>
              </a:rPr>
              <a:t>Результаты и следствия</a:t>
            </a:r>
          </a:p>
          <a:p>
            <a:pPr marL="544068" lvl="1" indent="-342900">
              <a:buFont typeface="+mj-lt"/>
              <a:buAutoNum type="arabicPeriod"/>
            </a:pPr>
            <a:r>
              <a:rPr lang="ru-RU" dirty="0"/>
              <a:t>Ориентация на аудиторию</a:t>
            </a:r>
          </a:p>
          <a:p>
            <a:pPr marL="543560" lvl="1" indent="-342900">
              <a:buFont typeface="+mj-lt"/>
              <a:buAutoNum type="arabicPeriod"/>
            </a:pPr>
            <a:r>
              <a:rPr lang="ru-RU" dirty="0">
                <a:solidFill>
                  <a:schemeClr val="tx1"/>
                </a:solidFill>
              </a:rPr>
              <a:t>Приоритет требований к продукту</a:t>
            </a:r>
            <a:endParaRPr lang="ru-RU" dirty="0">
              <a:solidFill>
                <a:schemeClr val="tx1"/>
              </a:solidFill>
              <a:cs typeface="Calibri"/>
            </a:endParaRPr>
          </a:p>
          <a:p>
            <a:pPr marL="543560" lvl="1" indent="-342900">
              <a:buFont typeface="+mj-lt"/>
              <a:buAutoNum type="arabicPeriod"/>
            </a:pPr>
            <a:r>
              <a:rPr lang="ru-RU" dirty="0"/>
              <a:t>Приоритет аудитории</a:t>
            </a:r>
            <a:endParaRPr lang="ru-RU" dirty="0">
              <a:cs typeface="Calibri"/>
            </a:endParaRPr>
          </a:p>
          <a:p>
            <a:pPr marL="544068" lvl="1" indent="-342900">
              <a:buFont typeface="+mj-lt"/>
              <a:buAutoNum type="arabicPeriod"/>
            </a:pPr>
            <a:r>
              <a:rPr lang="ru-RU" dirty="0"/>
              <a:t>Предположения проблемы</a:t>
            </a:r>
          </a:p>
          <a:p>
            <a:pPr marL="543560" lvl="1" indent="-342900">
              <a:buFont typeface="+mj-lt"/>
              <a:buAutoNum type="arabicPeriod"/>
            </a:pPr>
            <a:r>
              <a:rPr lang="ru-RU" dirty="0">
                <a:solidFill>
                  <a:schemeClr val="tx1"/>
                </a:solidFill>
              </a:rPr>
              <a:t>Предотвращение </a:t>
            </a:r>
            <a:r>
              <a:rPr lang="ru-RU" dirty="0" err="1">
                <a:solidFill>
                  <a:schemeClr val="tx1"/>
                </a:solidFill>
              </a:rPr>
              <a:t>самореферентного</a:t>
            </a:r>
            <a:r>
              <a:rPr lang="ru-RU" dirty="0">
                <a:solidFill>
                  <a:schemeClr val="tx1"/>
                </a:solidFill>
              </a:rPr>
              <a:t> дизайна</a:t>
            </a:r>
            <a:endParaRPr lang="ru-RU" dirty="0">
              <a:solidFill>
                <a:schemeClr val="tx1"/>
              </a:solidFill>
              <a:cs typeface="Calibri"/>
            </a:endParaRPr>
          </a:p>
          <a:p>
            <a:r>
              <a:rPr lang="ru-RU" dirty="0">
                <a:solidFill>
                  <a:schemeClr val="tx1"/>
                </a:solidFill>
              </a:rPr>
              <a:t>Значительные преимущества</a:t>
            </a:r>
            <a:endParaRPr lang="ru-RU" dirty="0">
              <a:solidFill>
                <a:schemeClr val="tx1"/>
              </a:solidFill>
              <a:cs typeface="Calibri"/>
            </a:endParaRPr>
          </a:p>
          <a:p>
            <a:r>
              <a:rPr lang="ru-RU" dirty="0">
                <a:solidFill>
                  <a:schemeClr val="tx1"/>
                </a:solidFill>
              </a:rPr>
              <a:t>Способность сконцентрировать внимание на дизайне и преодолеть разрыв между дизайнерами и потребителями ... создать дизайн, ориентированный на потребителя ... сузить целевую аудиторию</a:t>
            </a:r>
            <a:endParaRPr lang="en-US" dirty="0">
              <a:solidFill>
                <a:schemeClr val="tx1"/>
              </a:solidFill>
            </a:endParaRPr>
          </a:p>
        </p:txBody>
      </p:sp>
    </p:spTree>
    <p:extLst>
      <p:ext uri="{BB962C8B-B14F-4D97-AF65-F5344CB8AC3E}">
        <p14:creationId xmlns:p14="http://schemas.microsoft.com/office/powerpoint/2010/main" val="32501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774916"/>
            <a:ext cx="11794210" cy="985584"/>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76378" y="1760500"/>
            <a:ext cx="10377176" cy="4200034"/>
          </a:xfrm>
        </p:spPr>
        <p:txBody>
          <a:bodyPr vert="horz" lIns="0" tIns="45720" rIns="0" bIns="45720" rtlCol="0" anchor="t">
            <a:noAutofit/>
          </a:bodyPr>
          <a:lstStyle/>
          <a:p>
            <a:pPr>
              <a:buFont typeface="Arial" panose="020B0604020202020204" pitchFamily="34" charset="0"/>
              <a:buChar char="•"/>
            </a:pPr>
            <a:r>
              <a:rPr lang="ru-RU" sz="2400" dirty="0">
                <a:solidFill>
                  <a:schemeClr val="tx1"/>
                </a:solidFill>
              </a:rPr>
              <a:t>Результаты и следствия</a:t>
            </a:r>
          </a:p>
          <a:p>
            <a:pPr marL="544068" lvl="1" indent="-342900">
              <a:buFont typeface="+mj-lt"/>
              <a:buAutoNum type="arabicPeriod" startAt="6"/>
            </a:pPr>
            <a:r>
              <a:rPr lang="ru-RU" sz="2400" dirty="0"/>
              <a:t>Руководство по принятию решений</a:t>
            </a:r>
          </a:p>
          <a:p>
            <a:pPr marL="544068" lvl="1" indent="-342900">
              <a:buFont typeface="+mj-lt"/>
              <a:buAutoNum type="arabicPeriod" startAt="6"/>
            </a:pPr>
            <a:r>
              <a:rPr lang="ru-RU" sz="2400" dirty="0"/>
              <a:t>Катализатор соглашения</a:t>
            </a:r>
          </a:p>
          <a:p>
            <a:pPr marL="544068" lvl="1" indent="-342900">
              <a:buFont typeface="+mj-lt"/>
              <a:buAutoNum type="arabicPeriod" startAt="6"/>
            </a:pPr>
            <a:r>
              <a:rPr lang="ru-RU" sz="2400" dirty="0"/>
              <a:t>Вовлечение и объединение</a:t>
            </a:r>
          </a:p>
          <a:p>
            <a:pPr marL="544068" lvl="1" indent="-342900">
              <a:buFont typeface="+mj-lt"/>
              <a:buAutoNum type="arabicPeriod" startAt="6"/>
            </a:pPr>
            <a:r>
              <a:rPr lang="ru-RU" sz="2400" dirty="0"/>
              <a:t>Создание сочувствия</a:t>
            </a:r>
          </a:p>
          <a:p>
            <a:pPr marL="544068" lvl="1" indent="-342900">
              <a:buFont typeface="+mj-lt"/>
              <a:buAutoNum type="arabicPeriod" startAt="6"/>
            </a:pPr>
            <a:r>
              <a:rPr lang="ru-RU" sz="2400" dirty="0"/>
              <a:t>Инновационное мышление</a:t>
            </a:r>
          </a:p>
          <a:p>
            <a:pPr marL="544068" lvl="1" indent="-342900">
              <a:buFont typeface="+mj-lt"/>
              <a:buAutoNum type="arabicPeriod" startAt="6"/>
            </a:pPr>
            <a:r>
              <a:rPr lang="ru-RU" sz="2400" dirty="0"/>
              <a:t>Командное сотрудничество</a:t>
            </a:r>
          </a:p>
          <a:p>
            <a:pPr marL="544068" lvl="1" indent="-342900">
              <a:buFont typeface="+mj-lt"/>
              <a:buAutoNum type="arabicPeriod" startAt="6"/>
            </a:pPr>
            <a:r>
              <a:rPr lang="ru-RU" sz="2400" dirty="0"/>
              <a:t>Коммуникационная помощь</a:t>
            </a:r>
          </a:p>
          <a:p>
            <a:pPr marL="544068" lvl="1" indent="-342900">
              <a:buFont typeface="+mj-lt"/>
              <a:buAutoNum type="arabicPeriod" startAt="6"/>
            </a:pPr>
            <a:r>
              <a:rPr lang="ru-RU" sz="2400" dirty="0"/>
              <a:t>Определение объема проблемы</a:t>
            </a:r>
          </a:p>
          <a:p>
            <a:pPr marL="544068" lvl="1" indent="-342900">
              <a:buFont typeface="+mj-lt"/>
              <a:buAutoNum type="arabicPeriod" startAt="6"/>
            </a:pPr>
            <a:r>
              <a:rPr lang="ru-RU" sz="2400" dirty="0"/>
              <a:t>Руководство по оценке</a:t>
            </a:r>
            <a:endParaRPr lang="en-US" sz="2400" dirty="0"/>
          </a:p>
        </p:txBody>
      </p:sp>
    </p:spTree>
    <p:extLst>
      <p:ext uri="{BB962C8B-B14F-4D97-AF65-F5344CB8AC3E}">
        <p14:creationId xmlns:p14="http://schemas.microsoft.com/office/powerpoint/2010/main" val="471892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0" y="867906"/>
            <a:ext cx="12042183" cy="914400"/>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862642" y="2087592"/>
            <a:ext cx="10872158" cy="3872942"/>
          </a:xfrm>
        </p:spPr>
        <p:txBody>
          <a:bodyPr vert="horz" lIns="0" tIns="45720" rIns="0" bIns="45720" rtlCol="0" anchor="t">
            <a:noAutofit/>
          </a:bodyPr>
          <a:lstStyle/>
          <a:p>
            <a:pPr>
              <a:buFont typeface="Arial" panose="020B0604020202020204" pitchFamily="34" charset="0"/>
              <a:buChar char="•"/>
            </a:pPr>
            <a:r>
              <a:rPr lang="ru-RU" sz="2200" dirty="0">
                <a:solidFill>
                  <a:schemeClr val="tx1"/>
                </a:solidFill>
              </a:rPr>
              <a:t>Результаты и следствия</a:t>
            </a:r>
          </a:p>
          <a:p>
            <a:pPr marL="749808" lvl="1" indent="-457200">
              <a:buFont typeface="+mj-lt"/>
              <a:buAutoNum type="arabicPeriod" startAt="15"/>
            </a:pPr>
            <a:r>
              <a:rPr lang="ru-RU" sz="2200" dirty="0"/>
              <a:t>Организация данных исследования</a:t>
            </a:r>
          </a:p>
          <a:p>
            <a:pPr marL="749808" lvl="1" indent="-457200">
              <a:buFont typeface="+mj-lt"/>
              <a:buAutoNum type="arabicPeriod" startAt="15"/>
            </a:pPr>
            <a:r>
              <a:rPr lang="ru-RU" sz="2200" dirty="0"/>
              <a:t>Четко сформулируйте видение заинтересованных сторон</a:t>
            </a:r>
          </a:p>
          <a:p>
            <a:pPr marL="749808" lvl="1" indent="-457200">
              <a:buFont typeface="+mj-lt"/>
              <a:buAutoNum type="arabicPeriod" startAt="15"/>
            </a:pPr>
            <a:r>
              <a:rPr lang="ru-RU" sz="2200" dirty="0"/>
              <a:t>Повышенное удобство использования</a:t>
            </a:r>
          </a:p>
          <a:p>
            <a:pPr marL="749808" lvl="1" indent="-457200">
              <a:buFont typeface="+mj-lt"/>
              <a:buAutoNum type="arabicPeriod" startAt="15"/>
            </a:pPr>
            <a:r>
              <a:rPr lang="ru-RU" sz="2200" dirty="0"/>
              <a:t>Предложения продуктов</a:t>
            </a:r>
          </a:p>
          <a:p>
            <a:pPr marL="749808" lvl="1" indent="-457200">
              <a:buFont typeface="+mj-lt"/>
              <a:buAutoNum type="arabicPeriod" startAt="15"/>
            </a:pPr>
            <a:r>
              <a:rPr lang="ru-RU" sz="2200" dirty="0"/>
              <a:t>Оценка продукта</a:t>
            </a:r>
          </a:p>
          <a:p>
            <a:pPr marL="749808" lvl="1" indent="-457200">
              <a:buFont typeface="+mj-lt"/>
              <a:buAutoNum type="arabicPeriod" startAt="15"/>
            </a:pPr>
            <a:r>
              <a:rPr lang="ru-RU" sz="2200" dirty="0"/>
              <a:t>Интуитивность</a:t>
            </a:r>
          </a:p>
          <a:p>
            <a:pPr marL="749808" lvl="1" indent="-457200">
              <a:buFont typeface="+mj-lt"/>
              <a:buAutoNum type="arabicPeriod" startAt="15"/>
            </a:pPr>
            <a:r>
              <a:rPr lang="ru-RU" sz="2200" dirty="0"/>
              <a:t>Маркетинг продукции</a:t>
            </a:r>
          </a:p>
          <a:p>
            <a:pPr marL="749808" lvl="1" indent="-457200">
              <a:buFont typeface="+mj-lt"/>
              <a:buAutoNum type="arabicPeriod" startAt="15"/>
            </a:pPr>
            <a:r>
              <a:rPr lang="ru-RU" sz="2200" dirty="0"/>
              <a:t>Повторное использование данных исследования</a:t>
            </a:r>
            <a:endParaRPr lang="en-US" sz="2200" dirty="0"/>
          </a:p>
        </p:txBody>
      </p:sp>
    </p:spTree>
    <p:extLst>
      <p:ext uri="{BB962C8B-B14F-4D97-AF65-F5344CB8AC3E}">
        <p14:creationId xmlns:p14="http://schemas.microsoft.com/office/powerpoint/2010/main" val="121370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32476" y="743920"/>
            <a:ext cx="11794210" cy="1016580"/>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41872" y="1892596"/>
            <a:ext cx="11284814" cy="4275730"/>
          </a:xfrm>
        </p:spPr>
        <p:txBody>
          <a:bodyPr vert="horz" lIns="0" tIns="45720" rIns="0" bIns="45720" rtlCol="0" anchor="t">
            <a:noAutofit/>
          </a:bodyPr>
          <a:lstStyle/>
          <a:p>
            <a:pPr>
              <a:buFont typeface="Arial" panose="020B0604020202020204" pitchFamily="34" charset="0"/>
              <a:buChar char="•"/>
            </a:pPr>
            <a:r>
              <a:rPr lang="ru-RU" dirty="0">
                <a:solidFill>
                  <a:schemeClr val="tx1"/>
                </a:solidFill>
              </a:rPr>
              <a:t>Результаты и следствия</a:t>
            </a:r>
          </a:p>
          <a:p>
            <a:pPr lvl="1"/>
            <a:r>
              <a:rPr lang="ru-RU" sz="2000" dirty="0"/>
              <a:t>Значение для исследования</a:t>
            </a:r>
          </a:p>
          <a:p>
            <a:pPr marL="566420" lvl="2"/>
            <a:r>
              <a:rPr lang="ru-RU" sz="2000" dirty="0"/>
              <a:t>Боль</a:t>
            </a:r>
            <a:r>
              <a:rPr lang="ru-RU" sz="2000" dirty="0">
                <a:solidFill>
                  <a:schemeClr val="tx1"/>
                </a:solidFill>
              </a:rPr>
              <a:t>ше вариа</a:t>
            </a:r>
            <a:r>
              <a:rPr lang="ru-RU" sz="2000" dirty="0"/>
              <a:t>нтов выбора ведет к снижению удовлетворенности / уверенности</a:t>
            </a:r>
            <a:endParaRPr lang="ru-RU" sz="2000" dirty="0">
              <a:cs typeface="Calibri"/>
            </a:endParaRPr>
          </a:p>
          <a:p>
            <a:pPr lvl="2"/>
            <a:r>
              <a:rPr lang="ru-RU" sz="2000" dirty="0">
                <a:solidFill>
                  <a:srgbClr val="FF0000"/>
                </a:solidFill>
              </a:rPr>
              <a:t>Без четкого представления о том, кто является пользователями, можно было бы найти бесконечные альтернативы.</a:t>
            </a:r>
          </a:p>
          <a:p>
            <a:pPr lvl="3"/>
            <a:r>
              <a:rPr lang="ru-RU" sz="2000" dirty="0"/>
              <a:t>Ненужная сложность</a:t>
            </a:r>
          </a:p>
          <a:p>
            <a:pPr lvl="3"/>
            <a:r>
              <a:rPr lang="ru-RU" sz="2000" dirty="0"/>
              <a:t>Плохое удобство использования</a:t>
            </a:r>
          </a:p>
          <a:p>
            <a:pPr lvl="3"/>
            <a:r>
              <a:rPr lang="ru-RU" sz="2000" dirty="0"/>
              <a:t>Потребительское разочарование</a:t>
            </a:r>
          </a:p>
          <a:p>
            <a:r>
              <a:rPr lang="ru-RU" dirty="0">
                <a:solidFill>
                  <a:schemeClr val="accent2"/>
                </a:solidFill>
              </a:rPr>
              <a:t>«Дизайн для всех может привести к дизайну ни для кого» </a:t>
            </a:r>
            <a:r>
              <a:rPr lang="ru-RU" dirty="0">
                <a:solidFill>
                  <a:schemeClr val="tx1">
                    <a:lumMod val="75000"/>
                    <a:lumOff val="25000"/>
                  </a:schemeClr>
                </a:solidFill>
              </a:rPr>
              <a:t>(</a:t>
            </a:r>
            <a:r>
              <a:rPr lang="ru-RU" dirty="0" err="1">
                <a:solidFill>
                  <a:schemeClr val="tx1">
                    <a:lumMod val="75000"/>
                    <a:lumOff val="25000"/>
                  </a:schemeClr>
                </a:solidFill>
              </a:rPr>
              <a:t>Miaskiewicz</a:t>
            </a:r>
            <a:r>
              <a:rPr lang="ru-RU" dirty="0">
                <a:solidFill>
                  <a:schemeClr val="tx1">
                    <a:lumMod val="75000"/>
                    <a:lumOff val="25000"/>
                  </a:schemeClr>
                </a:solidFill>
              </a:rPr>
              <a:t> &amp; </a:t>
            </a:r>
            <a:r>
              <a:rPr lang="ru-RU" dirty="0" err="1">
                <a:solidFill>
                  <a:schemeClr val="tx1">
                    <a:lumMod val="75000"/>
                    <a:lumOff val="25000"/>
                  </a:schemeClr>
                </a:solidFill>
              </a:rPr>
              <a:t>Kozar</a:t>
            </a:r>
            <a:r>
              <a:rPr lang="ru-RU" dirty="0">
                <a:solidFill>
                  <a:schemeClr val="tx1">
                    <a:lumMod val="75000"/>
                    <a:lumOff val="25000"/>
                  </a:schemeClr>
                </a:solidFill>
              </a:rPr>
              <a:t>, 2011)</a:t>
            </a:r>
            <a:endParaRPr lang="en-US" dirty="0">
              <a:solidFill>
                <a:schemeClr val="tx1">
                  <a:lumMod val="75000"/>
                  <a:lumOff val="25000"/>
                </a:schemeClr>
              </a:solidFill>
            </a:endParaRPr>
          </a:p>
        </p:txBody>
      </p:sp>
    </p:spTree>
    <p:extLst>
      <p:ext uri="{BB962C8B-B14F-4D97-AF65-F5344CB8AC3E}">
        <p14:creationId xmlns:p14="http://schemas.microsoft.com/office/powerpoint/2010/main" val="336981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85981" y="805912"/>
            <a:ext cx="12006020" cy="939089"/>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24620" y="1892596"/>
            <a:ext cx="10428934"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Результаты и последствия</a:t>
            </a:r>
          </a:p>
          <a:p>
            <a:pPr marL="383540" lvl="1"/>
            <a:r>
              <a:rPr lang="ru-RU" sz="2200" dirty="0"/>
              <a:t>Приоритезация требований к продукту</a:t>
            </a:r>
            <a:endParaRPr lang="ru-RU" sz="2200" dirty="0">
              <a:cs typeface="Calibri"/>
            </a:endParaRPr>
          </a:p>
          <a:p>
            <a:pPr marL="383540" lvl="1"/>
            <a:r>
              <a:rPr lang="ru-RU" sz="2200" dirty="0"/>
              <a:t>Приоритезация аудитории</a:t>
            </a:r>
            <a:endParaRPr lang="ru-RU" sz="2200" dirty="0">
              <a:cs typeface="Calibri"/>
            </a:endParaRPr>
          </a:p>
          <a:p>
            <a:pPr lvl="2"/>
            <a:r>
              <a:rPr lang="ru-RU" sz="2200" dirty="0"/>
              <a:t>Лимит для кого</a:t>
            </a:r>
          </a:p>
          <a:p>
            <a:pPr lvl="2"/>
            <a:r>
              <a:rPr lang="ru-RU" sz="2200" dirty="0"/>
              <a:t>Ограничьте, какие функции важны</a:t>
            </a:r>
          </a:p>
          <a:p>
            <a:pPr lvl="2"/>
            <a:r>
              <a:rPr lang="ru-RU" sz="2200" dirty="0"/>
              <a:t>Ограничьте альтернативы</a:t>
            </a:r>
            <a:endParaRPr lang="en-US" sz="2200" dirty="0"/>
          </a:p>
        </p:txBody>
      </p:sp>
    </p:spTree>
    <p:extLst>
      <p:ext uri="{BB962C8B-B14F-4D97-AF65-F5344CB8AC3E}">
        <p14:creationId xmlns:p14="http://schemas.microsoft.com/office/powerpoint/2010/main" val="41542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867904"/>
            <a:ext cx="11918196" cy="914399"/>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21102" y="1892596"/>
            <a:ext cx="10532451" cy="4067938"/>
          </a:xfrm>
        </p:spPr>
        <p:txBody>
          <a:bodyPr vert="horz" lIns="0" tIns="45720" rIns="0" bIns="45720" rtlCol="0" anchor="t">
            <a:normAutofit/>
          </a:bodyPr>
          <a:lstStyle/>
          <a:p>
            <a:pPr>
              <a:buFont typeface="Arial" panose="020B0604020202020204" pitchFamily="34" charset="0"/>
              <a:buChar char="•"/>
            </a:pPr>
            <a:r>
              <a:rPr lang="ru-RU" dirty="0">
                <a:solidFill>
                  <a:schemeClr val="tx1"/>
                </a:solidFill>
              </a:rPr>
              <a:t>Выводы</a:t>
            </a:r>
            <a:endParaRPr lang="ru-RU" dirty="0">
              <a:solidFill>
                <a:schemeClr val="tx1"/>
              </a:solidFill>
              <a:cs typeface="Calibri"/>
            </a:endParaRPr>
          </a:p>
          <a:p>
            <a:pPr marL="383540" lvl="1">
              <a:buFont typeface="Arial" panose="020B0604020202020204" pitchFamily="34" charset="0"/>
              <a:buChar char="•"/>
            </a:pPr>
            <a:r>
              <a:rPr lang="ru-RU" sz="2000" dirty="0">
                <a:solidFill>
                  <a:schemeClr val="tx1"/>
                </a:solidFill>
              </a:rPr>
              <a:t>Доказательства преимуществ использования персон</a:t>
            </a:r>
            <a:endParaRPr lang="en-US" sz="2000" dirty="0">
              <a:solidFill>
                <a:schemeClr val="tx1"/>
              </a:solidFill>
              <a:cs typeface="Calibri"/>
            </a:endParaRPr>
          </a:p>
          <a:p>
            <a:r>
              <a:rPr lang="ru-RU" dirty="0">
                <a:solidFill>
                  <a:schemeClr val="tx1"/>
                </a:solidFill>
              </a:rPr>
              <a:t>Значительные преимущества</a:t>
            </a:r>
            <a:endParaRPr lang="ru-RU" dirty="0">
              <a:solidFill>
                <a:schemeClr val="tx1"/>
              </a:solidFill>
              <a:cs typeface="Calibri"/>
            </a:endParaRPr>
          </a:p>
          <a:p>
            <a:r>
              <a:rPr lang="ru-RU" dirty="0">
                <a:solidFill>
                  <a:schemeClr val="tx1"/>
                </a:solidFill>
              </a:rPr>
              <a:t>Способность сконцентрировать внимание на дизайне и преодолеть разрыв между дизайнерами и потребителями ... создать дизайн, ориентированный на потребителя ... сузить целевую аудиторию</a:t>
            </a:r>
            <a:endParaRPr lang="en-US" dirty="0">
              <a:solidFill>
                <a:schemeClr val="tx1"/>
              </a:solidFill>
              <a:cs typeface="Calibri" panose="020F0502020204030204"/>
            </a:endParaRPr>
          </a:p>
          <a:p>
            <a:pPr marL="383540" lvl="1">
              <a:buFont typeface="Arial" panose="020B0604020202020204" pitchFamily="34" charset="0"/>
              <a:buChar char="•"/>
            </a:pPr>
            <a:endParaRPr lang="en-US" sz="2000" dirty="0">
              <a:cs typeface="Calibri"/>
            </a:endParaRPr>
          </a:p>
        </p:txBody>
      </p:sp>
    </p:spTree>
    <p:extLst>
      <p:ext uri="{BB962C8B-B14F-4D97-AF65-F5344CB8AC3E}">
        <p14:creationId xmlns:p14="http://schemas.microsoft.com/office/powerpoint/2010/main" val="248745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88796" y="2250599"/>
            <a:ext cx="10061171" cy="2470280"/>
          </a:xfrm>
        </p:spPr>
        <p:txBody>
          <a:bodyPr/>
          <a:lstStyle/>
          <a:p>
            <a:r>
              <a:rPr lang="ru-RU" dirty="0">
                <a:solidFill>
                  <a:schemeClr val="tx1"/>
                </a:solidFill>
              </a:rPr>
              <a:t>Спасибо! </a:t>
            </a:r>
            <a:endParaRPr lang="en-US" dirty="0"/>
          </a:p>
        </p:txBody>
      </p:sp>
    </p:spTree>
    <p:extLst>
      <p:ext uri="{BB962C8B-B14F-4D97-AF65-F5344CB8AC3E}">
        <p14:creationId xmlns:p14="http://schemas.microsoft.com/office/powerpoint/2010/main" val="3688001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ru-RU" altLang="en-US" dirty="0">
                <a:solidFill>
                  <a:schemeClr val="tx1"/>
                </a:solidFill>
                <a:cs typeface="Arial"/>
              </a:rPr>
              <a:t>Ссылки</a:t>
            </a:r>
            <a:endParaRPr lang="en-US" dirty="0">
              <a:solidFill>
                <a:schemeClr val="tx1"/>
              </a:solidFill>
            </a:endParaRPr>
          </a:p>
        </p:txBody>
      </p:sp>
      <p:sp>
        <p:nvSpPr>
          <p:cNvPr id="3" name="Turinio vietos rezervavimo ženklas 2"/>
          <p:cNvSpPr>
            <a:spLocks noGrp="1"/>
          </p:cNvSpPr>
          <p:nvPr>
            <p:ph idx="1"/>
          </p:nvPr>
        </p:nvSpPr>
        <p:spPr>
          <a:xfrm>
            <a:off x="1170431" y="1845734"/>
            <a:ext cx="9960865" cy="4023360"/>
          </a:xfrm>
        </p:spPr>
        <p:txBody>
          <a:bodyPr>
            <a:normAutofit/>
          </a:bodyPr>
          <a:lstStyle/>
          <a:p>
            <a:r>
              <a:rPr lang="en-US" sz="2400" i="0" dirty="0" err="1">
                <a:solidFill>
                  <a:schemeClr val="tx1"/>
                </a:solidFill>
                <a:effectLst/>
              </a:rPr>
              <a:t>Miaskiewicz</a:t>
            </a:r>
            <a:r>
              <a:rPr lang="en-US" sz="2400" i="0" dirty="0">
                <a:solidFill>
                  <a:schemeClr val="tx1"/>
                </a:solidFill>
                <a:effectLst/>
              </a:rPr>
              <a:t>, T., &amp; </a:t>
            </a:r>
            <a:r>
              <a:rPr lang="en-US" sz="2400" i="0" dirty="0" err="1">
                <a:solidFill>
                  <a:schemeClr val="tx1"/>
                </a:solidFill>
                <a:effectLst/>
              </a:rPr>
              <a:t>Kozar</a:t>
            </a:r>
            <a:r>
              <a:rPr lang="en-US" sz="2400" i="0" dirty="0">
                <a:solidFill>
                  <a:schemeClr val="tx1"/>
                </a:solidFill>
                <a:effectLst/>
              </a:rPr>
              <a:t>, K. A. (2011). Personas and user-centered design: How can personas benefit product design processes? </a:t>
            </a:r>
            <a:r>
              <a:rPr lang="en-US" sz="2400" i="1" dirty="0">
                <a:solidFill>
                  <a:schemeClr val="tx1"/>
                </a:solidFill>
                <a:effectLst/>
              </a:rPr>
              <a:t>Design Studies</a:t>
            </a:r>
            <a:r>
              <a:rPr lang="en-US" sz="2400" i="0" dirty="0">
                <a:solidFill>
                  <a:schemeClr val="tx1"/>
                </a:solidFill>
                <a:effectLst/>
              </a:rPr>
              <a:t>, </a:t>
            </a:r>
            <a:r>
              <a:rPr lang="en-US" sz="2400" i="1" dirty="0">
                <a:solidFill>
                  <a:schemeClr val="tx1"/>
                </a:solidFill>
                <a:effectLst/>
              </a:rPr>
              <a:t>32</a:t>
            </a:r>
            <a:r>
              <a:rPr lang="en-US" sz="2400" i="0" dirty="0">
                <a:solidFill>
                  <a:schemeClr val="tx1"/>
                </a:solidFill>
                <a:effectLst/>
              </a:rPr>
              <a:t>(5), 417-430.</a:t>
            </a:r>
          </a:p>
          <a:p>
            <a:endParaRPr lang="en-US" sz="2400" dirty="0"/>
          </a:p>
        </p:txBody>
      </p:sp>
    </p:spTree>
    <p:extLst>
      <p:ext uri="{BB962C8B-B14F-4D97-AF65-F5344CB8AC3E}">
        <p14:creationId xmlns:p14="http://schemas.microsoft.com/office/powerpoint/2010/main" val="109191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190846" y="1000092"/>
            <a:ext cx="9962707" cy="682917"/>
          </a:xfrm>
        </p:spPr>
        <p:txBody>
          <a:bodyPr>
            <a:noAutofit/>
          </a:bodyPr>
          <a:lstStyle/>
          <a:p>
            <a:br>
              <a:rPr lang="ru-RU" sz="2800" dirty="0">
                <a:latin typeface="Calibri"/>
              </a:rPr>
            </a:br>
            <a:r>
              <a:rPr lang="ru-RU" sz="2800" dirty="0">
                <a:solidFill>
                  <a:schemeClr val="tx1"/>
                </a:solidFill>
                <a:latin typeface="Calibri"/>
                <a:cs typeface="Calibri"/>
              </a:rPr>
              <a:t>Пример 1</a:t>
            </a:r>
            <a:endParaRPr lang="en-US" sz="2800"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1059323" y="1982680"/>
            <a:ext cx="10638095" cy="4067938"/>
          </a:xfrm>
        </p:spPr>
        <p:txBody>
          <a:bodyPr vert="horz" lIns="0" tIns="45720" rIns="0" bIns="45720" rtlCol="0" anchor="t">
            <a:normAutofit/>
          </a:bodyPr>
          <a:lstStyle/>
          <a:p>
            <a:pPr marL="0" indent="0" algn="just">
              <a:lnSpc>
                <a:spcPct val="110000"/>
              </a:lnSpc>
              <a:buNone/>
            </a:pPr>
            <a:r>
              <a:rPr lang="ru-RU" dirty="0" err="1">
                <a:solidFill>
                  <a:schemeClr val="tx1"/>
                </a:solidFill>
              </a:rPr>
              <a:t>Мяскевич</a:t>
            </a:r>
            <a:r>
              <a:rPr lang="ru-RU" dirty="0">
                <a:solidFill>
                  <a:schemeClr val="tx1"/>
                </a:solidFill>
              </a:rPr>
              <a:t>, Т., и </a:t>
            </a:r>
            <a:r>
              <a:rPr lang="ru-RU" dirty="0" err="1">
                <a:solidFill>
                  <a:schemeClr val="tx1"/>
                </a:solidFill>
              </a:rPr>
              <a:t>Козар</a:t>
            </a:r>
            <a:r>
              <a:rPr lang="ru-RU" dirty="0">
                <a:solidFill>
                  <a:schemeClr val="tx1"/>
                </a:solidFill>
              </a:rPr>
              <a:t>, К.А. (2011). Персоны и дизайн, ориентированный на пользователя: как персоны могут принести пользу процессам разработки продукта? Исследования дизайна, 32 (5), 417-430.</a:t>
            </a:r>
            <a:endParaRPr lang="ru-RU" dirty="0">
              <a:solidFill>
                <a:schemeClr val="tx1"/>
              </a:solidFill>
              <a:cs typeface="Calibri"/>
            </a:endParaRPr>
          </a:p>
          <a:p>
            <a:pPr marL="0" indent="0" algn="just">
              <a:lnSpc>
                <a:spcPct val="110000"/>
              </a:lnSpc>
              <a:buNone/>
            </a:pPr>
            <a:r>
              <a:rPr lang="ru-RU" dirty="0">
                <a:solidFill>
                  <a:schemeClr val="tx1"/>
                </a:solidFill>
              </a:rPr>
              <a:t>Пользователь – лицо, которое использует  услугу</a:t>
            </a:r>
            <a:r>
              <a:rPr lang="en-US" dirty="0">
                <a:solidFill>
                  <a:schemeClr val="tx1"/>
                </a:solidFill>
              </a:rPr>
              <a:t> (</a:t>
            </a:r>
            <a:r>
              <a:rPr lang="ru-RU" dirty="0">
                <a:solidFill>
                  <a:schemeClr val="tx1"/>
                </a:solidFill>
              </a:rPr>
              <a:t>пациент, медсестра  и т.д.</a:t>
            </a:r>
            <a:r>
              <a:rPr lang="en-US" dirty="0">
                <a:solidFill>
                  <a:schemeClr val="tx1"/>
                </a:solidFill>
              </a:rPr>
              <a:t>)</a:t>
            </a:r>
            <a:endParaRPr lang="ru-RU" dirty="0">
              <a:solidFill>
                <a:schemeClr val="tx1"/>
              </a:solidFill>
              <a:cs typeface="Calibri"/>
            </a:endParaRPr>
          </a:p>
          <a:p>
            <a:pPr marL="0" indent="0" algn="just">
              <a:lnSpc>
                <a:spcPct val="110000"/>
              </a:lnSpc>
              <a:buNone/>
            </a:pPr>
            <a:r>
              <a:rPr lang="ru-RU" dirty="0">
                <a:solidFill>
                  <a:schemeClr val="tx1"/>
                </a:solidFill>
              </a:rPr>
              <a:t>Персона – характер группы пользователей услуги </a:t>
            </a:r>
            <a:endParaRPr lang="ru-RU" dirty="0">
              <a:solidFill>
                <a:schemeClr val="tx1"/>
              </a:solidFill>
              <a:cs typeface="Calibri"/>
            </a:endParaRPr>
          </a:p>
          <a:p>
            <a:pPr marL="0" indent="0" algn="just">
              <a:lnSpc>
                <a:spcPct val="110000"/>
              </a:lnSpc>
              <a:buNone/>
            </a:pPr>
            <a:r>
              <a:rPr lang="ru-RU" dirty="0">
                <a:solidFill>
                  <a:schemeClr val="tx1"/>
                </a:solidFill>
              </a:rPr>
              <a:t>Изучите ПЕРСОНЫ как стратегию удовлетворения и донесения потребностей пользователей…</a:t>
            </a:r>
            <a:endParaRPr lang="ru-RU" dirty="0">
              <a:solidFill>
                <a:schemeClr val="tx1"/>
              </a:solidFill>
              <a:cs typeface="Calibri"/>
            </a:endParaRPr>
          </a:p>
          <a:p>
            <a:pPr marL="0" indent="0" algn="just">
              <a:lnSpc>
                <a:spcPct val="110000"/>
              </a:lnSpc>
              <a:buNone/>
            </a:pPr>
            <a:r>
              <a:rPr lang="ru-RU" dirty="0">
                <a:solidFill>
                  <a:schemeClr val="tx1"/>
                </a:solidFill>
              </a:rPr>
              <a:t>Многие не используют этот инструмент в процессе разработки.</a:t>
            </a:r>
            <a:endParaRPr lang="en-US" dirty="0">
              <a:solidFill>
                <a:schemeClr val="tx1"/>
              </a:solidFill>
              <a:cs typeface="Calibri"/>
            </a:endParaRPr>
          </a:p>
        </p:txBody>
      </p:sp>
      <p:sp>
        <p:nvSpPr>
          <p:cNvPr id="3" name="Прямоугольник 2"/>
          <p:cNvSpPr/>
          <p:nvPr/>
        </p:nvSpPr>
        <p:spPr>
          <a:xfrm>
            <a:off x="7609669" y="5980957"/>
            <a:ext cx="4582331" cy="369332"/>
          </a:xfrm>
          <a:prstGeom prst="rect">
            <a:avLst/>
          </a:prstGeom>
        </p:spPr>
        <p:txBody>
          <a:bodyPr wrap="square">
            <a:spAutoFit/>
          </a:bodyPr>
          <a:lstStyle/>
          <a:p>
            <a:r>
              <a:rPr lang="ru-RU" i="1" dirty="0"/>
              <a:t>Персоны/Персонажи принимать как </a:t>
            </a:r>
            <a:r>
              <a:rPr lang="ru-RU" i="1" dirty="0" err="1"/>
              <a:t>син</a:t>
            </a:r>
            <a:r>
              <a:rPr lang="ru-RU" i="1" dirty="0"/>
              <a:t>.</a:t>
            </a:r>
          </a:p>
        </p:txBody>
      </p:sp>
    </p:spTree>
    <p:extLst>
      <p:ext uri="{BB962C8B-B14F-4D97-AF65-F5344CB8AC3E}">
        <p14:creationId xmlns:p14="http://schemas.microsoft.com/office/powerpoint/2010/main" val="25086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16977" y="867903"/>
            <a:ext cx="11406752" cy="954589"/>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14267" y="2116882"/>
            <a:ext cx="10051499"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91440" lvl="1" indent="-91440">
              <a:spcBef>
                <a:spcPts val="1200"/>
              </a:spcBef>
              <a:spcAft>
                <a:spcPts val="200"/>
              </a:spcAft>
              <a:buSzPct val="100000"/>
              <a:buFont typeface="Arial" panose="020B0604020202020204" pitchFamily="34" charset="0"/>
              <a:buChar char="•"/>
            </a:pPr>
            <a:r>
              <a:rPr lang="ru-RU" sz="2200" dirty="0">
                <a:solidFill>
                  <a:schemeClr val="tx1"/>
                </a:solidFill>
              </a:rPr>
              <a:t>Ориентированный на пользователя дизайн</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Также известен как дизайн, ориентированный на человека, дизайн, ориентированный на клиента.</a:t>
            </a:r>
            <a:endParaRPr lang="ru-RU" sz="2200" dirty="0">
              <a:solidFill>
                <a:schemeClr val="tx1"/>
              </a:solidFill>
              <a:cs typeface="Calibri"/>
            </a:endParaRPr>
          </a:p>
          <a:p>
            <a:pPr marL="91440" lvl="1" indent="-91440">
              <a:spcBef>
                <a:spcPts val="1200"/>
              </a:spcBef>
              <a:spcAft>
                <a:spcPts val="200"/>
              </a:spcAft>
              <a:buSzPct val="100000"/>
              <a:buFont typeface="Arial" panose="020B0604020202020204" pitchFamily="34" charset="0"/>
              <a:buChar char="•"/>
            </a:pPr>
            <a:r>
              <a:rPr lang="ru-RU" sz="2200" dirty="0">
                <a:solidFill>
                  <a:schemeClr val="tx1"/>
                </a:solidFill>
              </a:rPr>
              <a:t>Философия</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Вовлекайте пользователей в процесс разработки</a:t>
            </a:r>
            <a:endParaRPr lang="en-US" sz="2200" dirty="0">
              <a:solidFill>
                <a:schemeClr val="tx1"/>
              </a:solidFill>
              <a:cs typeface="Calibri"/>
            </a:endParaRPr>
          </a:p>
        </p:txBody>
      </p:sp>
    </p:spTree>
    <p:extLst>
      <p:ext uri="{BB962C8B-B14F-4D97-AF65-F5344CB8AC3E}">
        <p14:creationId xmlns:p14="http://schemas.microsoft.com/office/powerpoint/2010/main" val="14152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54983" y="821408"/>
            <a:ext cx="12037017" cy="954589"/>
          </a:xfrm>
        </p:spPr>
        <p:txBody>
          <a:bodyPr>
            <a:noAutofit/>
          </a:bodyPr>
          <a:lstStyle/>
          <a:p>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1000664" y="1892596"/>
            <a:ext cx="10152889"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0" lvl="1" indent="0">
              <a:spcBef>
                <a:spcPts val="1200"/>
              </a:spcBef>
              <a:spcAft>
                <a:spcPts val="200"/>
              </a:spcAft>
              <a:buSzPct val="100000"/>
              <a:buNone/>
            </a:pPr>
            <a:r>
              <a:rPr lang="ru-RU" sz="2200" dirty="0">
                <a:solidFill>
                  <a:schemeClr val="tx1"/>
                </a:solidFill>
              </a:rPr>
              <a:t>Персоны:</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«Фиктивные, специфические, конкретные представления целевых пользователей» (</a:t>
            </a:r>
            <a:r>
              <a:rPr lang="ru-RU" sz="2200" dirty="0" err="1">
                <a:solidFill>
                  <a:schemeClr val="tx1"/>
                </a:solidFill>
              </a:rPr>
              <a:t>Прюитт</a:t>
            </a:r>
            <a:r>
              <a:rPr lang="ru-RU" sz="2200" dirty="0">
                <a:solidFill>
                  <a:schemeClr val="tx1"/>
                </a:solidFill>
              </a:rPr>
              <a:t> и </a:t>
            </a:r>
            <a:r>
              <a:rPr lang="ru-RU" sz="2200" dirty="0" err="1">
                <a:solidFill>
                  <a:schemeClr val="tx1"/>
                </a:solidFill>
              </a:rPr>
              <a:t>Адлин</a:t>
            </a:r>
            <a:r>
              <a:rPr lang="ru-RU" sz="2200" dirty="0">
                <a:solidFill>
                  <a:schemeClr val="tx1"/>
                </a:solidFill>
              </a:rPr>
              <a:t>, 2006, стр. 11; цитируется по </a:t>
            </a:r>
            <a:r>
              <a:rPr lang="ru-RU" sz="2200" dirty="0" err="1">
                <a:solidFill>
                  <a:schemeClr val="tx1"/>
                </a:solidFill>
              </a:rPr>
              <a:t>Miaskiewicz</a:t>
            </a:r>
            <a:r>
              <a:rPr lang="ru-RU" sz="2200" dirty="0">
                <a:solidFill>
                  <a:schemeClr val="tx1"/>
                </a:solidFill>
              </a:rPr>
              <a:t> &amp; </a:t>
            </a:r>
            <a:r>
              <a:rPr lang="ru-RU" sz="2200" dirty="0" err="1">
                <a:solidFill>
                  <a:schemeClr val="tx1"/>
                </a:solidFill>
              </a:rPr>
              <a:t>Kozar</a:t>
            </a:r>
            <a:r>
              <a:rPr lang="ru-RU" sz="2200" dirty="0">
                <a:solidFill>
                  <a:schemeClr val="tx1"/>
                </a:solidFill>
              </a:rPr>
              <a:t>, 2011).</a:t>
            </a:r>
            <a:endParaRPr lang="ru-RU" sz="2200" dirty="0">
              <a:solidFill>
                <a:schemeClr val="tx1"/>
              </a:solidFill>
              <a:cs typeface="Calibri"/>
            </a:endParaRPr>
          </a:p>
          <a:p>
            <a:pPr marL="91440" lvl="2" indent="-91440">
              <a:spcBef>
                <a:spcPts val="1200"/>
              </a:spcBef>
              <a:spcAft>
                <a:spcPts val="200"/>
              </a:spcAft>
              <a:buSzPct val="100000"/>
              <a:buFont typeface="Arial" panose="020B0604020202020204" pitchFamily="34" charset="0"/>
              <a:buChar char="•"/>
            </a:pPr>
            <a:r>
              <a:rPr lang="ru-RU" sz="2200" dirty="0">
                <a:solidFill>
                  <a:schemeClr val="tx1"/>
                </a:solidFill>
              </a:rPr>
              <a:t>Представляет</a:t>
            </a:r>
            <a:r>
              <a:rPr lang="en-US" sz="2200" dirty="0">
                <a:solidFill>
                  <a:schemeClr val="tx1"/>
                </a:solidFill>
              </a:rPr>
              <a:t> </a:t>
            </a:r>
            <a:r>
              <a:rPr lang="ru-RU" sz="2200" dirty="0">
                <a:solidFill>
                  <a:schemeClr val="tx1"/>
                </a:solidFill>
              </a:rPr>
              <a:t>совокупность пользователей</a:t>
            </a:r>
            <a:endParaRPr lang="en-US" sz="2200" dirty="0">
              <a:solidFill>
                <a:schemeClr val="tx1"/>
              </a:solidFill>
              <a:cs typeface="Calibri"/>
            </a:endParaRPr>
          </a:p>
        </p:txBody>
      </p:sp>
    </p:spTree>
    <p:extLst>
      <p:ext uri="{BB962C8B-B14F-4D97-AF65-F5344CB8AC3E}">
        <p14:creationId xmlns:p14="http://schemas.microsoft.com/office/powerpoint/2010/main" val="2345739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78969" y="743918"/>
            <a:ext cx="11794211" cy="1022888"/>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Light"/>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879894" y="1892596"/>
            <a:ext cx="10273659" cy="4067938"/>
          </a:xfrm>
        </p:spPr>
        <p:txBody>
          <a:bodyPr vert="horz" lIns="0" tIns="45720" rIns="0" bIns="45720" rtlCol="0" anchor="t">
            <a:normAutofit/>
          </a:bodyPr>
          <a:lstStyle/>
          <a:p>
            <a:pPr marL="0" indent="0">
              <a:buNone/>
            </a:pPr>
            <a:endParaRPr lang="ru-RU" sz="2200" dirty="0">
              <a:solidFill>
                <a:srgbClr val="00B050"/>
              </a:solidFill>
            </a:endParaRPr>
          </a:p>
          <a:p>
            <a:pPr marL="201168" lvl="1" indent="0">
              <a:buNone/>
            </a:pPr>
            <a:r>
              <a:rPr lang="ru-RU" sz="2200" dirty="0">
                <a:solidFill>
                  <a:srgbClr val="00B050"/>
                </a:solidFill>
              </a:rPr>
              <a:t>Характеристики </a:t>
            </a:r>
            <a:r>
              <a:rPr lang="ru-RU" sz="2200" dirty="0"/>
              <a:t>Персон:</a:t>
            </a:r>
          </a:p>
          <a:p>
            <a:pPr lvl="2">
              <a:buFont typeface="Arial" panose="020B0604020202020204" pitchFamily="34" charset="0"/>
              <a:buChar char="•"/>
            </a:pPr>
            <a:r>
              <a:rPr lang="ru-RU" sz="2200" dirty="0"/>
              <a:t>Не настоящий человек</a:t>
            </a:r>
          </a:p>
          <a:p>
            <a:pPr lvl="2">
              <a:buFont typeface="Arial" panose="020B0604020202020204" pitchFamily="34" charset="0"/>
              <a:buChar char="•"/>
            </a:pPr>
            <a:r>
              <a:rPr lang="ru-RU" sz="2200" dirty="0"/>
              <a:t>Имеет название/имя и изображение</a:t>
            </a:r>
          </a:p>
          <a:p>
            <a:pPr marL="566420" lvl="2">
              <a:buFont typeface="Arial" panose="020B0604020202020204" pitchFamily="34" charset="0"/>
              <a:buChar char="•"/>
            </a:pPr>
            <a:r>
              <a:rPr lang="ru-RU" sz="2200" dirty="0"/>
              <a:t>Описанный повествовательно</a:t>
            </a:r>
            <a:endParaRPr lang="ru-RU" sz="2200" dirty="0">
              <a:cs typeface="Calibri"/>
            </a:endParaRPr>
          </a:p>
          <a:p>
            <a:pPr marL="749300" lvl="3">
              <a:buFont typeface="Arial" panose="020B0604020202020204" pitchFamily="34" charset="0"/>
              <a:buChar char="•"/>
            </a:pPr>
            <a:r>
              <a:rPr lang="ru-RU" sz="2200" dirty="0"/>
              <a:t>Создать его реалистичным</a:t>
            </a:r>
            <a:endParaRPr lang="ru-RU" sz="2200" dirty="0">
              <a:cs typeface="Calibri" panose="020F0502020204030204"/>
            </a:endParaRPr>
          </a:p>
          <a:p>
            <a:pPr marL="749300" lvl="3">
              <a:buFont typeface="Arial" panose="020B0604020202020204" pitchFamily="34" charset="0"/>
              <a:buChar char="•"/>
            </a:pPr>
            <a:r>
              <a:rPr lang="ru-RU" sz="2200" dirty="0"/>
              <a:t>Рассказать историю</a:t>
            </a:r>
            <a:endParaRPr lang="ru-RU" sz="2200" dirty="0">
              <a:cs typeface="Calibri" panose="020F0502020204030204"/>
            </a:endParaRPr>
          </a:p>
          <a:p>
            <a:pPr marL="566420" lvl="2">
              <a:buFont typeface="Arial" panose="020B0604020202020204" pitchFamily="34" charset="0"/>
              <a:buChar char="•"/>
            </a:pPr>
            <a:r>
              <a:rPr lang="ru-RU" sz="2200" dirty="0"/>
              <a:t>Все начинается с симпатий, антипатий, профессии и т.д.</a:t>
            </a:r>
            <a:endParaRPr lang="ru-RU" sz="2200" dirty="0">
              <a:cs typeface="Calibri"/>
            </a:endParaRPr>
          </a:p>
          <a:p>
            <a:pPr lvl="2">
              <a:buFont typeface="Arial" panose="020B0604020202020204" pitchFamily="34" charset="0"/>
              <a:buChar char="•"/>
            </a:pPr>
            <a:r>
              <a:rPr lang="ru-RU" sz="2200" dirty="0">
                <a:solidFill>
                  <a:schemeClr val="accent2"/>
                </a:solidFill>
              </a:rPr>
              <a:t>Информировать решение</a:t>
            </a:r>
            <a:endParaRPr lang="en-US" sz="2200" dirty="0">
              <a:solidFill>
                <a:schemeClr val="accent2"/>
              </a:solidFill>
            </a:endParaRPr>
          </a:p>
        </p:txBody>
      </p:sp>
      <p:pic>
        <p:nvPicPr>
          <p:cNvPr id="5" name="Picture 2" descr="Persona example 2">
            <a:extLst>
              <a:ext uri="{FF2B5EF4-FFF2-40B4-BE49-F238E27FC236}">
                <a16:creationId xmlns:a16="http://schemas.microsoft.com/office/drawing/2014/main" id="{FDEB4E18-03A8-5E41-8BD8-A317C2AEA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7954" y="1892596"/>
            <a:ext cx="2380085" cy="140940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7FD1E14-20C9-6E45-878D-4557D4FCAD0A}"/>
              </a:ext>
            </a:extLst>
          </p:cNvPr>
          <p:cNvSpPr txBox="1"/>
          <p:nvPr/>
        </p:nvSpPr>
        <p:spPr>
          <a:xfrm>
            <a:off x="5745193" y="5809325"/>
            <a:ext cx="6446808" cy="415498"/>
          </a:xfrm>
          <a:prstGeom prst="rect">
            <a:avLst/>
          </a:prstGeom>
          <a:noFill/>
        </p:spPr>
        <p:txBody>
          <a:bodyPr wrap="square">
            <a:spAutoFit/>
          </a:bodyPr>
          <a:lstStyle/>
          <a:p>
            <a:r>
              <a:rPr lang="en-US" sz="1050" dirty="0"/>
              <a:t>Photo credit to </a:t>
            </a:r>
            <a:r>
              <a:rPr lang="en-US" sz="1050" dirty="0">
                <a:hlinkClick r:id="rId4"/>
              </a:rPr>
              <a:t>https://www.keepitusable.com/blog/personas-why-is-it-important-to-understand-your-users/</a:t>
            </a:r>
            <a:endParaRPr lang="en-US" sz="1050" dirty="0"/>
          </a:p>
          <a:p>
            <a:r>
              <a:rPr lang="en-US" sz="1050" dirty="0"/>
              <a:t>Credit to </a:t>
            </a:r>
            <a:r>
              <a:rPr lang="en-US" sz="1050" dirty="0">
                <a:hlinkClick r:id="rId4"/>
              </a:rPr>
              <a:t>https://www.keepitusable.com/blog/personas-why-is-it-important-to-understand-your-users/</a:t>
            </a:r>
            <a:r>
              <a:rPr lang="en-US" sz="1050" dirty="0"/>
              <a:t> </a:t>
            </a:r>
          </a:p>
        </p:txBody>
      </p:sp>
    </p:spTree>
    <p:extLst>
      <p:ext uri="{BB962C8B-B14F-4D97-AF65-F5344CB8AC3E}">
        <p14:creationId xmlns:p14="http://schemas.microsoft.com/office/powerpoint/2010/main" val="300435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39486" y="759416"/>
            <a:ext cx="11840704" cy="1016582"/>
          </a:xfrm>
        </p:spPr>
        <p:txBody>
          <a:bodyPr>
            <a:noAutofit/>
          </a:bodyPr>
          <a:lstStyle/>
          <a:p>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966158" y="1892596"/>
            <a:ext cx="10187395"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Введение</a:t>
            </a:r>
            <a:endParaRPr lang="ru-RU" sz="2200" dirty="0">
              <a:solidFill>
                <a:schemeClr val="tx1"/>
              </a:solidFill>
              <a:cs typeface="Calibri"/>
            </a:endParaRPr>
          </a:p>
          <a:p>
            <a:pPr marL="383540" lvl="1" algn="just">
              <a:buFont typeface="Arial" panose="020B0604020202020204" pitchFamily="34" charset="0"/>
              <a:buChar char="•"/>
            </a:pPr>
            <a:r>
              <a:rPr lang="ru-RU" sz="2200" dirty="0">
                <a:solidFill>
                  <a:schemeClr val="tx1"/>
                </a:solidFill>
              </a:rPr>
              <a:t>Комичное происшествие</a:t>
            </a:r>
            <a:endParaRPr lang="ru-RU" sz="2200" dirty="0">
              <a:solidFill>
                <a:schemeClr val="tx1"/>
              </a:solidFill>
              <a:cs typeface="Calibri"/>
            </a:endParaRPr>
          </a:p>
          <a:p>
            <a:pPr marL="566420" lvl="2" algn="just">
              <a:buFont typeface="Arial" panose="020B0604020202020204" pitchFamily="34" charset="0"/>
              <a:buChar char="•"/>
            </a:pPr>
            <a:r>
              <a:rPr lang="ru-RU" sz="2200" dirty="0">
                <a:solidFill>
                  <a:schemeClr val="tx1"/>
                </a:solidFill>
              </a:rPr>
              <a:t>Обеспечить полезный и удобный дизайн</a:t>
            </a:r>
            <a:endParaRPr lang="ru-RU" sz="2200" dirty="0">
              <a:solidFill>
                <a:schemeClr val="tx1"/>
              </a:solidFill>
              <a:cs typeface="Calibri"/>
            </a:endParaRPr>
          </a:p>
          <a:p>
            <a:pPr marL="566420" lvl="2" algn="just">
              <a:buFont typeface="Arial" panose="020B0604020202020204" pitchFamily="34" charset="0"/>
              <a:buChar char="•"/>
            </a:pPr>
            <a:r>
              <a:rPr lang="ru-RU" sz="2200" dirty="0">
                <a:solidFill>
                  <a:schemeClr val="tx1"/>
                </a:solidFill>
              </a:rPr>
              <a:t>Помощь в разработке</a:t>
            </a:r>
            <a:endParaRPr lang="ru-RU" sz="2200" dirty="0">
              <a:solidFill>
                <a:schemeClr val="tx1"/>
              </a:solidFill>
              <a:cs typeface="Calibri"/>
            </a:endParaRPr>
          </a:p>
          <a:p>
            <a:pPr lvl="2" algn="just">
              <a:buFont typeface="Arial" panose="020B0604020202020204" pitchFamily="34" charset="0"/>
              <a:buChar char="•"/>
            </a:pPr>
            <a:r>
              <a:rPr lang="ru-RU" sz="2200" dirty="0">
                <a:solidFill>
                  <a:schemeClr val="tx1"/>
                </a:solidFill>
              </a:rPr>
              <a:t>Провести обзор литературы по персонам</a:t>
            </a:r>
          </a:p>
          <a:p>
            <a:pPr lvl="1" algn="just">
              <a:buFont typeface="Arial" panose="020B0604020202020204" pitchFamily="34" charset="0"/>
              <a:buChar char="•"/>
            </a:pPr>
            <a:r>
              <a:rPr lang="ru-RU" sz="2200" dirty="0">
                <a:solidFill>
                  <a:srgbClr val="FF0000"/>
                </a:solidFill>
              </a:rPr>
              <a:t>Отсутствие прочного эмпирического обоснования</a:t>
            </a:r>
            <a:endParaRPr lang="en-US" sz="2200" dirty="0">
              <a:solidFill>
                <a:srgbClr val="FF0000"/>
              </a:solidFill>
            </a:endParaRPr>
          </a:p>
        </p:txBody>
      </p:sp>
    </p:spTree>
    <p:extLst>
      <p:ext uri="{BB962C8B-B14F-4D97-AF65-F5344CB8AC3E}">
        <p14:creationId xmlns:p14="http://schemas.microsoft.com/office/powerpoint/2010/main" val="258206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47974" y="790414"/>
            <a:ext cx="12073180" cy="970085"/>
          </a:xfrm>
        </p:spPr>
        <p:txBody>
          <a:bodyPr>
            <a:noAutofit/>
          </a:bodyPr>
          <a:lstStyle/>
          <a:p>
            <a:r>
              <a:rPr lang="ru-RU" sz="24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4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793630" y="1892596"/>
            <a:ext cx="10359923" cy="4067938"/>
          </a:xfrm>
          <a:ln>
            <a:noFill/>
          </a:ln>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Методы</a:t>
            </a:r>
            <a:endParaRPr lang="ru-RU" sz="2200" dirty="0">
              <a:solidFill>
                <a:schemeClr val="tx1"/>
              </a:solidFill>
              <a:cs typeface="Calibri"/>
            </a:endParaRPr>
          </a:p>
          <a:p>
            <a:pPr marL="383540" lvl="1">
              <a:buFont typeface="Arial" panose="020B0604020202020204" pitchFamily="34" charset="0"/>
              <a:buChar char="•"/>
            </a:pPr>
            <a:r>
              <a:rPr lang="ru-RU" sz="2200" dirty="0"/>
              <a:t>В этом исследовании…</a:t>
            </a:r>
            <a:endParaRPr lang="ru-RU" sz="2200" dirty="0">
              <a:cs typeface="Calibri"/>
            </a:endParaRPr>
          </a:p>
          <a:p>
            <a:pPr marL="566420" lvl="2">
              <a:buFont typeface="Arial" panose="020B0604020202020204" pitchFamily="34" charset="0"/>
              <a:buChar char="•"/>
            </a:pPr>
            <a:r>
              <a:rPr lang="ru-RU" sz="2200" dirty="0"/>
              <a:t>«</a:t>
            </a:r>
            <a:r>
              <a:rPr lang="ru-RU" sz="2200" dirty="0">
                <a:solidFill>
                  <a:schemeClr val="accent2"/>
                </a:solidFill>
                <a:latin typeface="Calibri"/>
                <a:cs typeface="Calibri"/>
              </a:rPr>
              <a:t>Метод </a:t>
            </a:r>
            <a:r>
              <a:rPr lang="ru-RU" sz="2200" dirty="0" err="1">
                <a:solidFill>
                  <a:schemeClr val="accent2"/>
                </a:solidFill>
                <a:latin typeface="Calibri"/>
                <a:cs typeface="Calibri"/>
              </a:rPr>
              <a:t>Дельфи</a:t>
            </a:r>
            <a:r>
              <a:rPr lang="ru-RU" sz="2200" dirty="0">
                <a:solidFill>
                  <a:schemeClr val="accent2"/>
                </a:solidFill>
                <a:latin typeface="Calibri"/>
                <a:cs typeface="Calibri"/>
              </a:rPr>
              <a:t> </a:t>
            </a:r>
            <a:r>
              <a:rPr lang="ru-RU" sz="2200" dirty="0">
                <a:solidFill>
                  <a:schemeClr val="tx1"/>
                </a:solidFill>
                <a:latin typeface="Calibri"/>
                <a:cs typeface="Calibri"/>
              </a:rPr>
              <a:t>используется для изучения личностей и обеспечения более прочной основы для будущих исследований персон» (</a:t>
            </a:r>
            <a:r>
              <a:rPr lang="ru-RU" sz="2200" dirty="0" err="1">
                <a:solidFill>
                  <a:schemeClr val="tx1"/>
                </a:solidFill>
                <a:latin typeface="Calibri"/>
                <a:cs typeface="Calibri"/>
              </a:rPr>
              <a:t>Miaskiewicz</a:t>
            </a:r>
            <a:r>
              <a:rPr lang="ru-RU" sz="2200" dirty="0">
                <a:solidFill>
                  <a:schemeClr val="tx1"/>
                </a:solidFill>
                <a:latin typeface="Calibri"/>
                <a:cs typeface="Calibri"/>
              </a:rPr>
              <a:t> &amp; </a:t>
            </a:r>
            <a:r>
              <a:rPr lang="ru-RU" sz="2200" dirty="0" err="1">
                <a:solidFill>
                  <a:schemeClr val="tx1"/>
                </a:solidFill>
                <a:latin typeface="Calibri"/>
                <a:cs typeface="Calibri"/>
              </a:rPr>
              <a:t>Kozar</a:t>
            </a:r>
            <a:r>
              <a:rPr lang="ru-RU" sz="2200" dirty="0">
                <a:solidFill>
                  <a:schemeClr val="tx1"/>
                </a:solidFill>
                <a:latin typeface="Calibri"/>
                <a:cs typeface="Calibri"/>
              </a:rPr>
              <a:t>, 2011)</a:t>
            </a:r>
            <a:endParaRPr lang="en-US" sz="2200" dirty="0">
              <a:solidFill>
                <a:schemeClr val="tx1"/>
              </a:solidFill>
              <a:latin typeface="Calibri"/>
              <a:cs typeface="Calibri"/>
            </a:endParaRPr>
          </a:p>
        </p:txBody>
      </p:sp>
    </p:spTree>
    <p:extLst>
      <p:ext uri="{BB962C8B-B14F-4D97-AF65-F5344CB8AC3E}">
        <p14:creationId xmlns:p14="http://schemas.microsoft.com/office/powerpoint/2010/main" val="3820782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199411" y="845021"/>
            <a:ext cx="12037017" cy="892594"/>
          </a:xfrm>
        </p:spPr>
        <p:txBody>
          <a:bodyPr>
            <a:noAutofit/>
          </a:bodyPr>
          <a:lstStyle/>
          <a:p>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828136" y="1892596"/>
            <a:ext cx="10325417" cy="4067938"/>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Методы</a:t>
            </a:r>
          </a:p>
          <a:p>
            <a:pPr lvl="1">
              <a:buFont typeface="Arial" panose="020B0604020202020204" pitchFamily="34" charset="0"/>
              <a:buChar char="•"/>
            </a:pPr>
            <a:r>
              <a:rPr lang="ru-RU" sz="2200" dirty="0"/>
              <a:t>В этом исследовании…</a:t>
            </a:r>
          </a:p>
          <a:p>
            <a:pPr marL="566420" lvl="2">
              <a:buFont typeface="Arial" panose="020B0604020202020204" pitchFamily="34" charset="0"/>
              <a:buChar char="•"/>
            </a:pPr>
            <a:r>
              <a:rPr lang="ru-RU" sz="2200" dirty="0">
                <a:solidFill>
                  <a:schemeClr val="tx1"/>
                </a:solidFill>
                <a:latin typeface="Calibri"/>
                <a:cs typeface="Calibri"/>
              </a:rPr>
              <a:t>«Метод Delphi - это групповой процесс, используемый для поиска, агрегирования и достижения консенсуса в отношении мнений группы экспертов» (</a:t>
            </a:r>
            <a:r>
              <a:rPr lang="ru-RU" sz="2200" dirty="0" err="1">
                <a:solidFill>
                  <a:schemeClr val="tx1"/>
                </a:solidFill>
                <a:latin typeface="Calibri"/>
                <a:cs typeface="Calibri"/>
              </a:rPr>
              <a:t>Schmidt</a:t>
            </a:r>
            <a:r>
              <a:rPr lang="ru-RU" sz="2200" dirty="0">
                <a:solidFill>
                  <a:schemeClr val="tx1"/>
                </a:solidFill>
                <a:latin typeface="Calibri"/>
                <a:cs typeface="Calibri"/>
              </a:rPr>
              <a:t>, 1997; цитируется по </a:t>
            </a:r>
            <a:r>
              <a:rPr lang="ru-RU" sz="2200" dirty="0" err="1">
                <a:solidFill>
                  <a:schemeClr val="tx1"/>
                </a:solidFill>
                <a:latin typeface="Calibri"/>
                <a:cs typeface="Calibri"/>
              </a:rPr>
              <a:t>Miaskiewicz</a:t>
            </a:r>
            <a:r>
              <a:rPr lang="ru-RU" sz="2200" dirty="0">
                <a:solidFill>
                  <a:schemeClr val="tx1"/>
                </a:solidFill>
                <a:latin typeface="Calibri"/>
                <a:cs typeface="Calibri"/>
              </a:rPr>
              <a:t> &amp; </a:t>
            </a:r>
            <a:r>
              <a:rPr lang="ru-RU" sz="2200" dirty="0" err="1">
                <a:solidFill>
                  <a:schemeClr val="tx1"/>
                </a:solidFill>
                <a:latin typeface="Calibri"/>
                <a:cs typeface="Calibri"/>
              </a:rPr>
              <a:t>Kozar</a:t>
            </a:r>
            <a:r>
              <a:rPr lang="ru-RU" sz="2200" dirty="0">
                <a:solidFill>
                  <a:schemeClr val="tx1"/>
                </a:solidFill>
                <a:latin typeface="Calibri"/>
                <a:cs typeface="Calibri"/>
              </a:rPr>
              <a:t>, 2011)».</a:t>
            </a:r>
            <a:endParaRPr lang="en-US" sz="2200" dirty="0">
              <a:solidFill>
                <a:schemeClr val="tx1"/>
              </a:solidFill>
              <a:latin typeface="Calibri"/>
              <a:cs typeface="Calibri"/>
            </a:endParaRPr>
          </a:p>
        </p:txBody>
      </p:sp>
    </p:spTree>
    <p:extLst>
      <p:ext uri="{BB962C8B-B14F-4D97-AF65-F5344CB8AC3E}">
        <p14:creationId xmlns:p14="http://schemas.microsoft.com/office/powerpoint/2010/main" val="3388734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B184B-4CD3-4064-B64D-354F5EA85828}"/>
              </a:ext>
            </a:extLst>
          </p:cNvPr>
          <p:cNvSpPr>
            <a:spLocks noGrp="1"/>
          </p:cNvSpPr>
          <p:nvPr>
            <p:ph type="title"/>
          </p:nvPr>
        </p:nvSpPr>
        <p:spPr>
          <a:xfrm>
            <a:off x="263472" y="836908"/>
            <a:ext cx="11928528" cy="908094"/>
          </a:xfrm>
        </p:spPr>
        <p:txBody>
          <a:bodyPr>
            <a:noAutofit/>
          </a:bodyPr>
          <a:lstStyle/>
          <a:p>
            <a:r>
              <a:rPr lang="ru-RU" sz="2000" b="1" dirty="0">
                <a:solidFill>
                  <a:schemeClr val="tx1"/>
                </a:solidFill>
                <a:latin typeface="Calibri"/>
                <a:cs typeface="Calibri"/>
              </a:rPr>
              <a:t>Персоны и дизайн, ориентированный на пользователя: как персоны могут принести пользу процессам разработки продукта?</a:t>
            </a:r>
            <a:endParaRPr lang="en-US" sz="2000" b="1" dirty="0">
              <a:solidFill>
                <a:schemeClr val="tx1"/>
              </a:solidFill>
              <a:latin typeface="Calibri"/>
              <a:cs typeface="Calibri"/>
            </a:endParaRPr>
          </a:p>
        </p:txBody>
      </p:sp>
      <p:sp>
        <p:nvSpPr>
          <p:cNvPr id="6" name="Content Placeholder 5">
            <a:extLst>
              <a:ext uri="{FF2B5EF4-FFF2-40B4-BE49-F238E27FC236}">
                <a16:creationId xmlns:a16="http://schemas.microsoft.com/office/drawing/2014/main" id="{9DCE7DD5-21BC-4499-86E1-96EA8949B746}"/>
              </a:ext>
            </a:extLst>
          </p:cNvPr>
          <p:cNvSpPr>
            <a:spLocks noGrp="1"/>
          </p:cNvSpPr>
          <p:nvPr>
            <p:ph sz="quarter" idx="4"/>
          </p:nvPr>
        </p:nvSpPr>
        <p:spPr>
          <a:xfrm>
            <a:off x="690114" y="1915064"/>
            <a:ext cx="10463440" cy="4045470"/>
          </a:xfrm>
        </p:spPr>
        <p:txBody>
          <a:bodyPr vert="horz" lIns="0" tIns="45720" rIns="0" bIns="45720" rtlCol="0" anchor="t">
            <a:normAutofit/>
          </a:bodyPr>
          <a:lstStyle/>
          <a:p>
            <a:pPr>
              <a:buFont typeface="Arial" panose="020B0604020202020204" pitchFamily="34" charset="0"/>
              <a:buChar char="•"/>
            </a:pPr>
            <a:r>
              <a:rPr lang="ru-RU" sz="2200" dirty="0">
                <a:solidFill>
                  <a:schemeClr val="tx1"/>
                </a:solidFill>
              </a:rPr>
              <a:t> Полученные результаты</a:t>
            </a:r>
          </a:p>
          <a:p>
            <a:pPr lvl="1">
              <a:buFont typeface="Arial" panose="020B0604020202020204" pitchFamily="34" charset="0"/>
              <a:buChar char="•"/>
            </a:pPr>
            <a:r>
              <a:rPr lang="ru-RU" sz="2200" dirty="0">
                <a:solidFill>
                  <a:schemeClr val="tx1"/>
                </a:solidFill>
              </a:rPr>
              <a:t>Расхождения во мнениях о пользе персон</a:t>
            </a:r>
          </a:p>
          <a:p>
            <a:pPr lvl="1">
              <a:buFont typeface="Arial" panose="020B0604020202020204" pitchFamily="34" charset="0"/>
              <a:buChar char="•"/>
            </a:pPr>
            <a:r>
              <a:rPr lang="ru-RU" sz="2200" dirty="0">
                <a:solidFill>
                  <a:schemeClr val="tx1"/>
                </a:solidFill>
              </a:rPr>
              <a:t>Умеренный консенсус среди экспертов о преимуществах персон</a:t>
            </a:r>
            <a:endParaRPr lang="en-US" sz="2200" dirty="0">
              <a:solidFill>
                <a:schemeClr val="tx1"/>
              </a:solidFill>
            </a:endParaRPr>
          </a:p>
        </p:txBody>
      </p:sp>
    </p:spTree>
    <p:extLst>
      <p:ext uri="{BB962C8B-B14F-4D97-AF65-F5344CB8AC3E}">
        <p14:creationId xmlns:p14="http://schemas.microsoft.com/office/powerpoint/2010/main" val="1337155636"/>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PPT_Template</Template>
  <TotalTime>1368</TotalTime>
  <Words>1259</Words>
  <Application>Microsoft Macintosh PowerPoint</Application>
  <PresentationFormat>Широкоэкранный</PresentationFormat>
  <Paragraphs>145</Paragraphs>
  <Slides>17</Slides>
  <Notes>16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AdvTimes</vt:lpstr>
      <vt:lpstr>Arial</vt:lpstr>
      <vt:lpstr>Calibri</vt:lpstr>
      <vt:lpstr>Calibri Light</vt:lpstr>
      <vt:lpstr>Retrospektyvinė</vt:lpstr>
      <vt:lpstr>«Сервис-дизайн подход в развитии сестринских услуг»  Пример разработки</vt:lpstr>
      <vt:lpstr> Пример 1</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Персоны и дизайн, ориентированный на пользователя: как персоны могут принести пользу процессам разработки продукта?</vt:lpstr>
      <vt:lpstr>Спасибо! </vt:lpstr>
      <vt:lpstr>Ссылки</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173</cp:revision>
  <dcterms:created xsi:type="dcterms:W3CDTF">2021-02-03T14:20:44Z</dcterms:created>
  <dcterms:modified xsi:type="dcterms:W3CDTF">2023-01-10T17:00:24Z</dcterms:modified>
</cp:coreProperties>
</file>