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322" r:id="rId3"/>
    <p:sldId id="301" r:id="rId4"/>
    <p:sldId id="302" r:id="rId5"/>
    <p:sldId id="300" r:id="rId6"/>
    <p:sldId id="259" r:id="rId7"/>
    <p:sldId id="303" r:id="rId8"/>
    <p:sldId id="304" r:id="rId9"/>
    <p:sldId id="307" r:id="rId10"/>
    <p:sldId id="305" r:id="rId11"/>
    <p:sldId id="308" r:id="rId12"/>
    <p:sldId id="309" r:id="rId13"/>
    <p:sldId id="306" r:id="rId14"/>
    <p:sldId id="312" r:id="rId15"/>
    <p:sldId id="310" r:id="rId16"/>
    <p:sldId id="313" r:id="rId17"/>
    <p:sldId id="314" r:id="rId18"/>
    <p:sldId id="317" r:id="rId19"/>
    <p:sldId id="318" r:id="rId20"/>
    <p:sldId id="319"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58" autoAdjust="0"/>
    <p:restoredTop sz="94660"/>
  </p:normalViewPr>
  <p:slideViewPr>
    <p:cSldViewPr snapToGrid="0">
      <p:cViewPr varScale="1">
        <p:scale>
          <a:sx n="111" d="100"/>
          <a:sy n="111" d="100"/>
        </p:scale>
        <p:origin x="480" y="208"/>
      </p:cViewPr>
      <p:guideLst>
        <p:guide orient="horz" pos="6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6E4EA-A592-4B3C-84B8-EB43BD280C89}" type="datetimeFigureOut">
              <a:rPr lang="en-US" smtClean="0"/>
              <a:t>1/10/23</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53B9C-3A07-45FE-922C-29F3E73C4F53}" type="slidenum">
              <a:rPr lang="en-US" smtClean="0"/>
              <a:t>‹#›</a:t>
            </a:fld>
            <a:endParaRPr lang="en-US"/>
          </a:p>
        </p:txBody>
      </p:sp>
    </p:spTree>
    <p:extLst>
      <p:ext uri="{BB962C8B-B14F-4D97-AF65-F5344CB8AC3E}">
        <p14:creationId xmlns:p14="http://schemas.microsoft.com/office/powerpoint/2010/main" val="125036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79" y="1557225"/>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70C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2"/>
          <a:stretch>
            <a:fillRect/>
          </a:stretch>
        </p:blipFill>
        <p:spPr>
          <a:xfrm>
            <a:off x="15" y="161322"/>
            <a:ext cx="3352799" cy="714978"/>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4B91A6DE-4906-4E8E-B059-08E1ACFD3DC2}"/>
              </a:ext>
            </a:extLst>
          </p:cNvPr>
          <p:cNvPicPr>
            <a:picLocks noChangeAspect="1"/>
          </p:cNvPicPr>
          <p:nvPr userDrawn="1"/>
        </p:nvPicPr>
        <p:blipFill>
          <a:blip r:embed="rId3"/>
          <a:stretch>
            <a:fillRect/>
          </a:stretch>
        </p:blipFill>
        <p:spPr>
          <a:xfrm>
            <a:off x="10492959" y="159116"/>
            <a:ext cx="1330982" cy="769881"/>
          </a:xfrm>
          <a:prstGeom prst="rect">
            <a:avLst/>
          </a:prstGeom>
        </p:spPr>
      </p:pic>
    </p:spTree>
    <p:extLst>
      <p:ext uri="{BB962C8B-B14F-4D97-AF65-F5344CB8AC3E}">
        <p14:creationId xmlns:p14="http://schemas.microsoft.com/office/powerpoint/2010/main" val="3392601653"/>
      </p:ext>
    </p:extLst>
  </p:cSld>
  <p:clrMapOvr>
    <a:masterClrMapping/>
  </p:clrMapOvr>
  <p:extLst>
    <p:ext uri="{DCECCB84-F9BA-43D5-87BE-67443E8EF086}">
      <p15:sldGuideLst xmlns:p15="http://schemas.microsoft.com/office/powerpoint/2012/main">
        <p15:guide id="1" orient="horz" pos="720" userDrawn="1">
          <p15:clr>
            <a:srgbClr val="FBAE40"/>
          </p15:clr>
        </p15:guide>
        <p15:guide id="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263611" y="970494"/>
            <a:ext cx="11277600" cy="808963"/>
          </a:xfrm>
        </p:spPr>
        <p:txBody>
          <a:bodyPr/>
          <a:lstStyle>
            <a:lvl1pPr marL="0" algn="ctr">
              <a:defRPr sz="4400"/>
            </a:lvl1p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383660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304800" y="893766"/>
            <a:ext cx="11261124" cy="682917"/>
          </a:xfrm>
        </p:spPr>
        <p:txBody>
          <a:bodyPr/>
          <a:lstStyle>
            <a:lvl1pPr algn="ctr">
              <a:defRPr/>
            </a:lvl1pPr>
          </a:lstStyle>
          <a:p>
            <a:r>
              <a:rPr lang="lt-LT"/>
              <a:t>Spustelėję redag. ruoš. pavad. stilių</a:t>
            </a:r>
            <a:endParaRPr lang="en-US" dirty="0"/>
          </a:p>
        </p:txBody>
      </p:sp>
      <p:sp>
        <p:nvSpPr>
          <p:cNvPr id="3" name="Text Placeholder 2"/>
          <p:cNvSpPr>
            <a:spLocks noGrp="1"/>
          </p:cNvSpPr>
          <p:nvPr>
            <p:ph type="body" idx="1"/>
          </p:nvPr>
        </p:nvSpPr>
        <p:spPr>
          <a:xfrm>
            <a:off x="304800" y="1846052"/>
            <a:ext cx="5730240"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304800" y="2619388"/>
            <a:ext cx="5730240" cy="3341145"/>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5348004"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217920" y="2619388"/>
            <a:ext cx="5348004" cy="3341146"/>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84304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sirinktinis make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Tree>
    <p:extLst>
      <p:ext uri="{BB962C8B-B14F-4D97-AF65-F5344CB8AC3E}">
        <p14:creationId xmlns:p14="http://schemas.microsoft.com/office/powerpoint/2010/main" val="373354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88796" y="2142111"/>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2"/>
          <a:stretch>
            <a:fillRect/>
          </a:stretch>
        </p:blipFill>
        <p:spPr>
          <a:xfrm>
            <a:off x="15" y="127774"/>
            <a:ext cx="3519577" cy="750543"/>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3" name="Picture 2">
            <a:extLst>
              <a:ext uri="{FF2B5EF4-FFF2-40B4-BE49-F238E27FC236}">
                <a16:creationId xmlns:a16="http://schemas.microsoft.com/office/drawing/2014/main" id="{11F1D42B-C63A-4E8A-B953-0F567EEA1BE1}"/>
              </a:ext>
            </a:extLst>
          </p:cNvPr>
          <p:cNvPicPr>
            <a:picLocks noChangeAspect="1"/>
          </p:cNvPicPr>
          <p:nvPr userDrawn="1"/>
        </p:nvPicPr>
        <p:blipFill>
          <a:blip r:embed="rId3"/>
          <a:stretch>
            <a:fillRect/>
          </a:stretch>
        </p:blipFill>
        <p:spPr>
          <a:xfrm>
            <a:off x="10432871" y="127774"/>
            <a:ext cx="1297550" cy="750543"/>
          </a:xfrm>
          <a:prstGeom prst="rect">
            <a:avLst/>
          </a:prstGeom>
        </p:spPr>
      </p:pic>
    </p:spTree>
    <p:extLst>
      <p:ext uri="{BB962C8B-B14F-4D97-AF65-F5344CB8AC3E}">
        <p14:creationId xmlns:p14="http://schemas.microsoft.com/office/powerpoint/2010/main" val="162688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3611" y="970494"/>
            <a:ext cx="11170508" cy="808963"/>
          </a:xfrm>
          <a:prstGeom prst="rect">
            <a:avLst/>
          </a:prstGeom>
        </p:spPr>
        <p:txBody>
          <a:bodyPr vert="horz" lIns="91440" tIns="45720" rIns="91440" bIns="45720" rtlCol="0" anchor="b">
            <a:normAutofit/>
          </a:bodyPr>
          <a:lstStyle/>
          <a:p>
            <a:r>
              <a:rPr lang="lt-LT" dirty="0"/>
              <a:t>Spustelėję </a:t>
            </a:r>
            <a:r>
              <a:rPr lang="lt-LT" dirty="0" err="1"/>
              <a:t>redag</a:t>
            </a:r>
            <a:r>
              <a:rPr lang="lt-LT" dirty="0"/>
              <a:t>. ruoš. pavad. stilių</a:t>
            </a:r>
            <a:endParaRPr lang="en-US" dirty="0"/>
          </a:p>
        </p:txBody>
      </p:sp>
      <p:sp>
        <p:nvSpPr>
          <p:cNvPr id="3" name="Text Placeholder 2"/>
          <p:cNvSpPr>
            <a:spLocks noGrp="1"/>
          </p:cNvSpPr>
          <p:nvPr>
            <p:ph type="body" idx="1"/>
          </p:nvPr>
        </p:nvSpPr>
        <p:spPr>
          <a:xfrm>
            <a:off x="263611" y="1845734"/>
            <a:ext cx="11277600" cy="4023360"/>
          </a:xfrm>
          <a:prstGeom prst="rect">
            <a:avLst/>
          </a:prstGeom>
        </p:spPr>
        <p:txBody>
          <a:bodyPr vert="horz" lIns="0" tIns="45720" rIns="0" bIns="45720" rtlCol="0">
            <a:normAutofit/>
          </a:bodyPr>
          <a:lstStyle/>
          <a:p>
            <a:pPr lvl="0"/>
            <a:r>
              <a:rPr lang="lt-LT" dirty="0"/>
              <a:t>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7"/>
          <a:stretch>
            <a:fillRect/>
          </a:stretch>
        </p:blipFill>
        <p:spPr>
          <a:xfrm>
            <a:off x="0" y="125249"/>
            <a:ext cx="3519577" cy="750543"/>
          </a:xfrm>
          <a:prstGeom prst="rect">
            <a:avLst/>
          </a:prstGeom>
        </p:spPr>
      </p:pic>
      <p:sp>
        <p:nvSpPr>
          <p:cNvPr id="8" name="TextBox 7"/>
          <p:cNvSpPr txBox="1"/>
          <p:nvPr userDrawn="1"/>
        </p:nvSpPr>
        <p:spPr>
          <a:xfrm>
            <a:off x="263611" y="6305977"/>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ACDC2833-4B21-4E16-88A8-EE218A7DAEA7}"/>
              </a:ext>
            </a:extLst>
          </p:cNvPr>
          <p:cNvPicPr>
            <a:picLocks noChangeAspect="1"/>
          </p:cNvPicPr>
          <p:nvPr userDrawn="1"/>
        </p:nvPicPr>
        <p:blipFill>
          <a:blip r:embed="rId8"/>
          <a:stretch>
            <a:fillRect/>
          </a:stretch>
        </p:blipFill>
        <p:spPr>
          <a:xfrm>
            <a:off x="10607193" y="139107"/>
            <a:ext cx="1322733" cy="765110"/>
          </a:xfrm>
          <a:prstGeom prst="rect">
            <a:avLst/>
          </a:prstGeom>
        </p:spPr>
      </p:pic>
    </p:spTree>
    <p:extLst>
      <p:ext uri="{BB962C8B-B14F-4D97-AF65-F5344CB8AC3E}">
        <p14:creationId xmlns:p14="http://schemas.microsoft.com/office/powerpoint/2010/main" val="4292309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Lst>
  <p:txStyles>
    <p:titleStyle>
      <a:lvl1pPr algn="l" defTabSz="914400" rtl="0" eaLnBrk="1" latinLnBrk="0" hangingPunct="1">
        <a:lnSpc>
          <a:spcPct val="85000"/>
        </a:lnSpc>
        <a:spcBef>
          <a:spcPct val="0"/>
        </a:spcBef>
        <a:buNone/>
        <a:defRPr sz="4800" kern="1200" spc="-50" baseline="0">
          <a:solidFill>
            <a:srgbClr val="0070C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4181283" y="960700"/>
            <a:ext cx="7380834" cy="2216900"/>
          </a:xfrm>
        </p:spPr>
        <p:txBody>
          <a:bodyPr>
            <a:normAutofit/>
          </a:bodyPr>
          <a:lstStyle/>
          <a:p>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“Service design approach in the development of nursing services”</a:t>
            </a:r>
            <a:br>
              <a:rPr lang="fi-FI" sz="2400">
                <a:solidFill>
                  <a:srgbClr val="244061"/>
                </a:solidFill>
                <a:effectLst/>
                <a:latin typeface="Calibri" panose="020F0502020204030204" pitchFamily="34" charset="0"/>
                <a:ea typeface="Calibri" panose="020F0502020204030204" pitchFamily="34" charset="0"/>
                <a:cs typeface="Times New Roman" panose="02020603050405020304" pitchFamily="18" charset="0"/>
              </a:rPr>
            </a:br>
            <a:br>
              <a:rPr lang="fi-FI" sz="2400">
                <a:solidFill>
                  <a:srgbClr val="244061"/>
                </a:solidFill>
                <a:effectLst/>
                <a:latin typeface="Calibri" panose="020F0502020204030204" pitchFamily="34" charset="0"/>
                <a:ea typeface="Calibri" panose="020F0502020204030204" pitchFamily="34" charset="0"/>
                <a:cs typeface="Times New Roman" panose="02020603050405020304" pitchFamily="18" charset="0"/>
              </a:rPr>
            </a:br>
            <a:r>
              <a:rPr lang="fi-FI" sz="2400">
                <a:solidFill>
                  <a:srgbClr val="0070C0"/>
                </a:solidFill>
                <a:latin typeface="+mn-lt"/>
                <a:cs typeface="Times New Roman"/>
              </a:rPr>
              <a:t>Patient</a:t>
            </a:r>
            <a:r>
              <a:rPr lang="fi-FI" sz="2400" dirty="0">
                <a:solidFill>
                  <a:srgbClr val="0070C0"/>
                </a:solidFill>
                <a:latin typeface="+mn-lt"/>
                <a:cs typeface="Times New Roman"/>
              </a:rPr>
              <a:t> Journey Method for Integrated Service Design</a:t>
            </a:r>
            <a:br>
              <a:rPr lang="fi-FI" sz="2400" b="1" dirty="0">
                <a:latin typeface="+mn-lt"/>
                <a:cs typeface="Times New Roman" panose="02020603050405020304" pitchFamily="18" charset="0"/>
              </a:rPr>
            </a:br>
            <a:br>
              <a:rPr lang="fi-FI" sz="2400" b="1" dirty="0">
                <a:latin typeface="+mn-lt"/>
                <a:cs typeface="Times New Roman" panose="02020603050405020304" pitchFamily="18" charset="0"/>
              </a:rPr>
            </a:br>
            <a:r>
              <a:rPr lang="fi-FI" sz="2400" dirty="0">
                <a:latin typeface="+mn-lt"/>
                <a:cs typeface="Times New Roman"/>
              </a:rPr>
              <a:t>Example of Service Design use (Nursing)</a:t>
            </a:r>
            <a:endParaRPr lang="en-US" sz="2400" dirty="0">
              <a:latin typeface="+mn-lt"/>
              <a:cs typeface="Times New Roman"/>
            </a:endParaRPr>
          </a:p>
        </p:txBody>
      </p:sp>
      <p:sp>
        <p:nvSpPr>
          <p:cNvPr id="3" name="Antrinis pavadinimas 2"/>
          <p:cNvSpPr>
            <a:spLocks noGrp="1"/>
          </p:cNvSpPr>
          <p:nvPr>
            <p:ph type="subTitle" idx="1"/>
          </p:nvPr>
        </p:nvSpPr>
        <p:spPr>
          <a:xfrm>
            <a:off x="1044080" y="4501559"/>
            <a:ext cx="9879734" cy="1605327"/>
          </a:xfrm>
        </p:spPr>
        <p:txBody>
          <a:bodyPr vert="horz" lIns="91440" tIns="45720" rIns="91440" bIns="45720" rtlCol="0" anchor="t">
            <a:noAutofit/>
          </a:bodyPr>
          <a:lstStyle/>
          <a:p>
            <a:r>
              <a:rPr lang="fi-FI" sz="1500" spc="-50" dirty="0">
                <a:latin typeface="+mn-lt"/>
                <a:ea typeface="+mj-ea"/>
                <a:cs typeface="Times New Roman"/>
              </a:rPr>
              <a:t>thóra b. Hafsteinsdóttir, rn, Phd, Senior researcher, </a:t>
            </a:r>
            <a:endParaRPr lang="fi-FI" sz="1500" spc="-50" dirty="0">
              <a:latin typeface="+mn-lt"/>
              <a:ea typeface="+mj-ea"/>
              <a:cs typeface="Times New Roman" panose="02020603050405020304" pitchFamily="18" charset="0"/>
            </a:endParaRPr>
          </a:p>
          <a:p>
            <a:r>
              <a:rPr lang="fi-FI" sz="1500" spc="-50" dirty="0">
                <a:latin typeface="+mn-lt"/>
                <a:ea typeface="+mj-ea"/>
                <a:cs typeface="Times New Roman"/>
              </a:rPr>
              <a:t>umc Utrecht</a:t>
            </a:r>
            <a:r>
              <a:rPr lang="en-US" sz="1500" spc="-50" dirty="0">
                <a:latin typeface="+mn-lt"/>
                <a:ea typeface="+mj-ea"/>
                <a:cs typeface="Times New Roman"/>
              </a:rPr>
              <a:t>, Nederland</a:t>
            </a:r>
            <a:endParaRPr lang="ru-RU" sz="1500" spc="-50" dirty="0">
              <a:latin typeface="+mn-lt"/>
              <a:ea typeface="+mj-ea"/>
              <a:cs typeface="Times New Roman"/>
            </a:endParaRPr>
          </a:p>
        </p:txBody>
      </p:sp>
      <p:sp>
        <p:nvSpPr>
          <p:cNvPr id="6" name="Pavadinimas 1">
            <a:extLst>
              <a:ext uri="{FF2B5EF4-FFF2-40B4-BE49-F238E27FC236}">
                <a16:creationId xmlns:a16="http://schemas.microsoft.com/office/drawing/2014/main" id="{B05CA226-12A4-4BC2-8D4F-B0B83D09FD25}"/>
              </a:ext>
            </a:extLst>
          </p:cNvPr>
          <p:cNvSpPr txBox="1">
            <a:spLocks/>
          </p:cNvSpPr>
          <p:nvPr/>
        </p:nvSpPr>
        <p:spPr>
          <a:xfrm>
            <a:off x="526093" y="1245140"/>
            <a:ext cx="3241235" cy="2782365"/>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rgbClr val="0070C0"/>
                </a:solidFill>
                <a:latin typeface="+mj-lt"/>
                <a:ea typeface="+mj-ea"/>
                <a:cs typeface="+mj-cs"/>
              </a:defRPr>
            </a:lvl1pPr>
          </a:lstStyle>
          <a:p>
            <a:r>
              <a:rPr lang="en-US" sz="19900"/>
              <a:t>0C</a:t>
            </a:r>
            <a:endParaRPr lang="en-US" sz="19900" dirty="0"/>
          </a:p>
        </p:txBody>
      </p:sp>
    </p:spTree>
    <p:extLst>
      <p:ext uri="{BB962C8B-B14F-4D97-AF65-F5344CB8AC3E}">
        <p14:creationId xmlns:p14="http://schemas.microsoft.com/office/powerpoint/2010/main" val="209020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0" y="439271"/>
            <a:ext cx="11277600" cy="808963"/>
          </a:xfrm>
        </p:spPr>
        <p:txBody>
          <a:bodyPr>
            <a:noAutofit/>
          </a:bodyPr>
          <a:lstStyle/>
          <a:p>
            <a:r>
              <a:rPr lang="en-US" sz="3600" b="1" dirty="0">
                <a:latin typeface="Calibri"/>
                <a:cs typeface="Times New Roman"/>
              </a:rPr>
              <a:t>Results</a:t>
            </a:r>
            <a:endParaRPr lang="en-US" sz="3600" dirty="0">
              <a:solidFill>
                <a:schemeClr val="tx1"/>
              </a:solidFill>
              <a:latin typeface="Calibri"/>
              <a:cs typeface="Times New Roman"/>
            </a:endParaRPr>
          </a:p>
        </p:txBody>
      </p:sp>
      <p:sp>
        <p:nvSpPr>
          <p:cNvPr id="3" name="Turinio vietos rezervavimo ženklas 2"/>
          <p:cNvSpPr>
            <a:spLocks noGrp="1"/>
          </p:cNvSpPr>
          <p:nvPr>
            <p:ph idx="1"/>
          </p:nvPr>
        </p:nvSpPr>
        <p:spPr>
          <a:xfrm>
            <a:off x="824344" y="2083850"/>
            <a:ext cx="10543311" cy="4023360"/>
          </a:xfrm>
        </p:spPr>
        <p:txBody>
          <a:bodyPr vert="horz" lIns="0" tIns="45720" rIns="0" bIns="45720" rtlCol="0" anchor="t">
            <a:normAutofit/>
          </a:bodyPr>
          <a:lstStyle/>
          <a:p>
            <a:r>
              <a:rPr lang="en-US" sz="1800" dirty="0"/>
              <a:t>To answer the research questions </a:t>
            </a:r>
            <a:r>
              <a:rPr lang="en-US" sz="1800" dirty="0">
                <a:solidFill>
                  <a:srgbClr val="FF0000"/>
                </a:solidFill>
              </a:rPr>
              <a:t>an </a:t>
            </a:r>
            <a:r>
              <a:rPr lang="en-US" sz="1800" b="1" i="1" dirty="0">
                <a:solidFill>
                  <a:srgbClr val="FF0000"/>
                </a:solidFill>
              </a:rPr>
              <a:t>inductive case study</a:t>
            </a:r>
            <a:r>
              <a:rPr lang="en-US" sz="1800" dirty="0">
                <a:solidFill>
                  <a:srgbClr val="FF0000"/>
                </a:solidFill>
              </a:rPr>
              <a:t> </a:t>
            </a:r>
            <a:r>
              <a:rPr lang="en-US" sz="1800" dirty="0"/>
              <a:t>methodology was used </a:t>
            </a:r>
            <a:r>
              <a:rPr lang="en-US" sz="1800" i="1" dirty="0"/>
              <a:t>(Eisenhardt 1989</a:t>
            </a:r>
            <a:r>
              <a:rPr lang="en-US" sz="1800" dirty="0"/>
              <a:t>). </a:t>
            </a:r>
            <a:endParaRPr lang="en-US" sz="1800" dirty="0">
              <a:cs typeface="Calibri"/>
            </a:endParaRPr>
          </a:p>
          <a:p>
            <a:r>
              <a:rPr lang="en-US" sz="1800" b="1" i="1" dirty="0"/>
              <a:t>Research method</a:t>
            </a:r>
            <a:endParaRPr lang="en-US" sz="1800" b="1" i="1" dirty="0">
              <a:cs typeface="Calibri"/>
            </a:endParaRPr>
          </a:p>
          <a:p>
            <a:r>
              <a:rPr lang="en-US" sz="1800" dirty="0"/>
              <a:t>We collected data through </a:t>
            </a:r>
            <a:r>
              <a:rPr lang="en-US" sz="1800" b="1" i="1" dirty="0">
                <a:solidFill>
                  <a:srgbClr val="FF0000"/>
                </a:solidFill>
              </a:rPr>
              <a:t>desk study, observations and semi-structured interview</a:t>
            </a:r>
            <a:r>
              <a:rPr lang="en-US" sz="1800" b="1" i="1" dirty="0"/>
              <a:t>s </a:t>
            </a:r>
            <a:r>
              <a:rPr lang="en-US" sz="1800" dirty="0"/>
              <a:t>and data were gathered (3 months summer 2017). </a:t>
            </a:r>
            <a:endParaRPr lang="en-US" sz="1800" dirty="0">
              <a:cs typeface="Calibri"/>
            </a:endParaRPr>
          </a:p>
          <a:p>
            <a:r>
              <a:rPr lang="en-US" sz="1800" dirty="0"/>
              <a:t>Interviews have been used to obtain deep insights into the feelings of the patients. This yielded unique information, as the interviewers had the possibility to react to the answers and probe deeper (</a:t>
            </a:r>
            <a:r>
              <a:rPr lang="en-US" sz="1800" i="1" dirty="0"/>
              <a:t>Sanders and Stappers 2012</a:t>
            </a:r>
            <a:r>
              <a:rPr lang="en-US" sz="1800" dirty="0"/>
              <a:t>). </a:t>
            </a:r>
            <a:endParaRPr lang="en-US" sz="1800" dirty="0">
              <a:cs typeface="Calibri"/>
            </a:endParaRPr>
          </a:p>
        </p:txBody>
      </p:sp>
    </p:spTree>
    <p:extLst>
      <p:ext uri="{BB962C8B-B14F-4D97-AF65-F5344CB8AC3E}">
        <p14:creationId xmlns:p14="http://schemas.microsoft.com/office/powerpoint/2010/main" val="276823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86680" y="785198"/>
            <a:ext cx="11277600" cy="443655"/>
          </a:xfrm>
        </p:spPr>
        <p:txBody>
          <a:bodyPr>
            <a:normAutofit fontScale="90000"/>
          </a:bodyPr>
          <a:lstStyle/>
          <a:p>
            <a:r>
              <a:rPr lang="en-US" sz="2800" b="1" dirty="0">
                <a:latin typeface="Calibri"/>
                <a:cs typeface="Calibri"/>
              </a:rPr>
              <a:t>Results: </a:t>
            </a:r>
            <a:r>
              <a:rPr lang="en-US" sz="2800" b="1" dirty="0">
                <a:solidFill>
                  <a:srgbClr val="FF0000"/>
                </a:solidFill>
                <a:latin typeface="Calibri"/>
                <a:cs typeface="Calibri"/>
              </a:rPr>
              <a:t>Patient Journey Method</a:t>
            </a:r>
            <a:endParaRPr lang="en-US" sz="2800" dirty="0">
              <a:solidFill>
                <a:srgbClr val="FF0000"/>
              </a:solidFill>
              <a:latin typeface="Calibri"/>
              <a:cs typeface="Calibri"/>
            </a:endParaRPr>
          </a:p>
        </p:txBody>
      </p:sp>
      <p:sp>
        <p:nvSpPr>
          <p:cNvPr id="3" name="Turinio vietos rezervavimo ženklas 2"/>
          <p:cNvSpPr>
            <a:spLocks noGrp="1"/>
          </p:cNvSpPr>
          <p:nvPr>
            <p:ph idx="1"/>
          </p:nvPr>
        </p:nvSpPr>
        <p:spPr>
          <a:xfrm>
            <a:off x="385271" y="2059739"/>
            <a:ext cx="5147427" cy="4013063"/>
          </a:xfrm>
        </p:spPr>
        <p:txBody>
          <a:bodyPr vert="horz" lIns="0" tIns="45720" rIns="0" bIns="45720" rtlCol="0" anchor="t">
            <a:noAutofit/>
          </a:bodyPr>
          <a:lstStyle/>
          <a:p>
            <a:r>
              <a:rPr lang="en-US" sz="1600" dirty="0"/>
              <a:t>As a result, we framed the journey mapping process according to four distinct versions of the journey artefacts that were created:</a:t>
            </a:r>
            <a:endParaRPr lang="en-US" sz="1600" dirty="0">
              <a:cs typeface="Calibri"/>
            </a:endParaRPr>
          </a:p>
          <a:p>
            <a:r>
              <a:rPr lang="en-US" sz="1600" dirty="0"/>
              <a:t>(1) the VCE protocol overview: </a:t>
            </a:r>
            <a:r>
              <a:rPr lang="en-US" sz="1600" b="1" dirty="0">
                <a:solidFill>
                  <a:srgbClr val="FF0000"/>
                </a:solidFill>
              </a:rPr>
              <a:t>Desk study; </a:t>
            </a:r>
            <a:endParaRPr lang="en-US" sz="1600" b="1" dirty="0">
              <a:solidFill>
                <a:srgbClr val="FF0000"/>
              </a:solidFill>
              <a:cs typeface="Calibri"/>
            </a:endParaRPr>
          </a:p>
          <a:p>
            <a:r>
              <a:rPr lang="en-US" sz="1600" dirty="0"/>
              <a:t>(2) t</a:t>
            </a:r>
            <a:r>
              <a:rPr lang="en-US" sz="1600" b="1" dirty="0">
                <a:solidFill>
                  <a:srgbClr val="FF0000"/>
                </a:solidFill>
              </a:rPr>
              <a:t>he sketch </a:t>
            </a:r>
            <a:r>
              <a:rPr lang="en-US" sz="1600" dirty="0"/>
              <a:t>of the patient journey; </a:t>
            </a:r>
            <a:endParaRPr lang="en-US" sz="1600" dirty="0">
              <a:cs typeface="Calibri"/>
            </a:endParaRPr>
          </a:p>
          <a:p>
            <a:r>
              <a:rPr lang="en-US" sz="1600" dirty="0"/>
              <a:t>(3) the </a:t>
            </a:r>
            <a:r>
              <a:rPr lang="en-US" sz="1600" b="1" dirty="0">
                <a:solidFill>
                  <a:srgbClr val="FF0000"/>
                </a:solidFill>
              </a:rPr>
              <a:t>designed patient journey</a:t>
            </a:r>
            <a:r>
              <a:rPr lang="en-US" sz="1600" dirty="0"/>
              <a:t>; and </a:t>
            </a:r>
            <a:endParaRPr lang="en-US" sz="1600" dirty="0">
              <a:cs typeface="Calibri"/>
            </a:endParaRPr>
          </a:p>
          <a:p>
            <a:r>
              <a:rPr lang="en-US" sz="1600" dirty="0"/>
              <a:t>(4) the </a:t>
            </a:r>
            <a:r>
              <a:rPr lang="en-US" sz="1600" b="1" dirty="0">
                <a:solidFill>
                  <a:srgbClr val="FF0000"/>
                </a:solidFill>
              </a:rPr>
              <a:t>validated patient journey</a:t>
            </a:r>
            <a:r>
              <a:rPr lang="en-US" sz="1600" dirty="0"/>
              <a:t>. Process framework for the Patient Journey Method</a:t>
            </a:r>
            <a:endParaRPr lang="en-US" sz="1600" dirty="0">
              <a:cs typeface="Calibri"/>
            </a:endParaRPr>
          </a:p>
          <a:p>
            <a:pPr marL="1517015" lvl="8" indent="0">
              <a:buNone/>
            </a:pPr>
            <a:endParaRPr lang="en-US" sz="1600" dirty="0">
              <a:cs typeface="Calibri"/>
            </a:endParaRPr>
          </a:p>
        </p:txBody>
      </p:sp>
      <p:pic>
        <p:nvPicPr>
          <p:cNvPr id="19" name="Рисунок 18">
            <a:extLst>
              <a:ext uri="{FF2B5EF4-FFF2-40B4-BE49-F238E27FC236}">
                <a16:creationId xmlns:a16="http://schemas.microsoft.com/office/drawing/2014/main" id="{D6B0BF7A-3692-F1E6-6063-230B47339F46}"/>
              </a:ext>
            </a:extLst>
          </p:cNvPr>
          <p:cNvPicPr>
            <a:picLocks noChangeAspect="1"/>
          </p:cNvPicPr>
          <p:nvPr/>
        </p:nvPicPr>
        <p:blipFill rotWithShape="1">
          <a:blip r:embed="rId2">
            <a:extLst>
              <a:ext uri="{28A0092B-C50C-407E-A947-70E740481C1C}">
                <a14:useLocalDpi xmlns:a14="http://schemas.microsoft.com/office/drawing/2010/main" val="0"/>
              </a:ext>
            </a:extLst>
          </a:blip>
          <a:srcRect l="36127" t="30823" r="12402" b="18823"/>
          <a:stretch/>
        </p:blipFill>
        <p:spPr>
          <a:xfrm>
            <a:off x="6570042" y="2434445"/>
            <a:ext cx="4961634" cy="3033685"/>
          </a:xfrm>
          <a:prstGeom prst="rect">
            <a:avLst/>
          </a:prstGeom>
        </p:spPr>
      </p:pic>
    </p:spTree>
    <p:extLst>
      <p:ext uri="{BB962C8B-B14F-4D97-AF65-F5344CB8AC3E}">
        <p14:creationId xmlns:p14="http://schemas.microsoft.com/office/powerpoint/2010/main" val="111850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06040" y="608905"/>
            <a:ext cx="11261124" cy="682917"/>
          </a:xfrm>
        </p:spPr>
        <p:txBody>
          <a:bodyPr>
            <a:normAutofit/>
          </a:bodyPr>
          <a:lstStyle/>
          <a:p>
            <a:r>
              <a:rPr lang="en-US" sz="2400" b="1" dirty="0">
                <a:latin typeface="Calibri"/>
                <a:cs typeface="Calibri"/>
              </a:rPr>
              <a:t>Results: </a:t>
            </a:r>
            <a:r>
              <a:rPr lang="en-US" sz="2400" b="1" dirty="0">
                <a:solidFill>
                  <a:srgbClr val="FF0000"/>
                </a:solidFill>
                <a:latin typeface="Calibri"/>
                <a:cs typeface="Calibri"/>
              </a:rPr>
              <a:t>Patient Journey Method </a:t>
            </a:r>
            <a:endParaRPr lang="en-US" sz="2400" dirty="0">
              <a:latin typeface="Calibri"/>
              <a:ea typeface="+mj-lt"/>
              <a:cs typeface="+mj-lt"/>
            </a:endParaRPr>
          </a:p>
        </p:txBody>
      </p:sp>
      <p:sp>
        <p:nvSpPr>
          <p:cNvPr id="3" name="Turinio vietos rezervavimo ženklas 2"/>
          <p:cNvSpPr>
            <a:spLocks noGrp="1"/>
          </p:cNvSpPr>
          <p:nvPr>
            <p:ph type="body" idx="1"/>
          </p:nvPr>
        </p:nvSpPr>
        <p:spPr/>
        <p:txBody>
          <a:bodyPr>
            <a:normAutofit/>
          </a:bodyPr>
          <a:lstStyle/>
          <a:p>
            <a:endParaRPr lang="en-US" dirty="0"/>
          </a:p>
          <a:p>
            <a:endParaRPr lang="en-US" dirty="0"/>
          </a:p>
          <a:p>
            <a:endParaRPr lang="en-US" dirty="0"/>
          </a:p>
          <a:p>
            <a:endParaRPr lang="en-US" dirty="0"/>
          </a:p>
        </p:txBody>
      </p:sp>
      <p:sp>
        <p:nvSpPr>
          <p:cNvPr id="7" name="Tijdelijke aanduiding voor inhoud 6"/>
          <p:cNvSpPr>
            <a:spLocks noGrp="1"/>
          </p:cNvSpPr>
          <p:nvPr>
            <p:ph sz="quarter" idx="4"/>
          </p:nvPr>
        </p:nvSpPr>
        <p:spPr>
          <a:xfrm>
            <a:off x="389269" y="2015175"/>
            <a:ext cx="5730240" cy="4233920"/>
          </a:xfrm>
        </p:spPr>
        <p:txBody>
          <a:bodyPr vert="horz" lIns="0" tIns="45720" rIns="0" bIns="45720" rtlCol="0" anchor="t">
            <a:normAutofit/>
          </a:bodyPr>
          <a:lstStyle/>
          <a:p>
            <a:r>
              <a:rPr lang="en-US" sz="1600" b="1" i="1" dirty="0">
                <a:solidFill>
                  <a:srgbClr val="FF0000"/>
                </a:solidFill>
              </a:rPr>
              <a:t>The first activity: </a:t>
            </a:r>
            <a:r>
              <a:rPr lang="en-US" sz="1600" dirty="0"/>
              <a:t>desk study on the clinical protocol or procedure. </a:t>
            </a:r>
            <a:endParaRPr lang="en-US" sz="1600" dirty="0">
              <a:cs typeface="Calibri"/>
            </a:endParaRPr>
          </a:p>
          <a:p>
            <a:r>
              <a:rPr lang="en-US" sz="1600" b="1" i="1" dirty="0">
                <a:solidFill>
                  <a:srgbClr val="FF0000"/>
                </a:solidFill>
              </a:rPr>
              <a:t>The second activity</a:t>
            </a:r>
            <a:r>
              <a:rPr lang="en-US" sz="1600" b="1" i="1" dirty="0"/>
              <a:t>: </a:t>
            </a:r>
            <a:r>
              <a:rPr lang="en-US" sz="1600" dirty="0"/>
              <a:t>role-playing and multiple observations for sketching the journey. </a:t>
            </a:r>
            <a:endParaRPr lang="en-US" sz="1600" dirty="0">
              <a:cs typeface="Calibri"/>
            </a:endParaRPr>
          </a:p>
          <a:p>
            <a:r>
              <a:rPr lang="en-US" sz="1600" b="1" i="1" dirty="0">
                <a:solidFill>
                  <a:srgbClr val="FF0000"/>
                </a:solidFill>
              </a:rPr>
              <a:t>The third activity: </a:t>
            </a:r>
            <a:r>
              <a:rPr lang="en-US" sz="1600" dirty="0"/>
              <a:t>The actual grounding of the voice of the patient can start with  well-prepared interview protocols and toolkits. </a:t>
            </a:r>
            <a:endParaRPr lang="en-US" sz="1600" dirty="0">
              <a:cs typeface="Calibri"/>
            </a:endParaRPr>
          </a:p>
          <a:p>
            <a:r>
              <a:rPr lang="en-US" sz="1600" dirty="0"/>
              <a:t>After that… </a:t>
            </a:r>
            <a:endParaRPr lang="en-US" sz="1600" dirty="0">
              <a:cs typeface="Calibri"/>
            </a:endParaRPr>
          </a:p>
          <a:p>
            <a:r>
              <a:rPr lang="en-US" sz="1600" b="1" i="1" dirty="0">
                <a:solidFill>
                  <a:srgbClr val="FF0000"/>
                </a:solidFill>
              </a:rPr>
              <a:t>The fourth activity: </a:t>
            </a:r>
            <a:r>
              <a:rPr lang="en-US" sz="1600" dirty="0"/>
              <a:t>The draft journey can be validated by the perspectives of other service       stakeholders.</a:t>
            </a:r>
            <a:endParaRPr lang="nl-NL" sz="1600" dirty="0">
              <a:cs typeface="Calibri"/>
            </a:endParaRPr>
          </a:p>
        </p:txBody>
      </p:sp>
      <p:sp>
        <p:nvSpPr>
          <p:cNvPr id="9" name="Rechthoek 8"/>
          <p:cNvSpPr/>
          <p:nvPr/>
        </p:nvSpPr>
        <p:spPr>
          <a:xfrm>
            <a:off x="6486376" y="5879763"/>
            <a:ext cx="5361147" cy="369332"/>
          </a:xfrm>
          <a:prstGeom prst="rect">
            <a:avLst/>
          </a:prstGeom>
        </p:spPr>
        <p:txBody>
          <a:bodyPr wrap="none">
            <a:spAutoFit/>
          </a:bodyPr>
          <a:lstStyle/>
          <a:p>
            <a:pPr marL="384048" lvl="2" indent="0" algn="ctr">
              <a:buNone/>
            </a:pPr>
            <a:r>
              <a:rPr lang="en-US" dirty="0">
                <a:solidFill>
                  <a:srgbClr val="00B0F0"/>
                </a:solidFill>
              </a:rPr>
              <a:t>Process framework for the Patient Journey Method</a:t>
            </a:r>
            <a:endParaRPr lang="kk-KZ" dirty="0">
              <a:solidFill>
                <a:srgbClr val="00B0F0"/>
              </a:solidFill>
            </a:endParaRPr>
          </a:p>
        </p:txBody>
      </p:sp>
      <p:pic>
        <p:nvPicPr>
          <p:cNvPr id="6" name="Рисунок 5">
            <a:extLst>
              <a:ext uri="{FF2B5EF4-FFF2-40B4-BE49-F238E27FC236}">
                <a16:creationId xmlns:a16="http://schemas.microsoft.com/office/drawing/2014/main" id="{37FB2D5B-7F8C-1584-309C-A53EFAA5123D}"/>
              </a:ext>
            </a:extLst>
          </p:cNvPr>
          <p:cNvPicPr>
            <a:picLocks noChangeAspect="1"/>
          </p:cNvPicPr>
          <p:nvPr/>
        </p:nvPicPr>
        <p:blipFill rotWithShape="1">
          <a:blip r:embed="rId2">
            <a:extLst>
              <a:ext uri="{28A0092B-C50C-407E-A947-70E740481C1C}">
                <a14:useLocalDpi xmlns:a14="http://schemas.microsoft.com/office/drawing/2010/main" val="0"/>
              </a:ext>
            </a:extLst>
          </a:blip>
          <a:srcRect l="36127" t="30823" r="12402" b="18823"/>
          <a:stretch/>
        </p:blipFill>
        <p:spPr>
          <a:xfrm>
            <a:off x="6830745" y="2410745"/>
            <a:ext cx="4963458" cy="3034800"/>
          </a:xfrm>
          <a:prstGeom prst="rect">
            <a:avLst/>
          </a:prstGeom>
        </p:spPr>
      </p:pic>
    </p:spTree>
    <p:extLst>
      <p:ext uri="{BB962C8B-B14F-4D97-AF65-F5344CB8AC3E}">
        <p14:creationId xmlns:p14="http://schemas.microsoft.com/office/powerpoint/2010/main" val="1730840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0597" y="709171"/>
            <a:ext cx="11277600" cy="808963"/>
          </a:xfrm>
        </p:spPr>
        <p:txBody>
          <a:bodyPr>
            <a:noAutofit/>
          </a:bodyPr>
          <a:lstStyle/>
          <a:p>
            <a:r>
              <a:rPr lang="nl-NL" sz="2400" b="1" dirty="0">
                <a:solidFill>
                  <a:srgbClr val="FF0000"/>
                </a:solidFill>
                <a:latin typeface="Calibri"/>
                <a:cs typeface="Calibri"/>
              </a:rPr>
              <a:t>Analyse the care service system: Desk </a:t>
            </a:r>
            <a:r>
              <a:rPr lang="nl-NL" sz="2400" b="1" dirty="0" err="1">
                <a:solidFill>
                  <a:srgbClr val="FF0000"/>
                </a:solidFill>
                <a:latin typeface="Calibri"/>
                <a:cs typeface="Calibri"/>
              </a:rPr>
              <a:t>study</a:t>
            </a:r>
            <a:endParaRPr lang="nl-NL" sz="2400" b="1" dirty="0">
              <a:solidFill>
                <a:schemeClr val="tx1"/>
              </a:solidFill>
              <a:latin typeface="Calibri"/>
              <a:cs typeface="Calibri"/>
            </a:endParaRPr>
          </a:p>
        </p:txBody>
      </p:sp>
      <p:sp>
        <p:nvSpPr>
          <p:cNvPr id="3" name="Tijdelijke aanduiding voor inhoud 2"/>
          <p:cNvSpPr>
            <a:spLocks noGrp="1"/>
          </p:cNvSpPr>
          <p:nvPr>
            <p:ph idx="1"/>
          </p:nvPr>
        </p:nvSpPr>
        <p:spPr>
          <a:xfrm>
            <a:off x="228288" y="1811184"/>
            <a:ext cx="6473453" cy="4266343"/>
          </a:xfrm>
        </p:spPr>
        <p:txBody>
          <a:bodyPr vert="horz" lIns="0" tIns="45720" rIns="0" bIns="45720" rtlCol="0" anchor="t">
            <a:noAutofit/>
          </a:bodyPr>
          <a:lstStyle/>
          <a:p>
            <a:r>
              <a:rPr lang="en-US" sz="1600" b="1" dirty="0">
                <a:solidFill>
                  <a:srgbClr val="FF0000"/>
                </a:solidFill>
              </a:rPr>
              <a:t>The first Activity: DESK STUDY</a:t>
            </a:r>
            <a:endParaRPr lang="en-US" sz="1600" b="1" dirty="0">
              <a:solidFill>
                <a:srgbClr val="FF0000"/>
              </a:solidFill>
              <a:cs typeface="Calibri"/>
            </a:endParaRPr>
          </a:p>
          <a:p>
            <a:r>
              <a:rPr lang="en-US" sz="1600" dirty="0"/>
              <a:t>To gain an overview of the service, the context of the use of the technology, </a:t>
            </a:r>
            <a:r>
              <a:rPr lang="en-US" sz="1600" b="1" i="1" dirty="0"/>
              <a:t>the clinical protocol, the process, the organization(s) and strategy were explored. </a:t>
            </a:r>
            <a:endParaRPr lang="en-US" sz="1600" b="1" i="1" dirty="0">
              <a:cs typeface="Calibri"/>
            </a:endParaRPr>
          </a:p>
          <a:p>
            <a:r>
              <a:rPr lang="en-US" sz="1600" dirty="0"/>
              <a:t>The whole service system, of the case: the VCE diagnosis of gastrointestinal disease, was taken into account by collecting all available patient information, literature about the (VCE) procedure/protocol and internal strategy and organization documents. </a:t>
            </a:r>
            <a:endParaRPr lang="en-US" sz="1600" dirty="0">
              <a:cs typeface="Calibri"/>
            </a:endParaRPr>
          </a:p>
          <a:p>
            <a:pPr marL="0" indent="0">
              <a:buNone/>
            </a:pPr>
            <a:r>
              <a:rPr lang="nl-NL" sz="1600" dirty="0"/>
              <a:t> The research </a:t>
            </a:r>
            <a:r>
              <a:rPr lang="nl-NL" sz="1600" dirty="0" err="1"/>
              <a:t>literature</a:t>
            </a:r>
            <a:r>
              <a:rPr lang="nl-NL" sz="1600" dirty="0"/>
              <a:t> on </a:t>
            </a:r>
            <a:r>
              <a:rPr lang="nl-NL" sz="1600" dirty="0" err="1"/>
              <a:t>the</a:t>
            </a:r>
            <a:r>
              <a:rPr lang="nl-NL" sz="1600" dirty="0"/>
              <a:t> VCE had </a:t>
            </a:r>
            <a:r>
              <a:rPr lang="nl-NL" sz="1600" dirty="0" err="1"/>
              <a:t>only</a:t>
            </a:r>
            <a:r>
              <a:rPr lang="nl-NL" sz="1600" dirty="0"/>
              <a:t> </a:t>
            </a:r>
            <a:r>
              <a:rPr lang="nl-NL" sz="1600" dirty="0" err="1"/>
              <a:t>focused</a:t>
            </a:r>
            <a:r>
              <a:rPr lang="nl-NL" sz="1600" dirty="0"/>
              <a:t> on </a:t>
            </a:r>
            <a:r>
              <a:rPr lang="nl-NL" sz="1600" dirty="0" err="1"/>
              <a:t>technical</a:t>
            </a:r>
            <a:r>
              <a:rPr lang="nl-NL" sz="1600" dirty="0"/>
              <a:t> </a:t>
            </a:r>
            <a:r>
              <a:rPr lang="nl-NL" sz="1600" dirty="0" err="1"/>
              <a:t>aspects</a:t>
            </a:r>
            <a:r>
              <a:rPr lang="nl-NL" sz="1600" dirty="0"/>
              <a:t> (</a:t>
            </a:r>
            <a:r>
              <a:rPr lang="nl-NL" sz="1600" dirty="0" err="1"/>
              <a:t>larger</a:t>
            </a:r>
            <a:r>
              <a:rPr lang="nl-NL" sz="1600" dirty="0"/>
              <a:t> view, </a:t>
            </a:r>
            <a:r>
              <a:rPr lang="nl-NL" sz="1600" dirty="0" err="1"/>
              <a:t>higher</a:t>
            </a:r>
            <a:r>
              <a:rPr lang="nl-NL" sz="1600" dirty="0"/>
              <a:t> frame) (</a:t>
            </a:r>
            <a:r>
              <a:rPr lang="nl-NL" sz="1600" dirty="0" err="1"/>
              <a:t>Keuchel</a:t>
            </a:r>
            <a:r>
              <a:rPr lang="nl-NL" sz="1600" dirty="0"/>
              <a:t> et al. 2015).  </a:t>
            </a:r>
            <a:r>
              <a:rPr lang="en-US" sz="1600" dirty="0"/>
              <a:t>Based on this, the main journey activities were plotted on a timeline</a:t>
            </a:r>
            <a:r>
              <a:rPr lang="ru-RU" sz="1600" dirty="0"/>
              <a:t>.</a:t>
            </a:r>
            <a:endParaRPr lang="nl-NL" sz="1600" dirty="0">
              <a:cs typeface="Calibri"/>
            </a:endParaRPr>
          </a:p>
        </p:txBody>
      </p:sp>
      <p:pic>
        <p:nvPicPr>
          <p:cNvPr id="6" name="Рисунок 5">
            <a:extLst>
              <a:ext uri="{FF2B5EF4-FFF2-40B4-BE49-F238E27FC236}">
                <a16:creationId xmlns:a16="http://schemas.microsoft.com/office/drawing/2014/main" id="{DFA71133-91E1-D0F6-B821-FDB452CDC906}"/>
              </a:ext>
            </a:extLst>
          </p:cNvPr>
          <p:cNvPicPr>
            <a:picLocks noChangeAspect="1"/>
          </p:cNvPicPr>
          <p:nvPr/>
        </p:nvPicPr>
        <p:blipFill rotWithShape="1">
          <a:blip r:embed="rId2">
            <a:extLst>
              <a:ext uri="{28A0092B-C50C-407E-A947-70E740481C1C}">
                <a14:useLocalDpi xmlns:a14="http://schemas.microsoft.com/office/drawing/2010/main" val="0"/>
              </a:ext>
            </a:extLst>
          </a:blip>
          <a:srcRect l="36127" t="30823" r="12402" b="18823"/>
          <a:stretch/>
        </p:blipFill>
        <p:spPr>
          <a:xfrm>
            <a:off x="6951920" y="2469169"/>
            <a:ext cx="4961634" cy="3033685"/>
          </a:xfrm>
          <a:prstGeom prst="rect">
            <a:avLst/>
          </a:prstGeom>
        </p:spPr>
      </p:pic>
      <p:sp>
        <p:nvSpPr>
          <p:cNvPr id="5" name="Ovaal 4"/>
          <p:cNvSpPr/>
          <p:nvPr/>
        </p:nvSpPr>
        <p:spPr>
          <a:xfrm>
            <a:off x="8016077" y="3051967"/>
            <a:ext cx="803771" cy="1566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723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829972"/>
            <a:ext cx="11277600" cy="808963"/>
          </a:xfrm>
        </p:spPr>
        <p:txBody>
          <a:bodyPr>
            <a:noAutofit/>
          </a:bodyPr>
          <a:lstStyle/>
          <a:p>
            <a:r>
              <a:rPr lang="en-US" sz="2400" b="1" dirty="0">
                <a:solidFill>
                  <a:srgbClr val="FF0000"/>
                </a:solidFill>
                <a:cs typeface="Times New Roman"/>
              </a:rPr>
              <a:t>Experience the journey yourself, observe and sketch it</a:t>
            </a:r>
            <a:endParaRPr lang="nl-NL" sz="2400" b="1" dirty="0">
              <a:solidFill>
                <a:schemeClr val="tx1"/>
              </a:solidFill>
              <a:cs typeface="Times New Roman"/>
            </a:endParaRPr>
          </a:p>
        </p:txBody>
      </p:sp>
      <p:sp>
        <p:nvSpPr>
          <p:cNvPr id="3" name="Tijdelijke aanduiding voor inhoud 2"/>
          <p:cNvSpPr>
            <a:spLocks noGrp="1"/>
          </p:cNvSpPr>
          <p:nvPr>
            <p:ph idx="1"/>
          </p:nvPr>
        </p:nvSpPr>
        <p:spPr>
          <a:xfrm>
            <a:off x="723103" y="2013861"/>
            <a:ext cx="10554497" cy="4014167"/>
          </a:xfrm>
          <a:solidFill>
            <a:schemeClr val="bg1"/>
          </a:solidFill>
        </p:spPr>
        <p:txBody>
          <a:bodyPr>
            <a:noAutofit/>
          </a:bodyPr>
          <a:lstStyle/>
          <a:p>
            <a:r>
              <a:rPr lang="en-US" sz="1600" b="1" dirty="0">
                <a:solidFill>
                  <a:srgbClr val="FF0000"/>
                </a:solidFill>
              </a:rPr>
              <a:t>Activity 2: Sketching the Journey</a:t>
            </a:r>
          </a:p>
          <a:p>
            <a:r>
              <a:rPr lang="en-US" sz="1600" dirty="0"/>
              <a:t>To get a deep understanding of the expectations and experience of the service, the </a:t>
            </a:r>
            <a:r>
              <a:rPr lang="en-US" sz="1600" dirty="0">
                <a:solidFill>
                  <a:srgbClr val="FF0000"/>
                </a:solidFill>
              </a:rPr>
              <a:t>designer  </a:t>
            </a:r>
            <a:r>
              <a:rPr lang="en-US" sz="1600" b="1" i="1" dirty="0">
                <a:solidFill>
                  <a:srgbClr val="FF0000"/>
                </a:solidFill>
              </a:rPr>
              <a:t>observed the service</a:t>
            </a:r>
            <a:r>
              <a:rPr lang="en-US" sz="1600" dirty="0"/>
              <a:t> providing </a:t>
            </a:r>
            <a:r>
              <a:rPr lang="en-US" sz="1600" b="1" i="1" dirty="0">
                <a:solidFill>
                  <a:srgbClr val="FF0000"/>
                </a:solidFill>
              </a:rPr>
              <a:t>while ‘placing herself in the shoes of a patient’. </a:t>
            </a:r>
          </a:p>
          <a:p>
            <a:r>
              <a:rPr lang="en-US" sz="1600" dirty="0"/>
              <a:t>On 2 days, she observed two nurses during their work and documented all, including notes about similarities and differences in the nurses’ contact moments with patients, in a notebook. In this way, she captured the interactions from a nurse care provider perspective.</a:t>
            </a:r>
          </a:p>
          <a:p>
            <a:r>
              <a:rPr lang="en-US" sz="1600" dirty="0"/>
              <a:t> All observations were visually translated. Simple drawings and icons were used to immediately identify activities and interactions. Based on observations, the designer made a first sketch, setting a baseline for the patient journey with different roles visualized. </a:t>
            </a:r>
          </a:p>
          <a:p>
            <a:endParaRPr lang="nl-NL" sz="1400" dirty="0"/>
          </a:p>
        </p:txBody>
      </p:sp>
    </p:spTree>
    <p:extLst>
      <p:ext uri="{BB962C8B-B14F-4D97-AF65-F5344CB8AC3E}">
        <p14:creationId xmlns:p14="http://schemas.microsoft.com/office/powerpoint/2010/main" val="245033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9181" y="701897"/>
            <a:ext cx="8577944" cy="1006885"/>
          </a:xfrm>
        </p:spPr>
        <p:txBody>
          <a:bodyPr>
            <a:noAutofit/>
          </a:bodyPr>
          <a:lstStyle/>
          <a:p>
            <a:r>
              <a:rPr lang="en-US" sz="2400" b="1" dirty="0">
                <a:latin typeface="+mn-lt"/>
                <a:ea typeface="+mn-ea"/>
                <a:cs typeface="+mn-cs"/>
              </a:rPr>
              <a:t>Co-design the patient journey</a:t>
            </a:r>
            <a:endParaRPr lang="nl-NL" sz="2400" b="1" dirty="0">
              <a:solidFill>
                <a:schemeClr val="tx1"/>
              </a:solidFill>
              <a:latin typeface="Calibri"/>
              <a:cs typeface="Arial"/>
            </a:endParaRPr>
          </a:p>
        </p:txBody>
      </p:sp>
      <p:sp>
        <p:nvSpPr>
          <p:cNvPr id="3" name="Tijdelijke aanduiding voor inhoud 2"/>
          <p:cNvSpPr>
            <a:spLocks noGrp="1"/>
          </p:cNvSpPr>
          <p:nvPr>
            <p:ph idx="1"/>
          </p:nvPr>
        </p:nvSpPr>
        <p:spPr>
          <a:xfrm>
            <a:off x="566195" y="1892054"/>
            <a:ext cx="11228408" cy="4445477"/>
          </a:xfrm>
        </p:spPr>
        <p:txBody>
          <a:bodyPr vert="horz" lIns="0" tIns="45720" rIns="0" bIns="45720" rtlCol="0" anchor="t">
            <a:normAutofit/>
          </a:bodyPr>
          <a:lstStyle/>
          <a:p>
            <a:r>
              <a:rPr lang="nl-NL" sz="1400" b="1" dirty="0">
                <a:solidFill>
                  <a:srgbClr val="FF0000"/>
                </a:solidFill>
              </a:rPr>
              <a:t>Activity 3: </a:t>
            </a:r>
            <a:r>
              <a:rPr lang="nl-NL" sz="1400" b="1" dirty="0" err="1">
                <a:solidFill>
                  <a:srgbClr val="FF0000"/>
                </a:solidFill>
              </a:rPr>
              <a:t>Designing</a:t>
            </a:r>
            <a:r>
              <a:rPr lang="nl-NL" sz="1400" b="1" dirty="0">
                <a:solidFill>
                  <a:srgbClr val="FF0000"/>
                </a:solidFill>
              </a:rPr>
              <a:t> </a:t>
            </a:r>
            <a:r>
              <a:rPr lang="nl-NL" sz="1400" b="1" dirty="0" err="1">
                <a:solidFill>
                  <a:srgbClr val="FF0000"/>
                </a:solidFill>
              </a:rPr>
              <a:t>the</a:t>
            </a:r>
            <a:r>
              <a:rPr lang="nl-NL" sz="1400" b="1" dirty="0">
                <a:solidFill>
                  <a:srgbClr val="FF0000"/>
                </a:solidFill>
              </a:rPr>
              <a:t> </a:t>
            </a:r>
            <a:r>
              <a:rPr lang="nl-NL" sz="1400" b="1" dirty="0" err="1">
                <a:solidFill>
                  <a:srgbClr val="FF0000"/>
                </a:solidFill>
              </a:rPr>
              <a:t>Journey</a:t>
            </a:r>
            <a:endParaRPr lang="nl-NL" sz="1400" b="1" dirty="0">
              <a:solidFill>
                <a:srgbClr val="FF0000"/>
              </a:solidFill>
              <a:cs typeface="Calibri"/>
            </a:endParaRPr>
          </a:p>
          <a:p>
            <a:r>
              <a:rPr lang="en-US" sz="1400" dirty="0"/>
              <a:t>Based on the results of the sketch, the </a:t>
            </a:r>
            <a:r>
              <a:rPr lang="en-US" sz="1400" b="1" dirty="0">
                <a:solidFill>
                  <a:srgbClr val="FF0000"/>
                </a:solidFill>
              </a:rPr>
              <a:t>patient journey toolkit with interview guides and a booklets </a:t>
            </a:r>
            <a:r>
              <a:rPr lang="en-US" sz="1400" dirty="0"/>
              <a:t>were crafted. </a:t>
            </a:r>
            <a:endParaRPr lang="en-US" sz="1400" dirty="0">
              <a:cs typeface="Calibri"/>
            </a:endParaRPr>
          </a:p>
          <a:p>
            <a:r>
              <a:rPr lang="en-US" sz="1400" b="1" dirty="0">
                <a:solidFill>
                  <a:srgbClr val="FF0000"/>
                </a:solidFill>
              </a:rPr>
              <a:t>The booklet</a:t>
            </a:r>
            <a:r>
              <a:rPr lang="en-US" sz="1400" b="1" dirty="0"/>
              <a:t>: </a:t>
            </a:r>
            <a:r>
              <a:rPr lang="en-US" sz="1400" dirty="0"/>
              <a:t>questions and visuals on activities the day up front and ‘today’, moments</a:t>
            </a:r>
            <a:r>
              <a:rPr lang="en-US" sz="1400" i="1" dirty="0"/>
              <a:t> (what was comfortable/uncomfortable,  patients had had contact, where they stayed in the hospital, and questions regarding their experience). </a:t>
            </a:r>
          </a:p>
          <a:p>
            <a:r>
              <a:rPr lang="en-US" sz="1400" dirty="0"/>
              <a:t>In preparation for the interview, the patients were given booklet to fill in and return at the interview. </a:t>
            </a:r>
            <a:endParaRPr lang="en-US" sz="1400" dirty="0">
              <a:cs typeface="Calibri"/>
            </a:endParaRPr>
          </a:p>
          <a:p>
            <a:r>
              <a:rPr lang="en-US" sz="1400" b="1" dirty="0">
                <a:solidFill>
                  <a:srgbClr val="FF0000"/>
                </a:solidFill>
              </a:rPr>
              <a:t>Interview guides</a:t>
            </a:r>
            <a:r>
              <a:rPr lang="en-US" sz="1400" b="1" dirty="0"/>
              <a:t>:</a:t>
            </a:r>
            <a:r>
              <a:rPr lang="en-US" sz="1400" dirty="0"/>
              <a:t> included a schematic patient journey with blank space for filling in </a:t>
            </a:r>
            <a:r>
              <a:rPr lang="en-US" sz="1400" i="1" dirty="0"/>
              <a:t>(time, location, procedure, way of contact, who &amp; particularities). </a:t>
            </a:r>
          </a:p>
          <a:p>
            <a:r>
              <a:rPr lang="en-US" sz="1400" b="1" dirty="0">
                <a:solidFill>
                  <a:srgbClr val="FF0000"/>
                </a:solidFill>
              </a:rPr>
              <a:t>Interview</a:t>
            </a:r>
            <a:r>
              <a:rPr lang="en-US" sz="1400" b="1" dirty="0"/>
              <a:t>:</a:t>
            </a:r>
            <a:r>
              <a:rPr lang="en-US" sz="1400" dirty="0"/>
              <a:t> the designer mapped the personal patient’s journey of the interviewee on the timeline.</a:t>
            </a:r>
            <a:endParaRPr lang="en-US" sz="1400" dirty="0">
              <a:cs typeface="Calibri"/>
            </a:endParaRPr>
          </a:p>
          <a:p>
            <a:r>
              <a:rPr lang="en-US" sz="1400" dirty="0"/>
              <a:t>We conducted interviews for each part of the journey. </a:t>
            </a:r>
            <a:endParaRPr lang="en-US" sz="1400" dirty="0">
              <a:cs typeface="Calibri"/>
            </a:endParaRPr>
          </a:p>
          <a:p>
            <a:r>
              <a:rPr lang="en-US" sz="1400" b="1" dirty="0">
                <a:solidFill>
                  <a:srgbClr val="FF0000"/>
                </a:solidFill>
              </a:rPr>
              <a:t>Photos</a:t>
            </a:r>
            <a:r>
              <a:rPr lang="en-US" sz="1400" dirty="0">
                <a:solidFill>
                  <a:srgbClr val="FF0000"/>
                </a:solidFill>
              </a:rPr>
              <a:t> </a:t>
            </a:r>
            <a:r>
              <a:rPr lang="en-US" sz="1400" dirty="0"/>
              <a:t>taken from the personal patient journey map of each interviewee; interviews were transcribed; transcripts read several times; 3 experiences identified (with quotes)</a:t>
            </a:r>
            <a:endParaRPr lang="en-US" sz="1400" dirty="0">
              <a:cs typeface="Calibri"/>
            </a:endParaRPr>
          </a:p>
          <a:p>
            <a:r>
              <a:rPr lang="en-US" sz="1400" dirty="0"/>
              <a:t>With the </a:t>
            </a:r>
            <a:r>
              <a:rPr lang="en-US" sz="1400" b="1" dirty="0">
                <a:solidFill>
                  <a:srgbClr val="FF0000"/>
                </a:solidFill>
              </a:rPr>
              <a:t>toolkit material</a:t>
            </a:r>
            <a:r>
              <a:rPr lang="en-US" sz="1400" dirty="0">
                <a:solidFill>
                  <a:srgbClr val="FF0000"/>
                </a:solidFill>
              </a:rPr>
              <a:t> </a:t>
            </a:r>
            <a:r>
              <a:rPr lang="en-US" sz="1400" dirty="0"/>
              <a:t>→ able to collect </a:t>
            </a:r>
            <a:r>
              <a:rPr lang="en-US" sz="1400" b="1" dirty="0">
                <a:solidFill>
                  <a:srgbClr val="FF0000"/>
                </a:solidFill>
              </a:rPr>
              <a:t>more in-depth data</a:t>
            </a:r>
            <a:r>
              <a:rPr lang="en-US" sz="1400" dirty="0"/>
              <a:t>. </a:t>
            </a:r>
            <a:endParaRPr lang="en-US" sz="1400" dirty="0">
              <a:cs typeface="Calibri"/>
            </a:endParaRPr>
          </a:p>
          <a:p>
            <a:endParaRPr lang="nl-NL" sz="1400" dirty="0">
              <a:cs typeface="Calibri"/>
            </a:endParaRPr>
          </a:p>
        </p:txBody>
      </p:sp>
      <p:pic>
        <p:nvPicPr>
          <p:cNvPr id="4" name="Afbeelding 3"/>
          <p:cNvPicPr>
            <a:picLocks noChangeAspect="1"/>
          </p:cNvPicPr>
          <p:nvPr/>
        </p:nvPicPr>
        <p:blipFill rotWithShape="1">
          <a:blip r:embed="rId2"/>
          <a:srcRect l="72854" t="48125" r="15578" b="28750"/>
          <a:stretch/>
        </p:blipFill>
        <p:spPr>
          <a:xfrm>
            <a:off x="138467" y="152001"/>
            <a:ext cx="2738657" cy="1461435"/>
          </a:xfrm>
          <a:prstGeom prst="rect">
            <a:avLst/>
          </a:prstGeom>
        </p:spPr>
      </p:pic>
      <p:pic>
        <p:nvPicPr>
          <p:cNvPr id="8" name="Рисунок 7">
            <a:extLst>
              <a:ext uri="{FF2B5EF4-FFF2-40B4-BE49-F238E27FC236}">
                <a16:creationId xmlns:a16="http://schemas.microsoft.com/office/drawing/2014/main" id="{833D1AE5-B489-E700-C8AF-150F23B92C9E}"/>
              </a:ext>
            </a:extLst>
          </p:cNvPr>
          <p:cNvPicPr>
            <a:picLocks noChangeAspect="1"/>
          </p:cNvPicPr>
          <p:nvPr/>
        </p:nvPicPr>
        <p:blipFill rotWithShape="1">
          <a:blip r:embed="rId3">
            <a:extLst>
              <a:ext uri="{28A0092B-C50C-407E-A947-70E740481C1C}">
                <a14:useLocalDpi xmlns:a14="http://schemas.microsoft.com/office/drawing/2010/main" val="0"/>
              </a:ext>
            </a:extLst>
          </a:blip>
          <a:srcRect l="36127" t="30823" r="12402" b="18823"/>
          <a:stretch/>
        </p:blipFill>
        <p:spPr>
          <a:xfrm>
            <a:off x="9413954" y="27441"/>
            <a:ext cx="2629065" cy="1607486"/>
          </a:xfrm>
          <a:prstGeom prst="rect">
            <a:avLst/>
          </a:prstGeom>
        </p:spPr>
      </p:pic>
      <p:sp>
        <p:nvSpPr>
          <p:cNvPr id="6" name="Ovaal 5"/>
          <p:cNvSpPr/>
          <p:nvPr/>
        </p:nvSpPr>
        <p:spPr>
          <a:xfrm>
            <a:off x="10769923" y="317833"/>
            <a:ext cx="407719" cy="11551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192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3668" y="776715"/>
            <a:ext cx="7751540" cy="808963"/>
          </a:xfrm>
        </p:spPr>
        <p:txBody>
          <a:bodyPr>
            <a:noAutofit/>
          </a:bodyPr>
          <a:lstStyle/>
          <a:p>
            <a:r>
              <a:rPr lang="en-US" sz="2400" b="1" dirty="0">
                <a:solidFill>
                  <a:srgbClr val="FF0000"/>
                </a:solidFill>
                <a:latin typeface="Calibri"/>
                <a:cs typeface="Calibri"/>
              </a:rPr>
              <a:t>Evaluate the patient journey for integrated service design</a:t>
            </a:r>
            <a:endParaRPr lang="nl-NL" sz="2400" b="1" dirty="0">
              <a:solidFill>
                <a:schemeClr val="tx1"/>
              </a:solidFill>
              <a:latin typeface="Calibri"/>
              <a:cs typeface="Calibri"/>
            </a:endParaRPr>
          </a:p>
        </p:txBody>
      </p:sp>
      <p:sp>
        <p:nvSpPr>
          <p:cNvPr id="3" name="Tijdelijke aanduiding voor inhoud 2"/>
          <p:cNvSpPr>
            <a:spLocks noGrp="1"/>
          </p:cNvSpPr>
          <p:nvPr>
            <p:ph idx="1"/>
          </p:nvPr>
        </p:nvSpPr>
        <p:spPr>
          <a:xfrm>
            <a:off x="252764" y="2039586"/>
            <a:ext cx="6016855" cy="3620435"/>
          </a:xfrm>
        </p:spPr>
        <p:txBody>
          <a:bodyPr>
            <a:normAutofit fontScale="62500" lnSpcReduction="20000"/>
          </a:bodyPr>
          <a:lstStyle/>
          <a:p>
            <a:r>
              <a:rPr lang="nl-NL" b="1" dirty="0">
                <a:solidFill>
                  <a:srgbClr val="FF0000"/>
                </a:solidFill>
              </a:rPr>
              <a:t>Activity 4: VALIDATION of </a:t>
            </a:r>
            <a:r>
              <a:rPr lang="nl-NL" b="1" dirty="0" err="1">
                <a:solidFill>
                  <a:srgbClr val="FF0000"/>
                </a:solidFill>
              </a:rPr>
              <a:t>the</a:t>
            </a:r>
            <a:r>
              <a:rPr lang="nl-NL" b="1" dirty="0">
                <a:solidFill>
                  <a:srgbClr val="FF0000"/>
                </a:solidFill>
              </a:rPr>
              <a:t> </a:t>
            </a:r>
            <a:r>
              <a:rPr lang="nl-NL" b="1" dirty="0" err="1">
                <a:solidFill>
                  <a:srgbClr val="FF0000"/>
                </a:solidFill>
              </a:rPr>
              <a:t>Journey</a:t>
            </a:r>
            <a:endParaRPr lang="nl-NL" b="1" dirty="0">
              <a:solidFill>
                <a:srgbClr val="FF0000"/>
              </a:solidFill>
            </a:endParaRPr>
          </a:p>
          <a:p>
            <a:r>
              <a:rPr lang="en-US" dirty="0"/>
              <a:t>The final version of the patient journey was designed after several validation discussions</a:t>
            </a:r>
          </a:p>
          <a:p>
            <a:r>
              <a:rPr lang="en-US" dirty="0"/>
              <a:t>First Validation discussion with the </a:t>
            </a:r>
            <a:r>
              <a:rPr lang="en-US" b="1" u="sng" dirty="0">
                <a:solidFill>
                  <a:srgbClr val="FF0000"/>
                </a:solidFill>
              </a:rPr>
              <a:t>patients</a:t>
            </a:r>
            <a:r>
              <a:rPr lang="en-US" dirty="0">
                <a:solidFill>
                  <a:srgbClr val="FF0000"/>
                </a:solidFill>
              </a:rPr>
              <a:t>; </a:t>
            </a:r>
          </a:p>
          <a:p>
            <a:r>
              <a:rPr lang="en-US" dirty="0"/>
              <a:t>Then with care providers, </a:t>
            </a:r>
            <a:r>
              <a:rPr lang="en-US" b="1" u="sng" dirty="0">
                <a:solidFill>
                  <a:srgbClr val="FF0000"/>
                </a:solidFill>
              </a:rPr>
              <a:t>the nurses</a:t>
            </a:r>
            <a:r>
              <a:rPr lang="en-US" dirty="0">
                <a:solidFill>
                  <a:srgbClr val="FF0000"/>
                </a:solidFill>
              </a:rPr>
              <a:t> </a:t>
            </a:r>
            <a:r>
              <a:rPr lang="en-US" dirty="0"/>
              <a:t>on duty, the </a:t>
            </a:r>
            <a:r>
              <a:rPr lang="en-US" b="1" u="sng" dirty="0">
                <a:solidFill>
                  <a:srgbClr val="FF0000"/>
                </a:solidFill>
              </a:rPr>
              <a:t>team leader </a:t>
            </a:r>
            <a:r>
              <a:rPr lang="en-US" dirty="0">
                <a:solidFill>
                  <a:srgbClr val="FF0000"/>
                </a:solidFill>
              </a:rPr>
              <a:t>&amp; </a:t>
            </a:r>
            <a:r>
              <a:rPr lang="en-US" b="1" u="sng" dirty="0">
                <a:solidFill>
                  <a:srgbClr val="FF0000"/>
                </a:solidFill>
              </a:rPr>
              <a:t>department manager</a:t>
            </a:r>
            <a:r>
              <a:rPr lang="en-US" dirty="0"/>
              <a:t>. </a:t>
            </a:r>
          </a:p>
          <a:p>
            <a:r>
              <a:rPr lang="en-US" dirty="0"/>
              <a:t>During discussions, the </a:t>
            </a:r>
            <a:r>
              <a:rPr lang="en-US" b="1" dirty="0">
                <a:solidFill>
                  <a:srgbClr val="FF0000"/>
                </a:solidFill>
              </a:rPr>
              <a:t>designed version of the patient journey</a:t>
            </a:r>
            <a:r>
              <a:rPr lang="en-US" dirty="0"/>
              <a:t> was shown to</a:t>
            </a:r>
          </a:p>
          <a:p>
            <a:r>
              <a:rPr lang="en-US" dirty="0"/>
              <a:t>stimulate </a:t>
            </a:r>
            <a:r>
              <a:rPr lang="en-US" b="1" dirty="0">
                <a:solidFill>
                  <a:srgbClr val="FF0000"/>
                </a:solidFill>
              </a:rPr>
              <a:t>feedback, validate the insights and improvement options</a:t>
            </a:r>
            <a:r>
              <a:rPr lang="en-US" dirty="0"/>
              <a:t>. </a:t>
            </a:r>
          </a:p>
          <a:p>
            <a:r>
              <a:rPr lang="en-US" dirty="0"/>
              <a:t>Based on this, the </a:t>
            </a:r>
            <a:r>
              <a:rPr lang="en-US" b="1" dirty="0">
                <a:solidFill>
                  <a:srgbClr val="FF0000"/>
                </a:solidFill>
              </a:rPr>
              <a:t>validated journey was designed</a:t>
            </a:r>
          </a:p>
          <a:p>
            <a:r>
              <a:rPr lang="en-US" b="1" dirty="0">
                <a:solidFill>
                  <a:srgbClr val="FF0000"/>
                </a:solidFill>
              </a:rPr>
              <a:t>We added: a top layer timeline </a:t>
            </a:r>
            <a:r>
              <a:rPr lang="en-US" dirty="0"/>
              <a:t>that details how long every service activity takes</a:t>
            </a:r>
          </a:p>
          <a:p>
            <a:r>
              <a:rPr lang="en-US" dirty="0"/>
              <a:t>and clearly defines the parts where people had nothing to do.</a:t>
            </a:r>
          </a:p>
          <a:p>
            <a:r>
              <a:rPr lang="en-US" b="1" dirty="0">
                <a:solidFill>
                  <a:srgbClr val="FF0000"/>
                </a:solidFill>
              </a:rPr>
              <a:t>We added: a bottom layer: an emotional line of the experience </a:t>
            </a:r>
            <a:r>
              <a:rPr lang="en-US" dirty="0">
                <a:solidFill>
                  <a:srgbClr val="FF0000"/>
                </a:solidFill>
              </a:rPr>
              <a:t>of</a:t>
            </a:r>
          </a:p>
          <a:p>
            <a:r>
              <a:rPr lang="en-US" dirty="0"/>
              <a:t>the service, giving a clear view of what patients liked and disliked. </a:t>
            </a:r>
            <a:endParaRPr lang="nl-NL" dirty="0"/>
          </a:p>
        </p:txBody>
      </p:sp>
      <p:pic>
        <p:nvPicPr>
          <p:cNvPr id="7" name="Рисунок 6">
            <a:extLst>
              <a:ext uri="{FF2B5EF4-FFF2-40B4-BE49-F238E27FC236}">
                <a16:creationId xmlns:a16="http://schemas.microsoft.com/office/drawing/2014/main" id="{EAB86402-5021-74CC-CAD5-E02F43373E95}"/>
              </a:ext>
            </a:extLst>
          </p:cNvPr>
          <p:cNvPicPr>
            <a:picLocks noChangeAspect="1"/>
          </p:cNvPicPr>
          <p:nvPr/>
        </p:nvPicPr>
        <p:blipFill rotWithShape="1">
          <a:blip r:embed="rId2">
            <a:extLst>
              <a:ext uri="{28A0092B-C50C-407E-A947-70E740481C1C}">
                <a14:useLocalDpi xmlns:a14="http://schemas.microsoft.com/office/drawing/2010/main" val="0"/>
              </a:ext>
            </a:extLst>
          </a:blip>
          <a:srcRect l="36127" t="30823" r="12402" b="18823"/>
          <a:stretch/>
        </p:blipFill>
        <p:spPr>
          <a:xfrm>
            <a:off x="7496773" y="2593510"/>
            <a:ext cx="4336869" cy="2651686"/>
          </a:xfrm>
          <a:prstGeom prst="rect">
            <a:avLst/>
          </a:prstGeom>
        </p:spPr>
      </p:pic>
      <p:sp>
        <p:nvSpPr>
          <p:cNvPr id="6" name="Ovaal 5"/>
          <p:cNvSpPr/>
          <p:nvPr/>
        </p:nvSpPr>
        <p:spPr>
          <a:xfrm>
            <a:off x="10327753" y="2911064"/>
            <a:ext cx="620366" cy="20165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57634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990" y="767822"/>
            <a:ext cx="11277600" cy="808963"/>
          </a:xfrm>
        </p:spPr>
        <p:txBody>
          <a:bodyPr>
            <a:normAutofit/>
          </a:bodyPr>
          <a:lstStyle/>
          <a:p>
            <a:r>
              <a:rPr lang="nl-NL" sz="2800" dirty="0"/>
              <a:t>Reflection – </a:t>
            </a:r>
            <a:r>
              <a:rPr lang="nl-NL" sz="2800" dirty="0" err="1"/>
              <a:t>Discussion</a:t>
            </a:r>
            <a:endParaRPr lang="nl-NL" sz="2800" dirty="0">
              <a:solidFill>
                <a:schemeClr val="tx1"/>
              </a:solidFill>
            </a:endParaRPr>
          </a:p>
        </p:txBody>
      </p:sp>
      <p:sp>
        <p:nvSpPr>
          <p:cNvPr id="3" name="Tijdelijke aanduiding voor inhoud 2"/>
          <p:cNvSpPr>
            <a:spLocks noGrp="1"/>
          </p:cNvSpPr>
          <p:nvPr>
            <p:ph idx="1"/>
          </p:nvPr>
        </p:nvSpPr>
        <p:spPr>
          <a:xfrm>
            <a:off x="900034" y="1926756"/>
            <a:ext cx="10795555" cy="4023360"/>
          </a:xfrm>
        </p:spPr>
        <p:txBody>
          <a:bodyPr vert="horz" lIns="0" tIns="45720" rIns="0" bIns="45720" rtlCol="0" anchor="t">
            <a:normAutofit/>
          </a:bodyPr>
          <a:lstStyle/>
          <a:p>
            <a:r>
              <a:rPr lang="nl-NL" sz="1600" b="1" dirty="0" err="1"/>
              <a:t>Journey</a:t>
            </a:r>
            <a:r>
              <a:rPr lang="nl-NL" sz="1600" b="1" dirty="0"/>
              <a:t> </a:t>
            </a:r>
            <a:r>
              <a:rPr lang="nl-NL" sz="1600" b="1" dirty="0" err="1"/>
              <a:t>process</a:t>
            </a:r>
            <a:r>
              <a:rPr lang="nl-NL" sz="1600" b="1" dirty="0"/>
              <a:t>: </a:t>
            </a:r>
            <a:r>
              <a:rPr lang="nl-NL" sz="1600" dirty="0"/>
              <a:t>is in line </a:t>
            </a:r>
            <a:r>
              <a:rPr lang="nl-NL" sz="1600" dirty="0" err="1"/>
              <a:t>with</a:t>
            </a:r>
            <a:r>
              <a:rPr lang="nl-NL" sz="1600" dirty="0"/>
              <a:t> </a:t>
            </a:r>
            <a:r>
              <a:rPr lang="nl-NL" sz="1600" dirty="0" err="1"/>
              <a:t>earlier</a:t>
            </a:r>
            <a:r>
              <a:rPr lang="nl-NL" sz="1600" dirty="0"/>
              <a:t> research </a:t>
            </a:r>
            <a:r>
              <a:rPr lang="nl-NL" sz="1600" dirty="0" err="1"/>
              <a:t>Reay</a:t>
            </a:r>
            <a:r>
              <a:rPr lang="nl-NL" sz="1600" dirty="0"/>
              <a:t> 2017; </a:t>
            </a:r>
            <a:r>
              <a:rPr lang="nl-NL" sz="1600" dirty="0" err="1"/>
              <a:t>iterative</a:t>
            </a:r>
            <a:r>
              <a:rPr lang="nl-NL" sz="1600" dirty="0"/>
              <a:t> </a:t>
            </a:r>
            <a:r>
              <a:rPr lang="nl-NL" sz="1600" dirty="0" err="1"/>
              <a:t>process</a:t>
            </a:r>
            <a:r>
              <a:rPr lang="nl-NL" sz="1600" dirty="0"/>
              <a:t> of </a:t>
            </a:r>
            <a:r>
              <a:rPr lang="nl-NL" sz="1600" dirty="0" err="1"/>
              <a:t>diverging,converging</a:t>
            </a:r>
            <a:r>
              <a:rPr lang="nl-NL" sz="1600" dirty="0"/>
              <a:t>, </a:t>
            </a:r>
            <a:r>
              <a:rPr lang="nl-NL" sz="1600" dirty="0" err="1"/>
              <a:t>similar</a:t>
            </a:r>
            <a:r>
              <a:rPr lang="nl-NL" sz="1600" dirty="0"/>
              <a:t> steps</a:t>
            </a:r>
            <a:endParaRPr lang="nl-NL" sz="1600" dirty="0">
              <a:cs typeface="Calibri"/>
            </a:endParaRPr>
          </a:p>
          <a:p>
            <a:r>
              <a:rPr lang="nl-NL" sz="1600" b="1" dirty="0"/>
              <a:t>Patient Viewpoint</a:t>
            </a:r>
            <a:r>
              <a:rPr lang="nl-NL" sz="1600" dirty="0"/>
              <a:t>: </a:t>
            </a:r>
            <a:r>
              <a:rPr lang="nl-NL" sz="1600" dirty="0" err="1"/>
              <a:t>Role</a:t>
            </a:r>
            <a:r>
              <a:rPr lang="nl-NL" sz="1600" dirty="0"/>
              <a:t> </a:t>
            </a:r>
            <a:r>
              <a:rPr lang="nl-NL" sz="1600" dirty="0" err="1"/>
              <a:t>play</a:t>
            </a:r>
            <a:r>
              <a:rPr lang="nl-NL" sz="1600" dirty="0"/>
              <a:t> </a:t>
            </a:r>
            <a:r>
              <a:rPr lang="nl-NL" sz="1600" dirty="0" err="1"/>
              <a:t>and</a:t>
            </a:r>
            <a:r>
              <a:rPr lang="nl-NL" sz="1600" dirty="0"/>
              <a:t> Co-design </a:t>
            </a:r>
            <a:r>
              <a:rPr lang="nl-NL" sz="1600" dirty="0" err="1"/>
              <a:t>with</a:t>
            </a:r>
            <a:r>
              <a:rPr lang="nl-NL" sz="1600" dirty="0"/>
              <a:t> multiple </a:t>
            </a:r>
            <a:r>
              <a:rPr lang="nl-NL" sz="1600" dirty="0" err="1"/>
              <a:t>patients</a:t>
            </a:r>
            <a:r>
              <a:rPr lang="nl-NL" sz="1600" dirty="0"/>
              <a:t>;</a:t>
            </a:r>
            <a:endParaRPr lang="nl-NL" sz="1600" dirty="0">
              <a:cs typeface="Calibri"/>
            </a:endParaRPr>
          </a:p>
          <a:p>
            <a:r>
              <a:rPr lang="nl-NL" sz="1600" b="1" dirty="0" err="1"/>
              <a:t>Journey</a:t>
            </a:r>
            <a:r>
              <a:rPr lang="nl-NL" sz="1600" b="1" dirty="0"/>
              <a:t> </a:t>
            </a:r>
            <a:r>
              <a:rPr lang="nl-NL" sz="1600" b="1" dirty="0" err="1"/>
              <a:t>Mapping</a:t>
            </a:r>
            <a:r>
              <a:rPr lang="nl-NL" sz="1600" b="1" dirty="0"/>
              <a:t> </a:t>
            </a:r>
            <a:r>
              <a:rPr lang="nl-NL" sz="1600" b="1" dirty="0" err="1"/>
              <a:t>and</a:t>
            </a:r>
            <a:r>
              <a:rPr lang="nl-NL" sz="1600" b="1" dirty="0"/>
              <a:t> service design</a:t>
            </a:r>
            <a:r>
              <a:rPr lang="nl-NL" sz="1600" dirty="0"/>
              <a:t>: </a:t>
            </a:r>
            <a:r>
              <a:rPr lang="nl-NL" sz="1600" dirty="0" err="1"/>
              <a:t>valuable</a:t>
            </a:r>
            <a:r>
              <a:rPr lang="nl-NL" sz="1600" dirty="0"/>
              <a:t> </a:t>
            </a:r>
            <a:r>
              <a:rPr lang="nl-NL" sz="1600" dirty="0" err="1"/>
              <a:t>insights</a:t>
            </a:r>
            <a:r>
              <a:rPr lang="nl-NL" sz="1600" dirty="0"/>
              <a:t>; </a:t>
            </a:r>
            <a:r>
              <a:rPr lang="nl-NL" sz="1600" dirty="0" err="1"/>
              <a:t>creating</a:t>
            </a:r>
            <a:r>
              <a:rPr lang="nl-NL" sz="1600" dirty="0"/>
              <a:t> a map </a:t>
            </a:r>
            <a:r>
              <a:rPr lang="nl-NL" sz="1600" dirty="0" err="1"/>
              <a:t>showing</a:t>
            </a:r>
            <a:r>
              <a:rPr lang="nl-NL" sz="1600" dirty="0"/>
              <a:t> </a:t>
            </a:r>
            <a:r>
              <a:rPr lang="nl-NL" sz="1600" dirty="0" err="1"/>
              <a:t>the</a:t>
            </a:r>
            <a:r>
              <a:rPr lang="nl-NL" sz="1600" dirty="0"/>
              <a:t> </a:t>
            </a:r>
            <a:r>
              <a:rPr lang="nl-NL" sz="1600" dirty="0" err="1"/>
              <a:t>entire</a:t>
            </a:r>
            <a:r>
              <a:rPr lang="nl-NL" sz="1600" dirty="0"/>
              <a:t> picture of </a:t>
            </a:r>
            <a:r>
              <a:rPr lang="nl-NL" sz="1600" dirty="0" err="1"/>
              <a:t>patient</a:t>
            </a:r>
            <a:r>
              <a:rPr lang="nl-NL" sz="1600" dirty="0"/>
              <a:t> </a:t>
            </a:r>
            <a:r>
              <a:rPr lang="nl-NL" sz="1600" dirty="0" err="1"/>
              <a:t>journey</a:t>
            </a:r>
            <a:r>
              <a:rPr lang="nl-NL" sz="1600" dirty="0"/>
              <a:t> </a:t>
            </a:r>
            <a:r>
              <a:rPr lang="nl-NL" sz="1600" dirty="0" err="1"/>
              <a:t>can</a:t>
            </a:r>
            <a:r>
              <a:rPr lang="nl-NL" sz="1600" dirty="0"/>
              <a:t> help </a:t>
            </a:r>
            <a:r>
              <a:rPr lang="nl-NL" sz="1600" dirty="0" err="1"/>
              <a:t>discussion</a:t>
            </a:r>
            <a:r>
              <a:rPr lang="nl-NL" sz="1600" dirty="0"/>
              <a:t> </a:t>
            </a:r>
            <a:r>
              <a:rPr lang="nl-NL" sz="1600" dirty="0" err="1"/>
              <a:t>between</a:t>
            </a:r>
            <a:r>
              <a:rPr lang="nl-NL" sz="1600" dirty="0"/>
              <a:t> professionals </a:t>
            </a:r>
            <a:r>
              <a:rPr lang="nl-NL" sz="1600" dirty="0" err="1"/>
              <a:t>and</a:t>
            </a:r>
            <a:r>
              <a:rPr lang="nl-NL" sz="1600" dirty="0"/>
              <a:t> </a:t>
            </a:r>
            <a:r>
              <a:rPr lang="nl-NL" sz="1600" dirty="0" err="1"/>
              <a:t>patients</a:t>
            </a:r>
            <a:r>
              <a:rPr lang="nl-NL" sz="1600" dirty="0"/>
              <a:t> (</a:t>
            </a:r>
            <a:r>
              <a:rPr lang="nl-NL" sz="1600" dirty="0" err="1"/>
              <a:t>and</a:t>
            </a:r>
            <a:r>
              <a:rPr lang="nl-NL" sz="1600" dirty="0"/>
              <a:t> stakeholders) on </a:t>
            </a:r>
            <a:r>
              <a:rPr lang="nl-NL" sz="1600" dirty="0" err="1"/>
              <a:t>to</a:t>
            </a:r>
            <a:r>
              <a:rPr lang="nl-NL" sz="1600" dirty="0"/>
              <a:t> </a:t>
            </a:r>
            <a:r>
              <a:rPr lang="nl-NL" sz="1600" dirty="0" err="1"/>
              <a:t>improve</a:t>
            </a:r>
            <a:r>
              <a:rPr lang="nl-NL" sz="1600" dirty="0"/>
              <a:t> </a:t>
            </a:r>
            <a:r>
              <a:rPr lang="nl-NL" sz="1600" dirty="0" err="1"/>
              <a:t>the</a:t>
            </a:r>
            <a:r>
              <a:rPr lang="nl-NL" sz="1600" dirty="0"/>
              <a:t> care. </a:t>
            </a:r>
          </a:p>
          <a:p>
            <a:r>
              <a:rPr lang="nl-NL" sz="1600" b="1" dirty="0" err="1"/>
              <a:t>Involving</a:t>
            </a:r>
            <a:r>
              <a:rPr lang="nl-NL" sz="1600" b="1" dirty="0"/>
              <a:t> more </a:t>
            </a:r>
            <a:r>
              <a:rPr lang="nl-NL" sz="1600" b="1" dirty="0" err="1"/>
              <a:t>than</a:t>
            </a:r>
            <a:r>
              <a:rPr lang="nl-NL" sz="1600" b="1" dirty="0"/>
              <a:t> </a:t>
            </a:r>
            <a:r>
              <a:rPr lang="nl-NL" sz="1600" b="1" dirty="0" err="1"/>
              <a:t>one</a:t>
            </a:r>
            <a:r>
              <a:rPr lang="nl-NL" sz="1600" b="1" dirty="0"/>
              <a:t> person </a:t>
            </a:r>
            <a:r>
              <a:rPr lang="nl-NL" sz="1600" dirty="0"/>
              <a:t>in </a:t>
            </a:r>
            <a:r>
              <a:rPr lang="nl-NL" sz="1600" dirty="0" err="1"/>
              <a:t>the</a:t>
            </a:r>
            <a:r>
              <a:rPr lang="nl-NL" sz="1600" dirty="0"/>
              <a:t> </a:t>
            </a:r>
            <a:r>
              <a:rPr lang="nl-NL" sz="1600" dirty="0" err="1"/>
              <a:t>validation</a:t>
            </a:r>
            <a:r>
              <a:rPr lang="nl-NL" sz="1600" dirty="0"/>
              <a:t> </a:t>
            </a:r>
            <a:r>
              <a:rPr lang="nl-NL" sz="1600" dirty="0" err="1"/>
              <a:t>results</a:t>
            </a:r>
            <a:r>
              <a:rPr lang="nl-NL" sz="1600" dirty="0"/>
              <a:t> in </a:t>
            </a:r>
            <a:r>
              <a:rPr lang="nl-NL" sz="1600" dirty="0" err="1"/>
              <a:t>effective</a:t>
            </a:r>
            <a:r>
              <a:rPr lang="nl-NL" sz="1600" dirty="0"/>
              <a:t> </a:t>
            </a:r>
            <a:r>
              <a:rPr lang="nl-NL" sz="1600" dirty="0" err="1"/>
              <a:t>problem</a:t>
            </a:r>
            <a:r>
              <a:rPr lang="nl-NL" sz="1600" dirty="0"/>
              <a:t> </a:t>
            </a:r>
            <a:r>
              <a:rPr lang="nl-NL" sz="1600" dirty="0" err="1"/>
              <a:t>solving</a:t>
            </a:r>
            <a:r>
              <a:rPr lang="nl-NL" sz="1600" dirty="0"/>
              <a:t> </a:t>
            </a:r>
            <a:r>
              <a:rPr lang="nl-NL" sz="1600" dirty="0" err="1"/>
              <a:t>and</a:t>
            </a:r>
            <a:r>
              <a:rPr lang="nl-NL" sz="1600" dirty="0"/>
              <a:t> shared view on </a:t>
            </a:r>
            <a:r>
              <a:rPr lang="nl-NL" sz="1600" dirty="0" err="1"/>
              <a:t>integrated</a:t>
            </a:r>
            <a:r>
              <a:rPr lang="nl-NL" sz="1600" dirty="0"/>
              <a:t> service design. </a:t>
            </a:r>
            <a:endParaRPr lang="nl-NL" sz="1600" dirty="0">
              <a:cs typeface="Calibri"/>
            </a:endParaRPr>
          </a:p>
          <a:p>
            <a:r>
              <a:rPr lang="nl-NL" sz="1600" b="1" dirty="0">
                <a:solidFill>
                  <a:srgbClr val="FF0000"/>
                </a:solidFill>
              </a:rPr>
              <a:t>Service design is </a:t>
            </a:r>
            <a:r>
              <a:rPr lang="nl-NL" sz="1600" b="1" dirty="0" err="1">
                <a:solidFill>
                  <a:srgbClr val="FF0000"/>
                </a:solidFill>
              </a:rPr>
              <a:t>effective</a:t>
            </a:r>
            <a:r>
              <a:rPr lang="nl-NL" sz="1600" b="1" dirty="0">
                <a:solidFill>
                  <a:srgbClr val="FF0000"/>
                </a:solidFill>
              </a:rPr>
              <a:t> </a:t>
            </a:r>
            <a:r>
              <a:rPr lang="nl-NL" sz="1600" b="1" dirty="0" err="1">
                <a:solidFill>
                  <a:srgbClr val="FF0000"/>
                </a:solidFill>
              </a:rPr>
              <a:t>for</a:t>
            </a:r>
            <a:r>
              <a:rPr lang="nl-NL" sz="1600" b="1" dirty="0">
                <a:solidFill>
                  <a:srgbClr val="FF0000"/>
                </a:solidFill>
              </a:rPr>
              <a:t> </a:t>
            </a:r>
            <a:r>
              <a:rPr lang="nl-NL" sz="1600" b="1" dirty="0" err="1">
                <a:solidFill>
                  <a:srgbClr val="FF0000"/>
                </a:solidFill>
              </a:rPr>
              <a:t>improvement</a:t>
            </a:r>
            <a:r>
              <a:rPr lang="nl-NL" sz="1600" b="1" dirty="0">
                <a:solidFill>
                  <a:srgbClr val="FF0000"/>
                </a:solidFill>
              </a:rPr>
              <a:t> of </a:t>
            </a:r>
            <a:r>
              <a:rPr lang="nl-NL" sz="1600" b="1" dirty="0" err="1">
                <a:solidFill>
                  <a:srgbClr val="FF0000"/>
                </a:solidFill>
              </a:rPr>
              <a:t>patient-centered</a:t>
            </a:r>
            <a:r>
              <a:rPr lang="nl-NL" sz="1600" b="1" dirty="0">
                <a:solidFill>
                  <a:srgbClr val="FF0000"/>
                </a:solidFill>
              </a:rPr>
              <a:t> service delivery </a:t>
            </a:r>
            <a:r>
              <a:rPr lang="nl-NL" sz="1600" dirty="0"/>
              <a:t>(important </a:t>
            </a:r>
            <a:r>
              <a:rPr lang="nl-NL" sz="1600" dirty="0" err="1"/>
              <a:t>to</a:t>
            </a:r>
            <a:r>
              <a:rPr lang="nl-NL" sz="1600" dirty="0"/>
              <a:t> </a:t>
            </a:r>
            <a:r>
              <a:rPr lang="nl-NL" sz="1600" dirty="0" err="1"/>
              <a:t>includ</a:t>
            </a:r>
            <a:r>
              <a:rPr lang="nl-NL" sz="1600" dirty="0"/>
              <a:t> </a:t>
            </a:r>
            <a:r>
              <a:rPr lang="nl-NL" sz="1600" dirty="0" err="1"/>
              <a:t>all</a:t>
            </a:r>
            <a:r>
              <a:rPr lang="nl-NL" sz="1600" dirty="0"/>
              <a:t> partners </a:t>
            </a:r>
            <a:r>
              <a:rPr lang="nl-NL" sz="1600" dirty="0" err="1"/>
              <a:t>inclulding</a:t>
            </a:r>
            <a:r>
              <a:rPr lang="nl-NL" sz="1600" dirty="0"/>
              <a:t> </a:t>
            </a:r>
            <a:r>
              <a:rPr lang="nl-NL" sz="1600" dirty="0" err="1"/>
              <a:t>all</a:t>
            </a:r>
            <a:r>
              <a:rPr lang="nl-NL" sz="1600" dirty="0"/>
              <a:t> stakeholders,- </a:t>
            </a:r>
            <a:r>
              <a:rPr lang="nl-NL" sz="1600" dirty="0" err="1"/>
              <a:t>especially</a:t>
            </a:r>
            <a:r>
              <a:rPr lang="nl-NL" sz="1600" dirty="0"/>
              <a:t> in </a:t>
            </a:r>
            <a:r>
              <a:rPr lang="nl-NL" sz="1600" dirty="0" err="1"/>
              <a:t>the</a:t>
            </a:r>
            <a:r>
              <a:rPr lang="nl-NL" sz="1600" dirty="0"/>
              <a:t> follow up of service)</a:t>
            </a:r>
            <a:endParaRPr lang="nl-NL" sz="1600" dirty="0">
              <a:cs typeface="Calibri"/>
            </a:endParaRPr>
          </a:p>
        </p:txBody>
      </p:sp>
    </p:spTree>
    <p:extLst>
      <p:ext uri="{BB962C8B-B14F-4D97-AF65-F5344CB8AC3E}">
        <p14:creationId xmlns:p14="http://schemas.microsoft.com/office/powerpoint/2010/main" val="1216965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latin typeface="Calibri"/>
                <a:cs typeface="Calibri"/>
              </a:rPr>
              <a:t>Limitations</a:t>
            </a:r>
            <a:endParaRPr lang="nl-NL" dirty="0">
              <a:solidFill>
                <a:schemeClr val="tx1"/>
              </a:solidFill>
              <a:latin typeface="Calibri"/>
              <a:cs typeface="Calibri"/>
            </a:endParaRPr>
          </a:p>
        </p:txBody>
      </p:sp>
      <p:sp>
        <p:nvSpPr>
          <p:cNvPr id="3" name="Tijdelijke aanduiding voor inhoud 2"/>
          <p:cNvSpPr>
            <a:spLocks noGrp="1"/>
          </p:cNvSpPr>
          <p:nvPr>
            <p:ph idx="1"/>
          </p:nvPr>
        </p:nvSpPr>
        <p:spPr>
          <a:xfrm>
            <a:off x="263611" y="2000193"/>
            <a:ext cx="11277600" cy="4023360"/>
          </a:xfrm>
        </p:spPr>
        <p:txBody>
          <a:bodyPr>
            <a:normAutofit/>
          </a:bodyPr>
          <a:lstStyle/>
          <a:p>
            <a:r>
              <a:rPr lang="nl-NL" sz="2400" dirty="0"/>
              <a:t>- In </a:t>
            </a:r>
            <a:r>
              <a:rPr lang="nl-NL" sz="2400" dirty="0" err="1"/>
              <a:t>the</a:t>
            </a:r>
            <a:r>
              <a:rPr lang="nl-NL" sz="2400" dirty="0"/>
              <a:t> </a:t>
            </a:r>
            <a:r>
              <a:rPr lang="nl-NL" sz="2400" dirty="0" err="1"/>
              <a:t>reflection</a:t>
            </a:r>
            <a:r>
              <a:rPr lang="nl-NL" sz="2400" dirty="0"/>
              <a:t> </a:t>
            </a:r>
            <a:r>
              <a:rPr lang="nl-NL" sz="2400" dirty="0" err="1"/>
              <a:t>process</a:t>
            </a:r>
            <a:r>
              <a:rPr lang="nl-NL" sz="2400" dirty="0"/>
              <a:t> </a:t>
            </a:r>
            <a:r>
              <a:rPr lang="nl-NL" sz="2400" dirty="0" err="1"/>
              <a:t>only</a:t>
            </a:r>
            <a:r>
              <a:rPr lang="nl-NL" sz="2400" dirty="0"/>
              <a:t> cases </a:t>
            </a:r>
            <a:r>
              <a:rPr lang="nl-NL" sz="2400" dirty="0" err="1"/>
              <a:t>available</a:t>
            </a:r>
            <a:r>
              <a:rPr lang="nl-NL" sz="2400" dirty="0"/>
              <a:t> </a:t>
            </a:r>
            <a:r>
              <a:rPr lang="nl-NL" sz="2400" dirty="0" err="1"/>
              <a:t>from</a:t>
            </a:r>
            <a:r>
              <a:rPr lang="nl-NL" sz="2400" dirty="0"/>
              <a:t> </a:t>
            </a:r>
            <a:r>
              <a:rPr lang="nl-NL" sz="2400" dirty="0" err="1"/>
              <a:t>the</a:t>
            </a:r>
            <a:r>
              <a:rPr lang="nl-NL" sz="2400" dirty="0"/>
              <a:t> </a:t>
            </a:r>
            <a:r>
              <a:rPr lang="nl-NL" sz="2400" dirty="0" err="1"/>
              <a:t>literature</a:t>
            </a:r>
            <a:r>
              <a:rPr lang="nl-NL" sz="2400" dirty="0"/>
              <a:t> </a:t>
            </a:r>
          </a:p>
          <a:p>
            <a:r>
              <a:rPr lang="nl-NL" sz="2400" dirty="0"/>
              <a:t>- recommendation to conduct further Mixed Methods study for further validation with non published cases of patient journey projects</a:t>
            </a:r>
          </a:p>
        </p:txBody>
      </p:sp>
    </p:spTree>
    <p:extLst>
      <p:ext uri="{BB962C8B-B14F-4D97-AF65-F5344CB8AC3E}">
        <p14:creationId xmlns:p14="http://schemas.microsoft.com/office/powerpoint/2010/main" val="199881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Calibri"/>
                <a:cs typeface="Calibri"/>
              </a:rPr>
              <a:t>The Next Step</a:t>
            </a:r>
            <a:endParaRPr lang="nl-NL" dirty="0">
              <a:solidFill>
                <a:schemeClr val="tx1"/>
              </a:solidFill>
              <a:latin typeface="Calibri"/>
              <a:cs typeface="Calibri"/>
            </a:endParaRPr>
          </a:p>
        </p:txBody>
      </p:sp>
      <p:sp>
        <p:nvSpPr>
          <p:cNvPr id="3" name="Tijdelijke aanduiding voor inhoud 2"/>
          <p:cNvSpPr>
            <a:spLocks noGrp="1"/>
          </p:cNvSpPr>
          <p:nvPr>
            <p:ph idx="1"/>
          </p:nvPr>
        </p:nvSpPr>
        <p:spPr>
          <a:xfrm>
            <a:off x="561643" y="1864146"/>
            <a:ext cx="10979568" cy="4023360"/>
          </a:xfrm>
        </p:spPr>
        <p:txBody>
          <a:bodyPr>
            <a:normAutofit/>
          </a:bodyPr>
          <a:lstStyle/>
          <a:p>
            <a:pPr>
              <a:lnSpc>
                <a:spcPct val="150000"/>
              </a:lnSpc>
            </a:pPr>
            <a:r>
              <a:rPr lang="en-US" sz="1600" dirty="0"/>
              <a:t>Concerning the next steps of integrated service design: </a:t>
            </a:r>
          </a:p>
          <a:p>
            <a:pPr>
              <a:lnSpc>
                <a:spcPct val="150000"/>
              </a:lnSpc>
            </a:pPr>
            <a:r>
              <a:rPr lang="en-US" sz="1600" dirty="0"/>
              <a:t>Authors recommend: </a:t>
            </a:r>
          </a:p>
          <a:p>
            <a:pPr>
              <a:lnSpc>
                <a:spcPct val="150000"/>
              </a:lnSpc>
            </a:pPr>
            <a:r>
              <a:rPr lang="en-US" sz="1600" dirty="0"/>
              <a:t>to conduct further research on the connection of patient journeys to the care model design, which </a:t>
            </a:r>
            <a:r>
              <a:rPr lang="en-US" sz="1600" b="1" dirty="0">
                <a:solidFill>
                  <a:srgbClr val="FF0000"/>
                </a:solidFill>
              </a:rPr>
              <a:t>include the perspective of all healthcare providers and hospital employees </a:t>
            </a:r>
            <a:r>
              <a:rPr lang="en-US" sz="1600" dirty="0">
                <a:solidFill>
                  <a:srgbClr val="FF0000"/>
                </a:solidFill>
              </a:rPr>
              <a:t>and their </a:t>
            </a:r>
            <a:r>
              <a:rPr lang="en-US" sz="1600" b="1" dirty="0">
                <a:solidFill>
                  <a:srgbClr val="FF0000"/>
                </a:solidFill>
              </a:rPr>
              <a:t>internal interactions in the service pathway.</a:t>
            </a:r>
            <a:endParaRPr lang="nl-NL" sz="1600" b="1" dirty="0">
              <a:solidFill>
                <a:srgbClr val="FF0000"/>
              </a:solidFill>
            </a:endParaRPr>
          </a:p>
        </p:txBody>
      </p:sp>
    </p:spTree>
    <p:extLst>
      <p:ext uri="{BB962C8B-B14F-4D97-AF65-F5344CB8AC3E}">
        <p14:creationId xmlns:p14="http://schemas.microsoft.com/office/powerpoint/2010/main" val="406386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93943" y="108346"/>
            <a:ext cx="11277600" cy="808963"/>
          </a:xfrm>
        </p:spPr>
        <p:txBody>
          <a:bodyPr/>
          <a:lstStyle/>
          <a:p>
            <a:r>
              <a:rPr lang="ru-RU" b="1" dirty="0">
                <a:latin typeface="Calibri"/>
                <a:cs typeface="Calibri"/>
              </a:rPr>
              <a:t>Today</a:t>
            </a:r>
            <a:endParaRPr lang="ru-RU" dirty="0">
              <a:solidFill>
                <a:schemeClr val="tx1"/>
              </a:solidFill>
              <a:latin typeface="Calibri"/>
              <a:cs typeface="Calibri"/>
            </a:endParaRPr>
          </a:p>
        </p:txBody>
      </p:sp>
      <p:sp>
        <p:nvSpPr>
          <p:cNvPr id="3" name="Turinio vietos rezervavimo ženklas 2"/>
          <p:cNvSpPr>
            <a:spLocks noGrp="1"/>
          </p:cNvSpPr>
          <p:nvPr>
            <p:ph idx="1"/>
          </p:nvPr>
        </p:nvSpPr>
        <p:spPr>
          <a:xfrm>
            <a:off x="193942" y="1929928"/>
            <a:ext cx="5697571" cy="4440766"/>
          </a:xfrm>
        </p:spPr>
        <p:txBody>
          <a:bodyPr vert="horz" lIns="0" tIns="45720" rIns="0" bIns="45720" rtlCol="0" anchor="t">
            <a:normAutofit/>
          </a:bodyPr>
          <a:lstStyle/>
          <a:p>
            <a:r>
              <a:rPr lang="en-US" sz="1600" b="1" dirty="0">
                <a:cs typeface="Times New Roman"/>
              </a:rPr>
              <a:t>Service Design method</a:t>
            </a:r>
            <a:r>
              <a:rPr lang="en-US" sz="1600" dirty="0">
                <a:cs typeface="Times New Roman"/>
              </a:rPr>
              <a:t> used in 2019 in a Dutch hospital</a:t>
            </a:r>
          </a:p>
          <a:p>
            <a:r>
              <a:rPr lang="en-US" sz="1600" b="1" dirty="0">
                <a:solidFill>
                  <a:srgbClr val="FF0000"/>
                </a:solidFill>
                <a:cs typeface="Times New Roman"/>
              </a:rPr>
              <a:t>The problem: Low patient satisfaction. </a:t>
            </a:r>
            <a:endParaRPr lang="en-US" sz="1600" b="1" dirty="0">
              <a:solidFill>
                <a:srgbClr val="FF0000"/>
              </a:solidFill>
              <a:cs typeface="Times New Roman" panose="02020603050405020304" pitchFamily="18" charset="0"/>
            </a:endParaRPr>
          </a:p>
          <a:p>
            <a:r>
              <a:rPr lang="en-US" sz="1600" dirty="0">
                <a:cs typeface="Times New Roman"/>
              </a:rPr>
              <a:t>The Health Care Professionals at the hospital had noticed the problem of </a:t>
            </a:r>
            <a:r>
              <a:rPr lang="en-US" sz="1600" b="1" i="1" dirty="0">
                <a:cs typeface="Times New Roman"/>
              </a:rPr>
              <a:t>low patient satisfaction. </a:t>
            </a:r>
            <a:endParaRPr lang="en-US" sz="1600" b="1" i="1" dirty="0">
              <a:cs typeface="Times New Roman" panose="02020603050405020304" pitchFamily="18" charset="0"/>
            </a:endParaRPr>
          </a:p>
          <a:p>
            <a:r>
              <a:rPr lang="en-US" sz="1600" dirty="0">
                <a:cs typeface="Times New Roman"/>
              </a:rPr>
              <a:t>The voice of the patients had been absent in the implementation of the highly advanced technology    in the Video Capsule Endoscopy (VCE). </a:t>
            </a:r>
            <a:endParaRPr lang="en-US" sz="1600" dirty="0">
              <a:cs typeface="Times New Roman" panose="02020603050405020304" pitchFamily="18" charset="0"/>
            </a:endParaRPr>
          </a:p>
          <a:p>
            <a:r>
              <a:rPr lang="en-US" sz="1600" dirty="0">
                <a:cs typeface="Times New Roman"/>
              </a:rPr>
              <a:t>Their experience of the advanced diagnostic service had been unexplored in the broader context of providing a new advanced healthcare service.</a:t>
            </a:r>
            <a:r>
              <a:rPr lang="en-US" sz="1600" i="1" dirty="0">
                <a:cs typeface="Times New Roman"/>
              </a:rPr>
              <a:t>			</a:t>
            </a:r>
          </a:p>
          <a:p>
            <a:endParaRPr lang="en-US" sz="1600" i="1" dirty="0">
              <a:cs typeface="Times New Roman"/>
            </a:endParaRPr>
          </a:p>
          <a:p>
            <a:pPr algn="r"/>
            <a:r>
              <a:rPr lang="en-US" sz="1600" i="1" dirty="0">
                <a:cs typeface="Times New Roman"/>
              </a:rPr>
              <a:t>(</a:t>
            </a:r>
            <a:r>
              <a:rPr lang="en-US" sz="1600" i="1" dirty="0" err="1">
                <a:cs typeface="Times New Roman"/>
              </a:rPr>
              <a:t>Simonse</a:t>
            </a:r>
            <a:r>
              <a:rPr lang="en-US" sz="1600" i="1" dirty="0">
                <a:cs typeface="Times New Roman"/>
              </a:rPr>
              <a:t> et al 2019)</a:t>
            </a:r>
            <a:endParaRPr lang="en-US" sz="1600" dirty="0">
              <a:cs typeface="Times New Roman"/>
            </a:endParaRPr>
          </a:p>
        </p:txBody>
      </p:sp>
      <p:pic>
        <p:nvPicPr>
          <p:cNvPr id="23" name="Рисунок 22">
            <a:extLst>
              <a:ext uri="{FF2B5EF4-FFF2-40B4-BE49-F238E27FC236}">
                <a16:creationId xmlns:a16="http://schemas.microsoft.com/office/drawing/2014/main" id="{A4060C71-5B9E-8A19-3D63-18616407C35C}"/>
              </a:ext>
            </a:extLst>
          </p:cNvPr>
          <p:cNvPicPr>
            <a:picLocks noChangeAspect="1"/>
          </p:cNvPicPr>
          <p:nvPr/>
        </p:nvPicPr>
        <p:blipFill rotWithShape="1">
          <a:blip r:embed="rId2">
            <a:extLst>
              <a:ext uri="{28A0092B-C50C-407E-A947-70E740481C1C}">
                <a14:useLocalDpi xmlns:a14="http://schemas.microsoft.com/office/drawing/2010/main" val="0"/>
              </a:ext>
            </a:extLst>
          </a:blip>
          <a:srcRect l="36127" t="30823" r="12402" b="18823"/>
          <a:stretch/>
        </p:blipFill>
        <p:spPr>
          <a:xfrm>
            <a:off x="6398276" y="2283974"/>
            <a:ext cx="4961634" cy="3033685"/>
          </a:xfrm>
          <a:prstGeom prst="rect">
            <a:avLst/>
          </a:prstGeom>
        </p:spPr>
      </p:pic>
    </p:spTree>
    <p:extLst>
      <p:ext uri="{BB962C8B-B14F-4D97-AF65-F5344CB8AC3E}">
        <p14:creationId xmlns:p14="http://schemas.microsoft.com/office/powerpoint/2010/main" val="1768210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Calibri"/>
                <a:cs typeface="Calibri"/>
              </a:rPr>
              <a:t>Reference</a:t>
            </a:r>
            <a:endParaRPr lang="nl-NL" dirty="0">
              <a:solidFill>
                <a:schemeClr val="tx1"/>
              </a:solidFill>
              <a:latin typeface="Calibri"/>
              <a:cs typeface="Calibri"/>
            </a:endParaRPr>
          </a:p>
        </p:txBody>
      </p:sp>
      <p:sp>
        <p:nvSpPr>
          <p:cNvPr id="3" name="Tijdelijke aanduiding voor inhoud 2"/>
          <p:cNvSpPr>
            <a:spLocks noGrp="1"/>
          </p:cNvSpPr>
          <p:nvPr>
            <p:ph idx="1"/>
          </p:nvPr>
        </p:nvSpPr>
        <p:spPr>
          <a:xfrm>
            <a:off x="263611" y="1715106"/>
            <a:ext cx="11277600" cy="4023360"/>
          </a:xfrm>
        </p:spPr>
        <p:txBody>
          <a:bodyPr/>
          <a:lstStyle/>
          <a:p>
            <a:endParaRPr lang="en-US" dirty="0"/>
          </a:p>
          <a:p>
            <a:r>
              <a:rPr lang="en-US" dirty="0" err="1"/>
              <a:t>Simonse</a:t>
            </a:r>
            <a:r>
              <a:rPr lang="en-US" dirty="0"/>
              <a:t> L, </a:t>
            </a:r>
            <a:r>
              <a:rPr lang="en-US" dirty="0" err="1"/>
              <a:t>Albayrak</a:t>
            </a:r>
            <a:r>
              <a:rPr lang="en-US" dirty="0"/>
              <a:t> A. </a:t>
            </a:r>
            <a:r>
              <a:rPr lang="en-US" dirty="0" err="1"/>
              <a:t>Starre</a:t>
            </a:r>
            <a:r>
              <a:rPr lang="en-US" dirty="0"/>
              <a:t> S. 2019 Patient Journey Method for Integrated Service Design. </a:t>
            </a:r>
          </a:p>
          <a:p>
            <a:r>
              <a:rPr lang="en-US" dirty="0"/>
              <a:t>DESIGN FOR HEALTH 2019, VOL. 3, NO. 1, 82–97 https://doi.org/10.1080/24735132.2019.1582741</a:t>
            </a:r>
            <a:endParaRPr lang="nl-NL" dirty="0"/>
          </a:p>
        </p:txBody>
      </p:sp>
    </p:spTree>
    <p:extLst>
      <p:ext uri="{BB962C8B-B14F-4D97-AF65-F5344CB8AC3E}">
        <p14:creationId xmlns:p14="http://schemas.microsoft.com/office/powerpoint/2010/main" val="250652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65CB2-2909-4D31-B113-06B5873685E4}"/>
              </a:ext>
            </a:extLst>
          </p:cNvPr>
          <p:cNvSpPr>
            <a:spLocks noGrp="1"/>
          </p:cNvSpPr>
          <p:nvPr>
            <p:ph idx="1"/>
          </p:nvPr>
        </p:nvSpPr>
        <p:spPr/>
        <p:txBody>
          <a:bodyPr/>
          <a:lstStyle/>
          <a:p>
            <a:pPr marL="0" indent="0">
              <a:buNone/>
            </a:pPr>
            <a:r>
              <a:rPr lang="en-US" dirty="0"/>
              <a:t>.</a:t>
            </a:r>
            <a:endParaRPr lang="fi-FI" dirty="0"/>
          </a:p>
        </p:txBody>
      </p:sp>
      <p:pic>
        <p:nvPicPr>
          <p:cNvPr id="1026" name="Picture 2" descr="Thank You! - Laurel Volunteer Fire Department - Company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11" y="1211035"/>
            <a:ext cx="11860353"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0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7001" y="1784901"/>
            <a:ext cx="11160281" cy="4632228"/>
          </a:xfrm>
        </p:spPr>
        <p:txBody>
          <a:bodyPr vert="horz" lIns="0" tIns="45720" rIns="0" bIns="45720" rtlCol="0" anchor="t">
            <a:noAutofit/>
          </a:bodyPr>
          <a:lstStyle/>
          <a:p>
            <a:pPr algn="just"/>
            <a:r>
              <a:rPr lang="en-US" sz="1400" b="1" i="1" dirty="0">
                <a:cs typeface="Times New Roman"/>
              </a:rPr>
              <a:t>The HOSPITAL:</a:t>
            </a:r>
          </a:p>
          <a:p>
            <a:pPr algn="just"/>
            <a:r>
              <a:rPr lang="en-US" sz="1400" dirty="0">
                <a:cs typeface="Times New Roman"/>
              </a:rPr>
              <a:t>Teaching hospital located in Rotterdam, the Netherlands.</a:t>
            </a:r>
          </a:p>
          <a:p>
            <a:pPr algn="just"/>
            <a:r>
              <a:rPr lang="en-US" sz="1400" dirty="0">
                <a:cs typeface="Times New Roman"/>
              </a:rPr>
              <a:t>Average-sized hospital with 600 beds (wards)</a:t>
            </a:r>
          </a:p>
          <a:p>
            <a:pPr algn="just"/>
            <a:r>
              <a:rPr lang="en-US" sz="1400" dirty="0">
                <a:cs typeface="Times New Roman"/>
              </a:rPr>
              <a:t>Approximately 500,000 patients (both in- and outpatient admissions) and 30,000 day-care admissions.</a:t>
            </a:r>
          </a:p>
          <a:p>
            <a:pPr algn="just"/>
            <a:r>
              <a:rPr lang="en-US" sz="1400" dirty="0">
                <a:cs typeface="Times New Roman"/>
              </a:rPr>
              <a:t>The hospital provides services from basic care to a number of clinical and special functions for complex care.</a:t>
            </a:r>
          </a:p>
          <a:p>
            <a:pPr algn="just"/>
            <a:r>
              <a:rPr lang="en-US" sz="1400" dirty="0">
                <a:cs typeface="Times New Roman"/>
              </a:rPr>
              <a:t>It is a Top Clinical Hospital and engages in innovative research to stay ahead in its specialty. It was one of the first hospitals to embrace the technology innovation of VCE</a:t>
            </a:r>
            <a:endParaRPr lang="nl-NL" sz="1400" dirty="0">
              <a:cs typeface="Times New Roman"/>
            </a:endParaRPr>
          </a:p>
          <a:p>
            <a:pPr algn="just"/>
            <a:r>
              <a:rPr lang="en-US" sz="1400" b="1" dirty="0">
                <a:solidFill>
                  <a:srgbClr val="FF0000"/>
                </a:solidFill>
                <a:cs typeface="Times New Roman"/>
              </a:rPr>
              <a:t>Video Capsule Endoscopy (VCE) was selected as the case</a:t>
            </a:r>
            <a:r>
              <a:rPr lang="en-US" sz="1400" dirty="0">
                <a:cs typeface="Times New Roman"/>
              </a:rPr>
              <a:t>, </a:t>
            </a:r>
            <a:r>
              <a:rPr lang="en-US" sz="1400" b="1" dirty="0">
                <a:solidFill>
                  <a:srgbClr val="FF0000"/>
                </a:solidFill>
                <a:cs typeface="Times New Roman"/>
              </a:rPr>
              <a:t>as it represents the introduction of advanced technology with a clear problem of low patient outcomes and a design challenge of integration into a complete healthcare service</a:t>
            </a:r>
            <a:endParaRPr lang="nl-NL" sz="1400" dirty="0">
              <a:cs typeface="Times New Roman"/>
            </a:endParaRPr>
          </a:p>
        </p:txBody>
      </p:sp>
      <p:sp>
        <p:nvSpPr>
          <p:cNvPr id="4" name="Pavadinimas 1"/>
          <p:cNvSpPr txBox="1">
            <a:spLocks/>
          </p:cNvSpPr>
          <p:nvPr/>
        </p:nvSpPr>
        <p:spPr>
          <a:xfrm>
            <a:off x="399682" y="975937"/>
            <a:ext cx="11277600" cy="808963"/>
          </a:xfrm>
          <a:prstGeom prst="rect">
            <a:avLst/>
          </a:prstGeom>
        </p:spPr>
        <p:txBody>
          <a:bodyPr vert="horz" lIns="91440" tIns="45720" rIns="91440" bIns="45720" rtlCol="0" anchor="b">
            <a:normAutofit/>
          </a:bodyPr>
          <a:lstStyle>
            <a:lvl1pPr marL="0" algn="ctr" defTabSz="914400" rtl="0" eaLnBrk="1" latinLnBrk="0" hangingPunct="1">
              <a:lnSpc>
                <a:spcPct val="85000"/>
              </a:lnSpc>
              <a:spcBef>
                <a:spcPct val="0"/>
              </a:spcBef>
              <a:buNone/>
              <a:defRPr sz="4400" kern="1200" spc="-50" baseline="0">
                <a:solidFill>
                  <a:srgbClr val="0070C0"/>
                </a:solidFill>
                <a:latin typeface="+mj-lt"/>
                <a:ea typeface="+mj-ea"/>
                <a:cs typeface="+mj-cs"/>
              </a:defRPr>
            </a:lvl1pPr>
          </a:lstStyle>
          <a:p>
            <a:r>
              <a:rPr lang="en-US" sz="3200" b="1" dirty="0">
                <a:latin typeface="Calibri"/>
                <a:cs typeface="Times New Roman"/>
              </a:rPr>
              <a:t>Background information</a:t>
            </a:r>
            <a:endParaRPr lang="en-US" sz="3200" dirty="0">
              <a:latin typeface="Calibri"/>
              <a:cs typeface="Times New Roman" panose="02020603050405020304" pitchFamily="18" charset="0"/>
            </a:endParaRPr>
          </a:p>
        </p:txBody>
      </p:sp>
    </p:spTree>
    <p:extLst>
      <p:ext uri="{BB962C8B-B14F-4D97-AF65-F5344CB8AC3E}">
        <p14:creationId xmlns:p14="http://schemas.microsoft.com/office/powerpoint/2010/main" val="2844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5022" y="1858702"/>
            <a:ext cx="10962260" cy="4275879"/>
          </a:xfrm>
        </p:spPr>
        <p:txBody>
          <a:bodyPr vert="horz" lIns="0" tIns="45720" rIns="0" bIns="45720" rtlCol="0" anchor="t">
            <a:normAutofit/>
          </a:bodyPr>
          <a:lstStyle/>
          <a:p>
            <a:pPr algn="just"/>
            <a:r>
              <a:rPr lang="en-US" sz="1400" b="1" i="1">
                <a:cs typeface="Times New Roman"/>
              </a:rPr>
              <a:t>Theoretical Background </a:t>
            </a:r>
            <a:endParaRPr lang="en-US" sz="1400" b="1" i="1">
              <a:cs typeface="Times New Roman" panose="02020603050405020304" pitchFamily="18" charset="0"/>
            </a:endParaRPr>
          </a:p>
          <a:p>
            <a:pPr algn="just"/>
            <a:r>
              <a:rPr lang="en-US" sz="1400">
                <a:cs typeface="Times New Roman"/>
              </a:rPr>
              <a:t>Research has shown that </a:t>
            </a:r>
            <a:r>
              <a:rPr lang="en-US" sz="1400" b="1">
                <a:solidFill>
                  <a:srgbClr val="FF0000"/>
                </a:solidFill>
                <a:cs typeface="Times New Roman"/>
              </a:rPr>
              <a:t>implementation of digital innovations with highly advanced technologies often lacks a patient and service perspective</a:t>
            </a:r>
            <a:r>
              <a:rPr lang="en-US" sz="1400">
                <a:cs typeface="Times New Roman"/>
              </a:rPr>
              <a:t> (</a:t>
            </a:r>
            <a:r>
              <a:rPr lang="en-US" sz="1400" i="1">
                <a:cs typeface="Times New Roman"/>
              </a:rPr>
              <a:t>Wildevuur and Simonse 2015</a:t>
            </a:r>
            <a:r>
              <a:rPr lang="en-US" sz="1400">
                <a:cs typeface="Times New Roman"/>
              </a:rPr>
              <a:t>)</a:t>
            </a:r>
          </a:p>
          <a:p>
            <a:pPr algn="just"/>
            <a:r>
              <a:rPr lang="en-US" sz="1400">
                <a:cs typeface="Times New Roman"/>
              </a:rPr>
              <a:t>Innovations employing digital healthcare technologies regularly </a:t>
            </a:r>
            <a:r>
              <a:rPr lang="en-US" sz="1400" b="1">
                <a:cs typeface="Times New Roman"/>
              </a:rPr>
              <a:t>suffer from an overemphasis on the technological and clinical possibilities,</a:t>
            </a:r>
            <a:r>
              <a:rPr lang="en-US" sz="1400">
                <a:cs typeface="Times New Roman"/>
              </a:rPr>
              <a:t> without taking into account </a:t>
            </a:r>
            <a:r>
              <a:rPr lang="en-US" sz="1400" b="1">
                <a:solidFill>
                  <a:srgbClr val="FF0000"/>
                </a:solidFill>
                <a:cs typeface="Times New Roman"/>
              </a:rPr>
              <a:t>the impact on the patient</a:t>
            </a:r>
            <a:r>
              <a:rPr lang="en-US" sz="1400">
                <a:cs typeface="Times New Roman"/>
              </a:rPr>
              <a:t>. As a result, these promising innovations lead </a:t>
            </a:r>
            <a:r>
              <a:rPr lang="en-US" sz="1400" b="1">
                <a:solidFill>
                  <a:srgbClr val="FF0000"/>
                </a:solidFill>
                <a:cs typeface="Times New Roman"/>
              </a:rPr>
              <a:t>to low patient satisfaction </a:t>
            </a:r>
            <a:r>
              <a:rPr lang="en-US" sz="1400" i="1">
                <a:cs typeface="Times New Roman"/>
              </a:rPr>
              <a:t>(Wildevuur and Simonse 2015)</a:t>
            </a:r>
            <a:r>
              <a:rPr lang="en-US" sz="1400">
                <a:cs typeface="Times New Roman"/>
              </a:rPr>
              <a:t>. </a:t>
            </a:r>
            <a:endParaRPr lang="en-US" sz="1400">
              <a:cs typeface="Times New Roman" panose="02020603050405020304" pitchFamily="18" charset="0"/>
            </a:endParaRPr>
          </a:p>
          <a:p>
            <a:pPr algn="just"/>
            <a:r>
              <a:rPr lang="en-US" sz="1400">
                <a:cs typeface="Times New Roman"/>
              </a:rPr>
              <a:t>Smart innovation options relying on advanced multimedia technologies have had long research and development trajectories to reach a clinically proven state of feasibility. Such medical engineering approaches with advanced </a:t>
            </a:r>
            <a:r>
              <a:rPr lang="en-US" sz="1400" b="1">
                <a:solidFill>
                  <a:srgbClr val="FF0000"/>
                </a:solidFill>
                <a:cs typeface="Times New Roman"/>
              </a:rPr>
              <a:t>technologies often lack a patient perspective and integrated service design </a:t>
            </a:r>
            <a:r>
              <a:rPr lang="en-US" sz="1400" i="1">
                <a:cs typeface="Times New Roman"/>
              </a:rPr>
              <a:t>(Griffioen et al. 2017).</a:t>
            </a:r>
          </a:p>
        </p:txBody>
      </p:sp>
      <p:sp>
        <p:nvSpPr>
          <p:cNvPr id="5" name="Pavadinimas 1"/>
          <p:cNvSpPr txBox="1">
            <a:spLocks/>
          </p:cNvSpPr>
          <p:nvPr/>
        </p:nvSpPr>
        <p:spPr>
          <a:xfrm>
            <a:off x="399682" y="975937"/>
            <a:ext cx="11277600" cy="808963"/>
          </a:xfrm>
          <a:prstGeom prst="rect">
            <a:avLst/>
          </a:prstGeom>
        </p:spPr>
        <p:txBody>
          <a:bodyPr vert="horz" lIns="91440" tIns="45720" rIns="91440" bIns="45720" rtlCol="0" anchor="b">
            <a:normAutofit/>
          </a:bodyPr>
          <a:lstStyle>
            <a:lvl1pPr marL="0" algn="ctr" defTabSz="914400" rtl="0" eaLnBrk="1" latinLnBrk="0" hangingPunct="1">
              <a:lnSpc>
                <a:spcPct val="85000"/>
              </a:lnSpc>
              <a:spcBef>
                <a:spcPct val="0"/>
              </a:spcBef>
              <a:buNone/>
              <a:defRPr sz="4400" kern="1200" spc="-50" baseline="0">
                <a:solidFill>
                  <a:srgbClr val="0070C0"/>
                </a:solidFill>
                <a:latin typeface="+mj-lt"/>
                <a:ea typeface="+mj-ea"/>
                <a:cs typeface="+mj-cs"/>
              </a:defRPr>
            </a:lvl1pPr>
          </a:lstStyle>
          <a:p>
            <a:r>
              <a:rPr lang="en-US" sz="3200" b="1" dirty="0">
                <a:latin typeface="Calibri"/>
                <a:cs typeface="Times New Roman"/>
              </a:rPr>
              <a:t>Background information</a:t>
            </a:r>
            <a:endParaRPr lang="en-US" sz="3200" dirty="0">
              <a:latin typeface="Calibri"/>
              <a:cs typeface="Times New Roman" panose="02020603050405020304" pitchFamily="18" charset="0"/>
            </a:endParaRPr>
          </a:p>
        </p:txBody>
      </p:sp>
    </p:spTree>
    <p:extLst>
      <p:ext uri="{BB962C8B-B14F-4D97-AF65-F5344CB8AC3E}">
        <p14:creationId xmlns:p14="http://schemas.microsoft.com/office/powerpoint/2010/main" val="308638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26A168-D2D3-4FA6-85BC-2FF4345EFC27}"/>
              </a:ext>
            </a:extLst>
          </p:cNvPr>
          <p:cNvSpPr>
            <a:spLocks noGrp="1"/>
          </p:cNvSpPr>
          <p:nvPr>
            <p:ph idx="1"/>
          </p:nvPr>
        </p:nvSpPr>
        <p:spPr/>
        <p:txBody>
          <a:bodyPr/>
          <a:lstStyle/>
          <a:p>
            <a:endParaRPr lang="en-US" dirty="0"/>
          </a:p>
          <a:p>
            <a:endParaRPr lang="en-US" dirty="0"/>
          </a:p>
          <a:p>
            <a:endParaRPr lang="fi-FI" dirty="0"/>
          </a:p>
        </p:txBody>
      </p:sp>
      <p:sp>
        <p:nvSpPr>
          <p:cNvPr id="7" name="Rechthoek 6"/>
          <p:cNvSpPr/>
          <p:nvPr/>
        </p:nvSpPr>
        <p:spPr>
          <a:xfrm>
            <a:off x="650788" y="1845733"/>
            <a:ext cx="11026493" cy="2123658"/>
          </a:xfrm>
          <a:prstGeom prst="rect">
            <a:avLst/>
          </a:prstGeom>
        </p:spPr>
        <p:txBody>
          <a:bodyPr wrap="square" lIns="91440" tIns="45720" rIns="91440" bIns="45720" anchor="t">
            <a:spAutoFit/>
          </a:bodyPr>
          <a:lstStyle/>
          <a:p>
            <a:pPr algn="just"/>
            <a:r>
              <a:rPr lang="en-US" sz="1200">
                <a:solidFill>
                  <a:srgbClr val="0070C0"/>
                </a:solidFill>
              </a:rPr>
              <a:t>The </a:t>
            </a:r>
            <a:r>
              <a:rPr lang="en-US" sz="1200" b="1" i="1">
                <a:solidFill>
                  <a:srgbClr val="FF0000"/>
                </a:solidFill>
              </a:rPr>
              <a:t>user-centred perspective</a:t>
            </a:r>
            <a:r>
              <a:rPr lang="en-US" sz="1200">
                <a:solidFill>
                  <a:srgbClr val="FF0000"/>
                </a:solidFill>
              </a:rPr>
              <a:t> </a:t>
            </a:r>
            <a:r>
              <a:rPr lang="en-US" sz="1200">
                <a:solidFill>
                  <a:srgbClr val="0070C0"/>
                </a:solidFill>
              </a:rPr>
              <a:t>has driven design for many years </a:t>
            </a:r>
            <a:r>
              <a:rPr lang="en-US" sz="1200" i="1">
                <a:solidFill>
                  <a:srgbClr val="0070C0"/>
                </a:solidFill>
              </a:rPr>
              <a:t>(Mitchell 1993; Sanders and Stappers 2012; Newbery 2013). </a:t>
            </a:r>
            <a:endParaRPr lang="en-US" sz="1200" i="1">
              <a:solidFill>
                <a:srgbClr val="0070C0"/>
              </a:solidFill>
              <a:cs typeface="Calibri"/>
            </a:endParaRPr>
          </a:p>
          <a:p>
            <a:pPr algn="just"/>
            <a:endParaRPr lang="en-US" sz="1200">
              <a:solidFill>
                <a:srgbClr val="0070C0"/>
              </a:solidFill>
              <a:cs typeface="Calibri"/>
            </a:endParaRPr>
          </a:p>
          <a:p>
            <a:pPr algn="just"/>
            <a:r>
              <a:rPr lang="en-US" sz="1200">
                <a:solidFill>
                  <a:srgbClr val="0070C0"/>
                </a:solidFill>
              </a:rPr>
              <a:t>More recently, particular attention has been paid to </a:t>
            </a:r>
            <a:r>
              <a:rPr lang="en-US" sz="1200" b="1" i="1">
                <a:solidFill>
                  <a:srgbClr val="FF0000"/>
                </a:solidFill>
              </a:rPr>
              <a:t>user and user experiences </a:t>
            </a:r>
            <a:r>
              <a:rPr lang="en-US" sz="1200">
                <a:solidFill>
                  <a:srgbClr val="0070C0"/>
                </a:solidFill>
              </a:rPr>
              <a:t>in relation to service propositions: with customers interacting with organizations through myriad touch points in multiple channels and media (</a:t>
            </a:r>
            <a:r>
              <a:rPr lang="en-US" sz="1200" i="1">
                <a:solidFill>
                  <a:srgbClr val="0070C0"/>
                </a:solidFill>
              </a:rPr>
              <a:t>Zomerdijk and Voss 2010; McColl-Kennedy et al. 2015; Lemon and Verhoef 2016). </a:t>
            </a:r>
            <a:endParaRPr lang="en-US" sz="1200" i="1">
              <a:solidFill>
                <a:srgbClr val="0070C0"/>
              </a:solidFill>
              <a:cs typeface="Calibri"/>
            </a:endParaRPr>
          </a:p>
          <a:p>
            <a:pPr algn="just"/>
            <a:endParaRPr lang="en-US" sz="1200">
              <a:solidFill>
                <a:srgbClr val="0070C0"/>
              </a:solidFill>
              <a:cs typeface="Calibri"/>
            </a:endParaRPr>
          </a:p>
          <a:p>
            <a:pPr algn="just"/>
            <a:r>
              <a:rPr lang="en-US" sz="1200" b="1" i="1">
                <a:solidFill>
                  <a:srgbClr val="FF0000"/>
                </a:solidFill>
              </a:rPr>
              <a:t>Organizations able to skillfully manage the entire experience create performance impacts of higher customer and employee satisfaction, increased revenue and lower costs. </a:t>
            </a:r>
            <a:r>
              <a:rPr lang="en-US" sz="1200" i="1">
                <a:solidFill>
                  <a:srgbClr val="0070C0"/>
                </a:solidFill>
              </a:rPr>
              <a:t>(Rawson et al. 2013). </a:t>
            </a:r>
            <a:endParaRPr lang="en-US" sz="1200" i="1">
              <a:solidFill>
                <a:srgbClr val="0070C0"/>
              </a:solidFill>
              <a:cs typeface="Calibri"/>
            </a:endParaRPr>
          </a:p>
          <a:p>
            <a:pPr algn="just"/>
            <a:endParaRPr lang="en-US" sz="1200" b="1" i="1">
              <a:solidFill>
                <a:srgbClr val="FF0000"/>
              </a:solidFill>
              <a:cs typeface="Calibri"/>
            </a:endParaRPr>
          </a:p>
          <a:p>
            <a:pPr algn="just"/>
            <a:r>
              <a:rPr lang="en-US" sz="1200" b="1" i="1">
                <a:solidFill>
                  <a:srgbClr val="FF0000"/>
                </a:solidFill>
              </a:rPr>
              <a:t>An integrated approach </a:t>
            </a:r>
            <a:r>
              <a:rPr lang="en-US" sz="1200">
                <a:solidFill>
                  <a:srgbClr val="FF0000"/>
                </a:solidFill>
              </a:rPr>
              <a:t>combining </a:t>
            </a:r>
            <a:r>
              <a:rPr lang="en-US" sz="1200" b="1" i="1">
                <a:solidFill>
                  <a:srgbClr val="FF0000"/>
                </a:solidFill>
              </a:rPr>
              <a:t>User centered perspective </a:t>
            </a:r>
            <a:r>
              <a:rPr lang="en-US" sz="1200">
                <a:solidFill>
                  <a:srgbClr val="FF0000"/>
                </a:solidFill>
              </a:rPr>
              <a:t>and </a:t>
            </a:r>
            <a:r>
              <a:rPr lang="en-US" sz="1200" b="1" i="1">
                <a:solidFill>
                  <a:srgbClr val="FF0000"/>
                </a:solidFill>
              </a:rPr>
              <a:t>person centered care experience</a:t>
            </a:r>
            <a:r>
              <a:rPr lang="en-US" sz="1200" b="1" i="1">
                <a:solidFill>
                  <a:srgbClr val="0070C0"/>
                </a:solidFill>
              </a:rPr>
              <a:t>s </a:t>
            </a:r>
            <a:r>
              <a:rPr lang="en-US" sz="1200">
                <a:solidFill>
                  <a:srgbClr val="0070C0"/>
                </a:solidFill>
              </a:rPr>
              <a:t>is beneficial.</a:t>
            </a:r>
            <a:endParaRPr lang="en-US" sz="1200">
              <a:solidFill>
                <a:srgbClr val="0070C0"/>
              </a:solidFill>
              <a:cs typeface="Calibri"/>
            </a:endParaRPr>
          </a:p>
          <a:p>
            <a:pPr algn="just"/>
            <a:r>
              <a:rPr lang="en-US" sz="1200">
                <a:solidFill>
                  <a:srgbClr val="0070C0"/>
                </a:solidFill>
              </a:rPr>
              <a:t>User-centred service design is such an approach that can not only be used for person centred care experience but can also identify current problems for improved pathway design and new service delivery</a:t>
            </a:r>
            <a:r>
              <a:rPr lang="en-US" sz="1200" i="1">
                <a:solidFill>
                  <a:srgbClr val="0070C0"/>
                </a:solidFill>
              </a:rPr>
              <a:t> (Bate and Robert 2006; Mould, Bowers, and Ghattas 2010; Oosterholt et al. 2016).</a:t>
            </a:r>
            <a:endParaRPr lang="en-US" sz="1200" i="1">
              <a:solidFill>
                <a:srgbClr val="0070C0"/>
              </a:solidFill>
              <a:cs typeface="Calibri"/>
            </a:endParaRPr>
          </a:p>
        </p:txBody>
      </p:sp>
      <p:sp>
        <p:nvSpPr>
          <p:cNvPr id="6" name="Pavadinimas 1"/>
          <p:cNvSpPr txBox="1">
            <a:spLocks/>
          </p:cNvSpPr>
          <p:nvPr/>
        </p:nvSpPr>
        <p:spPr>
          <a:xfrm>
            <a:off x="399682" y="975937"/>
            <a:ext cx="11277600" cy="808963"/>
          </a:xfrm>
          <a:prstGeom prst="rect">
            <a:avLst/>
          </a:prstGeom>
        </p:spPr>
        <p:txBody>
          <a:bodyPr vert="horz" lIns="91440" tIns="45720" rIns="91440" bIns="45720" rtlCol="0" anchor="b">
            <a:normAutofit/>
          </a:bodyPr>
          <a:lstStyle>
            <a:lvl1pPr marL="0" algn="ctr" defTabSz="914400" rtl="0" eaLnBrk="1" latinLnBrk="0" hangingPunct="1">
              <a:lnSpc>
                <a:spcPct val="85000"/>
              </a:lnSpc>
              <a:spcBef>
                <a:spcPct val="0"/>
              </a:spcBef>
              <a:buNone/>
              <a:defRPr sz="4400" kern="1200" spc="-50" baseline="0">
                <a:solidFill>
                  <a:srgbClr val="0070C0"/>
                </a:solidFill>
                <a:latin typeface="+mj-lt"/>
                <a:ea typeface="+mj-ea"/>
                <a:cs typeface="+mj-cs"/>
              </a:defRPr>
            </a:lvl1pPr>
          </a:lstStyle>
          <a:p>
            <a:r>
              <a:rPr lang="en-US" sz="3200" b="1" dirty="0">
                <a:latin typeface="Calibri"/>
                <a:cs typeface="Times New Roman"/>
              </a:rPr>
              <a:t>Background information</a:t>
            </a:r>
            <a:endParaRPr lang="en-US" sz="3200" dirty="0">
              <a:latin typeface="Calibri"/>
              <a:cs typeface="Times New Roman" panose="02020603050405020304" pitchFamily="18" charset="0"/>
            </a:endParaRPr>
          </a:p>
        </p:txBody>
      </p:sp>
    </p:spTree>
    <p:extLst>
      <p:ext uri="{BB962C8B-B14F-4D97-AF65-F5344CB8AC3E}">
        <p14:creationId xmlns:p14="http://schemas.microsoft.com/office/powerpoint/2010/main" val="352791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1" y="898648"/>
            <a:ext cx="11277600" cy="808963"/>
          </a:xfrm>
        </p:spPr>
        <p:txBody>
          <a:bodyPr>
            <a:noAutofit/>
          </a:bodyPr>
          <a:lstStyle/>
          <a:p>
            <a:r>
              <a:rPr lang="en-US" sz="2800" b="1" dirty="0">
                <a:latin typeface="Calibri"/>
                <a:cs typeface="Calibri"/>
              </a:rPr>
              <a:t>Background information continues</a:t>
            </a:r>
            <a:endParaRPr lang="en-US" sz="2800" dirty="0">
              <a:solidFill>
                <a:schemeClr val="tx1"/>
              </a:solidFill>
              <a:latin typeface="Calibri"/>
              <a:cs typeface="Calibri"/>
            </a:endParaRPr>
          </a:p>
        </p:txBody>
      </p:sp>
      <p:sp>
        <p:nvSpPr>
          <p:cNvPr id="3" name="Turinio vietos rezervavimo ženklas 2"/>
          <p:cNvSpPr>
            <a:spLocks noGrp="1"/>
          </p:cNvSpPr>
          <p:nvPr>
            <p:ph idx="1"/>
          </p:nvPr>
        </p:nvSpPr>
        <p:spPr>
          <a:xfrm>
            <a:off x="847525" y="1935991"/>
            <a:ext cx="10693686" cy="4105993"/>
          </a:xfrm>
        </p:spPr>
        <p:txBody>
          <a:bodyPr vert="horz" lIns="0" tIns="45720" rIns="0" bIns="45720" rtlCol="0" anchor="t">
            <a:normAutofit/>
          </a:bodyPr>
          <a:lstStyle/>
          <a:p>
            <a:r>
              <a:rPr lang="en-US" sz="1800" b="1" dirty="0">
                <a:solidFill>
                  <a:srgbClr val="FF0000"/>
                </a:solidFill>
              </a:rPr>
              <a:t>Patient journey mapping</a:t>
            </a:r>
            <a:endParaRPr lang="en-US" sz="1800" b="1" dirty="0">
              <a:solidFill>
                <a:srgbClr val="FF0000"/>
              </a:solidFill>
              <a:cs typeface="Calibri"/>
            </a:endParaRPr>
          </a:p>
          <a:p>
            <a:r>
              <a:rPr lang="en-US" sz="1800" dirty="0"/>
              <a:t>A way to get started with </a:t>
            </a:r>
            <a:r>
              <a:rPr lang="en-US" sz="1800" b="1" i="1" dirty="0">
                <a:solidFill>
                  <a:srgbClr val="FF0000"/>
                </a:solidFill>
              </a:rPr>
              <a:t>service design from a user-</a:t>
            </a:r>
            <a:r>
              <a:rPr lang="en-US" sz="1800" b="1" i="1" dirty="0" err="1">
                <a:solidFill>
                  <a:srgbClr val="FF0000"/>
                </a:solidFill>
              </a:rPr>
              <a:t>centred</a:t>
            </a:r>
            <a:r>
              <a:rPr lang="en-US" sz="1800" b="1" i="1" dirty="0">
                <a:solidFill>
                  <a:srgbClr val="FF0000"/>
                </a:solidFill>
              </a:rPr>
              <a:t> perspective </a:t>
            </a:r>
            <a:r>
              <a:rPr lang="en-US" sz="1800" dirty="0"/>
              <a:t>is to employ the technique of the </a:t>
            </a:r>
            <a:r>
              <a:rPr lang="en-US" sz="1800" b="1" i="1" dirty="0">
                <a:solidFill>
                  <a:srgbClr val="FF0000"/>
                </a:solidFill>
              </a:rPr>
              <a:t>user journey map </a:t>
            </a:r>
            <a:r>
              <a:rPr lang="en-US" sz="1800" dirty="0"/>
              <a:t>(</a:t>
            </a:r>
            <a:r>
              <a:rPr lang="en-US" sz="1800" i="1" dirty="0"/>
              <a:t>Stickdorn 2012; </a:t>
            </a:r>
            <a:r>
              <a:rPr lang="en-US" sz="1800" i="1" dirty="0" err="1"/>
              <a:t>Boeijen</a:t>
            </a:r>
            <a:r>
              <a:rPr lang="en-US" sz="1800" i="1" dirty="0"/>
              <a:t> et al. 2014; Kimbell 2014; </a:t>
            </a:r>
            <a:r>
              <a:rPr lang="en-US" sz="1800" i="1" dirty="0" err="1"/>
              <a:t>Monninkhof</a:t>
            </a:r>
            <a:r>
              <a:rPr lang="en-US" sz="1800" i="1" dirty="0"/>
              <a:t> 2016</a:t>
            </a:r>
            <a:r>
              <a:rPr lang="en-US" sz="1800" dirty="0"/>
              <a:t>). </a:t>
            </a:r>
            <a:endParaRPr lang="en-US" sz="1800" dirty="0">
              <a:cs typeface="Calibri"/>
            </a:endParaRPr>
          </a:p>
          <a:p>
            <a:r>
              <a:rPr lang="en-US" sz="1800" b="1" i="1" dirty="0">
                <a:solidFill>
                  <a:srgbClr val="FF0000"/>
                </a:solidFill>
              </a:rPr>
              <a:t>A user journey </a:t>
            </a:r>
            <a:r>
              <a:rPr lang="en-US" sz="1800" dirty="0"/>
              <a:t>is a graphic representation of the stages a user goes through while experiencing the use of a product or service, and it facilitates gaining insights into all the stages (</a:t>
            </a:r>
            <a:r>
              <a:rPr lang="en-US" sz="1800" i="1" dirty="0"/>
              <a:t>Stickdorn and Sneider 2012; </a:t>
            </a:r>
            <a:r>
              <a:rPr lang="en-US" sz="1800" i="1" dirty="0" err="1"/>
              <a:t>Boeijen</a:t>
            </a:r>
            <a:r>
              <a:rPr lang="en-US" sz="1800" i="1" dirty="0"/>
              <a:t> et al. 2014; Kimbell 2014</a:t>
            </a:r>
            <a:r>
              <a:rPr lang="en-US" sz="1800" dirty="0"/>
              <a:t>). </a:t>
            </a:r>
            <a:endParaRPr lang="en-US" sz="1800" dirty="0">
              <a:cs typeface="Calibri"/>
            </a:endParaRPr>
          </a:p>
          <a:p>
            <a:r>
              <a:rPr lang="en-US" sz="1800" dirty="0"/>
              <a:t>The knowledge gained from a user journey can help the designer to design products and services that optimize the experience and generate value for both the user and the organization providing the service</a:t>
            </a:r>
            <a:endParaRPr lang="en-US" sz="1800" dirty="0">
              <a:cs typeface="Calibri"/>
            </a:endParaRPr>
          </a:p>
        </p:txBody>
      </p:sp>
    </p:spTree>
    <p:extLst>
      <p:ext uri="{BB962C8B-B14F-4D97-AF65-F5344CB8AC3E}">
        <p14:creationId xmlns:p14="http://schemas.microsoft.com/office/powerpoint/2010/main" val="63751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0" y="552482"/>
            <a:ext cx="11277600" cy="808963"/>
          </a:xfrm>
        </p:spPr>
        <p:txBody>
          <a:bodyPr>
            <a:normAutofit/>
          </a:bodyPr>
          <a:lstStyle/>
          <a:p>
            <a:r>
              <a:rPr lang="en-US" sz="3200" b="1" dirty="0">
                <a:latin typeface="Calibri"/>
                <a:cs typeface="Times New Roman"/>
              </a:rPr>
              <a:t>Research Questions</a:t>
            </a:r>
            <a:endParaRPr lang="en-US" sz="3200" dirty="0">
              <a:solidFill>
                <a:schemeClr val="tx1"/>
              </a:solidFill>
              <a:latin typeface="Calibri"/>
              <a:cs typeface="Times New Roman"/>
            </a:endParaRPr>
          </a:p>
        </p:txBody>
      </p:sp>
      <p:sp>
        <p:nvSpPr>
          <p:cNvPr id="3" name="Turinio vietos rezervavimo ženklas 2"/>
          <p:cNvSpPr>
            <a:spLocks noGrp="1"/>
          </p:cNvSpPr>
          <p:nvPr>
            <p:ph idx="1"/>
          </p:nvPr>
        </p:nvSpPr>
        <p:spPr>
          <a:xfrm>
            <a:off x="835546" y="2045921"/>
            <a:ext cx="10924332" cy="3776145"/>
          </a:xfrm>
        </p:spPr>
        <p:txBody>
          <a:bodyPr vert="horz" lIns="0" tIns="45720" rIns="0" bIns="45720" rtlCol="0" anchor="t">
            <a:normAutofit/>
          </a:bodyPr>
          <a:lstStyle/>
          <a:p>
            <a:r>
              <a:rPr lang="en-US" sz="1800" dirty="0"/>
              <a:t>The authors investigate </a:t>
            </a:r>
            <a:r>
              <a:rPr lang="en-US" sz="1800" b="1" i="1" dirty="0">
                <a:solidFill>
                  <a:srgbClr val="FF0000"/>
                </a:solidFill>
              </a:rPr>
              <a:t>the patient journey technique for service design</a:t>
            </a:r>
            <a:r>
              <a:rPr lang="en-US" sz="1800" dirty="0"/>
              <a:t>, grounded on an inductive case study. </a:t>
            </a:r>
            <a:endParaRPr lang="en-US" sz="1800" dirty="0">
              <a:cs typeface="Calibri"/>
            </a:endParaRPr>
          </a:p>
          <a:p>
            <a:r>
              <a:rPr lang="en-US" sz="1800" dirty="0"/>
              <a:t>For the purposes of describing the method, we asked the following questions:</a:t>
            </a:r>
            <a:endParaRPr lang="en-US" sz="1800" dirty="0">
              <a:cs typeface="Calibri"/>
            </a:endParaRPr>
          </a:p>
          <a:p>
            <a:pPr>
              <a:buFont typeface="Wingdings" panose="05000000000000000000" pitchFamily="2" charset="2"/>
              <a:buChar char="Ø"/>
            </a:pPr>
            <a:r>
              <a:rPr lang="en-US" sz="1800" dirty="0"/>
              <a:t> How is the </a:t>
            </a:r>
            <a:r>
              <a:rPr lang="en-US" sz="1800" b="1" dirty="0">
                <a:solidFill>
                  <a:srgbClr val="FF0000"/>
                </a:solidFill>
              </a:rPr>
              <a:t>viewpoint and perspective of patients </a:t>
            </a:r>
            <a:r>
              <a:rPr lang="en-US" sz="1800" dirty="0"/>
              <a:t>researched and </a:t>
            </a:r>
            <a:r>
              <a:rPr lang="en-US" sz="1800" dirty="0" err="1"/>
              <a:t>analysed</a:t>
            </a:r>
            <a:r>
              <a:rPr lang="en-US" sz="1800" dirty="0"/>
              <a:t>?</a:t>
            </a:r>
            <a:endParaRPr lang="en-US" sz="1800" dirty="0">
              <a:cs typeface="Calibri"/>
            </a:endParaRPr>
          </a:p>
          <a:p>
            <a:pPr>
              <a:buFont typeface="Wingdings" panose="05000000000000000000" pitchFamily="2" charset="2"/>
              <a:buChar char="Ø"/>
            </a:pPr>
            <a:r>
              <a:rPr lang="en-US" sz="1800" dirty="0"/>
              <a:t> How is a </a:t>
            </a:r>
            <a:r>
              <a:rPr lang="en-US" sz="1800" b="1" dirty="0">
                <a:solidFill>
                  <a:srgbClr val="FF0000"/>
                </a:solidFill>
              </a:rPr>
              <a:t>journey mapped and visualized</a:t>
            </a:r>
            <a:r>
              <a:rPr lang="en-US" sz="1800" dirty="0"/>
              <a:t>?</a:t>
            </a:r>
            <a:endParaRPr lang="en-US" sz="1800" dirty="0">
              <a:cs typeface="Calibri"/>
            </a:endParaRPr>
          </a:p>
          <a:p>
            <a:pPr>
              <a:buFont typeface="Wingdings" panose="05000000000000000000" pitchFamily="2" charset="2"/>
              <a:buChar char="Ø"/>
            </a:pPr>
            <a:r>
              <a:rPr lang="en-US" sz="1800" dirty="0"/>
              <a:t> How is a journey related to </a:t>
            </a:r>
            <a:r>
              <a:rPr lang="en-US" sz="1800" b="1" dirty="0">
                <a:solidFill>
                  <a:srgbClr val="FF0000"/>
                </a:solidFill>
              </a:rPr>
              <a:t>integrated service design</a:t>
            </a:r>
            <a:r>
              <a:rPr lang="en-US" sz="1800" dirty="0"/>
              <a:t>?</a:t>
            </a:r>
            <a:endParaRPr lang="en-US" sz="1800" dirty="0">
              <a:cs typeface="Calibri"/>
            </a:endParaRPr>
          </a:p>
          <a:p>
            <a:pPr marL="0" indent="0">
              <a:buNone/>
            </a:pPr>
            <a:r>
              <a:rPr lang="en-US" sz="1800" dirty="0"/>
              <a:t>What they wanted to do is to </a:t>
            </a:r>
            <a:r>
              <a:rPr lang="en-US" sz="1800" b="1" dirty="0">
                <a:solidFill>
                  <a:srgbClr val="FF0000"/>
                </a:solidFill>
              </a:rPr>
              <a:t>→IMPROVE THE SERVICES FOR THE HOSPTIAL </a:t>
            </a:r>
            <a:endParaRPr lang="en-US" sz="1800" b="1" dirty="0">
              <a:solidFill>
                <a:srgbClr val="FF0000"/>
              </a:solidFill>
              <a:cs typeface="Calibri"/>
            </a:endParaRPr>
          </a:p>
          <a:p>
            <a:pPr marL="0" indent="0">
              <a:buNone/>
            </a:pPr>
            <a:r>
              <a:rPr lang="en-US" sz="1800" b="1" dirty="0">
                <a:solidFill>
                  <a:srgbClr val="FF0000"/>
                </a:solidFill>
              </a:rPr>
              <a:t>→ VIDEO CAPSULE ENDOSCOPY (VCE) </a:t>
            </a:r>
            <a:endParaRPr lang="en-US" sz="1800" b="1" dirty="0">
              <a:solidFill>
                <a:srgbClr val="FF0000"/>
              </a:solidFill>
              <a:cs typeface="Calibri"/>
            </a:endParaRPr>
          </a:p>
          <a:p>
            <a:pPr marL="0" indent="0">
              <a:buNone/>
            </a:pPr>
            <a:endParaRPr lang="en-US" sz="1800" dirty="0">
              <a:cs typeface="Calibri"/>
            </a:endParaRPr>
          </a:p>
        </p:txBody>
      </p:sp>
    </p:spTree>
    <p:extLst>
      <p:ext uri="{BB962C8B-B14F-4D97-AF65-F5344CB8AC3E}">
        <p14:creationId xmlns:p14="http://schemas.microsoft.com/office/powerpoint/2010/main" val="307352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0" y="569899"/>
            <a:ext cx="11277600" cy="808963"/>
          </a:xfrm>
        </p:spPr>
        <p:txBody>
          <a:bodyPr>
            <a:normAutofit/>
          </a:bodyPr>
          <a:lstStyle/>
          <a:p>
            <a:r>
              <a:rPr lang="en-US" sz="3200" b="1" dirty="0">
                <a:latin typeface="Calibri"/>
                <a:cs typeface="Times New Roman"/>
              </a:rPr>
              <a:t>Design</a:t>
            </a:r>
            <a:endParaRPr lang="en-US" sz="3200" dirty="0">
              <a:solidFill>
                <a:schemeClr val="tx1"/>
              </a:solidFill>
              <a:latin typeface="Calibri"/>
              <a:cs typeface="Times New Roman"/>
            </a:endParaRPr>
          </a:p>
        </p:txBody>
      </p:sp>
      <p:sp>
        <p:nvSpPr>
          <p:cNvPr id="3" name="Turinio vietos rezervavimo ženklas 2"/>
          <p:cNvSpPr>
            <a:spLocks noGrp="1"/>
          </p:cNvSpPr>
          <p:nvPr>
            <p:ph idx="1"/>
          </p:nvPr>
        </p:nvSpPr>
        <p:spPr>
          <a:xfrm>
            <a:off x="593103" y="1837207"/>
            <a:ext cx="11277600" cy="4442367"/>
          </a:xfrm>
        </p:spPr>
        <p:txBody>
          <a:bodyPr vert="horz" lIns="0" tIns="45720" rIns="0" bIns="45720" rtlCol="0" anchor="t">
            <a:normAutofit/>
          </a:bodyPr>
          <a:lstStyle/>
          <a:p>
            <a:r>
              <a:rPr lang="en-US" dirty="0"/>
              <a:t>An </a:t>
            </a:r>
            <a:r>
              <a:rPr lang="en-US" b="1" i="1" dirty="0"/>
              <a:t>inductive case study method </a:t>
            </a:r>
            <a:r>
              <a:rPr lang="en-US" dirty="0"/>
              <a:t>was used (</a:t>
            </a:r>
            <a:r>
              <a:rPr lang="en-US" i="1" dirty="0"/>
              <a:t>Eisenhardt 1989</a:t>
            </a:r>
            <a:r>
              <a:rPr lang="en-US" dirty="0"/>
              <a:t>). </a:t>
            </a:r>
          </a:p>
          <a:p>
            <a:endParaRPr lang="en-US" dirty="0"/>
          </a:p>
          <a:p>
            <a:r>
              <a:rPr lang="en-US" dirty="0"/>
              <a:t>We collected data through </a:t>
            </a:r>
            <a:r>
              <a:rPr lang="en-US" b="1" i="1" dirty="0">
                <a:solidFill>
                  <a:srgbClr val="FF0000"/>
                </a:solidFill>
              </a:rPr>
              <a:t>desk study, observations and semi-structured interviews </a:t>
            </a:r>
            <a:r>
              <a:rPr lang="en-US" dirty="0"/>
              <a:t>and data were gathered (3 months summer 2017). </a:t>
            </a:r>
          </a:p>
          <a:p>
            <a:r>
              <a:rPr lang="en-US" dirty="0"/>
              <a:t>Interviews have been used to obtain deep insights into the feelings of the patients. This yielded unique information, as the interviewers had the possibility to react to the answers and probe deeper (</a:t>
            </a:r>
            <a:r>
              <a:rPr lang="en-US" i="1" dirty="0"/>
              <a:t>Sanders and Stappers 2012</a:t>
            </a:r>
            <a:r>
              <a:rPr lang="en-US" dirty="0"/>
              <a:t>). </a:t>
            </a:r>
          </a:p>
        </p:txBody>
      </p:sp>
    </p:spTree>
    <p:extLst>
      <p:ext uri="{BB962C8B-B14F-4D97-AF65-F5344CB8AC3E}">
        <p14:creationId xmlns:p14="http://schemas.microsoft.com/office/powerpoint/2010/main" val="197195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59107" y="435879"/>
            <a:ext cx="11277600" cy="808963"/>
          </a:xfrm>
        </p:spPr>
        <p:txBody>
          <a:bodyPr>
            <a:normAutofit/>
          </a:bodyPr>
          <a:lstStyle/>
          <a:p>
            <a:r>
              <a:rPr lang="en-US" sz="3600" b="1" dirty="0">
                <a:latin typeface="Calibri"/>
                <a:cs typeface="Times New Roman"/>
              </a:rPr>
              <a:t>Method</a:t>
            </a:r>
            <a:endParaRPr lang="en-US" sz="3600" dirty="0">
              <a:solidFill>
                <a:schemeClr val="tx1"/>
              </a:solidFill>
              <a:latin typeface="Calibri"/>
              <a:cs typeface="Times New Roman"/>
            </a:endParaRPr>
          </a:p>
        </p:txBody>
      </p:sp>
      <p:sp>
        <p:nvSpPr>
          <p:cNvPr id="3" name="Turinio vietos rezervavimo ženklas 2"/>
          <p:cNvSpPr>
            <a:spLocks noGrp="1"/>
          </p:cNvSpPr>
          <p:nvPr>
            <p:ph idx="1"/>
          </p:nvPr>
        </p:nvSpPr>
        <p:spPr>
          <a:xfrm>
            <a:off x="654429" y="1980862"/>
            <a:ext cx="10883142" cy="3505538"/>
          </a:xfrm>
        </p:spPr>
        <p:txBody>
          <a:bodyPr vert="horz" lIns="0" tIns="45720" rIns="0" bIns="45720" rtlCol="0" anchor="t">
            <a:normAutofit/>
          </a:bodyPr>
          <a:lstStyle/>
          <a:p>
            <a:r>
              <a:rPr lang="en-US" sz="1600" b="1" dirty="0">
                <a:solidFill>
                  <a:srgbClr val="FF0000"/>
                </a:solidFill>
              </a:rPr>
              <a:t>The sample </a:t>
            </a:r>
            <a:r>
              <a:rPr lang="en-US" sz="1600" dirty="0"/>
              <a:t>of the research includes </a:t>
            </a:r>
            <a:r>
              <a:rPr lang="en-US" sz="1600" b="1" i="1" dirty="0">
                <a:solidFill>
                  <a:srgbClr val="FF0000"/>
                </a:solidFill>
              </a:rPr>
              <a:t>11 patients</a:t>
            </a:r>
            <a:r>
              <a:rPr lang="en-US" sz="1600" dirty="0"/>
              <a:t> for the analysis and design of the journeys. </a:t>
            </a:r>
            <a:endParaRPr lang="en-US" sz="1600" dirty="0">
              <a:cs typeface="Calibri"/>
            </a:endParaRPr>
          </a:p>
          <a:p>
            <a:r>
              <a:rPr lang="en-US" sz="1600" dirty="0"/>
              <a:t>Each patient perspective adds to a better understanding and uncovering of aspects or either confirms or disconfirms experience elements of the service occurring at multiple levels. Patients were included:</a:t>
            </a:r>
            <a:endParaRPr lang="en-US" sz="1600" dirty="0">
              <a:cs typeface="Calibri"/>
            </a:endParaRPr>
          </a:p>
          <a:p>
            <a:pPr>
              <a:buFont typeface="Arial" panose="020B0604020202020204" pitchFamily="34" charset="0"/>
              <a:buChar char="•"/>
            </a:pPr>
            <a:r>
              <a:rPr lang="en-US" sz="1600" dirty="0"/>
              <a:t>1. Available at the case hospital and volunteering to participate</a:t>
            </a:r>
            <a:endParaRPr lang="en-US" sz="1600" dirty="0">
              <a:cs typeface="Calibri"/>
            </a:endParaRPr>
          </a:p>
          <a:p>
            <a:pPr>
              <a:buFont typeface="Arial" panose="020B0604020202020204" pitchFamily="34" charset="0"/>
              <a:buChar char="•"/>
            </a:pPr>
            <a:r>
              <a:rPr lang="en-US" sz="1600" dirty="0"/>
              <a:t>2. Standard VCE, non-clinical patient .</a:t>
            </a:r>
            <a:endParaRPr lang="en-US" sz="1600" dirty="0">
              <a:cs typeface="Calibri"/>
            </a:endParaRPr>
          </a:p>
          <a:p>
            <a:pPr>
              <a:buFont typeface="Arial" panose="020B0604020202020204" pitchFamily="34" charset="0"/>
              <a:buChar char="•"/>
            </a:pPr>
            <a:r>
              <a:rPr lang="en-US" sz="1600" dirty="0"/>
              <a:t>3. Adult (21–80 years old). </a:t>
            </a:r>
            <a:endParaRPr lang="en-US" sz="1600" dirty="0">
              <a:cs typeface="Calibri"/>
            </a:endParaRPr>
          </a:p>
          <a:p>
            <a:pPr>
              <a:buFont typeface="Arial" panose="020B0604020202020204" pitchFamily="34" charset="0"/>
              <a:buChar char="•"/>
            </a:pPr>
            <a:r>
              <a:rPr lang="en-US" sz="1600" dirty="0"/>
              <a:t>4. Treatment at the case hospital </a:t>
            </a:r>
            <a:endParaRPr lang="en-US" sz="1600" dirty="0">
              <a:cs typeface="Calibri"/>
            </a:endParaRPr>
          </a:p>
          <a:p>
            <a:r>
              <a:rPr lang="en-US" sz="1600" dirty="0"/>
              <a:t>Interviews were taken before and after VCE  (e mails and face to face)</a:t>
            </a:r>
            <a:endParaRPr lang="en-US" sz="1600" dirty="0">
              <a:cs typeface="Calibri"/>
            </a:endParaRPr>
          </a:p>
          <a:p>
            <a:r>
              <a:rPr lang="en-US" sz="1600" dirty="0"/>
              <a:t>Also </a:t>
            </a:r>
            <a:r>
              <a:rPr lang="en-US" sz="1600" b="1" i="1" dirty="0"/>
              <a:t>professionals, nurses, team leader, gastroenterologist</a:t>
            </a:r>
            <a:r>
              <a:rPr lang="en-US" sz="1600" dirty="0"/>
              <a:t>. </a:t>
            </a:r>
            <a:endParaRPr lang="en-US" sz="1600" dirty="0">
              <a:cs typeface="Calibri"/>
            </a:endParaRPr>
          </a:p>
        </p:txBody>
      </p:sp>
    </p:spTree>
    <p:extLst>
      <p:ext uri="{BB962C8B-B14F-4D97-AF65-F5344CB8AC3E}">
        <p14:creationId xmlns:p14="http://schemas.microsoft.com/office/powerpoint/2010/main" val="2251245796"/>
      </p:ext>
    </p:extLst>
  </p:cSld>
  <p:clrMapOvr>
    <a:masterClrMapping/>
  </p:clrMapOvr>
</p:sld>
</file>

<file path=ppt/theme/theme1.xml><?xml version="1.0" encoding="utf-8"?>
<a:theme xmlns:a="http://schemas.openxmlformats.org/drawingml/2006/main" name="Retrospektyvinė">
  <a:themeElements>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_Template" id="{F52BAE4A-3757-4BB5-BC6D-16B0C296CE13}" vid="{3F6DFB22-61F0-4797-B00A-C0AFD3CE9603}"/>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Template>
  <TotalTime>2831</TotalTime>
  <Words>2023</Words>
  <Application>Microsoft Macintosh PowerPoint</Application>
  <PresentationFormat>Широкоэкранный</PresentationFormat>
  <Paragraphs>132</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Wingdings</vt:lpstr>
      <vt:lpstr>Retrospektyvinė</vt:lpstr>
      <vt:lpstr>“Service design approach in the development of nursing services”  Patient Journey Method for Integrated Service Design  Example of Service Design use (Nursing)</vt:lpstr>
      <vt:lpstr>Today</vt:lpstr>
      <vt:lpstr>Презентация PowerPoint</vt:lpstr>
      <vt:lpstr>Презентация PowerPoint</vt:lpstr>
      <vt:lpstr>Презентация PowerPoint</vt:lpstr>
      <vt:lpstr>Background information continues</vt:lpstr>
      <vt:lpstr>Research Questions</vt:lpstr>
      <vt:lpstr>Design</vt:lpstr>
      <vt:lpstr>Method</vt:lpstr>
      <vt:lpstr>Results</vt:lpstr>
      <vt:lpstr>Results: Patient Journey Method</vt:lpstr>
      <vt:lpstr>Results: Patient Journey Method </vt:lpstr>
      <vt:lpstr>Analyse the care service system: Desk study</vt:lpstr>
      <vt:lpstr>Experience the journey yourself, observe and sketch it</vt:lpstr>
      <vt:lpstr>Co-design the patient journey</vt:lpstr>
      <vt:lpstr>Evaluate the patient journey for integrated service design</vt:lpstr>
      <vt:lpstr>Reflection – Discussion</vt:lpstr>
      <vt:lpstr>Limitations</vt:lpstr>
      <vt:lpstr>The Next Step</vt:lpstr>
      <vt:lpstr>Reference</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Enrika Morkienė</dc:creator>
  <cp:lastModifiedBy>Қуаныш Жұлдыз</cp:lastModifiedBy>
  <cp:revision>777</cp:revision>
  <dcterms:created xsi:type="dcterms:W3CDTF">2021-02-03T14:20:44Z</dcterms:created>
  <dcterms:modified xsi:type="dcterms:W3CDTF">2023-01-10T15:56:48Z</dcterms:modified>
</cp:coreProperties>
</file>