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22" r:id="rId3"/>
    <p:sldId id="301" r:id="rId4"/>
    <p:sldId id="302" r:id="rId5"/>
    <p:sldId id="300" r:id="rId6"/>
    <p:sldId id="259" r:id="rId7"/>
    <p:sldId id="303" r:id="rId8"/>
    <p:sldId id="304" r:id="rId9"/>
    <p:sldId id="307" r:id="rId10"/>
    <p:sldId id="305" r:id="rId11"/>
    <p:sldId id="308" r:id="rId12"/>
    <p:sldId id="309" r:id="rId13"/>
    <p:sldId id="306" r:id="rId14"/>
    <p:sldId id="312" r:id="rId15"/>
    <p:sldId id="310" r:id="rId16"/>
    <p:sldId id="313" r:id="rId17"/>
    <p:sldId id="314" r:id="rId18"/>
    <p:sldId id="317" r:id="rId19"/>
    <p:sldId id="318" r:id="rId20"/>
    <p:sldId id="31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2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360"/>
      </p:cViewPr>
      <p:guideLst>
        <p:guide orient="horz" pos="6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6E4EA-A592-4B3C-84B8-EB43BD280C89}" type="datetimeFigureOut">
              <a:rPr lang="en-US" smtClean="0"/>
              <a:t>1/10/23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53B9C-3A07-45FE-922C-29F3E73C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6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1557225"/>
            <a:ext cx="10061171" cy="24702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" y="161322"/>
            <a:ext cx="3352799" cy="71497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64757" y="6226848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1A6DE-4906-4E8E-B059-08E1ACFD3D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2959" y="159116"/>
            <a:ext cx="1330982" cy="76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01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277600" cy="808963"/>
          </a:xfrm>
        </p:spPr>
        <p:txBody>
          <a:bodyPr/>
          <a:lstStyle>
            <a:lvl1pPr marL="0" algn="ctr">
              <a:defRPr sz="44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0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893766"/>
            <a:ext cx="11261124" cy="682917"/>
          </a:xfrm>
        </p:spPr>
        <p:txBody>
          <a:bodyPr/>
          <a:lstStyle>
            <a:lvl1pPr algn="ctr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846052"/>
            <a:ext cx="573024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619388"/>
            <a:ext cx="5730240" cy="3341145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534800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619388"/>
            <a:ext cx="5348004" cy="3341146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4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4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796" y="2142111"/>
            <a:ext cx="10061171" cy="24702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pic>
        <p:nvPicPr>
          <p:cNvPr id="10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" y="127774"/>
            <a:ext cx="3519577" cy="75054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64757" y="6226848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1D42B-C63A-4E8A-B953-0F567EEA1B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2871" y="127774"/>
            <a:ext cx="1297550" cy="7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8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170508" cy="80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611" y="1845734"/>
            <a:ext cx="112776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125249"/>
            <a:ext cx="3519577" cy="75054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63611" y="6305977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C2833-4B21-4E16-88A8-EE218A7DAEA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607193" y="139107"/>
            <a:ext cx="1322733" cy="7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0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0070C0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044080" y="4501559"/>
            <a:ext cx="9879734" cy="16053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500" spc="-50" dirty="0" err="1">
                <a:solidFill>
                  <a:schemeClr val="tx1"/>
                </a:solidFill>
                <a:latin typeface="Calibri"/>
                <a:cs typeface="Times New Roman"/>
              </a:rPr>
              <a:t>thó</a:t>
            </a:r>
            <a:r>
              <a:rPr lang="ru-RU" sz="1500" spc="-50" dirty="0">
                <a:solidFill>
                  <a:schemeClr val="tx1"/>
                </a:solidFill>
                <a:latin typeface="Calibri"/>
                <a:cs typeface="Times New Roman"/>
              </a:rPr>
              <a:t>р</a:t>
            </a:r>
            <a:r>
              <a:rPr lang="en-US" sz="1500" spc="-50" dirty="0">
                <a:solidFill>
                  <a:schemeClr val="tx1"/>
                </a:solidFill>
                <a:latin typeface="Calibri"/>
                <a:cs typeface="Times New Roman"/>
              </a:rPr>
              <a:t>a b. </a:t>
            </a:r>
            <a:r>
              <a:rPr lang="en-US" sz="1500" spc="-50" dirty="0" err="1">
                <a:solidFill>
                  <a:schemeClr val="tx1"/>
                </a:solidFill>
                <a:latin typeface="Calibri"/>
                <a:cs typeface="Times New Roman"/>
              </a:rPr>
              <a:t>Хафстейнсдоттир</a:t>
            </a:r>
            <a:r>
              <a:rPr lang="en-US" sz="1500" spc="-50" dirty="0">
                <a:solidFill>
                  <a:schemeClr val="tx1"/>
                </a:solidFill>
                <a:latin typeface="Calibri"/>
                <a:cs typeface="Times New Roman"/>
              </a:rPr>
              <a:t>,</a:t>
            </a:r>
            <a:r>
              <a:rPr lang="ru-RU" sz="1500" spc="-50" dirty="0">
                <a:solidFill>
                  <a:schemeClr val="tx1"/>
                </a:solidFill>
                <a:latin typeface="Calibri"/>
                <a:cs typeface="Times New Roman"/>
              </a:rPr>
              <a:t> Зарегистрированная Медсестра</a:t>
            </a:r>
            <a:r>
              <a:rPr lang="en-US" sz="1500" spc="-50" dirty="0">
                <a:solidFill>
                  <a:schemeClr val="tx1"/>
                </a:solidFill>
                <a:latin typeface="Calibri"/>
                <a:cs typeface="Times New Roman"/>
              </a:rPr>
              <a:t> </a:t>
            </a:r>
            <a:r>
              <a:rPr lang="en-US" sz="1500" spc="-50" dirty="0" err="1">
                <a:solidFill>
                  <a:schemeClr val="tx1"/>
                </a:solidFill>
                <a:latin typeface="Calibri"/>
                <a:cs typeface="Times New Roman"/>
              </a:rPr>
              <a:t>Phd</a:t>
            </a:r>
            <a:r>
              <a:rPr lang="en-US" sz="1500" spc="-50" dirty="0">
                <a:solidFill>
                  <a:schemeClr val="tx1"/>
                </a:solidFill>
                <a:latin typeface="Calibri"/>
                <a:cs typeface="Times New Roman"/>
              </a:rPr>
              <a:t>, </a:t>
            </a:r>
            <a:r>
              <a:rPr lang="en-US" sz="1500" spc="-50" dirty="0" err="1">
                <a:solidFill>
                  <a:schemeClr val="tx1"/>
                </a:solidFill>
                <a:latin typeface="Calibri"/>
                <a:cs typeface="Times New Roman"/>
              </a:rPr>
              <a:t>старший</a:t>
            </a:r>
            <a:r>
              <a:rPr lang="en-US" sz="1500" spc="-50" dirty="0">
                <a:solidFill>
                  <a:schemeClr val="tx1"/>
                </a:solidFill>
                <a:latin typeface="Calibri"/>
                <a:cs typeface="Times New Roman"/>
              </a:rPr>
              <a:t> </a:t>
            </a:r>
            <a:r>
              <a:rPr lang="en-US" sz="1500" spc="-50" dirty="0" err="1">
                <a:solidFill>
                  <a:schemeClr val="tx1"/>
                </a:solidFill>
                <a:latin typeface="Calibri"/>
                <a:cs typeface="Times New Roman"/>
              </a:rPr>
              <a:t>научный</a:t>
            </a:r>
            <a:r>
              <a:rPr lang="en-US" sz="1500" spc="-50" dirty="0">
                <a:solidFill>
                  <a:schemeClr val="tx1"/>
                </a:solidFill>
                <a:latin typeface="Calibri"/>
                <a:cs typeface="Times New Roman"/>
              </a:rPr>
              <a:t> </a:t>
            </a:r>
            <a:r>
              <a:rPr lang="en-US" sz="1500" spc="-50" dirty="0" err="1">
                <a:solidFill>
                  <a:schemeClr val="tx1"/>
                </a:solidFill>
                <a:latin typeface="Calibri"/>
                <a:cs typeface="Times New Roman"/>
              </a:rPr>
              <a:t>сотрудник</a:t>
            </a:r>
            <a:r>
              <a:rPr lang="en-US" sz="1500" spc="-50" dirty="0">
                <a:solidFill>
                  <a:schemeClr val="tx1"/>
                </a:solidFill>
                <a:latin typeface="Calibri"/>
                <a:cs typeface="Times New Roman"/>
              </a:rPr>
              <a:t>,</a:t>
            </a:r>
          </a:p>
          <a:p>
            <a:r>
              <a:rPr lang="en-US" sz="1500" spc="-50" dirty="0">
                <a:solidFill>
                  <a:schemeClr val="tx1"/>
                </a:solidFill>
                <a:latin typeface="Calibri"/>
                <a:cs typeface="Times New Roman"/>
              </a:rPr>
              <a:t>UMC </a:t>
            </a:r>
            <a:r>
              <a:rPr lang="en-US" sz="1500" spc="-50" dirty="0" err="1">
                <a:solidFill>
                  <a:schemeClr val="tx1"/>
                </a:solidFill>
                <a:latin typeface="Calibri"/>
                <a:cs typeface="Times New Roman"/>
              </a:rPr>
              <a:t>Утрехт</a:t>
            </a:r>
            <a:r>
              <a:rPr lang="ru-RU" sz="1500" spc="-50" dirty="0">
                <a:solidFill>
                  <a:schemeClr val="tx1"/>
                </a:solidFill>
                <a:latin typeface="Calibri"/>
                <a:cs typeface="Times New Roman"/>
              </a:rPr>
              <a:t>, Нидерланды</a:t>
            </a:r>
            <a:endParaRPr lang="en-US" sz="1500" spc="-50" dirty="0">
              <a:solidFill>
                <a:schemeClr val="tx1"/>
              </a:solidFill>
              <a:latin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7535" y="1297494"/>
            <a:ext cx="8538519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“Service design approach in the development of nursing services”</a:t>
            </a:r>
            <a:br>
              <a:rPr lang="fi-FI" sz="2400" dirty="0">
                <a:solidFill>
                  <a:srgbClr val="2440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“Сервис-дизайн подход в развитии сестринских услуг”</a:t>
            </a:r>
            <a:br>
              <a:rPr lang="en-GB" sz="2400" b="1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b="1" spc="-50" dirty="0">
              <a:ea typeface="+mj-ea"/>
              <a:cs typeface="Times New Roman"/>
            </a:endParaRPr>
          </a:p>
          <a:p>
            <a:pPr algn="ctr"/>
            <a:r>
              <a:rPr lang="en-US" sz="2400" spc="-50" dirty="0" err="1">
                <a:ea typeface="+mj-ea"/>
                <a:cs typeface="Times New Roman"/>
              </a:rPr>
              <a:t>Метод</a:t>
            </a:r>
            <a:r>
              <a:rPr lang="en-US" sz="2400" spc="-50" dirty="0">
                <a:ea typeface="+mj-ea"/>
                <a:cs typeface="Times New Roman"/>
              </a:rPr>
              <a:t> «</a:t>
            </a:r>
            <a:r>
              <a:rPr lang="en-US" sz="2400" spc="-50" dirty="0" err="1">
                <a:ea typeface="+mj-ea"/>
                <a:cs typeface="Times New Roman"/>
              </a:rPr>
              <a:t>Путешествие</a:t>
            </a:r>
            <a:r>
              <a:rPr lang="en-US" sz="2400" spc="-50" dirty="0">
                <a:ea typeface="+mj-ea"/>
                <a:cs typeface="Times New Roman"/>
              </a:rPr>
              <a:t> </a:t>
            </a:r>
            <a:r>
              <a:rPr lang="en-US" sz="2400" spc="-50" dirty="0" err="1">
                <a:ea typeface="+mj-ea"/>
                <a:cs typeface="Times New Roman"/>
              </a:rPr>
              <a:t>пациента</a:t>
            </a:r>
            <a:r>
              <a:rPr lang="en-US" sz="2400" spc="-50" dirty="0">
                <a:ea typeface="+mj-ea"/>
                <a:cs typeface="Times New Roman"/>
              </a:rPr>
              <a:t>» </a:t>
            </a:r>
            <a:r>
              <a:rPr lang="en-US" sz="2400" spc="-50" dirty="0" err="1">
                <a:ea typeface="+mj-ea"/>
                <a:cs typeface="Times New Roman"/>
              </a:rPr>
              <a:t>для</a:t>
            </a:r>
            <a:r>
              <a:rPr lang="en-US" sz="2400" spc="-50" dirty="0">
                <a:ea typeface="+mj-ea"/>
                <a:cs typeface="Times New Roman"/>
              </a:rPr>
              <a:t> </a:t>
            </a:r>
            <a:r>
              <a:rPr lang="en-US" sz="2400" spc="-50" dirty="0" err="1">
                <a:ea typeface="+mj-ea"/>
                <a:cs typeface="Times New Roman"/>
              </a:rPr>
              <a:t>интегрированного</a:t>
            </a:r>
            <a:r>
              <a:rPr lang="en-US" sz="2400" spc="-50" dirty="0">
                <a:ea typeface="+mj-ea"/>
                <a:cs typeface="Times New Roman"/>
              </a:rPr>
              <a:t> </a:t>
            </a:r>
            <a:r>
              <a:rPr lang="en-US" sz="2400" spc="-50" dirty="0" err="1">
                <a:ea typeface="+mj-ea"/>
                <a:cs typeface="Times New Roman"/>
              </a:rPr>
              <a:t>сервис</a:t>
            </a:r>
            <a:r>
              <a:rPr lang="en-US" sz="2400" spc="-50" dirty="0">
                <a:ea typeface="+mj-ea"/>
                <a:cs typeface="Times New Roman"/>
              </a:rPr>
              <a:t> </a:t>
            </a:r>
            <a:r>
              <a:rPr lang="en-US" sz="2400" spc="-50" dirty="0" err="1">
                <a:ea typeface="+mj-ea"/>
                <a:cs typeface="Times New Roman"/>
              </a:rPr>
              <a:t>дизайна</a:t>
            </a:r>
            <a:r>
              <a:rPr lang="en-US" sz="2400" spc="-50" dirty="0">
                <a:ea typeface="+mj-ea"/>
                <a:cs typeface="Times New Roman"/>
              </a:rPr>
              <a:t> </a:t>
            </a:r>
            <a:endParaRPr lang="en-US" sz="2400" spc="-50" dirty="0">
              <a:ea typeface="+mj-ea"/>
              <a:cs typeface="Times New Roman" panose="02020603050405020304" pitchFamily="18" charset="0"/>
            </a:endParaRPr>
          </a:p>
          <a:p>
            <a:pPr algn="ctr"/>
            <a:endParaRPr lang="en-US" sz="2400" spc="-50" dirty="0">
              <a:latin typeface="Calibri"/>
              <a:cs typeface="Times New Roman"/>
            </a:endParaRPr>
          </a:p>
          <a:p>
            <a:pPr algn="ctr"/>
            <a:r>
              <a:rPr lang="en-US" sz="2400" dirty="0" err="1">
                <a:latin typeface="Calibri"/>
                <a:cs typeface="Calibri Light"/>
              </a:rPr>
              <a:t>Пример</a:t>
            </a:r>
            <a:r>
              <a:rPr lang="en-US" sz="2400" dirty="0">
                <a:latin typeface="Calibri"/>
                <a:cs typeface="Calibri Light"/>
              </a:rPr>
              <a:t> </a:t>
            </a:r>
            <a:r>
              <a:rPr lang="en-US" sz="2400" dirty="0" err="1">
                <a:latin typeface="Calibri"/>
                <a:cs typeface="Calibri Light"/>
              </a:rPr>
              <a:t>использования</a:t>
            </a:r>
            <a:r>
              <a:rPr lang="en-US" sz="2400" dirty="0">
                <a:latin typeface="Calibri"/>
                <a:cs typeface="Calibri Light"/>
              </a:rPr>
              <a:t> </a:t>
            </a:r>
            <a:r>
              <a:rPr lang="en-US" sz="2400" dirty="0" err="1">
                <a:latin typeface="Calibri"/>
                <a:cs typeface="Calibri Light"/>
              </a:rPr>
              <a:t>сервис</a:t>
            </a:r>
            <a:r>
              <a:rPr lang="en-US" sz="2400" dirty="0">
                <a:latin typeface="Calibri"/>
                <a:cs typeface="Calibri Light"/>
              </a:rPr>
              <a:t> </a:t>
            </a:r>
            <a:r>
              <a:rPr lang="en-US" sz="2400" dirty="0" err="1">
                <a:latin typeface="Calibri"/>
                <a:cs typeface="Calibri Light"/>
              </a:rPr>
              <a:t>дизайна</a:t>
            </a:r>
            <a:r>
              <a:rPr lang="en-US" sz="2400" dirty="0">
                <a:latin typeface="Calibri"/>
                <a:cs typeface="Calibri Light"/>
              </a:rPr>
              <a:t> (</a:t>
            </a:r>
            <a:r>
              <a:rPr lang="en-US" sz="2400" dirty="0" err="1">
                <a:latin typeface="Calibri"/>
                <a:cs typeface="Calibri Light"/>
              </a:rPr>
              <a:t>сестринское</a:t>
            </a:r>
            <a:r>
              <a:rPr lang="en-US" sz="2400" dirty="0">
                <a:latin typeface="Calibri"/>
                <a:cs typeface="Calibri Light"/>
              </a:rPr>
              <a:t> </a:t>
            </a:r>
            <a:r>
              <a:rPr lang="en-US" sz="2400" dirty="0" err="1">
                <a:latin typeface="Calibri"/>
                <a:cs typeface="Calibri Light"/>
              </a:rPr>
              <a:t>дело</a:t>
            </a:r>
            <a:r>
              <a:rPr lang="en-US" sz="2400" dirty="0">
                <a:latin typeface="Calibri"/>
                <a:cs typeface="Calibri Light"/>
              </a:rPr>
              <a:t>)</a:t>
            </a:r>
          </a:p>
        </p:txBody>
      </p:sp>
      <p:sp>
        <p:nvSpPr>
          <p:cNvPr id="6" name="Pavadinimas 1">
            <a:extLst>
              <a:ext uri="{FF2B5EF4-FFF2-40B4-BE49-F238E27FC236}">
                <a16:creationId xmlns:a16="http://schemas.microsoft.com/office/drawing/2014/main" id="{B05CA226-12A4-4BC2-8D4F-B0B83D09FD25}"/>
              </a:ext>
            </a:extLst>
          </p:cNvPr>
          <p:cNvSpPr txBox="1">
            <a:spLocks/>
          </p:cNvSpPr>
          <p:nvPr/>
        </p:nvSpPr>
        <p:spPr>
          <a:xfrm>
            <a:off x="526093" y="1245140"/>
            <a:ext cx="3241235" cy="27823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900"/>
              <a:t>0C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209020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63610" y="439271"/>
            <a:ext cx="11277600" cy="808963"/>
          </a:xfrm>
        </p:spPr>
        <p:txBody>
          <a:bodyPr>
            <a:noAutofit/>
          </a:bodyPr>
          <a:lstStyle/>
          <a:p>
            <a:r>
              <a:rPr lang="kk-KZ" sz="2400" b="1" dirty="0" err="1">
                <a:solidFill>
                  <a:schemeClr val="tx1"/>
                </a:solidFill>
                <a:latin typeface="Calibri"/>
                <a:cs typeface="Times New Roman"/>
              </a:rPr>
              <a:t>Результаты</a:t>
            </a:r>
            <a:endParaRPr lang="en-US" sz="2400" dirty="0">
              <a:solidFill>
                <a:schemeClr val="tx1"/>
              </a:solidFill>
              <a:latin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0100" y="1905000"/>
            <a:ext cx="10904221" cy="286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ответить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вопросы</a:t>
            </a:r>
            <a:r>
              <a:rPr lang="en-US" dirty="0"/>
              <a:t> </a:t>
            </a:r>
            <a:r>
              <a:rPr lang="en-US" dirty="0" err="1"/>
              <a:t>исследования</a:t>
            </a:r>
            <a:r>
              <a:rPr lang="en-US" dirty="0"/>
              <a:t>, </a:t>
            </a:r>
            <a:r>
              <a:rPr lang="en-US" dirty="0" err="1"/>
              <a:t>использовалась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индуктивная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методология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тематического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исследования</a:t>
            </a:r>
            <a:r>
              <a:rPr lang="en-US" dirty="0"/>
              <a:t> (</a:t>
            </a:r>
            <a:r>
              <a:rPr lang="en-US" i="1" dirty="0"/>
              <a:t>Eisenhardt 1989</a:t>
            </a:r>
            <a:r>
              <a:rPr lang="en-US" dirty="0"/>
              <a:t>).</a:t>
            </a:r>
            <a:endParaRPr lang="ru-RU" dirty="0"/>
          </a:p>
          <a:p>
            <a:endParaRPr lang="en-US" dirty="0"/>
          </a:p>
          <a:p>
            <a:r>
              <a:rPr lang="en-US" b="1" dirty="0" err="1"/>
              <a:t>Метод</a:t>
            </a:r>
            <a:r>
              <a:rPr lang="en-US" b="1" dirty="0"/>
              <a:t> </a:t>
            </a:r>
            <a:r>
              <a:rPr lang="en-US" b="1" dirty="0" err="1"/>
              <a:t>исследования</a:t>
            </a:r>
            <a:endParaRPr lang="ru-RU" b="1" dirty="0"/>
          </a:p>
          <a:p>
            <a:endParaRPr lang="en-US" b="1" dirty="0"/>
          </a:p>
          <a:p>
            <a:r>
              <a:rPr lang="en-US" dirty="0" err="1"/>
              <a:t>Мы</a:t>
            </a:r>
            <a:r>
              <a:rPr lang="en-US" dirty="0"/>
              <a:t> </a:t>
            </a:r>
            <a:r>
              <a:rPr lang="en-US" dirty="0" err="1"/>
              <a:t>собрали</a:t>
            </a:r>
            <a:r>
              <a:rPr lang="en-US" dirty="0"/>
              <a:t> </a:t>
            </a:r>
            <a:r>
              <a:rPr lang="en-US" dirty="0" err="1"/>
              <a:t>данные</a:t>
            </a:r>
            <a:r>
              <a:rPr lang="en-US" dirty="0"/>
              <a:t> </a:t>
            </a:r>
            <a:r>
              <a:rPr lang="en-US" dirty="0" err="1"/>
              <a:t>посредством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кабинетного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исследования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наблюдений</a:t>
            </a:r>
            <a:r>
              <a:rPr lang="en-US" b="1" i="1" dirty="0">
                <a:solidFill>
                  <a:srgbClr val="FF0000"/>
                </a:solidFill>
              </a:rPr>
              <a:t> и </a:t>
            </a:r>
            <a:r>
              <a:rPr lang="en-US" b="1" i="1" dirty="0" err="1">
                <a:solidFill>
                  <a:srgbClr val="FF0000"/>
                </a:solidFill>
              </a:rPr>
              <a:t>полуструктурированных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интервью</a:t>
            </a:r>
            <a:r>
              <a:rPr lang="en-US" dirty="0"/>
              <a:t>, и </a:t>
            </a:r>
            <a:r>
              <a:rPr lang="en-US" dirty="0" err="1"/>
              <a:t>данные</a:t>
            </a:r>
            <a:r>
              <a:rPr lang="en-US" dirty="0"/>
              <a:t> </a:t>
            </a:r>
            <a:r>
              <a:rPr lang="en-US" dirty="0" err="1"/>
              <a:t>были</a:t>
            </a:r>
            <a:r>
              <a:rPr lang="en-US" dirty="0"/>
              <a:t> </a:t>
            </a:r>
            <a:r>
              <a:rPr lang="en-US" dirty="0" err="1"/>
              <a:t>собраны</a:t>
            </a:r>
            <a:r>
              <a:rPr lang="en-US" dirty="0"/>
              <a:t> (3 </a:t>
            </a:r>
            <a:r>
              <a:rPr lang="en-US" dirty="0" err="1"/>
              <a:t>месяца</a:t>
            </a:r>
            <a:r>
              <a:rPr lang="en-US" dirty="0"/>
              <a:t> </a:t>
            </a:r>
            <a:r>
              <a:rPr lang="en-US" dirty="0" err="1"/>
              <a:t>летом</a:t>
            </a:r>
            <a:r>
              <a:rPr lang="en-US" dirty="0"/>
              <a:t> 2017 </a:t>
            </a:r>
            <a:r>
              <a:rPr lang="en-US" dirty="0" err="1"/>
              <a:t>года</a:t>
            </a:r>
            <a:r>
              <a:rPr lang="en-US" dirty="0"/>
              <a:t>).</a:t>
            </a:r>
          </a:p>
          <a:p>
            <a:r>
              <a:rPr lang="en-US" dirty="0" err="1"/>
              <a:t>Интервью</a:t>
            </a:r>
            <a:r>
              <a:rPr lang="en-US" dirty="0"/>
              <a:t> </a:t>
            </a:r>
            <a:r>
              <a:rPr lang="en-US" dirty="0" err="1"/>
              <a:t>использовались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получения</a:t>
            </a:r>
            <a:r>
              <a:rPr lang="en-US" dirty="0"/>
              <a:t> </a:t>
            </a:r>
            <a:r>
              <a:rPr lang="en-US" dirty="0" err="1"/>
              <a:t>более</a:t>
            </a:r>
            <a:r>
              <a:rPr lang="en-US" dirty="0"/>
              <a:t> </a:t>
            </a:r>
            <a:r>
              <a:rPr lang="en-US" dirty="0" err="1"/>
              <a:t>глубокого</a:t>
            </a:r>
            <a:r>
              <a:rPr lang="en-US" dirty="0"/>
              <a:t> </a:t>
            </a:r>
            <a:r>
              <a:rPr lang="en-US" dirty="0" err="1"/>
              <a:t>понимания</a:t>
            </a:r>
            <a:r>
              <a:rPr lang="en-US" dirty="0"/>
              <a:t> </a:t>
            </a:r>
            <a:r>
              <a:rPr lang="en-US" dirty="0" err="1"/>
              <a:t>чувств</a:t>
            </a:r>
            <a:r>
              <a:rPr lang="en-US" dirty="0"/>
              <a:t> </a:t>
            </a:r>
            <a:r>
              <a:rPr lang="en-US" dirty="0" err="1"/>
              <a:t>пациентов</a:t>
            </a:r>
            <a:r>
              <a:rPr lang="en-US" dirty="0"/>
              <a:t>.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дало</a:t>
            </a:r>
            <a:r>
              <a:rPr lang="en-US" dirty="0"/>
              <a:t> </a:t>
            </a:r>
            <a:r>
              <a:rPr lang="en-US" dirty="0" err="1"/>
              <a:t>уникальную</a:t>
            </a:r>
            <a:r>
              <a:rPr lang="en-US" dirty="0"/>
              <a:t> </a:t>
            </a:r>
            <a:r>
              <a:rPr lang="en-US" dirty="0" err="1"/>
              <a:t>информацию</a:t>
            </a:r>
            <a:r>
              <a:rPr lang="en-US" dirty="0"/>
              <a:t>, </a:t>
            </a:r>
            <a:r>
              <a:rPr lang="en-US" dirty="0" err="1"/>
              <a:t>поскольку</a:t>
            </a:r>
            <a:r>
              <a:rPr lang="en-US" dirty="0"/>
              <a:t> </a:t>
            </a:r>
            <a:r>
              <a:rPr lang="en-US" dirty="0" err="1"/>
              <a:t>интервьюеры</a:t>
            </a:r>
            <a:r>
              <a:rPr lang="en-US" dirty="0"/>
              <a:t> </a:t>
            </a:r>
            <a:r>
              <a:rPr lang="en-US" dirty="0" err="1"/>
              <a:t>имели</a:t>
            </a:r>
            <a:r>
              <a:rPr lang="en-US" dirty="0"/>
              <a:t> </a:t>
            </a:r>
            <a:r>
              <a:rPr lang="en-US" dirty="0" err="1"/>
              <a:t>возможность</a:t>
            </a:r>
            <a:r>
              <a:rPr lang="en-US" dirty="0"/>
              <a:t> </a:t>
            </a:r>
            <a:r>
              <a:rPr lang="en-US" dirty="0" err="1"/>
              <a:t>реагировать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ответы</a:t>
            </a:r>
            <a:r>
              <a:rPr lang="en-US" dirty="0"/>
              <a:t> и </a:t>
            </a:r>
            <a:r>
              <a:rPr lang="en-US" dirty="0" err="1"/>
              <a:t>исследовать</a:t>
            </a:r>
            <a:r>
              <a:rPr lang="en-US" dirty="0"/>
              <a:t> </a:t>
            </a:r>
            <a:r>
              <a:rPr lang="en-US" dirty="0" err="1"/>
              <a:t>подробнее</a:t>
            </a:r>
            <a:r>
              <a:rPr lang="en-US" dirty="0"/>
              <a:t> (</a:t>
            </a:r>
            <a:r>
              <a:rPr lang="en-US" i="1" dirty="0"/>
              <a:t>Sanders and Stappers 2012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68234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86680" y="785198"/>
            <a:ext cx="11277600" cy="443655"/>
          </a:xfrm>
        </p:spPr>
        <p:txBody>
          <a:bodyPr>
            <a:normAutofit fontScale="90000"/>
          </a:bodyPr>
          <a:lstStyle/>
          <a:p>
            <a:r>
              <a:rPr lang="kk-KZ" sz="2800" b="1" dirty="0" err="1">
                <a:solidFill>
                  <a:schemeClr val="tx1"/>
                </a:solidFill>
                <a:latin typeface="Calibri"/>
                <a:cs typeface="Calibri"/>
              </a:rPr>
              <a:t>Результаты</a:t>
            </a:r>
            <a:r>
              <a:rPr lang="kk-KZ" sz="2800" b="1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r>
              <a:rPr lang="kk-KZ" sz="2800" b="1" dirty="0">
                <a:solidFill>
                  <a:srgbClr val="FF0000"/>
                </a:solidFill>
                <a:latin typeface="Calibri"/>
                <a:cs typeface="Calibri"/>
              </a:rPr>
              <a:t> метод путешествия пациента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960" y="2006429"/>
            <a:ext cx="3405051" cy="391286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dirty="0"/>
              <a:t>В </a:t>
            </a:r>
            <a:r>
              <a:rPr lang="en-US" sz="1600" dirty="0" err="1"/>
              <a:t>результате</a:t>
            </a:r>
            <a:r>
              <a:rPr lang="en-US" sz="1600" dirty="0"/>
              <a:t> </a:t>
            </a:r>
            <a:r>
              <a:rPr lang="en-US" sz="1600" dirty="0" err="1"/>
              <a:t>мы</a:t>
            </a:r>
            <a:r>
              <a:rPr lang="en-US" sz="1600" dirty="0"/>
              <a:t> </a:t>
            </a:r>
            <a:r>
              <a:rPr lang="en-US" sz="1600" dirty="0" err="1"/>
              <a:t>построили</a:t>
            </a:r>
            <a:r>
              <a:rPr lang="en-US" sz="1600" dirty="0"/>
              <a:t> </a:t>
            </a:r>
            <a:r>
              <a:rPr lang="en-US" sz="1600" dirty="0" err="1"/>
              <a:t>процесс</a:t>
            </a:r>
            <a:r>
              <a:rPr lang="en-US" sz="1600" dirty="0"/>
              <a:t> </a:t>
            </a:r>
            <a:r>
              <a:rPr lang="en-US" sz="1600" dirty="0" err="1"/>
              <a:t>составления</a:t>
            </a:r>
            <a:r>
              <a:rPr lang="en-US" sz="1600" dirty="0"/>
              <a:t> </a:t>
            </a:r>
            <a:r>
              <a:rPr lang="en-US" sz="1600" dirty="0" err="1"/>
              <a:t>карты</a:t>
            </a:r>
            <a:r>
              <a:rPr lang="en-US" sz="1600" dirty="0"/>
              <a:t> </a:t>
            </a:r>
            <a:r>
              <a:rPr lang="en-US" sz="1600" dirty="0" err="1"/>
              <a:t>путешествий</a:t>
            </a:r>
            <a:r>
              <a:rPr lang="en-US" sz="1600" dirty="0"/>
              <a:t> в </a:t>
            </a:r>
            <a:r>
              <a:rPr lang="en-US" sz="1600" dirty="0" err="1"/>
              <a:t>соответствии</a:t>
            </a:r>
            <a:r>
              <a:rPr lang="en-US" sz="1600" dirty="0"/>
              <a:t> с </a:t>
            </a:r>
            <a:r>
              <a:rPr lang="en-US" sz="1600" dirty="0" err="1"/>
              <a:t>четырьмя</a:t>
            </a:r>
            <a:r>
              <a:rPr lang="en-US" sz="1600" dirty="0"/>
              <a:t> </a:t>
            </a:r>
            <a:r>
              <a:rPr lang="en-US" sz="1600" dirty="0" err="1"/>
              <a:t>различными</a:t>
            </a:r>
            <a:r>
              <a:rPr lang="en-US" sz="1600" dirty="0"/>
              <a:t> </a:t>
            </a:r>
            <a:r>
              <a:rPr lang="en-US" sz="1600" dirty="0" err="1"/>
              <a:t>версиями</a:t>
            </a:r>
            <a:r>
              <a:rPr lang="en-US" sz="1600" dirty="0"/>
              <a:t> </a:t>
            </a:r>
            <a:r>
              <a:rPr lang="en-US" sz="1600" dirty="0" err="1"/>
              <a:t>созданных</a:t>
            </a:r>
            <a:r>
              <a:rPr lang="en-US" sz="1600" dirty="0"/>
              <a:t> </a:t>
            </a:r>
            <a:r>
              <a:rPr lang="en-US" sz="1600" dirty="0" err="1"/>
              <a:t>артефактов</a:t>
            </a:r>
            <a:r>
              <a:rPr lang="en-US" sz="1600" dirty="0"/>
              <a:t> </a:t>
            </a:r>
            <a:r>
              <a:rPr lang="en-US" sz="1600" dirty="0" err="1"/>
              <a:t>путешествий</a:t>
            </a:r>
            <a:r>
              <a:rPr lang="en-US" sz="1600" dirty="0"/>
              <a:t>:</a:t>
            </a:r>
            <a:endParaRPr lang="en-US" sz="1600" dirty="0">
              <a:cs typeface="Calibri"/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dirty="0"/>
              <a:t>(1) </a:t>
            </a:r>
            <a:r>
              <a:rPr lang="en-US" sz="1600" dirty="0" err="1"/>
              <a:t>обзор</a:t>
            </a:r>
            <a:r>
              <a:rPr lang="en-US" sz="1600" dirty="0"/>
              <a:t> </a:t>
            </a:r>
            <a:r>
              <a:rPr lang="en-US" sz="1600" dirty="0" err="1"/>
              <a:t>протокола</a:t>
            </a:r>
            <a:r>
              <a:rPr lang="en-US" sz="1600" dirty="0"/>
              <a:t> </a:t>
            </a:r>
            <a:r>
              <a:rPr lang="kk-KZ" sz="1600" dirty="0"/>
              <a:t>ВКЭ</a:t>
            </a:r>
            <a:r>
              <a:rPr lang="en-US" sz="1600" dirty="0"/>
              <a:t>: </a:t>
            </a:r>
            <a:r>
              <a:rPr lang="en-US" sz="1600" dirty="0" err="1">
                <a:solidFill>
                  <a:srgbClr val="FF0000"/>
                </a:solidFill>
              </a:rPr>
              <a:t>кабинетное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исследование</a:t>
            </a:r>
            <a:r>
              <a:rPr lang="en-US" sz="1600" dirty="0">
                <a:solidFill>
                  <a:srgbClr val="FF0000"/>
                </a:solidFill>
              </a:rPr>
              <a:t>;</a:t>
            </a:r>
            <a:endParaRPr lang="en-US" sz="1600" dirty="0">
              <a:solidFill>
                <a:srgbClr val="FF0000"/>
              </a:solidFill>
              <a:cs typeface="Calibri"/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dirty="0"/>
              <a:t>(2) </a:t>
            </a:r>
            <a:r>
              <a:rPr lang="en-US" sz="1600" dirty="0" err="1">
                <a:solidFill>
                  <a:srgbClr val="FF0000"/>
                </a:solidFill>
              </a:rPr>
              <a:t>набросок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путешествия</a:t>
            </a:r>
            <a:r>
              <a:rPr lang="en-US" sz="1600" dirty="0"/>
              <a:t> </a:t>
            </a:r>
            <a:r>
              <a:rPr lang="en-US" sz="1600" dirty="0" err="1"/>
              <a:t>пациента</a:t>
            </a:r>
            <a:r>
              <a:rPr lang="en-US" sz="1600" dirty="0"/>
              <a:t>;</a:t>
            </a:r>
            <a:endParaRPr lang="en-US" sz="1600" dirty="0">
              <a:cs typeface="Calibri"/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dirty="0"/>
              <a:t>(3) </a:t>
            </a:r>
            <a:r>
              <a:rPr lang="en-US" sz="1600" dirty="0" err="1">
                <a:solidFill>
                  <a:srgbClr val="FF0000"/>
                </a:solidFill>
              </a:rPr>
              <a:t>разработанное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путешествие</a:t>
            </a:r>
            <a:r>
              <a:rPr lang="en-US" sz="1600" dirty="0">
                <a:solidFill>
                  <a:srgbClr val="FF0000"/>
                </a:solidFill>
              </a:rPr>
              <a:t> </a:t>
            </a:r>
            <a:r>
              <a:rPr lang="en-US" sz="1600" dirty="0" err="1">
                <a:solidFill>
                  <a:srgbClr val="FF0000"/>
                </a:solidFill>
              </a:rPr>
              <a:t>пациента</a:t>
            </a:r>
            <a:r>
              <a:rPr lang="en-US" sz="1600" dirty="0"/>
              <a:t>; а </a:t>
            </a:r>
            <a:r>
              <a:rPr lang="en-US" sz="1600" dirty="0" err="1"/>
              <a:t>также</a:t>
            </a:r>
            <a:endParaRPr lang="en-US" sz="1600" dirty="0">
              <a:cs typeface="Calibri"/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dirty="0"/>
              <a:t>(4) </a:t>
            </a:r>
            <a:r>
              <a:rPr lang="en-US" sz="1600" dirty="0" err="1">
                <a:solidFill>
                  <a:srgbClr val="FF0000"/>
                </a:solidFill>
              </a:rPr>
              <a:t>валидизированное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путешествие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пациента</a:t>
            </a:r>
            <a:r>
              <a:rPr lang="en-US" sz="1600" dirty="0">
                <a:solidFill>
                  <a:srgbClr val="FF0000"/>
                </a:solidFill>
              </a:rPr>
              <a:t>. </a:t>
            </a:r>
            <a:r>
              <a:rPr lang="en-US" sz="1600" dirty="0" err="1"/>
              <a:t>Структура</a:t>
            </a:r>
            <a:r>
              <a:rPr lang="en-US" sz="1600" dirty="0"/>
              <a:t> </a:t>
            </a:r>
            <a:r>
              <a:rPr lang="en-US" sz="1600" dirty="0" err="1"/>
              <a:t>процесса</a:t>
            </a:r>
            <a:r>
              <a:rPr lang="en-US" sz="1600" dirty="0"/>
              <a:t> </a:t>
            </a:r>
            <a:r>
              <a:rPr lang="en-US" sz="1600" dirty="0" err="1"/>
              <a:t>для</a:t>
            </a:r>
            <a:r>
              <a:rPr lang="en-US" sz="1600" dirty="0"/>
              <a:t> </a:t>
            </a:r>
            <a:r>
              <a:rPr lang="en-US" sz="1600" dirty="0" err="1"/>
              <a:t>метода</a:t>
            </a:r>
            <a:r>
              <a:rPr lang="en-US" sz="1600" dirty="0"/>
              <a:t> "</a:t>
            </a:r>
            <a:r>
              <a:rPr lang="en-US" sz="1600" dirty="0" err="1"/>
              <a:t>Путешествие</a:t>
            </a:r>
            <a:r>
              <a:rPr lang="en-US" sz="1600" dirty="0"/>
              <a:t> </a:t>
            </a:r>
            <a:r>
              <a:rPr lang="en-US" sz="1600" dirty="0" err="1"/>
              <a:t>пациента</a:t>
            </a:r>
            <a:r>
              <a:rPr lang="en-US" sz="1600" dirty="0"/>
              <a:t>"</a:t>
            </a:r>
            <a:endParaRPr lang="en-US" sz="1600" dirty="0">
              <a:cs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6B0BF7A-3692-F1E6-6063-230B47339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7" t="30823" r="12402" b="18823"/>
          <a:stretch/>
        </p:blipFill>
        <p:spPr>
          <a:xfrm>
            <a:off x="3469881" y="2446020"/>
            <a:ext cx="4961634" cy="303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0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06040" y="608905"/>
            <a:ext cx="11261124" cy="682917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Р</a:t>
            </a:r>
            <a:r>
              <a:rPr lang="kk-KZ" sz="2400" b="1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езультаты</a:t>
            </a:r>
            <a:r>
              <a:rPr lang="kk-KZ" sz="2400" b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:</a:t>
            </a:r>
            <a:r>
              <a:rPr lang="kk-KZ" sz="2400" b="1" dirty="0">
                <a:solidFill>
                  <a:srgbClr val="FF0000"/>
                </a:solidFill>
                <a:latin typeface="Calibri"/>
                <a:ea typeface="+mj-lt"/>
                <a:cs typeface="+mj-lt"/>
              </a:rPr>
              <a:t> метод </a:t>
            </a:r>
            <a:r>
              <a:rPr lang="kk-KZ" sz="2400" b="1" dirty="0" err="1">
                <a:solidFill>
                  <a:srgbClr val="FF0000"/>
                </a:solidFill>
                <a:latin typeface="Calibri"/>
                <a:ea typeface="+mj-lt"/>
                <a:cs typeface="+mj-lt"/>
              </a:rPr>
              <a:t>путешествия</a:t>
            </a:r>
            <a:r>
              <a:rPr lang="kk-KZ" sz="2400" b="1" dirty="0">
                <a:solidFill>
                  <a:srgbClr val="FF0000"/>
                </a:solidFill>
                <a:latin typeface="Calibri"/>
                <a:ea typeface="+mj-lt"/>
                <a:cs typeface="+mj-lt"/>
              </a:rPr>
              <a:t> </a:t>
            </a:r>
            <a:r>
              <a:rPr lang="kk-KZ" sz="2400" b="1" dirty="0" err="1">
                <a:solidFill>
                  <a:srgbClr val="FF0000"/>
                </a:solidFill>
                <a:latin typeface="Calibri"/>
                <a:ea typeface="+mj-lt"/>
                <a:cs typeface="+mj-lt"/>
              </a:rPr>
              <a:t>пациента</a:t>
            </a:r>
            <a:endParaRPr lang="en-US" sz="2400" dirty="0">
              <a:latin typeface="Calibri"/>
              <a:ea typeface="+mj-lt"/>
              <a:cs typeface="+mj-lt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hthoek 8"/>
          <p:cNvSpPr/>
          <p:nvPr/>
        </p:nvSpPr>
        <p:spPr>
          <a:xfrm>
            <a:off x="3469881" y="5849269"/>
            <a:ext cx="6161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4048" lvl="2" indent="0" algn="ctr">
              <a:buNone/>
            </a:pPr>
            <a:r>
              <a:rPr lang="ru-RU" dirty="0"/>
              <a:t>Структура процесса для метода "Путешествие пациента"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632" y="1788902"/>
            <a:ext cx="3405249" cy="4577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b="1" i="1" dirty="0" err="1">
                <a:solidFill>
                  <a:srgbClr val="FF0000"/>
                </a:solidFill>
              </a:rPr>
              <a:t>Первое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мероприятие</a:t>
            </a:r>
            <a:r>
              <a:rPr lang="en-US" sz="1600" b="1" i="1" dirty="0">
                <a:solidFill>
                  <a:srgbClr val="FF0000"/>
                </a:solidFill>
              </a:rPr>
              <a:t>: </a:t>
            </a:r>
            <a:r>
              <a:rPr lang="en-US" sz="1600" dirty="0" err="1"/>
              <a:t>кабинетное</a:t>
            </a:r>
            <a:r>
              <a:rPr lang="en-US" sz="1600" dirty="0"/>
              <a:t> </a:t>
            </a:r>
            <a:r>
              <a:rPr lang="en-US" sz="1600" dirty="0" err="1"/>
              <a:t>исследование</a:t>
            </a:r>
            <a:r>
              <a:rPr lang="en-US" sz="1600" dirty="0"/>
              <a:t> </a:t>
            </a:r>
            <a:r>
              <a:rPr lang="en-US" sz="1600" dirty="0" err="1"/>
              <a:t>клинического</a:t>
            </a:r>
            <a:r>
              <a:rPr lang="en-US" sz="1600" dirty="0"/>
              <a:t> </a:t>
            </a:r>
            <a:r>
              <a:rPr lang="en-US" sz="1600" dirty="0" err="1"/>
              <a:t>протокола</a:t>
            </a:r>
            <a:r>
              <a:rPr lang="en-US" sz="1600" dirty="0"/>
              <a:t> </a:t>
            </a:r>
            <a:r>
              <a:rPr lang="en-US" sz="1600" dirty="0" err="1"/>
              <a:t>или</a:t>
            </a:r>
            <a:r>
              <a:rPr lang="en-US" sz="1600" dirty="0"/>
              <a:t> </a:t>
            </a:r>
            <a:r>
              <a:rPr lang="en-US" sz="1600" dirty="0" err="1"/>
              <a:t>процедуры</a:t>
            </a:r>
            <a:r>
              <a:rPr lang="en-US" sz="1600" dirty="0"/>
              <a:t>.</a:t>
            </a:r>
            <a:endParaRPr lang="en-US" sz="1600" dirty="0">
              <a:cs typeface="Calibri"/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b="1" i="1" dirty="0" err="1">
                <a:solidFill>
                  <a:srgbClr val="FF0000"/>
                </a:solidFill>
              </a:rPr>
              <a:t>Второе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занятие</a:t>
            </a:r>
            <a:r>
              <a:rPr lang="en-US" sz="1600" b="1" i="1" dirty="0">
                <a:solidFill>
                  <a:srgbClr val="FF0000"/>
                </a:solidFill>
              </a:rPr>
              <a:t>: </a:t>
            </a:r>
            <a:r>
              <a:rPr lang="en-US" sz="1600" dirty="0" err="1"/>
              <a:t>ролевая</a:t>
            </a:r>
            <a:r>
              <a:rPr lang="en-US" sz="1600" dirty="0"/>
              <a:t> </a:t>
            </a:r>
            <a:r>
              <a:rPr lang="en-US" sz="1600" dirty="0" err="1"/>
              <a:t>игра</a:t>
            </a:r>
            <a:r>
              <a:rPr lang="en-US" sz="1600" dirty="0"/>
              <a:t> и </a:t>
            </a:r>
            <a:r>
              <a:rPr lang="en-US" sz="1600" dirty="0" err="1"/>
              <a:t>несколько</a:t>
            </a:r>
            <a:r>
              <a:rPr lang="en-US" sz="1600" dirty="0"/>
              <a:t> </a:t>
            </a:r>
            <a:r>
              <a:rPr lang="en-US" sz="1600" dirty="0" err="1"/>
              <a:t>наблюдений</a:t>
            </a:r>
            <a:r>
              <a:rPr lang="en-US" sz="1600" dirty="0"/>
              <a:t> </a:t>
            </a:r>
            <a:r>
              <a:rPr lang="en-US" sz="1600" dirty="0" err="1"/>
              <a:t>для</a:t>
            </a:r>
            <a:r>
              <a:rPr lang="en-US" sz="1600" dirty="0"/>
              <a:t> </a:t>
            </a:r>
            <a:r>
              <a:rPr lang="en-US" sz="1600" dirty="0" err="1"/>
              <a:t>набросков</a:t>
            </a:r>
            <a:r>
              <a:rPr lang="en-US" sz="1600" dirty="0"/>
              <a:t> </a:t>
            </a:r>
            <a:r>
              <a:rPr lang="en-US" sz="1600" dirty="0" err="1"/>
              <a:t>путешествия</a:t>
            </a:r>
            <a:r>
              <a:rPr lang="en-US" sz="1600" dirty="0"/>
              <a:t>.</a:t>
            </a:r>
            <a:endParaRPr lang="en-US" sz="1600" dirty="0">
              <a:cs typeface="Calibri"/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b="1" i="1" dirty="0" err="1">
                <a:solidFill>
                  <a:srgbClr val="FF0000"/>
                </a:solidFill>
              </a:rPr>
              <a:t>Третье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мероприятие</a:t>
            </a:r>
            <a:r>
              <a:rPr lang="en-US" sz="1600" b="1" i="1" dirty="0">
                <a:solidFill>
                  <a:srgbClr val="FF0000"/>
                </a:solidFill>
              </a:rPr>
              <a:t>: </a:t>
            </a:r>
            <a:r>
              <a:rPr lang="en-US" sz="1600" dirty="0" err="1"/>
              <a:t>фактическое</a:t>
            </a:r>
            <a:r>
              <a:rPr lang="en-US" sz="1600" dirty="0"/>
              <a:t> </a:t>
            </a:r>
            <a:r>
              <a:rPr lang="en-US" sz="1600" dirty="0" err="1"/>
              <a:t>обоснование</a:t>
            </a:r>
            <a:r>
              <a:rPr lang="en-US" sz="1600" dirty="0"/>
              <a:t> </a:t>
            </a:r>
            <a:r>
              <a:rPr lang="en-US" sz="1600" dirty="0" err="1"/>
              <a:t>голоса</a:t>
            </a:r>
            <a:r>
              <a:rPr lang="en-US" sz="1600" dirty="0"/>
              <a:t> </a:t>
            </a:r>
            <a:r>
              <a:rPr lang="en-US" sz="1600" dirty="0" err="1"/>
              <a:t>пациента</a:t>
            </a:r>
            <a:r>
              <a:rPr lang="en-US" sz="1600" dirty="0"/>
              <a:t> </a:t>
            </a:r>
            <a:r>
              <a:rPr lang="en-US" sz="1600" dirty="0" err="1"/>
              <a:t>можно</a:t>
            </a:r>
            <a:r>
              <a:rPr lang="en-US" sz="1600" dirty="0"/>
              <a:t> </a:t>
            </a:r>
            <a:r>
              <a:rPr lang="en-US" sz="1600" dirty="0" err="1"/>
              <a:t>начать</a:t>
            </a:r>
            <a:r>
              <a:rPr lang="en-US" sz="1600" dirty="0"/>
              <a:t> с </a:t>
            </a:r>
            <a:r>
              <a:rPr lang="en-US" sz="1600" dirty="0" err="1"/>
              <a:t>хорошо</a:t>
            </a:r>
            <a:r>
              <a:rPr lang="en-US" sz="1600" dirty="0"/>
              <a:t> </a:t>
            </a:r>
            <a:r>
              <a:rPr lang="en-US" sz="1600" dirty="0" err="1"/>
              <a:t>подготовленных</a:t>
            </a:r>
            <a:r>
              <a:rPr lang="en-US" sz="1600" dirty="0"/>
              <a:t> </a:t>
            </a:r>
            <a:r>
              <a:rPr lang="en-US" sz="1600" dirty="0" err="1"/>
              <a:t>протоколов</a:t>
            </a:r>
            <a:r>
              <a:rPr lang="en-US" sz="1600" dirty="0"/>
              <a:t> </a:t>
            </a:r>
            <a:r>
              <a:rPr lang="en-US" sz="1600" dirty="0" err="1"/>
              <a:t>интервью</a:t>
            </a:r>
            <a:r>
              <a:rPr lang="en-US" sz="1600" dirty="0"/>
              <a:t> и </a:t>
            </a:r>
            <a:r>
              <a:rPr lang="en-US" sz="1600" dirty="0" err="1"/>
              <a:t>наборов</a:t>
            </a:r>
            <a:r>
              <a:rPr lang="en-US" sz="1600" dirty="0"/>
              <a:t> </a:t>
            </a:r>
            <a:r>
              <a:rPr lang="en-US" sz="1600" dirty="0" err="1"/>
              <a:t>инструментов</a:t>
            </a:r>
            <a:r>
              <a:rPr lang="en-US" sz="1600" dirty="0"/>
              <a:t>.</a:t>
            </a:r>
            <a:endParaRPr lang="en-US" sz="1600" dirty="0">
              <a:cs typeface="Calibri"/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dirty="0" err="1"/>
              <a:t>После</a:t>
            </a:r>
            <a:r>
              <a:rPr lang="en-US" sz="1600" dirty="0"/>
              <a:t> </a:t>
            </a:r>
            <a:r>
              <a:rPr lang="en-US" sz="1600" dirty="0" err="1"/>
              <a:t>этого</a:t>
            </a:r>
            <a:r>
              <a:rPr lang="en-US" sz="1600" dirty="0"/>
              <a:t>…</a:t>
            </a:r>
            <a:endParaRPr lang="en-US" sz="1600" dirty="0">
              <a:cs typeface="Calibri"/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b="1" i="1" dirty="0" err="1">
                <a:solidFill>
                  <a:srgbClr val="FF0000"/>
                </a:solidFill>
              </a:rPr>
              <a:t>Четвертое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действие</a:t>
            </a:r>
            <a:r>
              <a:rPr lang="en-US" sz="1600" b="1" i="1" dirty="0">
                <a:solidFill>
                  <a:srgbClr val="FF0000"/>
                </a:solidFill>
              </a:rPr>
              <a:t>: </a:t>
            </a:r>
            <a:r>
              <a:rPr lang="en-US" sz="1600" dirty="0" err="1"/>
              <a:t>черновой</a:t>
            </a:r>
            <a:r>
              <a:rPr lang="en-US" sz="1600" dirty="0"/>
              <a:t> </a:t>
            </a:r>
            <a:r>
              <a:rPr lang="en-US" sz="1600" dirty="0" err="1"/>
              <a:t>вариант</a:t>
            </a:r>
            <a:r>
              <a:rPr lang="en-US" sz="1600" dirty="0"/>
              <a:t> </a:t>
            </a:r>
            <a:r>
              <a:rPr lang="en-US" sz="1600" dirty="0" err="1"/>
              <a:t>путешествия</a:t>
            </a:r>
            <a:r>
              <a:rPr lang="en-US" sz="1600" dirty="0"/>
              <a:t>  </a:t>
            </a:r>
            <a:r>
              <a:rPr lang="en-US" sz="1600" dirty="0" err="1"/>
              <a:t>может</a:t>
            </a:r>
            <a:r>
              <a:rPr lang="en-US" sz="1600" dirty="0"/>
              <a:t> </a:t>
            </a:r>
            <a:r>
              <a:rPr lang="en-US" sz="1600" dirty="0" err="1"/>
              <a:t>быть</a:t>
            </a:r>
            <a:r>
              <a:rPr lang="en-US" sz="1600" dirty="0"/>
              <a:t> </a:t>
            </a:r>
            <a:r>
              <a:rPr lang="en-US" sz="1600" dirty="0" err="1"/>
              <a:t>валидизирован</a:t>
            </a:r>
            <a:r>
              <a:rPr lang="en-US" sz="1600" dirty="0"/>
              <a:t> с </a:t>
            </a:r>
            <a:r>
              <a:rPr lang="en-US" sz="1600" dirty="0" err="1"/>
              <a:t>точки</a:t>
            </a:r>
            <a:r>
              <a:rPr lang="en-US" sz="1600" dirty="0"/>
              <a:t> </a:t>
            </a:r>
            <a:r>
              <a:rPr lang="en-US" sz="1600" dirty="0" err="1"/>
              <a:t>зрения</a:t>
            </a:r>
            <a:r>
              <a:rPr lang="en-US" sz="1600" dirty="0"/>
              <a:t> </a:t>
            </a:r>
            <a:r>
              <a:rPr lang="en-US" sz="1600" dirty="0" err="1"/>
              <a:t>других</a:t>
            </a:r>
            <a:r>
              <a:rPr lang="en-US" sz="1600" dirty="0"/>
              <a:t> </a:t>
            </a:r>
            <a:r>
              <a:rPr lang="en-US" sz="1600" dirty="0" err="1"/>
              <a:t>заинтересованных</a:t>
            </a:r>
            <a:r>
              <a:rPr lang="en-US" sz="1600" dirty="0"/>
              <a:t> </a:t>
            </a:r>
            <a:r>
              <a:rPr lang="en-US" sz="1600" dirty="0" err="1"/>
              <a:t>сторон</a:t>
            </a:r>
            <a:r>
              <a:rPr lang="en-US" sz="1600" dirty="0"/>
              <a:t> в </a:t>
            </a:r>
            <a:r>
              <a:rPr lang="en-US" sz="1600" dirty="0" err="1"/>
              <a:t>сфере</a:t>
            </a:r>
            <a:r>
              <a:rPr lang="en-US" sz="1600" dirty="0"/>
              <a:t> </a:t>
            </a:r>
            <a:r>
              <a:rPr lang="en-US" sz="1600" dirty="0" err="1"/>
              <a:t>услуг</a:t>
            </a:r>
            <a:r>
              <a:rPr lang="en-US" sz="1600" dirty="0"/>
              <a:t>.</a:t>
            </a:r>
            <a:endParaRPr lang="en-US" sz="1600" dirty="0">
              <a:cs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B2D5B-7F8C-1584-309C-A53EFAA512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7" t="30823" r="12402" b="18823"/>
          <a:stretch/>
        </p:blipFill>
        <p:spPr>
          <a:xfrm>
            <a:off x="3469881" y="2446020"/>
            <a:ext cx="4961634" cy="303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4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597" y="709171"/>
            <a:ext cx="11277600" cy="8089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Calibri"/>
                <a:cs typeface="Calibri"/>
              </a:rPr>
              <a:t>Проанализировать систему услуг по уходу: кабинетное исследование</a:t>
            </a:r>
            <a:endParaRPr lang="nl-NL" sz="24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260" y="1834373"/>
            <a:ext cx="3245168" cy="25155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b="1" dirty="0">
                <a:solidFill>
                  <a:srgbClr val="FF0000"/>
                </a:solidFill>
              </a:rPr>
              <a:t>Первое мероприятие: ИЗУЧЕНИЕ ЗА КАДРОМ.</a:t>
            </a:r>
            <a:endParaRPr lang="en-US" b="1" dirty="0">
              <a:solidFill>
                <a:srgbClr val="FF0000"/>
              </a:solidFill>
              <a:cs typeface="Calibri"/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получить</a:t>
            </a:r>
            <a:r>
              <a:rPr lang="en-US" dirty="0"/>
              <a:t> </a:t>
            </a:r>
            <a:r>
              <a:rPr lang="en-US" dirty="0" err="1"/>
              <a:t>общее</a:t>
            </a:r>
            <a:r>
              <a:rPr lang="en-US" dirty="0"/>
              <a:t> </a:t>
            </a:r>
            <a:r>
              <a:rPr lang="en-US" dirty="0" err="1"/>
              <a:t>представление</a:t>
            </a:r>
            <a:r>
              <a:rPr lang="en-US" dirty="0"/>
              <a:t> </a:t>
            </a:r>
            <a:r>
              <a:rPr lang="en-US" dirty="0" err="1"/>
              <a:t>об</a:t>
            </a:r>
            <a:r>
              <a:rPr lang="en-US" dirty="0"/>
              <a:t> </a:t>
            </a:r>
            <a:r>
              <a:rPr lang="en-US" dirty="0" err="1"/>
              <a:t>услуге</a:t>
            </a:r>
            <a:r>
              <a:rPr lang="en-US" dirty="0"/>
              <a:t>, </a:t>
            </a:r>
            <a:r>
              <a:rPr lang="en-US" dirty="0" err="1"/>
              <a:t>были</a:t>
            </a:r>
            <a:r>
              <a:rPr lang="en-US" dirty="0"/>
              <a:t> </a:t>
            </a:r>
            <a:r>
              <a:rPr lang="en-US" dirty="0" err="1"/>
              <a:t>изучены</a:t>
            </a:r>
            <a:r>
              <a:rPr lang="en-US" dirty="0"/>
              <a:t> </a:t>
            </a:r>
            <a:r>
              <a:rPr lang="en-US" dirty="0" err="1"/>
              <a:t>контекст</a:t>
            </a:r>
            <a:r>
              <a:rPr lang="en-US" dirty="0"/>
              <a:t> </a:t>
            </a:r>
            <a:r>
              <a:rPr lang="en-US" dirty="0" err="1"/>
              <a:t>использования</a:t>
            </a:r>
            <a:r>
              <a:rPr lang="en-US" dirty="0"/>
              <a:t> </a:t>
            </a:r>
            <a:r>
              <a:rPr lang="en-US" dirty="0" err="1"/>
              <a:t>технологии</a:t>
            </a:r>
            <a:r>
              <a:rPr lang="en-US" dirty="0"/>
              <a:t>, </a:t>
            </a:r>
            <a:r>
              <a:rPr lang="en-US" b="1" dirty="0" err="1"/>
              <a:t>клинический</a:t>
            </a:r>
            <a:r>
              <a:rPr lang="en-US" b="1" dirty="0"/>
              <a:t> </a:t>
            </a:r>
            <a:r>
              <a:rPr lang="en-US" b="1" dirty="0" err="1"/>
              <a:t>протокол</a:t>
            </a:r>
            <a:r>
              <a:rPr lang="en-US" b="1" dirty="0"/>
              <a:t>, </a:t>
            </a:r>
            <a:r>
              <a:rPr lang="en-US" b="1" dirty="0" err="1"/>
              <a:t>процесс</a:t>
            </a:r>
            <a:r>
              <a:rPr lang="en-US" b="1" dirty="0"/>
              <a:t>, </a:t>
            </a:r>
            <a:r>
              <a:rPr lang="en-US" b="1" dirty="0" err="1"/>
              <a:t>организация</a:t>
            </a:r>
            <a:r>
              <a:rPr lang="en-US" b="1" dirty="0"/>
              <a:t> (</a:t>
            </a:r>
            <a:r>
              <a:rPr lang="en-US" b="1" dirty="0" err="1"/>
              <a:t>организации</a:t>
            </a:r>
            <a:r>
              <a:rPr lang="en-US" b="1" dirty="0"/>
              <a:t>) и </a:t>
            </a:r>
            <a:r>
              <a:rPr lang="en-US" b="1" dirty="0" err="1"/>
              <a:t>стратегия</a:t>
            </a:r>
            <a:r>
              <a:rPr lang="en-US" b="1" dirty="0"/>
              <a:t>.</a:t>
            </a:r>
            <a:endParaRPr lang="en-US" b="1" dirty="0">
              <a:cs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A71133-91E1-D0F6-B821-FDB452CDC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7" t="30823" r="12402" b="18823"/>
          <a:stretch/>
        </p:blipFill>
        <p:spPr>
          <a:xfrm>
            <a:off x="3469881" y="2446020"/>
            <a:ext cx="4961634" cy="3033685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4534038" y="3028818"/>
            <a:ext cx="803771" cy="15660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81B5C7-7A07-7CD4-265C-7280D39D751A}"/>
              </a:ext>
            </a:extLst>
          </p:cNvPr>
          <p:cNvSpPr txBox="1"/>
          <p:nvPr/>
        </p:nvSpPr>
        <p:spPr>
          <a:xfrm>
            <a:off x="8460968" y="1707885"/>
            <a:ext cx="3731032" cy="4509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800" dirty="0" err="1"/>
              <a:t>Вся</a:t>
            </a:r>
            <a:r>
              <a:rPr lang="en-US" sz="1800" dirty="0"/>
              <a:t> </a:t>
            </a:r>
            <a:r>
              <a:rPr lang="en-US" sz="1800" dirty="0" err="1"/>
              <a:t>система</a:t>
            </a:r>
            <a:r>
              <a:rPr lang="en-US" sz="1800" dirty="0"/>
              <a:t> </a:t>
            </a:r>
            <a:r>
              <a:rPr lang="en-US" sz="1800" dirty="0" err="1"/>
              <a:t>услуги</a:t>
            </a:r>
            <a:r>
              <a:rPr lang="en-US" sz="1800" dirty="0"/>
              <a:t> </a:t>
            </a:r>
            <a:r>
              <a:rPr lang="en-US" sz="1800" dirty="0" err="1"/>
              <a:t>случая</a:t>
            </a:r>
            <a:r>
              <a:rPr lang="en-US" sz="1800" dirty="0"/>
              <a:t>: </a:t>
            </a:r>
            <a:r>
              <a:rPr lang="en-US" sz="1800" dirty="0" err="1"/>
              <a:t>диагностика</a:t>
            </a:r>
            <a:r>
              <a:rPr lang="en-US" sz="1800" dirty="0"/>
              <a:t> </a:t>
            </a:r>
            <a:r>
              <a:rPr lang="en-US" sz="1800" dirty="0" err="1"/>
              <a:t>желудочно-кишечного</a:t>
            </a:r>
            <a:r>
              <a:rPr lang="en-US" sz="1800" dirty="0"/>
              <a:t> </a:t>
            </a:r>
            <a:r>
              <a:rPr lang="en-US" sz="1800" dirty="0" err="1"/>
              <a:t>заболевания</a:t>
            </a:r>
            <a:r>
              <a:rPr lang="en-US" sz="1800" dirty="0"/>
              <a:t> VCE </a:t>
            </a:r>
            <a:r>
              <a:rPr lang="en-US" sz="1800" dirty="0" err="1"/>
              <a:t>была</a:t>
            </a:r>
            <a:r>
              <a:rPr lang="en-US" sz="1800" dirty="0"/>
              <a:t> </a:t>
            </a:r>
            <a:r>
              <a:rPr lang="en-US" sz="1800" dirty="0" err="1"/>
              <a:t>принята</a:t>
            </a:r>
            <a:r>
              <a:rPr lang="en-US" sz="1800" dirty="0"/>
              <a:t> </a:t>
            </a:r>
            <a:r>
              <a:rPr lang="en-US" sz="1800" dirty="0" err="1"/>
              <a:t>во</a:t>
            </a:r>
            <a:r>
              <a:rPr lang="en-US" sz="1800" dirty="0"/>
              <a:t> </a:t>
            </a:r>
            <a:r>
              <a:rPr lang="en-US" sz="1800" dirty="0" err="1"/>
              <a:t>внимание</a:t>
            </a:r>
            <a:r>
              <a:rPr lang="en-US" sz="1800" dirty="0"/>
              <a:t> </a:t>
            </a:r>
            <a:r>
              <a:rPr lang="en-US" sz="1800" dirty="0" err="1"/>
              <a:t>путем</a:t>
            </a:r>
            <a:r>
              <a:rPr lang="en-US" sz="1800" dirty="0"/>
              <a:t> </a:t>
            </a:r>
            <a:r>
              <a:rPr lang="en-US" sz="1800" dirty="0" err="1"/>
              <a:t>сбора</a:t>
            </a:r>
            <a:r>
              <a:rPr lang="en-US" sz="1800" dirty="0"/>
              <a:t> </a:t>
            </a:r>
            <a:r>
              <a:rPr lang="en-US" sz="1800" dirty="0" err="1"/>
              <a:t>всей</a:t>
            </a:r>
            <a:r>
              <a:rPr lang="en-US" sz="1800" dirty="0"/>
              <a:t> </a:t>
            </a:r>
            <a:r>
              <a:rPr lang="en-US" sz="1800" dirty="0" err="1"/>
              <a:t>доступной</a:t>
            </a:r>
            <a:r>
              <a:rPr lang="en-US" sz="1800" dirty="0"/>
              <a:t> </a:t>
            </a:r>
            <a:r>
              <a:rPr lang="en-US" sz="1800" dirty="0" err="1"/>
              <a:t>информации</a:t>
            </a:r>
            <a:r>
              <a:rPr lang="en-US" sz="1800" dirty="0"/>
              <a:t> </a:t>
            </a:r>
            <a:r>
              <a:rPr lang="en-US" sz="1800" dirty="0" err="1"/>
              <a:t>о</a:t>
            </a:r>
            <a:r>
              <a:rPr lang="en-US" sz="1800" dirty="0"/>
              <a:t> </a:t>
            </a:r>
            <a:r>
              <a:rPr lang="en-US" sz="1800" dirty="0" err="1"/>
              <a:t>пациентах</a:t>
            </a:r>
            <a:r>
              <a:rPr lang="en-US" sz="1800" dirty="0"/>
              <a:t>, </a:t>
            </a:r>
            <a:r>
              <a:rPr lang="en-US" sz="1800" dirty="0" err="1"/>
              <a:t>литературы</a:t>
            </a:r>
            <a:r>
              <a:rPr lang="en-US" sz="1800" dirty="0"/>
              <a:t> </a:t>
            </a:r>
            <a:r>
              <a:rPr lang="en-US" sz="1800" dirty="0" err="1"/>
              <a:t>о</a:t>
            </a:r>
            <a:r>
              <a:rPr lang="en-US" sz="1800" dirty="0"/>
              <a:t> </a:t>
            </a:r>
            <a:r>
              <a:rPr lang="en-US" sz="1800" dirty="0" err="1"/>
              <a:t>процедуре</a:t>
            </a:r>
            <a:r>
              <a:rPr lang="en-US" sz="1800" dirty="0"/>
              <a:t> / </a:t>
            </a:r>
            <a:r>
              <a:rPr lang="en-US" sz="1800" dirty="0" err="1"/>
              <a:t>протоколе</a:t>
            </a:r>
            <a:r>
              <a:rPr lang="en-US" sz="1800" dirty="0"/>
              <a:t> (</a:t>
            </a:r>
            <a:r>
              <a:rPr lang="ru-RU" sz="1800" dirty="0"/>
              <a:t>ВКЭ</a:t>
            </a:r>
            <a:r>
              <a:rPr lang="en-US" sz="1800" dirty="0"/>
              <a:t>), </a:t>
            </a:r>
            <a:r>
              <a:rPr lang="en-US" sz="1800" dirty="0" err="1"/>
              <a:t>а</a:t>
            </a:r>
            <a:r>
              <a:rPr lang="en-US" sz="1800" dirty="0"/>
              <a:t> </a:t>
            </a:r>
            <a:r>
              <a:rPr lang="en-US" sz="1800" dirty="0" err="1"/>
              <a:t>также</a:t>
            </a:r>
            <a:r>
              <a:rPr lang="en-US" sz="1800" dirty="0"/>
              <a:t> </a:t>
            </a:r>
            <a:r>
              <a:rPr lang="en-US" sz="1800" dirty="0" err="1"/>
              <a:t>внутренней</a:t>
            </a:r>
            <a:r>
              <a:rPr lang="en-US" sz="1800" dirty="0"/>
              <a:t> </a:t>
            </a:r>
            <a:r>
              <a:rPr lang="en-US" sz="1800" dirty="0" err="1"/>
              <a:t>стратегии</a:t>
            </a:r>
            <a:r>
              <a:rPr lang="en-US" sz="1800" dirty="0"/>
              <a:t> </a:t>
            </a:r>
            <a:r>
              <a:rPr lang="en-US" sz="1800" dirty="0" err="1"/>
              <a:t>и</a:t>
            </a:r>
            <a:r>
              <a:rPr lang="en-US" sz="1800" dirty="0"/>
              <a:t> </a:t>
            </a:r>
            <a:r>
              <a:rPr lang="en-US" sz="1800" dirty="0" err="1"/>
              <a:t>организационных</a:t>
            </a:r>
            <a:r>
              <a:rPr lang="en-US" sz="1800" dirty="0"/>
              <a:t> </a:t>
            </a:r>
            <a:r>
              <a:rPr lang="en-US" sz="1800" dirty="0" err="1"/>
              <a:t>документах</a:t>
            </a:r>
            <a:r>
              <a:rPr lang="en-US" sz="1800" dirty="0"/>
              <a:t>.</a:t>
            </a:r>
            <a:endParaRPr lang="en-US" sz="1800" dirty="0">
              <a:cs typeface="Calibri"/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800" dirty="0"/>
              <a:t>  </a:t>
            </a:r>
            <a:r>
              <a:rPr lang="en-US" sz="1800" dirty="0" err="1"/>
              <a:t>Исследовательская</a:t>
            </a:r>
            <a:r>
              <a:rPr lang="en-US" sz="1800" dirty="0"/>
              <a:t> </a:t>
            </a:r>
            <a:r>
              <a:rPr lang="en-US" sz="1800" dirty="0" err="1"/>
              <a:t>литература</a:t>
            </a:r>
            <a:r>
              <a:rPr lang="en-US" sz="1800" dirty="0"/>
              <a:t>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ru-RU" sz="1800" dirty="0"/>
              <a:t>ВКЭ</a:t>
            </a:r>
            <a:r>
              <a:rPr lang="en-US" sz="1800" dirty="0"/>
              <a:t> </a:t>
            </a:r>
            <a:r>
              <a:rPr lang="en-US" sz="1800" dirty="0" err="1"/>
              <a:t>была</a:t>
            </a:r>
            <a:r>
              <a:rPr lang="en-US" sz="1800" dirty="0"/>
              <a:t> </a:t>
            </a:r>
            <a:r>
              <a:rPr lang="en-US" sz="1800" dirty="0" err="1"/>
              <a:t>сосредоточена</a:t>
            </a:r>
            <a:r>
              <a:rPr lang="en-US" sz="1800" dirty="0"/>
              <a:t> </a:t>
            </a:r>
            <a:r>
              <a:rPr lang="en-US" sz="1800" dirty="0" err="1"/>
              <a:t>только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технических</a:t>
            </a:r>
            <a:r>
              <a:rPr lang="en-US" sz="1800" dirty="0"/>
              <a:t> </a:t>
            </a:r>
            <a:r>
              <a:rPr lang="en-US" sz="1800" dirty="0" err="1"/>
              <a:t>аспектах</a:t>
            </a:r>
            <a:r>
              <a:rPr lang="en-US" sz="1800" dirty="0"/>
              <a:t> (</a:t>
            </a:r>
            <a:r>
              <a:rPr lang="en-US" sz="1800" dirty="0" err="1"/>
              <a:t>увеличенный</a:t>
            </a:r>
            <a:r>
              <a:rPr lang="en-US" sz="1800" dirty="0"/>
              <a:t> </a:t>
            </a:r>
            <a:r>
              <a:rPr lang="en-US" sz="1800" dirty="0" err="1"/>
              <a:t>вид</a:t>
            </a:r>
            <a:r>
              <a:rPr lang="en-US" sz="1800" dirty="0"/>
              <a:t>, </a:t>
            </a:r>
            <a:r>
              <a:rPr lang="en-US" sz="1800" dirty="0" err="1"/>
              <a:t>более</a:t>
            </a:r>
            <a:r>
              <a:rPr lang="en-US" sz="1800" dirty="0"/>
              <a:t> </a:t>
            </a:r>
            <a:r>
              <a:rPr lang="en-US" sz="1800" dirty="0" err="1"/>
              <a:t>высокий</a:t>
            </a:r>
            <a:r>
              <a:rPr lang="en-US" sz="1800" dirty="0"/>
              <a:t> </a:t>
            </a:r>
            <a:r>
              <a:rPr lang="en-US" sz="1800" dirty="0" err="1"/>
              <a:t>кадр</a:t>
            </a:r>
            <a:r>
              <a:rPr lang="en-US" sz="1800" dirty="0"/>
              <a:t>) (Keuchel et al. 2015). </a:t>
            </a:r>
            <a:r>
              <a:rPr lang="en-US" sz="1800" dirty="0" err="1"/>
              <a:t>Исходя</a:t>
            </a:r>
            <a:r>
              <a:rPr lang="en-US" sz="1800" dirty="0"/>
              <a:t> </a:t>
            </a:r>
            <a:r>
              <a:rPr lang="en-US" sz="1800" dirty="0" err="1"/>
              <a:t>из</a:t>
            </a:r>
            <a:r>
              <a:rPr lang="en-US" sz="1800" dirty="0"/>
              <a:t> </a:t>
            </a:r>
            <a:r>
              <a:rPr lang="en-US" sz="1800" dirty="0" err="1"/>
              <a:t>этого</a:t>
            </a:r>
            <a:r>
              <a:rPr lang="en-US" sz="1800" dirty="0"/>
              <a:t>, </a:t>
            </a:r>
            <a:r>
              <a:rPr lang="en-US" sz="1800" dirty="0" err="1"/>
              <a:t>основные</a:t>
            </a:r>
            <a:r>
              <a:rPr lang="en-US" sz="1800" dirty="0"/>
              <a:t> </a:t>
            </a:r>
            <a:r>
              <a:rPr lang="en-US" sz="1800" dirty="0" err="1"/>
              <a:t>действия</a:t>
            </a:r>
            <a:r>
              <a:rPr lang="en-US" sz="1800" dirty="0"/>
              <a:t> </a:t>
            </a:r>
            <a:r>
              <a:rPr lang="en-US" sz="1800" dirty="0" err="1"/>
              <a:t>в</a:t>
            </a:r>
            <a:r>
              <a:rPr lang="en-US" sz="1800" dirty="0"/>
              <a:t> </a:t>
            </a:r>
            <a:r>
              <a:rPr lang="en-US" sz="1800" dirty="0" err="1"/>
              <a:t>пути</a:t>
            </a:r>
            <a:r>
              <a:rPr lang="en-US" sz="1800" dirty="0"/>
              <a:t> </a:t>
            </a:r>
            <a:r>
              <a:rPr lang="en-US" sz="1800" dirty="0" err="1"/>
              <a:t>были</a:t>
            </a:r>
            <a:r>
              <a:rPr lang="en-US" sz="1800" dirty="0"/>
              <a:t> </a:t>
            </a:r>
            <a:r>
              <a:rPr lang="en-US" sz="1800" dirty="0" err="1"/>
              <a:t>нанесены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временную</a:t>
            </a:r>
            <a:r>
              <a:rPr lang="en-US" sz="1800" dirty="0"/>
              <a:t> </a:t>
            </a:r>
            <a:r>
              <a:rPr lang="en-US" sz="1800" dirty="0" err="1"/>
              <a:t>шкалу</a:t>
            </a:r>
            <a:r>
              <a:rPr lang="en-US" sz="1800" dirty="0"/>
              <a:t>.</a:t>
            </a:r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23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829972"/>
            <a:ext cx="11277600" cy="8089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cs typeface="Times New Roman"/>
              </a:rPr>
              <a:t>Испытайте путешествие сами, понаблюдайте и зарисуйте его</a:t>
            </a:r>
            <a:endParaRPr lang="nl-NL" sz="2400" b="1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8656" y="1981200"/>
            <a:ext cx="10652294" cy="31239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b="1" dirty="0" err="1">
                <a:solidFill>
                  <a:srgbClr val="FF0000"/>
                </a:solidFill>
              </a:rPr>
              <a:t>Мероприятие</a:t>
            </a:r>
            <a:r>
              <a:rPr lang="en-US" b="1" dirty="0">
                <a:solidFill>
                  <a:srgbClr val="FF0000"/>
                </a:solidFill>
              </a:rPr>
              <a:t> 2: </a:t>
            </a:r>
            <a:r>
              <a:rPr lang="en-US" b="1" dirty="0" err="1">
                <a:solidFill>
                  <a:srgbClr val="FF0000"/>
                </a:solidFill>
              </a:rPr>
              <a:t>Набросок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путешествия</a:t>
            </a:r>
            <a:endParaRPr lang="ru-RU" b="1" dirty="0">
              <a:solidFill>
                <a:srgbClr val="FF0000"/>
              </a:solidFill>
              <a:cs typeface="Calibri"/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получить</a:t>
            </a:r>
            <a:r>
              <a:rPr lang="en-US" dirty="0"/>
              <a:t> </a:t>
            </a:r>
            <a:r>
              <a:rPr lang="en-US" dirty="0" err="1"/>
              <a:t>глубокое</a:t>
            </a:r>
            <a:r>
              <a:rPr lang="en-US" dirty="0"/>
              <a:t> </a:t>
            </a:r>
            <a:r>
              <a:rPr lang="en-US" dirty="0" err="1"/>
              <a:t>представление</a:t>
            </a:r>
            <a:r>
              <a:rPr lang="en-US" dirty="0"/>
              <a:t> </a:t>
            </a:r>
            <a:r>
              <a:rPr lang="en-US" dirty="0" err="1"/>
              <a:t>об</a:t>
            </a:r>
            <a:r>
              <a:rPr lang="en-US" dirty="0"/>
              <a:t> </a:t>
            </a:r>
            <a:r>
              <a:rPr lang="en-US" dirty="0" err="1"/>
              <a:t>ожиданиях</a:t>
            </a:r>
            <a:r>
              <a:rPr lang="en-US" dirty="0"/>
              <a:t> и </a:t>
            </a:r>
            <a:r>
              <a:rPr lang="en-US" dirty="0" err="1"/>
              <a:t>опыте</a:t>
            </a:r>
            <a:r>
              <a:rPr lang="en-US" dirty="0"/>
              <a:t> </a:t>
            </a:r>
            <a:r>
              <a:rPr lang="en-US" dirty="0" err="1"/>
              <a:t>оказания</a:t>
            </a:r>
            <a:r>
              <a:rPr lang="en-US" dirty="0"/>
              <a:t> </a:t>
            </a:r>
            <a:r>
              <a:rPr lang="en-US" dirty="0" err="1"/>
              <a:t>услуги</a:t>
            </a:r>
            <a:r>
              <a:rPr lang="en-US" dirty="0"/>
              <a:t>, </a:t>
            </a:r>
            <a:r>
              <a:rPr lang="en-US" b="1" dirty="0" err="1">
                <a:solidFill>
                  <a:srgbClr val="FF0000"/>
                </a:solidFill>
              </a:rPr>
              <a:t>разработчик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err="1">
                <a:solidFill>
                  <a:srgbClr val="FF0000"/>
                </a:solidFill>
              </a:rPr>
              <a:t>наблюдала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оказанием</a:t>
            </a:r>
            <a:r>
              <a:rPr lang="en-US" dirty="0"/>
              <a:t> </a:t>
            </a:r>
            <a:r>
              <a:rPr lang="en-US" dirty="0" err="1"/>
              <a:t>услуги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«</a:t>
            </a:r>
            <a:r>
              <a:rPr lang="en-US" b="1" dirty="0" err="1">
                <a:solidFill>
                  <a:srgbClr val="FF0000"/>
                </a:solidFill>
              </a:rPr>
              <a:t>ставя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себя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на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место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пациента</a:t>
            </a:r>
            <a:r>
              <a:rPr lang="en-US" b="1" dirty="0">
                <a:solidFill>
                  <a:srgbClr val="FF0000"/>
                </a:solidFill>
              </a:rPr>
              <a:t>»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два</a:t>
            </a:r>
            <a:r>
              <a:rPr lang="en-US" dirty="0"/>
              <a:t> </a:t>
            </a:r>
            <a:r>
              <a:rPr lang="en-US" dirty="0" err="1"/>
              <a:t>дня</a:t>
            </a:r>
            <a:r>
              <a:rPr lang="en-US" dirty="0"/>
              <a:t> </a:t>
            </a:r>
            <a:r>
              <a:rPr lang="en-US" dirty="0" err="1"/>
              <a:t>она</a:t>
            </a:r>
            <a:r>
              <a:rPr lang="en-US" dirty="0"/>
              <a:t> </a:t>
            </a:r>
            <a:r>
              <a:rPr lang="en-US" dirty="0" err="1"/>
              <a:t>наблюдала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двумя</a:t>
            </a:r>
            <a:r>
              <a:rPr lang="en-US" dirty="0"/>
              <a:t> </a:t>
            </a:r>
            <a:r>
              <a:rPr lang="en-US" dirty="0" err="1"/>
              <a:t>медсестрами</a:t>
            </a:r>
            <a:r>
              <a:rPr lang="en-US" dirty="0"/>
              <a:t> </a:t>
            </a:r>
            <a:r>
              <a:rPr lang="en-US" dirty="0" err="1"/>
              <a:t>во</a:t>
            </a:r>
            <a:r>
              <a:rPr lang="en-US" dirty="0"/>
              <a:t> </a:t>
            </a:r>
            <a:r>
              <a:rPr lang="en-US" dirty="0" err="1"/>
              <a:t>время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работы</a:t>
            </a:r>
            <a:r>
              <a:rPr lang="en-US" dirty="0"/>
              <a:t> и </a:t>
            </a:r>
            <a:r>
              <a:rPr lang="en-US" dirty="0" err="1"/>
              <a:t>все</a:t>
            </a:r>
            <a:r>
              <a:rPr lang="en-US" dirty="0"/>
              <a:t> </a:t>
            </a:r>
            <a:r>
              <a:rPr lang="en-US" dirty="0" err="1"/>
              <a:t>записала</a:t>
            </a:r>
            <a:r>
              <a:rPr lang="en-US" dirty="0"/>
              <a:t>, </a:t>
            </a:r>
            <a:r>
              <a:rPr lang="en-US" dirty="0" err="1"/>
              <a:t>включая</a:t>
            </a:r>
            <a:r>
              <a:rPr lang="en-US" dirty="0"/>
              <a:t> </a:t>
            </a:r>
            <a:r>
              <a:rPr lang="en-US" dirty="0" err="1"/>
              <a:t>заметки</a:t>
            </a:r>
            <a:r>
              <a:rPr lang="en-US" dirty="0"/>
              <a:t> о </a:t>
            </a:r>
            <a:r>
              <a:rPr lang="en-US" dirty="0" err="1"/>
              <a:t>сходствах</a:t>
            </a:r>
            <a:r>
              <a:rPr lang="en-US" dirty="0"/>
              <a:t> и </a:t>
            </a:r>
            <a:r>
              <a:rPr lang="en-US" dirty="0" err="1"/>
              <a:t>различиях</a:t>
            </a:r>
            <a:r>
              <a:rPr lang="en-US" dirty="0"/>
              <a:t> в </a:t>
            </a:r>
            <a:r>
              <a:rPr lang="en-US" dirty="0" err="1"/>
              <a:t>моментах</a:t>
            </a:r>
            <a:r>
              <a:rPr lang="en-US" dirty="0"/>
              <a:t> </a:t>
            </a:r>
            <a:r>
              <a:rPr lang="en-US" dirty="0" err="1"/>
              <a:t>контакта</a:t>
            </a:r>
            <a:r>
              <a:rPr lang="en-US" dirty="0"/>
              <a:t> </a:t>
            </a:r>
            <a:r>
              <a:rPr lang="en-US" dirty="0" err="1"/>
              <a:t>медсестер</a:t>
            </a:r>
            <a:r>
              <a:rPr lang="en-US" dirty="0"/>
              <a:t> с </a:t>
            </a:r>
            <a:r>
              <a:rPr lang="en-US" dirty="0" err="1"/>
              <a:t>пациентами</a:t>
            </a:r>
            <a:r>
              <a:rPr lang="en-US" dirty="0"/>
              <a:t>, в </a:t>
            </a:r>
            <a:r>
              <a:rPr lang="en-US" dirty="0" err="1"/>
              <a:t>записной</a:t>
            </a:r>
            <a:r>
              <a:rPr lang="en-US" dirty="0"/>
              <a:t> </a:t>
            </a:r>
            <a:r>
              <a:rPr lang="en-US" dirty="0" err="1"/>
              <a:t>книжке</a:t>
            </a:r>
            <a:r>
              <a:rPr lang="en-US" dirty="0"/>
              <a:t>. </a:t>
            </a:r>
            <a:r>
              <a:rPr lang="en-US" dirty="0" err="1"/>
              <a:t>Таким</a:t>
            </a:r>
            <a:r>
              <a:rPr lang="en-US" dirty="0"/>
              <a:t> </a:t>
            </a:r>
            <a:r>
              <a:rPr lang="en-US" dirty="0" err="1"/>
              <a:t>образом</a:t>
            </a:r>
            <a:r>
              <a:rPr lang="en-US" dirty="0"/>
              <a:t>, </a:t>
            </a:r>
            <a:r>
              <a:rPr lang="en-US" dirty="0" err="1"/>
              <a:t>она</a:t>
            </a:r>
            <a:r>
              <a:rPr lang="en-US" dirty="0"/>
              <a:t> </a:t>
            </a:r>
            <a:r>
              <a:rPr lang="en-US" dirty="0" err="1"/>
              <a:t>зафиксировала</a:t>
            </a:r>
            <a:r>
              <a:rPr lang="en-US" dirty="0"/>
              <a:t> </a:t>
            </a:r>
            <a:r>
              <a:rPr lang="en-US" dirty="0" err="1"/>
              <a:t>взаимодействие</a:t>
            </a:r>
            <a:r>
              <a:rPr lang="en-US" dirty="0"/>
              <a:t> с </a:t>
            </a:r>
            <a:r>
              <a:rPr lang="en-US" dirty="0" err="1"/>
              <a:t>точки</a:t>
            </a:r>
            <a:r>
              <a:rPr lang="en-US" dirty="0"/>
              <a:t> </a:t>
            </a:r>
            <a:r>
              <a:rPr lang="en-US" dirty="0" err="1"/>
              <a:t>зрения</a:t>
            </a:r>
            <a:r>
              <a:rPr lang="en-US" dirty="0"/>
              <a:t> </a:t>
            </a:r>
            <a:r>
              <a:rPr lang="en-US" dirty="0" err="1"/>
              <a:t>медсестры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dirty="0"/>
              <a:t>  </a:t>
            </a:r>
            <a:r>
              <a:rPr lang="en-US" dirty="0" err="1"/>
              <a:t>Все</a:t>
            </a:r>
            <a:r>
              <a:rPr lang="en-US" dirty="0"/>
              <a:t> </a:t>
            </a:r>
            <a:r>
              <a:rPr lang="en-US" dirty="0" err="1"/>
              <a:t>наблюдения</a:t>
            </a:r>
            <a:r>
              <a:rPr lang="en-US" dirty="0"/>
              <a:t> </a:t>
            </a:r>
            <a:r>
              <a:rPr lang="en-US" dirty="0" err="1"/>
              <a:t>транслировались</a:t>
            </a:r>
            <a:r>
              <a:rPr lang="en-US" dirty="0"/>
              <a:t> </a:t>
            </a:r>
            <a:r>
              <a:rPr lang="en-US" dirty="0" err="1"/>
              <a:t>визуально</a:t>
            </a:r>
            <a:r>
              <a:rPr lang="en-US" dirty="0"/>
              <a:t>. </a:t>
            </a:r>
            <a:r>
              <a:rPr lang="en-US" dirty="0" err="1"/>
              <a:t>Простые</a:t>
            </a:r>
            <a:r>
              <a:rPr lang="en-US" dirty="0"/>
              <a:t> </a:t>
            </a:r>
            <a:r>
              <a:rPr lang="en-US" dirty="0" err="1"/>
              <a:t>рисунки</a:t>
            </a:r>
            <a:r>
              <a:rPr lang="en-US" dirty="0"/>
              <a:t> и </a:t>
            </a:r>
            <a:r>
              <a:rPr lang="en-US" dirty="0" err="1"/>
              <a:t>значки</a:t>
            </a:r>
            <a:r>
              <a:rPr lang="en-US" dirty="0"/>
              <a:t> </a:t>
            </a:r>
            <a:r>
              <a:rPr lang="en-US" dirty="0" err="1"/>
              <a:t>использовались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немедленного</a:t>
            </a:r>
            <a:r>
              <a:rPr lang="en-US" dirty="0"/>
              <a:t> </a:t>
            </a:r>
            <a:r>
              <a:rPr lang="en-US" dirty="0" err="1"/>
              <a:t>обозначения</a:t>
            </a:r>
            <a:r>
              <a:rPr lang="en-US" dirty="0"/>
              <a:t> </a:t>
            </a:r>
            <a:r>
              <a:rPr lang="en-US" dirty="0" err="1"/>
              <a:t>действий</a:t>
            </a:r>
            <a:r>
              <a:rPr lang="en-US" dirty="0"/>
              <a:t> и </a:t>
            </a:r>
            <a:r>
              <a:rPr lang="en-US" dirty="0" err="1"/>
              <a:t>взаимодействий</a:t>
            </a:r>
            <a:r>
              <a:rPr lang="en-US" dirty="0"/>
              <a:t>. </a:t>
            </a:r>
            <a:r>
              <a:rPr lang="en-US" dirty="0" err="1"/>
              <a:t>Основываясь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наблюдениях</a:t>
            </a:r>
            <a:r>
              <a:rPr lang="en-US" dirty="0"/>
              <a:t>, </a:t>
            </a:r>
            <a:r>
              <a:rPr lang="en-US" dirty="0" err="1"/>
              <a:t>разработчик</a:t>
            </a:r>
            <a:r>
              <a:rPr lang="en-US" dirty="0"/>
              <a:t> </a:t>
            </a:r>
            <a:r>
              <a:rPr lang="en-US" dirty="0" err="1"/>
              <a:t>сделал</a:t>
            </a:r>
            <a:r>
              <a:rPr lang="en-US" dirty="0"/>
              <a:t> </a:t>
            </a:r>
            <a:r>
              <a:rPr lang="en-US" dirty="0" err="1"/>
              <a:t>первый</a:t>
            </a:r>
            <a:r>
              <a:rPr lang="en-US" dirty="0"/>
              <a:t> </a:t>
            </a:r>
            <a:r>
              <a:rPr lang="en-US" dirty="0" err="1"/>
              <a:t>набросок</a:t>
            </a:r>
            <a:r>
              <a:rPr lang="en-US" dirty="0"/>
              <a:t>, </a:t>
            </a:r>
            <a:r>
              <a:rPr lang="en-US" dirty="0" err="1"/>
              <a:t>установив</a:t>
            </a:r>
            <a:r>
              <a:rPr lang="en-US" dirty="0"/>
              <a:t> </a:t>
            </a:r>
            <a:r>
              <a:rPr lang="en-US" dirty="0" err="1"/>
              <a:t>основу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путешествия</a:t>
            </a:r>
            <a:r>
              <a:rPr lang="en-US" dirty="0"/>
              <a:t> </a:t>
            </a:r>
            <a:r>
              <a:rPr lang="en-US" dirty="0" err="1"/>
              <a:t>пациента</a:t>
            </a:r>
            <a:r>
              <a:rPr lang="en-US" dirty="0"/>
              <a:t> с </a:t>
            </a:r>
            <a:r>
              <a:rPr lang="en-US" dirty="0" err="1"/>
              <a:t>визуализацией</a:t>
            </a:r>
            <a:r>
              <a:rPr lang="en-US" dirty="0"/>
              <a:t> </a:t>
            </a:r>
            <a:r>
              <a:rPr lang="en-US" dirty="0" err="1"/>
              <a:t>различных</a:t>
            </a:r>
            <a:r>
              <a:rPr lang="en-US" dirty="0"/>
              <a:t> </a:t>
            </a:r>
            <a:r>
              <a:rPr lang="en-US" dirty="0" err="1"/>
              <a:t>ролей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339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7028" y="606551"/>
            <a:ext cx="8577944" cy="100688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Calibri"/>
                <a:cs typeface="Arial"/>
              </a:rPr>
              <a:t>Со-разработайте путешествие пациента</a:t>
            </a:r>
            <a:endParaRPr lang="nl-NL" sz="2400" b="1" dirty="0">
              <a:solidFill>
                <a:schemeClr val="tx1"/>
              </a:solidFill>
              <a:latin typeface="Calibri"/>
              <a:cs typeface="Arial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72854" t="48125" r="15578" b="28750"/>
          <a:stretch/>
        </p:blipFill>
        <p:spPr>
          <a:xfrm>
            <a:off x="138467" y="152001"/>
            <a:ext cx="2738657" cy="14614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9726" y="2050205"/>
            <a:ext cx="10457916" cy="395268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1440" indent="-9144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b="1" dirty="0" err="1">
                <a:solidFill>
                  <a:srgbClr val="FF0000"/>
                </a:solidFill>
              </a:rPr>
              <a:t>Мероприятие</a:t>
            </a:r>
            <a:r>
              <a:rPr lang="en-US" sz="1600" b="1" dirty="0">
                <a:solidFill>
                  <a:srgbClr val="FF0000"/>
                </a:solidFill>
              </a:rPr>
              <a:t> 3: </a:t>
            </a:r>
            <a:r>
              <a:rPr lang="en-US" sz="1600" b="1" dirty="0" err="1">
                <a:solidFill>
                  <a:srgbClr val="FF0000"/>
                </a:solidFill>
              </a:rPr>
              <a:t>Разработка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путешествия</a:t>
            </a:r>
            <a:endParaRPr lang="en-US" sz="1600" b="1" dirty="0">
              <a:solidFill>
                <a:srgbClr val="FF0000"/>
              </a:solidFill>
              <a:cs typeface="Calibri"/>
            </a:endParaRPr>
          </a:p>
          <a:p>
            <a:pPr marL="91440" indent="-9144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результатам</a:t>
            </a:r>
            <a:r>
              <a:rPr lang="en-US" sz="1600" dirty="0"/>
              <a:t> </a:t>
            </a:r>
            <a:r>
              <a:rPr lang="en-US" sz="1600" dirty="0" err="1"/>
              <a:t>эскиза</a:t>
            </a:r>
            <a:r>
              <a:rPr lang="en-US" sz="1600" dirty="0"/>
              <a:t> </a:t>
            </a:r>
            <a:r>
              <a:rPr lang="en-US" sz="1600" dirty="0" err="1"/>
              <a:t>был</a:t>
            </a:r>
            <a:r>
              <a:rPr lang="en-US" sz="1600" dirty="0"/>
              <a:t> </a:t>
            </a:r>
            <a:r>
              <a:rPr lang="en-US" sz="1600" dirty="0" err="1"/>
              <a:t>составлен</a:t>
            </a:r>
            <a:r>
              <a:rPr lang="en-US" sz="1600" dirty="0"/>
              <a:t> </a:t>
            </a:r>
            <a:r>
              <a:rPr lang="en-US" sz="1600" dirty="0" err="1"/>
              <a:t>инструментарий</a:t>
            </a:r>
            <a:r>
              <a:rPr lang="en-US" sz="1600" dirty="0"/>
              <a:t> </a:t>
            </a:r>
            <a:r>
              <a:rPr lang="en-US" sz="1600" dirty="0" err="1"/>
              <a:t>для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путешествия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пациента</a:t>
            </a:r>
            <a:r>
              <a:rPr lang="en-US" sz="1600" b="1" dirty="0">
                <a:solidFill>
                  <a:srgbClr val="FF0000"/>
                </a:solidFill>
              </a:rPr>
              <a:t> с  </a:t>
            </a:r>
            <a:r>
              <a:rPr lang="en-US" sz="1600" b="1" dirty="0" err="1">
                <a:solidFill>
                  <a:srgbClr val="FF0000"/>
                </a:solidFill>
              </a:rPr>
              <a:t>интервью</a:t>
            </a:r>
            <a:r>
              <a:rPr lang="en-US" sz="1600" b="1" dirty="0">
                <a:solidFill>
                  <a:srgbClr val="FF0000"/>
                </a:solidFill>
              </a:rPr>
              <a:t> </a:t>
            </a:r>
            <a:r>
              <a:rPr lang="en-US" sz="1600" b="1" dirty="0" err="1">
                <a:solidFill>
                  <a:srgbClr val="FF0000"/>
                </a:solidFill>
              </a:rPr>
              <a:t>руководством</a:t>
            </a:r>
            <a:r>
              <a:rPr lang="en-US" sz="1600" b="1" dirty="0">
                <a:solidFill>
                  <a:srgbClr val="FF0000"/>
                </a:solidFill>
              </a:rPr>
              <a:t> и </a:t>
            </a:r>
            <a:r>
              <a:rPr lang="en-US" sz="1600" b="1" dirty="0" err="1">
                <a:solidFill>
                  <a:srgbClr val="FF0000"/>
                </a:solidFill>
              </a:rPr>
              <a:t>буклетами</a:t>
            </a:r>
            <a:r>
              <a:rPr lang="en-US" sz="1600" b="1" dirty="0">
                <a:solidFill>
                  <a:srgbClr val="FF0000"/>
                </a:solidFill>
              </a:rPr>
              <a:t>.</a:t>
            </a:r>
            <a:endParaRPr lang="en-US" sz="1600" b="1" dirty="0">
              <a:solidFill>
                <a:srgbClr val="FF0000"/>
              </a:solidFill>
              <a:cs typeface="Calibri"/>
            </a:endParaRPr>
          </a:p>
          <a:p>
            <a:pPr marL="91440" indent="-9144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b="1" dirty="0" err="1">
                <a:solidFill>
                  <a:srgbClr val="FF0000"/>
                </a:solidFill>
              </a:rPr>
              <a:t>Буклет</a:t>
            </a:r>
            <a:r>
              <a:rPr lang="en-US" sz="1600" b="1" dirty="0">
                <a:solidFill>
                  <a:srgbClr val="FF0000"/>
                </a:solidFill>
              </a:rPr>
              <a:t>:</a:t>
            </a:r>
            <a:r>
              <a:rPr lang="en-US" sz="1600" dirty="0"/>
              <a:t> </a:t>
            </a:r>
            <a:r>
              <a:rPr lang="en-US" sz="1600" dirty="0" err="1"/>
              <a:t>вопросы</a:t>
            </a:r>
            <a:r>
              <a:rPr lang="en-US" sz="1600" dirty="0"/>
              <a:t> и </a:t>
            </a:r>
            <a:r>
              <a:rPr lang="en-US" sz="1600" dirty="0" err="1"/>
              <a:t>наглядные</a:t>
            </a:r>
            <a:r>
              <a:rPr lang="en-US" sz="1600" dirty="0"/>
              <a:t> </a:t>
            </a:r>
            <a:r>
              <a:rPr lang="en-US" sz="1600" dirty="0" err="1"/>
              <a:t>пособия</a:t>
            </a:r>
            <a:r>
              <a:rPr lang="en-US" sz="1600" dirty="0"/>
              <a:t> </a:t>
            </a: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мероприятиям</a:t>
            </a:r>
            <a:r>
              <a:rPr lang="en-US" sz="1600" dirty="0"/>
              <a:t> в </a:t>
            </a:r>
            <a:r>
              <a:rPr lang="en-US" sz="1600" dirty="0" err="1"/>
              <a:t>первый</a:t>
            </a:r>
            <a:r>
              <a:rPr lang="en-US" sz="1600" dirty="0"/>
              <a:t> </a:t>
            </a:r>
            <a:r>
              <a:rPr lang="en-US" sz="1600" dirty="0" err="1"/>
              <a:t>день</a:t>
            </a:r>
            <a:r>
              <a:rPr lang="en-US" sz="1600" dirty="0"/>
              <a:t> и «</a:t>
            </a:r>
            <a:r>
              <a:rPr lang="en-US" sz="1600" dirty="0" err="1"/>
              <a:t>сегодня</a:t>
            </a:r>
            <a:r>
              <a:rPr lang="en-US" sz="1600" dirty="0"/>
              <a:t>», </a:t>
            </a:r>
            <a:r>
              <a:rPr lang="en-US" sz="1600" dirty="0" err="1"/>
              <a:t>моменты</a:t>
            </a:r>
            <a:r>
              <a:rPr lang="en-US" sz="1600" dirty="0"/>
              <a:t> (</a:t>
            </a:r>
            <a:r>
              <a:rPr lang="en-US" sz="1600" dirty="0" err="1"/>
              <a:t>что</a:t>
            </a:r>
            <a:r>
              <a:rPr lang="en-US" sz="1600" dirty="0"/>
              <a:t> </a:t>
            </a:r>
            <a:r>
              <a:rPr lang="en-US" sz="1600" dirty="0" err="1"/>
              <a:t>было</a:t>
            </a:r>
            <a:r>
              <a:rPr lang="en-US" sz="1600" dirty="0"/>
              <a:t> </a:t>
            </a:r>
            <a:r>
              <a:rPr lang="en-US" sz="1600" dirty="0" err="1"/>
              <a:t>комфортно</a:t>
            </a:r>
            <a:r>
              <a:rPr lang="en-US" sz="1600" dirty="0"/>
              <a:t>/</a:t>
            </a:r>
            <a:r>
              <a:rPr lang="en-US" sz="1600" dirty="0" err="1"/>
              <a:t>некомфортно</a:t>
            </a:r>
            <a:r>
              <a:rPr lang="en-US" sz="1600" dirty="0"/>
              <a:t>, у </a:t>
            </a:r>
            <a:r>
              <a:rPr lang="en-US" sz="1600" dirty="0" err="1"/>
              <a:t>пациентов</a:t>
            </a:r>
            <a:r>
              <a:rPr lang="en-US" sz="1600" dirty="0"/>
              <a:t> </a:t>
            </a:r>
            <a:r>
              <a:rPr lang="en-US" sz="1600" dirty="0" err="1"/>
              <a:t>был</a:t>
            </a:r>
            <a:r>
              <a:rPr lang="en-US" sz="1600" dirty="0"/>
              <a:t> </a:t>
            </a:r>
            <a:r>
              <a:rPr lang="en-US" sz="1600" dirty="0" err="1"/>
              <a:t>контакт</a:t>
            </a:r>
            <a:r>
              <a:rPr lang="en-US" sz="1600" dirty="0"/>
              <a:t>, </a:t>
            </a:r>
            <a:r>
              <a:rPr lang="en-US" sz="1600" dirty="0" err="1"/>
              <a:t>где</a:t>
            </a:r>
            <a:r>
              <a:rPr lang="en-US" sz="1600" dirty="0"/>
              <a:t> </a:t>
            </a:r>
            <a:r>
              <a:rPr lang="en-US" sz="1600" dirty="0" err="1"/>
              <a:t>они</a:t>
            </a:r>
            <a:r>
              <a:rPr lang="en-US" sz="1600" dirty="0"/>
              <a:t> </a:t>
            </a:r>
            <a:r>
              <a:rPr lang="en-US" sz="1600" dirty="0" err="1"/>
              <a:t>находились</a:t>
            </a:r>
            <a:r>
              <a:rPr lang="en-US" sz="1600" dirty="0"/>
              <a:t> в </a:t>
            </a:r>
            <a:r>
              <a:rPr lang="en-US" sz="1600" dirty="0" err="1"/>
              <a:t>больнице</a:t>
            </a:r>
            <a:r>
              <a:rPr lang="en-US" sz="1600" dirty="0"/>
              <a:t>, и </a:t>
            </a:r>
            <a:r>
              <a:rPr lang="en-US" sz="1600" dirty="0" err="1"/>
              <a:t>вопросы</a:t>
            </a:r>
            <a:r>
              <a:rPr lang="en-US" sz="1600" dirty="0"/>
              <a:t>, </a:t>
            </a:r>
            <a:r>
              <a:rPr lang="en-US" sz="1600" dirty="0" err="1"/>
              <a:t>касающиеся</a:t>
            </a:r>
            <a:r>
              <a:rPr lang="en-US" sz="1600" dirty="0"/>
              <a:t> </a:t>
            </a:r>
            <a:r>
              <a:rPr lang="en-US" sz="1600" dirty="0" err="1"/>
              <a:t>их</a:t>
            </a:r>
            <a:r>
              <a:rPr lang="en-US" sz="1600" dirty="0"/>
              <a:t> </a:t>
            </a:r>
            <a:r>
              <a:rPr lang="en-US" sz="1600" dirty="0" err="1"/>
              <a:t>опыта</a:t>
            </a:r>
            <a:r>
              <a:rPr lang="en-US" sz="1600" dirty="0"/>
              <a:t>).</a:t>
            </a:r>
            <a:endParaRPr lang="en-US" sz="1600" dirty="0">
              <a:cs typeface="Calibri"/>
            </a:endParaRPr>
          </a:p>
          <a:p>
            <a:pPr marL="91440" indent="-9144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dirty="0" err="1"/>
              <a:t>При</a:t>
            </a:r>
            <a:r>
              <a:rPr lang="en-US" sz="1600" dirty="0"/>
              <a:t> </a:t>
            </a:r>
            <a:r>
              <a:rPr lang="en-US" sz="1600" dirty="0" err="1"/>
              <a:t>подготовке</a:t>
            </a:r>
            <a:r>
              <a:rPr lang="en-US" sz="1600" dirty="0"/>
              <a:t> к </a:t>
            </a:r>
            <a:r>
              <a:rPr lang="en-US" sz="1600" dirty="0" err="1"/>
              <a:t>интервью</a:t>
            </a:r>
            <a:r>
              <a:rPr lang="en-US" sz="1600" dirty="0"/>
              <a:t> </a:t>
            </a:r>
            <a:r>
              <a:rPr lang="en-US" sz="1600" dirty="0" err="1"/>
              <a:t>пациентам</a:t>
            </a:r>
            <a:r>
              <a:rPr lang="en-US" sz="1600" dirty="0"/>
              <a:t> </a:t>
            </a:r>
            <a:r>
              <a:rPr lang="en-US" sz="1600" dirty="0" err="1"/>
              <a:t>выдали</a:t>
            </a:r>
            <a:r>
              <a:rPr lang="en-US" sz="1600" dirty="0"/>
              <a:t> </a:t>
            </a:r>
            <a:r>
              <a:rPr lang="en-US" sz="1600" dirty="0" err="1"/>
              <a:t>буклет</a:t>
            </a:r>
            <a:r>
              <a:rPr lang="en-US" sz="1600" dirty="0"/>
              <a:t>, </a:t>
            </a:r>
            <a:r>
              <a:rPr lang="en-US" sz="1600" dirty="0" err="1"/>
              <a:t>который</a:t>
            </a:r>
            <a:r>
              <a:rPr lang="en-US" sz="1600" dirty="0"/>
              <a:t> </a:t>
            </a:r>
            <a:r>
              <a:rPr lang="en-US" sz="1600" dirty="0" err="1"/>
              <a:t>они</a:t>
            </a:r>
            <a:r>
              <a:rPr lang="en-US" sz="1600" dirty="0"/>
              <a:t> </a:t>
            </a:r>
            <a:r>
              <a:rPr lang="en-US" sz="1600" dirty="0" err="1"/>
              <a:t>должны</a:t>
            </a:r>
            <a:r>
              <a:rPr lang="en-US" sz="1600" dirty="0"/>
              <a:t> </a:t>
            </a:r>
            <a:r>
              <a:rPr lang="en-US" sz="1600" dirty="0" err="1"/>
              <a:t>были</a:t>
            </a:r>
            <a:r>
              <a:rPr lang="en-US" sz="1600" dirty="0"/>
              <a:t> </a:t>
            </a:r>
            <a:r>
              <a:rPr lang="en-US" sz="1600" dirty="0" err="1"/>
              <a:t>заполнить</a:t>
            </a:r>
            <a:r>
              <a:rPr lang="en-US" sz="1600" dirty="0"/>
              <a:t> и </a:t>
            </a:r>
            <a:r>
              <a:rPr lang="en-US" sz="1600" dirty="0" err="1"/>
              <a:t>вернуть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интервью</a:t>
            </a:r>
            <a:r>
              <a:rPr lang="en-US" sz="1600" dirty="0"/>
              <a:t>.</a:t>
            </a:r>
            <a:endParaRPr lang="en-US" sz="1600" dirty="0">
              <a:cs typeface="Calibri"/>
            </a:endParaRPr>
          </a:p>
          <a:p>
            <a:pPr marL="91440" indent="-9144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b="1" dirty="0" err="1">
                <a:solidFill>
                  <a:srgbClr val="FF0000"/>
                </a:solidFill>
              </a:rPr>
              <a:t>Интервью</a:t>
            </a:r>
            <a:r>
              <a:rPr lang="en-US" sz="1600" b="1" dirty="0">
                <a:solidFill>
                  <a:srgbClr val="FF0000"/>
                </a:solidFill>
              </a:rPr>
              <a:t> </a:t>
            </a:r>
            <a:r>
              <a:rPr lang="en-US" sz="1600" b="1" dirty="0" err="1">
                <a:solidFill>
                  <a:srgbClr val="FF0000"/>
                </a:solidFill>
              </a:rPr>
              <a:t>руководства</a:t>
            </a:r>
            <a:r>
              <a:rPr lang="en-US" sz="1600" b="1" dirty="0">
                <a:solidFill>
                  <a:srgbClr val="FF0000"/>
                </a:solidFill>
              </a:rPr>
              <a:t>: </a:t>
            </a:r>
            <a:r>
              <a:rPr lang="en-US" sz="1600" dirty="0" err="1"/>
              <a:t>включали</a:t>
            </a:r>
            <a:r>
              <a:rPr lang="en-US" sz="1600" dirty="0"/>
              <a:t> </a:t>
            </a:r>
            <a:r>
              <a:rPr lang="en-US" sz="1600" dirty="0" err="1"/>
              <a:t>схематическое</a:t>
            </a:r>
            <a:r>
              <a:rPr lang="en-US" sz="1600" dirty="0"/>
              <a:t> </a:t>
            </a:r>
            <a:r>
              <a:rPr lang="en-US" sz="1600" dirty="0" err="1"/>
              <a:t>изображение</a:t>
            </a:r>
            <a:r>
              <a:rPr lang="en-US" sz="1600" dirty="0"/>
              <a:t> </a:t>
            </a:r>
            <a:r>
              <a:rPr lang="en-US" sz="1600" dirty="0" err="1"/>
              <a:t>путешествия</a:t>
            </a:r>
            <a:r>
              <a:rPr lang="en-US" sz="1600" dirty="0"/>
              <a:t> </a:t>
            </a:r>
            <a:r>
              <a:rPr lang="en-US" sz="1600" dirty="0" err="1"/>
              <a:t>пациента</a:t>
            </a:r>
            <a:r>
              <a:rPr lang="en-US" sz="1600" dirty="0"/>
              <a:t> с </a:t>
            </a:r>
            <a:r>
              <a:rPr lang="en-US" sz="1600" dirty="0" err="1"/>
              <a:t>пустым</a:t>
            </a:r>
            <a:r>
              <a:rPr lang="en-US" sz="1600" dirty="0"/>
              <a:t> </a:t>
            </a:r>
            <a:r>
              <a:rPr lang="en-US" sz="1600" dirty="0" err="1"/>
              <a:t>пространством</a:t>
            </a:r>
            <a:r>
              <a:rPr lang="en-US" sz="1600" dirty="0"/>
              <a:t> </a:t>
            </a:r>
            <a:r>
              <a:rPr lang="en-US" sz="1600" dirty="0" err="1"/>
              <a:t>для</a:t>
            </a:r>
            <a:r>
              <a:rPr lang="en-US" sz="1600" dirty="0"/>
              <a:t> </a:t>
            </a:r>
            <a:r>
              <a:rPr lang="en-US" sz="1600" dirty="0" err="1"/>
              <a:t>заполнения</a:t>
            </a:r>
            <a:r>
              <a:rPr lang="en-US" sz="1600" dirty="0"/>
              <a:t> (</a:t>
            </a:r>
            <a:r>
              <a:rPr lang="en-US" sz="1600" dirty="0" err="1"/>
              <a:t>время</a:t>
            </a:r>
            <a:r>
              <a:rPr lang="en-US" sz="1600" dirty="0"/>
              <a:t>, </a:t>
            </a:r>
            <a:r>
              <a:rPr lang="en-US" sz="1600" dirty="0" err="1"/>
              <a:t>место</a:t>
            </a:r>
            <a:r>
              <a:rPr lang="en-US" sz="1600" dirty="0"/>
              <a:t>, </a:t>
            </a:r>
            <a:r>
              <a:rPr lang="en-US" sz="1600" dirty="0" err="1"/>
              <a:t>процедура</a:t>
            </a:r>
            <a:r>
              <a:rPr lang="en-US" sz="1600" dirty="0"/>
              <a:t>, </a:t>
            </a:r>
            <a:r>
              <a:rPr lang="en-US" sz="1600" dirty="0" err="1"/>
              <a:t>способ</a:t>
            </a:r>
            <a:r>
              <a:rPr lang="en-US" sz="1600" dirty="0"/>
              <a:t> </a:t>
            </a:r>
            <a:r>
              <a:rPr lang="en-US" sz="1600" dirty="0" err="1"/>
              <a:t>контакта</a:t>
            </a:r>
            <a:r>
              <a:rPr lang="en-US" sz="1600" dirty="0"/>
              <a:t>, </a:t>
            </a:r>
            <a:r>
              <a:rPr lang="en-US" sz="1600" dirty="0" err="1"/>
              <a:t>кто</a:t>
            </a:r>
            <a:r>
              <a:rPr lang="en-US" sz="1600" dirty="0"/>
              <a:t> и </a:t>
            </a:r>
            <a:r>
              <a:rPr lang="en-US" sz="1600" dirty="0" err="1"/>
              <a:t>особенности</a:t>
            </a:r>
            <a:r>
              <a:rPr lang="en-US" sz="1600" dirty="0"/>
              <a:t>).</a:t>
            </a:r>
            <a:endParaRPr lang="en-US" sz="1600" dirty="0">
              <a:cs typeface="Calibri"/>
            </a:endParaRPr>
          </a:p>
          <a:p>
            <a:pPr marL="91440" indent="-9144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b="1" dirty="0" err="1">
                <a:solidFill>
                  <a:srgbClr val="FF0000"/>
                </a:solidFill>
              </a:rPr>
              <a:t>Интервью</a:t>
            </a:r>
            <a:r>
              <a:rPr lang="en-US" sz="1600" b="1" dirty="0">
                <a:solidFill>
                  <a:srgbClr val="FF0000"/>
                </a:solidFill>
              </a:rPr>
              <a:t>: </a:t>
            </a:r>
            <a:r>
              <a:rPr lang="en-US" sz="1600" dirty="0" err="1"/>
              <a:t>разработчик</a:t>
            </a:r>
            <a:r>
              <a:rPr lang="en-US" sz="1600" dirty="0"/>
              <a:t> </a:t>
            </a:r>
            <a:r>
              <a:rPr lang="en-US" sz="1600" dirty="0" err="1"/>
              <a:t>нанес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временную</a:t>
            </a:r>
            <a:r>
              <a:rPr lang="en-US" sz="1600" dirty="0"/>
              <a:t> </a:t>
            </a:r>
            <a:r>
              <a:rPr lang="en-US" sz="1600" dirty="0" err="1"/>
              <a:t>шкалу</a:t>
            </a:r>
            <a:r>
              <a:rPr lang="en-US" sz="1600" dirty="0"/>
              <a:t> </a:t>
            </a:r>
            <a:r>
              <a:rPr lang="en-US" sz="1600" dirty="0" err="1"/>
              <a:t>личное</a:t>
            </a:r>
            <a:r>
              <a:rPr lang="en-US" sz="1600" dirty="0"/>
              <a:t> </a:t>
            </a:r>
            <a:r>
              <a:rPr lang="en-US" sz="1600" dirty="0" err="1"/>
              <a:t>путешествие</a:t>
            </a:r>
            <a:r>
              <a:rPr lang="en-US" sz="1600" dirty="0"/>
              <a:t> </a:t>
            </a:r>
            <a:r>
              <a:rPr lang="en-US" sz="1600" dirty="0" err="1"/>
              <a:t>пациента</a:t>
            </a:r>
            <a:r>
              <a:rPr lang="en-US" sz="1600" dirty="0"/>
              <a:t> </a:t>
            </a:r>
            <a:r>
              <a:rPr lang="en-US" sz="1600" dirty="0" err="1"/>
              <a:t>интервьюируемого</a:t>
            </a:r>
            <a:r>
              <a:rPr lang="en-US" sz="1600" dirty="0"/>
              <a:t>.</a:t>
            </a:r>
            <a:endParaRPr lang="en-US" sz="1600" dirty="0">
              <a:cs typeface="Calibri"/>
            </a:endParaRPr>
          </a:p>
          <a:p>
            <a:pPr marL="91440" indent="-9144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dirty="0" err="1"/>
              <a:t>Мы</a:t>
            </a:r>
            <a:r>
              <a:rPr lang="en-US" sz="1600" dirty="0"/>
              <a:t> </a:t>
            </a:r>
            <a:r>
              <a:rPr lang="en-US" sz="1600" dirty="0" err="1"/>
              <a:t>проводили</a:t>
            </a:r>
            <a:r>
              <a:rPr lang="en-US" sz="1600" dirty="0"/>
              <a:t> </a:t>
            </a:r>
            <a:r>
              <a:rPr lang="en-US" sz="1600" dirty="0" err="1"/>
              <a:t>интервью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каждом</a:t>
            </a:r>
            <a:r>
              <a:rPr lang="en-US" sz="1600" dirty="0"/>
              <a:t> </a:t>
            </a:r>
            <a:r>
              <a:rPr lang="en-US" sz="1600" dirty="0" err="1"/>
              <a:t>этапе</a:t>
            </a:r>
            <a:r>
              <a:rPr lang="en-US" sz="1600" dirty="0"/>
              <a:t> </a:t>
            </a:r>
            <a:r>
              <a:rPr lang="en-US" sz="1600" dirty="0" err="1"/>
              <a:t>путешествия</a:t>
            </a:r>
            <a:r>
              <a:rPr lang="en-US" sz="1600" dirty="0"/>
              <a:t>.</a:t>
            </a:r>
            <a:endParaRPr lang="en-US" sz="1600" dirty="0">
              <a:cs typeface="Calibri"/>
            </a:endParaRPr>
          </a:p>
          <a:p>
            <a:pPr marL="91440" indent="-9144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b="1" dirty="0" err="1">
                <a:solidFill>
                  <a:srgbClr val="FF0000"/>
                </a:solidFill>
              </a:rPr>
              <a:t>Фотографии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взяты</a:t>
            </a:r>
            <a:r>
              <a:rPr lang="en-US" sz="1600" dirty="0"/>
              <a:t> с </a:t>
            </a:r>
            <a:r>
              <a:rPr lang="en-US" sz="1600" dirty="0" err="1"/>
              <a:t>личной</a:t>
            </a:r>
            <a:r>
              <a:rPr lang="en-US" sz="1600" dirty="0"/>
              <a:t> </a:t>
            </a:r>
            <a:r>
              <a:rPr lang="en-US" sz="1600" dirty="0" err="1"/>
              <a:t>карты</a:t>
            </a:r>
            <a:r>
              <a:rPr lang="en-US" sz="1600" dirty="0"/>
              <a:t> </a:t>
            </a:r>
            <a:r>
              <a:rPr lang="en-US" sz="1600" dirty="0" err="1"/>
              <a:t>путешествия</a:t>
            </a:r>
            <a:r>
              <a:rPr lang="en-US" sz="1600" dirty="0"/>
              <a:t>  </a:t>
            </a:r>
            <a:r>
              <a:rPr lang="en-US" sz="1600" dirty="0" err="1"/>
              <a:t>пациента</a:t>
            </a:r>
            <a:r>
              <a:rPr lang="en-US" sz="1600" dirty="0"/>
              <a:t> </a:t>
            </a:r>
            <a:r>
              <a:rPr lang="en-US" sz="1600" dirty="0" err="1"/>
              <a:t>каждого</a:t>
            </a:r>
            <a:r>
              <a:rPr lang="en-US" sz="1600" dirty="0"/>
              <a:t> </a:t>
            </a:r>
            <a:r>
              <a:rPr lang="en-US" sz="1600" dirty="0" err="1"/>
              <a:t>интервьюируемого</a:t>
            </a:r>
            <a:r>
              <a:rPr lang="en-US" sz="1600" dirty="0"/>
              <a:t>; </a:t>
            </a:r>
            <a:r>
              <a:rPr lang="en-US" sz="1600" dirty="0" err="1"/>
              <a:t>интервью</a:t>
            </a:r>
            <a:r>
              <a:rPr lang="en-US" sz="1600" dirty="0"/>
              <a:t> </a:t>
            </a:r>
            <a:r>
              <a:rPr lang="en-US" sz="1600" dirty="0" err="1"/>
              <a:t>были</a:t>
            </a:r>
            <a:r>
              <a:rPr lang="en-US" sz="1600" dirty="0"/>
              <a:t> </a:t>
            </a:r>
            <a:r>
              <a:rPr lang="en-US" sz="1600" dirty="0" err="1"/>
              <a:t>расшифрованы</a:t>
            </a:r>
            <a:r>
              <a:rPr lang="en-US" sz="1600" dirty="0"/>
              <a:t>; </a:t>
            </a:r>
            <a:r>
              <a:rPr lang="en-US" sz="1600" dirty="0" err="1"/>
              <a:t>стенограммы</a:t>
            </a:r>
            <a:r>
              <a:rPr lang="en-US" sz="1600" dirty="0"/>
              <a:t> </a:t>
            </a:r>
            <a:r>
              <a:rPr lang="en-US" sz="1600" dirty="0" err="1"/>
              <a:t>прочитаны</a:t>
            </a:r>
            <a:r>
              <a:rPr lang="en-US" sz="1600" dirty="0"/>
              <a:t> </a:t>
            </a:r>
            <a:r>
              <a:rPr lang="en-US" sz="1600" dirty="0" err="1"/>
              <a:t>несколько</a:t>
            </a:r>
            <a:r>
              <a:rPr lang="en-US" sz="1600" dirty="0"/>
              <a:t> </a:t>
            </a:r>
            <a:r>
              <a:rPr lang="en-US" sz="1600" dirty="0" err="1"/>
              <a:t>раз</a:t>
            </a:r>
            <a:r>
              <a:rPr lang="en-US" sz="1600" dirty="0"/>
              <a:t>; </a:t>
            </a:r>
            <a:r>
              <a:rPr lang="en-US" sz="1600" dirty="0" err="1"/>
              <a:t>идентифицировано</a:t>
            </a:r>
            <a:r>
              <a:rPr lang="en-US" sz="1600" dirty="0"/>
              <a:t> 3 </a:t>
            </a:r>
            <a:r>
              <a:rPr lang="en-US" sz="1600" dirty="0" err="1"/>
              <a:t>опыта</a:t>
            </a:r>
            <a:r>
              <a:rPr lang="en-US" sz="1600" dirty="0"/>
              <a:t> (с </a:t>
            </a:r>
            <a:r>
              <a:rPr lang="en-US" sz="1600" dirty="0" err="1"/>
              <a:t>цитатами</a:t>
            </a:r>
            <a:r>
              <a:rPr lang="en-US" sz="1600" dirty="0"/>
              <a:t>)</a:t>
            </a:r>
            <a:endParaRPr lang="en-US" sz="1600" dirty="0">
              <a:cs typeface="Calibri"/>
            </a:endParaRPr>
          </a:p>
          <a:p>
            <a:pPr marL="91440" indent="-9144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dirty="0"/>
              <a:t>С </a:t>
            </a:r>
            <a:r>
              <a:rPr lang="en-US" sz="1600" b="1" dirty="0" err="1">
                <a:solidFill>
                  <a:srgbClr val="FF0000"/>
                </a:solidFill>
              </a:rPr>
              <a:t>материалом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инструментария</a:t>
            </a:r>
            <a:r>
              <a:rPr lang="en-US" sz="1600" dirty="0"/>
              <a:t> → </a:t>
            </a:r>
            <a:r>
              <a:rPr lang="en-US" sz="1600" dirty="0" err="1"/>
              <a:t>можно</a:t>
            </a:r>
            <a:r>
              <a:rPr lang="en-US" sz="1600" dirty="0"/>
              <a:t> </a:t>
            </a:r>
            <a:r>
              <a:rPr lang="en-US" sz="1600" dirty="0" err="1"/>
              <a:t>собрать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более</a:t>
            </a:r>
            <a:r>
              <a:rPr lang="en-US" sz="1600" b="1" dirty="0">
                <a:solidFill>
                  <a:srgbClr val="FF0000"/>
                </a:solidFill>
              </a:rPr>
              <a:t> </a:t>
            </a:r>
            <a:r>
              <a:rPr lang="en-US" sz="1600" b="1" dirty="0" err="1">
                <a:solidFill>
                  <a:srgbClr val="FF0000"/>
                </a:solidFill>
              </a:rPr>
              <a:t>подробные</a:t>
            </a:r>
            <a:r>
              <a:rPr lang="en-US" sz="1600" dirty="0"/>
              <a:t> </a:t>
            </a:r>
            <a:r>
              <a:rPr lang="en-US" sz="1600" dirty="0" err="1"/>
              <a:t>данные</a:t>
            </a:r>
            <a:r>
              <a:rPr lang="en-US" sz="1600" dirty="0"/>
              <a:t>.</a:t>
            </a:r>
            <a:endParaRPr lang="en-US" sz="1600" dirty="0">
              <a:cs typeface="Calibri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3D1AE5-B489-E700-C8AF-150F23B92C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7" t="30823" r="12402" b="18823"/>
          <a:stretch/>
        </p:blipFill>
        <p:spPr>
          <a:xfrm>
            <a:off x="9413954" y="27441"/>
            <a:ext cx="2629065" cy="1607486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10769923" y="317833"/>
            <a:ext cx="407719" cy="11551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21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3668" y="776715"/>
            <a:ext cx="7751540" cy="80896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Calibri"/>
                <a:cs typeface="Calibri"/>
              </a:rPr>
              <a:t>Оцените путь пациента для проектирования интегрированных услуг</a:t>
            </a:r>
            <a:endParaRPr lang="nl-NL" sz="20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5131" y="1820021"/>
            <a:ext cx="4336869" cy="35394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1400" b="1" dirty="0">
              <a:solidFill>
                <a:srgbClr val="FF0000"/>
              </a:solidFill>
              <a:cs typeface="Calibri"/>
            </a:endParaRPr>
          </a:p>
          <a:p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основе</a:t>
            </a:r>
            <a:r>
              <a:rPr lang="en-US" sz="1400" dirty="0"/>
              <a:t> </a:t>
            </a:r>
            <a:r>
              <a:rPr lang="en-US" sz="1400" dirty="0" err="1"/>
              <a:t>этого</a:t>
            </a:r>
            <a:r>
              <a:rPr lang="en-US" sz="1400" dirty="0"/>
              <a:t> </a:t>
            </a:r>
            <a:r>
              <a:rPr lang="en-US" sz="1400" dirty="0" err="1"/>
              <a:t>было</a:t>
            </a:r>
            <a:r>
              <a:rPr lang="en-US" sz="1400" dirty="0"/>
              <a:t> </a:t>
            </a:r>
            <a:r>
              <a:rPr lang="en-US" sz="1400" dirty="0" err="1"/>
              <a:t>разработано</a:t>
            </a:r>
            <a:r>
              <a:rPr lang="en-US" sz="1400" dirty="0"/>
              <a:t> </a:t>
            </a:r>
            <a:r>
              <a:rPr lang="en-US" sz="1400" b="1" dirty="0" err="1">
                <a:solidFill>
                  <a:srgbClr val="FF0000"/>
                </a:solidFill>
              </a:rPr>
              <a:t>валидизированное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путешествие</a:t>
            </a:r>
            <a:r>
              <a:rPr lang="en-US" sz="1400" b="1" dirty="0">
                <a:solidFill>
                  <a:srgbClr val="FF0000"/>
                </a:solidFill>
              </a:rPr>
              <a:t>.</a:t>
            </a:r>
            <a:endParaRPr lang="en-US" sz="1400" b="1" dirty="0">
              <a:solidFill>
                <a:srgbClr val="FF0000"/>
              </a:solidFill>
              <a:cs typeface="Calibri"/>
            </a:endParaRPr>
          </a:p>
          <a:p>
            <a:endParaRPr lang="en-US" sz="1400" b="1" dirty="0">
              <a:solidFill>
                <a:srgbClr val="FF0000"/>
              </a:solidFill>
              <a:cs typeface="Calibri"/>
            </a:endParaRPr>
          </a:p>
          <a:p>
            <a:r>
              <a:rPr lang="en-US" sz="1400" b="1" dirty="0" err="1">
                <a:solidFill>
                  <a:srgbClr val="FF0000"/>
                </a:solidFill>
              </a:rPr>
              <a:t>Мы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добавили</a:t>
            </a:r>
            <a:r>
              <a:rPr lang="en-US" sz="1400" b="1" dirty="0">
                <a:solidFill>
                  <a:srgbClr val="FF0000"/>
                </a:solidFill>
              </a:rPr>
              <a:t>: </a:t>
            </a:r>
            <a:r>
              <a:rPr lang="en-US" sz="1400" b="1" dirty="0" err="1">
                <a:solidFill>
                  <a:srgbClr val="FF0000"/>
                </a:solidFill>
              </a:rPr>
              <a:t>временную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шкалу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верхнего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уровня</a:t>
            </a:r>
            <a:r>
              <a:rPr lang="en-US" sz="1400" b="1" dirty="0">
                <a:solidFill>
                  <a:srgbClr val="FF0000"/>
                </a:solidFill>
              </a:rPr>
              <a:t>, </a:t>
            </a:r>
            <a:r>
              <a:rPr lang="en-US" sz="1400" dirty="0" err="1"/>
              <a:t>которая</a:t>
            </a:r>
            <a:r>
              <a:rPr lang="en-US" sz="1400" dirty="0"/>
              <a:t> </a:t>
            </a:r>
            <a:r>
              <a:rPr lang="en-US" sz="1400" dirty="0" err="1"/>
              <a:t>подробно</a:t>
            </a:r>
            <a:r>
              <a:rPr lang="en-US" sz="1400" dirty="0"/>
              <a:t> </a:t>
            </a:r>
            <a:r>
              <a:rPr lang="en-US" sz="1400" dirty="0" err="1"/>
              <a:t>описывает</a:t>
            </a:r>
            <a:r>
              <a:rPr lang="en-US" sz="1400" dirty="0"/>
              <a:t>, </a:t>
            </a:r>
            <a:r>
              <a:rPr lang="en-US" sz="1400" dirty="0" err="1"/>
              <a:t>сколько</a:t>
            </a:r>
            <a:r>
              <a:rPr lang="en-US" sz="1400" dirty="0"/>
              <a:t> </a:t>
            </a:r>
            <a:r>
              <a:rPr lang="en-US" sz="1400" dirty="0" err="1"/>
              <a:t>времени</a:t>
            </a:r>
            <a:r>
              <a:rPr lang="en-US" sz="1400" dirty="0"/>
              <a:t> </a:t>
            </a:r>
            <a:r>
              <a:rPr lang="en-US" sz="1400" dirty="0" err="1"/>
              <a:t>занимает</a:t>
            </a:r>
            <a:r>
              <a:rPr lang="en-US" sz="1400" dirty="0"/>
              <a:t> </a:t>
            </a:r>
            <a:r>
              <a:rPr lang="en-US" sz="1400" dirty="0" err="1"/>
              <a:t>каждое</a:t>
            </a:r>
            <a:r>
              <a:rPr lang="en-US" sz="1400" dirty="0"/>
              <a:t> </a:t>
            </a:r>
            <a:r>
              <a:rPr lang="en-US" sz="1400" dirty="0" err="1"/>
              <a:t>действие</a:t>
            </a:r>
            <a:r>
              <a:rPr lang="en-US" sz="1400" dirty="0"/>
              <a:t> </a:t>
            </a:r>
            <a:r>
              <a:rPr lang="en-US" sz="1400" dirty="0" err="1"/>
              <a:t>по</a:t>
            </a:r>
            <a:r>
              <a:rPr lang="en-US" sz="1400" dirty="0"/>
              <a:t> </a:t>
            </a:r>
            <a:r>
              <a:rPr lang="en-US" sz="1400" dirty="0" err="1"/>
              <a:t>услуге</a:t>
            </a:r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r>
              <a:rPr lang="en-US" sz="1400" dirty="0"/>
              <a:t>и </a:t>
            </a:r>
            <a:r>
              <a:rPr lang="en-US" sz="1400" dirty="0" err="1"/>
              <a:t>четко</a:t>
            </a:r>
            <a:r>
              <a:rPr lang="en-US" sz="1400" dirty="0"/>
              <a:t> </a:t>
            </a:r>
            <a:r>
              <a:rPr lang="en-US" sz="1400" dirty="0" err="1"/>
              <a:t>определяет</a:t>
            </a:r>
            <a:r>
              <a:rPr lang="en-US" sz="1400" dirty="0"/>
              <a:t> </a:t>
            </a:r>
            <a:r>
              <a:rPr lang="en-US" sz="1400" dirty="0" err="1"/>
              <a:t>части</a:t>
            </a:r>
            <a:r>
              <a:rPr lang="en-US" sz="1400" dirty="0"/>
              <a:t>, в </a:t>
            </a:r>
            <a:r>
              <a:rPr lang="en-US" sz="1400" dirty="0" err="1"/>
              <a:t>которых</a:t>
            </a:r>
            <a:r>
              <a:rPr lang="en-US" sz="1400" dirty="0"/>
              <a:t> </a:t>
            </a:r>
            <a:r>
              <a:rPr lang="en-US" sz="1400" dirty="0" err="1"/>
              <a:t>людям</a:t>
            </a:r>
            <a:r>
              <a:rPr lang="en-US" sz="1400" dirty="0"/>
              <a:t> </a:t>
            </a:r>
            <a:r>
              <a:rPr lang="en-US" sz="1400" dirty="0" err="1"/>
              <a:t>нечего</a:t>
            </a:r>
            <a:r>
              <a:rPr lang="en-US" sz="1400" dirty="0"/>
              <a:t> </a:t>
            </a:r>
            <a:r>
              <a:rPr lang="en-US" sz="1400" dirty="0" err="1"/>
              <a:t>делать</a:t>
            </a:r>
            <a:r>
              <a:rPr lang="en-US" sz="1400" dirty="0"/>
              <a:t>.</a:t>
            </a:r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r>
              <a:rPr lang="en-US" sz="1400" b="1" dirty="0" err="1">
                <a:solidFill>
                  <a:srgbClr val="FF0000"/>
                </a:solidFill>
              </a:rPr>
              <a:t>Мы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добавили</a:t>
            </a:r>
            <a:r>
              <a:rPr lang="en-US" sz="1400" b="1" dirty="0">
                <a:solidFill>
                  <a:srgbClr val="FF0000"/>
                </a:solidFill>
              </a:rPr>
              <a:t>: </a:t>
            </a:r>
            <a:r>
              <a:rPr lang="en-US" sz="1400" b="1" dirty="0" err="1">
                <a:solidFill>
                  <a:srgbClr val="FF0000"/>
                </a:solidFill>
              </a:rPr>
              <a:t>нижний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слой</a:t>
            </a:r>
            <a:r>
              <a:rPr lang="en-US" sz="1400" b="1" dirty="0">
                <a:solidFill>
                  <a:srgbClr val="FF0000"/>
                </a:solidFill>
              </a:rPr>
              <a:t>: </a:t>
            </a:r>
            <a:r>
              <a:rPr lang="en-US" sz="1400" b="1" dirty="0" err="1">
                <a:solidFill>
                  <a:srgbClr val="FF0000"/>
                </a:solidFill>
              </a:rPr>
              <a:t>эмоциональная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линия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переживания</a:t>
            </a:r>
            <a:endParaRPr lang="en-US" sz="1400" b="1" dirty="0">
              <a:solidFill>
                <a:srgbClr val="FF0000"/>
              </a:solidFill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r>
              <a:rPr lang="en-US" sz="1400" dirty="0" err="1"/>
              <a:t>услуги</a:t>
            </a:r>
            <a:r>
              <a:rPr lang="en-US" sz="1400" dirty="0"/>
              <a:t>, </a:t>
            </a:r>
            <a:r>
              <a:rPr lang="en-US" sz="1400" dirty="0" err="1"/>
              <a:t>дающая</a:t>
            </a:r>
            <a:r>
              <a:rPr lang="en-US" sz="1400" dirty="0"/>
              <a:t> </a:t>
            </a:r>
            <a:r>
              <a:rPr lang="en-US" sz="1400" dirty="0" err="1"/>
              <a:t>четкое</a:t>
            </a:r>
            <a:r>
              <a:rPr lang="en-US" sz="1400" dirty="0"/>
              <a:t> </a:t>
            </a:r>
            <a:r>
              <a:rPr lang="en-US" sz="1400" dirty="0" err="1"/>
              <a:t>представление</a:t>
            </a:r>
            <a:r>
              <a:rPr lang="en-US" sz="1400" dirty="0"/>
              <a:t> о </a:t>
            </a:r>
            <a:r>
              <a:rPr lang="en-US" sz="1400" dirty="0" err="1"/>
              <a:t>том</a:t>
            </a:r>
            <a:r>
              <a:rPr lang="en-US" sz="1400" dirty="0"/>
              <a:t>, </a:t>
            </a:r>
            <a:r>
              <a:rPr lang="en-US" sz="1400" dirty="0" err="1"/>
              <a:t>что</a:t>
            </a:r>
            <a:r>
              <a:rPr lang="en-US" sz="1400" dirty="0"/>
              <a:t> </a:t>
            </a:r>
            <a:r>
              <a:rPr lang="en-US" sz="1400" dirty="0" err="1"/>
              <a:t>пациентам</a:t>
            </a:r>
            <a:r>
              <a:rPr lang="en-US" sz="1400" dirty="0"/>
              <a:t> </a:t>
            </a:r>
            <a:r>
              <a:rPr lang="en-US" sz="1400" dirty="0" err="1"/>
              <a:t>нравится</a:t>
            </a:r>
            <a:r>
              <a:rPr lang="en-US" sz="1400" dirty="0"/>
              <a:t> и </a:t>
            </a:r>
            <a:r>
              <a:rPr lang="en-US" sz="1400" dirty="0" err="1"/>
              <a:t>что</a:t>
            </a:r>
            <a:r>
              <a:rPr lang="en-US" sz="1400" dirty="0"/>
              <a:t> </a:t>
            </a:r>
            <a:r>
              <a:rPr lang="en-US" sz="1400" dirty="0" err="1"/>
              <a:t>не</a:t>
            </a:r>
            <a:r>
              <a:rPr lang="en-US" sz="1400" dirty="0"/>
              <a:t> </a:t>
            </a:r>
            <a:r>
              <a:rPr lang="en-US" sz="1400" dirty="0" err="1"/>
              <a:t>нравится</a:t>
            </a:r>
            <a:r>
              <a:rPr lang="en-US" sz="1400" dirty="0"/>
              <a:t>.</a:t>
            </a:r>
            <a:endParaRPr lang="en-US" sz="1400" dirty="0">
              <a:cs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B86402-5021-74CC-CAD5-E02F43373E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7" t="30823" r="12402" b="18823"/>
          <a:stretch/>
        </p:blipFill>
        <p:spPr>
          <a:xfrm>
            <a:off x="3452155" y="2929176"/>
            <a:ext cx="4336869" cy="2651686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6283135" y="3246730"/>
            <a:ext cx="620366" cy="20165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E58C5A-7E20-7760-1ADC-9AD53D80C5D8}"/>
              </a:ext>
            </a:extLst>
          </p:cNvPr>
          <p:cNvSpPr txBox="1"/>
          <p:nvPr/>
        </p:nvSpPr>
        <p:spPr>
          <a:xfrm>
            <a:off x="118390" y="1905506"/>
            <a:ext cx="359055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Мероприятие</a:t>
            </a:r>
            <a:r>
              <a:rPr lang="en-US" sz="1400" b="1" dirty="0">
                <a:solidFill>
                  <a:srgbClr val="FF0000"/>
                </a:solidFill>
              </a:rPr>
              <a:t> 4: ВАЛИДАЦИЯ </a:t>
            </a:r>
            <a:r>
              <a:rPr lang="en-US" sz="1400" b="1" dirty="0" err="1">
                <a:solidFill>
                  <a:srgbClr val="FF0000"/>
                </a:solidFill>
              </a:rPr>
              <a:t>путешествия</a:t>
            </a:r>
            <a:endParaRPr lang="en-US" sz="1400" b="1" dirty="0">
              <a:solidFill>
                <a:srgbClr val="FF0000"/>
              </a:solidFill>
              <a:cs typeface="Calibri"/>
            </a:endParaRPr>
          </a:p>
          <a:p>
            <a:r>
              <a:rPr lang="en-US" sz="1400" dirty="0" err="1"/>
              <a:t>Окончательная</a:t>
            </a:r>
            <a:r>
              <a:rPr lang="en-US" sz="1400" dirty="0"/>
              <a:t> </a:t>
            </a:r>
            <a:r>
              <a:rPr lang="en-US" sz="1400" dirty="0" err="1"/>
              <a:t>версия</a:t>
            </a:r>
            <a:r>
              <a:rPr lang="en-US" sz="1400" dirty="0"/>
              <a:t> </a:t>
            </a:r>
            <a:r>
              <a:rPr lang="en-US" sz="1400" dirty="0" err="1"/>
              <a:t>путешествия</a:t>
            </a:r>
            <a:r>
              <a:rPr lang="en-US" sz="1400" dirty="0"/>
              <a:t> </a:t>
            </a:r>
            <a:r>
              <a:rPr lang="en-US" sz="1400" dirty="0" err="1"/>
              <a:t>пациента</a:t>
            </a:r>
            <a:r>
              <a:rPr lang="en-US" sz="1400" dirty="0"/>
              <a:t> </a:t>
            </a:r>
            <a:r>
              <a:rPr lang="en-US" sz="1400" dirty="0" err="1"/>
              <a:t>была</a:t>
            </a:r>
            <a:r>
              <a:rPr lang="en-US" sz="1400" dirty="0"/>
              <a:t> </a:t>
            </a:r>
            <a:r>
              <a:rPr lang="en-US" sz="1400" dirty="0" err="1"/>
              <a:t>разработана</a:t>
            </a:r>
            <a:r>
              <a:rPr lang="en-US" sz="1400" dirty="0"/>
              <a:t> </a:t>
            </a:r>
            <a:r>
              <a:rPr lang="en-US" sz="1400" dirty="0" err="1"/>
              <a:t>после</a:t>
            </a:r>
            <a:r>
              <a:rPr lang="en-US" sz="1400" dirty="0"/>
              <a:t> </a:t>
            </a:r>
            <a:r>
              <a:rPr lang="en-US" sz="1400" dirty="0" err="1"/>
              <a:t>нескольких</a:t>
            </a:r>
            <a:r>
              <a:rPr lang="en-US" sz="1400" dirty="0"/>
              <a:t> </a:t>
            </a:r>
            <a:r>
              <a:rPr lang="en-US" sz="1400" dirty="0" err="1"/>
              <a:t>обсуждений</a:t>
            </a:r>
            <a:r>
              <a:rPr lang="en-US" sz="1400" dirty="0"/>
              <a:t> </a:t>
            </a:r>
            <a:r>
              <a:rPr lang="en-US" sz="1400" dirty="0" err="1"/>
              <a:t>валидации</a:t>
            </a:r>
            <a:r>
              <a:rPr lang="en-US" sz="1400" dirty="0"/>
              <a:t>.</a:t>
            </a:r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r>
              <a:rPr lang="en-US" sz="1400" dirty="0" err="1"/>
              <a:t>Обсуждение</a:t>
            </a:r>
            <a:r>
              <a:rPr lang="en-US" sz="1400" dirty="0"/>
              <a:t> </a:t>
            </a:r>
            <a:r>
              <a:rPr lang="en-US" sz="1400" dirty="0" err="1"/>
              <a:t>первой</a:t>
            </a:r>
            <a:r>
              <a:rPr lang="en-US" sz="1400" dirty="0"/>
              <a:t> </a:t>
            </a:r>
            <a:r>
              <a:rPr lang="en-US" sz="1400" dirty="0" err="1"/>
              <a:t>валидации</a:t>
            </a:r>
            <a:r>
              <a:rPr lang="en-US" sz="1400" dirty="0"/>
              <a:t> </a:t>
            </a:r>
            <a:r>
              <a:rPr lang="en-US" sz="1400" dirty="0" err="1"/>
              <a:t>с</a:t>
            </a:r>
            <a:r>
              <a:rPr lang="en-US" sz="1400" dirty="0"/>
              <a:t> </a:t>
            </a:r>
            <a:r>
              <a:rPr lang="en-US" sz="1400" b="1" u="sng" dirty="0" err="1">
                <a:solidFill>
                  <a:srgbClr val="FF0000"/>
                </a:solidFill>
              </a:rPr>
              <a:t>пациентами</a:t>
            </a:r>
            <a:r>
              <a:rPr lang="en-US" sz="1400" b="1" u="sng" dirty="0">
                <a:solidFill>
                  <a:srgbClr val="FF0000"/>
                </a:solidFill>
              </a:rPr>
              <a:t>;</a:t>
            </a:r>
            <a:endParaRPr lang="en-US" sz="1400" u="sng" dirty="0">
              <a:solidFill>
                <a:srgbClr val="000000"/>
              </a:solidFill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r>
              <a:rPr lang="en-US" sz="1400" dirty="0" err="1"/>
              <a:t>Затем</a:t>
            </a:r>
            <a:r>
              <a:rPr lang="en-US" sz="1400" dirty="0"/>
              <a:t> </a:t>
            </a:r>
            <a:r>
              <a:rPr lang="en-US" sz="1400" dirty="0" err="1"/>
              <a:t>с</a:t>
            </a:r>
            <a:r>
              <a:rPr lang="en-US" sz="1400" dirty="0"/>
              <a:t> </a:t>
            </a:r>
            <a:r>
              <a:rPr lang="en-US" sz="1400" dirty="0" err="1"/>
              <a:t>медицинскими</a:t>
            </a:r>
            <a:r>
              <a:rPr lang="en-US" sz="1400" dirty="0"/>
              <a:t> </a:t>
            </a:r>
            <a:r>
              <a:rPr lang="en-US" sz="1400" dirty="0" err="1"/>
              <a:t>работниками</a:t>
            </a:r>
            <a:r>
              <a:rPr lang="en-US" sz="1400" dirty="0"/>
              <a:t>, </a:t>
            </a:r>
            <a:r>
              <a:rPr lang="en-US" sz="1400" b="1" u="sng" dirty="0" err="1">
                <a:solidFill>
                  <a:srgbClr val="FF0000"/>
                </a:solidFill>
              </a:rPr>
              <a:t>дежурными</a:t>
            </a:r>
            <a:r>
              <a:rPr lang="en-US" sz="1400" b="1" u="sng" dirty="0">
                <a:solidFill>
                  <a:srgbClr val="FF0000"/>
                </a:solidFill>
              </a:rPr>
              <a:t> </a:t>
            </a:r>
            <a:r>
              <a:rPr lang="en-US" sz="1400" b="1" u="sng" dirty="0" err="1">
                <a:solidFill>
                  <a:srgbClr val="FF0000"/>
                </a:solidFill>
              </a:rPr>
              <a:t>медсестрами</a:t>
            </a:r>
            <a:r>
              <a:rPr lang="en-US" sz="1400" b="1" u="sng" dirty="0">
                <a:solidFill>
                  <a:srgbClr val="FF0000"/>
                </a:solidFill>
              </a:rPr>
              <a:t>,</a:t>
            </a:r>
            <a:r>
              <a:rPr lang="en-US" sz="1400" dirty="0"/>
              <a:t> </a:t>
            </a:r>
            <a:r>
              <a:rPr lang="en-US" sz="1400" b="1" u="sng" dirty="0" err="1">
                <a:solidFill>
                  <a:srgbClr val="FF0000"/>
                </a:solidFill>
              </a:rPr>
              <a:t>лидерами</a:t>
            </a:r>
            <a:r>
              <a:rPr lang="en-US" sz="1400" b="1" u="sng" dirty="0">
                <a:solidFill>
                  <a:srgbClr val="FF0000"/>
                </a:solidFill>
              </a:rPr>
              <a:t> </a:t>
            </a:r>
            <a:r>
              <a:rPr lang="en-US" sz="1400" b="1" u="sng" dirty="0" err="1">
                <a:solidFill>
                  <a:srgbClr val="FF0000"/>
                </a:solidFill>
              </a:rPr>
              <a:t>группы</a:t>
            </a:r>
            <a:r>
              <a:rPr lang="en-US" sz="1400" b="1" u="sng" dirty="0">
                <a:solidFill>
                  <a:srgbClr val="FF0000"/>
                </a:solidFill>
              </a:rPr>
              <a:t> </a:t>
            </a:r>
            <a:r>
              <a:rPr lang="en-US" sz="1400" b="1" u="sng" dirty="0" err="1">
                <a:solidFill>
                  <a:srgbClr val="FF0000"/>
                </a:solidFill>
              </a:rPr>
              <a:t>и</a:t>
            </a:r>
            <a:r>
              <a:rPr lang="en-US" sz="1400" b="1" u="sng" dirty="0">
                <a:solidFill>
                  <a:srgbClr val="FF0000"/>
                </a:solidFill>
              </a:rPr>
              <a:t> </a:t>
            </a:r>
            <a:r>
              <a:rPr lang="en-US" sz="1400" b="1" u="sng" dirty="0" err="1">
                <a:solidFill>
                  <a:srgbClr val="FF0000"/>
                </a:solidFill>
              </a:rPr>
              <a:t>менеджером</a:t>
            </a:r>
            <a:r>
              <a:rPr lang="en-US" sz="1400" b="1" u="sng" dirty="0">
                <a:solidFill>
                  <a:srgbClr val="FF0000"/>
                </a:solidFill>
              </a:rPr>
              <a:t> (</a:t>
            </a:r>
            <a:r>
              <a:rPr lang="en-US" sz="1400" b="1" u="sng" dirty="0" err="1">
                <a:solidFill>
                  <a:srgbClr val="FF0000"/>
                </a:solidFill>
              </a:rPr>
              <a:t>заведующим</a:t>
            </a:r>
            <a:r>
              <a:rPr lang="en-US" sz="1400" b="1" u="sng" dirty="0">
                <a:solidFill>
                  <a:srgbClr val="FF0000"/>
                </a:solidFill>
              </a:rPr>
              <a:t>) </a:t>
            </a:r>
            <a:r>
              <a:rPr lang="en-US" sz="1400" b="1" u="sng" dirty="0" err="1">
                <a:solidFill>
                  <a:srgbClr val="FF0000"/>
                </a:solidFill>
              </a:rPr>
              <a:t>отделения</a:t>
            </a:r>
            <a:r>
              <a:rPr lang="en-US" sz="1400" b="1" u="sng" dirty="0">
                <a:solidFill>
                  <a:srgbClr val="FF0000"/>
                </a:solidFill>
              </a:rPr>
              <a:t>.</a:t>
            </a:r>
            <a:endParaRPr lang="en-US" sz="1400" b="1" u="sng" dirty="0">
              <a:solidFill>
                <a:srgbClr val="FF0000"/>
              </a:solidFill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r>
              <a:rPr lang="en-US" sz="1400" dirty="0" err="1"/>
              <a:t>В</a:t>
            </a:r>
            <a:r>
              <a:rPr lang="en-US" sz="1400" dirty="0"/>
              <a:t> </a:t>
            </a:r>
            <a:r>
              <a:rPr lang="en-US" sz="1400" dirty="0" err="1"/>
              <a:t>ходе</a:t>
            </a:r>
            <a:r>
              <a:rPr lang="en-US" sz="1400" dirty="0"/>
              <a:t> </a:t>
            </a:r>
            <a:r>
              <a:rPr lang="en-US" sz="1400" dirty="0" err="1"/>
              <a:t>обсуждений</a:t>
            </a:r>
            <a:r>
              <a:rPr lang="en-US" sz="1400" dirty="0"/>
              <a:t> </a:t>
            </a:r>
            <a:r>
              <a:rPr lang="en-US" sz="1400" dirty="0" err="1"/>
              <a:t>был</a:t>
            </a:r>
            <a:r>
              <a:rPr lang="en-US" sz="1400" dirty="0"/>
              <a:t> </a:t>
            </a:r>
            <a:r>
              <a:rPr lang="en-US" sz="1400" dirty="0" err="1"/>
              <a:t>показан</a:t>
            </a:r>
            <a:r>
              <a:rPr lang="en-US" sz="1400" dirty="0"/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разработанный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вариант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путешествия</a:t>
            </a:r>
            <a:r>
              <a:rPr lang="en-US" sz="1400" dirty="0"/>
              <a:t> </a:t>
            </a:r>
            <a:r>
              <a:rPr lang="en-US" sz="1400" dirty="0" err="1"/>
              <a:t>пациента</a:t>
            </a:r>
            <a:r>
              <a:rPr lang="en-US" sz="1400" dirty="0"/>
              <a:t> </a:t>
            </a:r>
            <a:r>
              <a:rPr lang="en-US" sz="1400" dirty="0" err="1"/>
              <a:t>чтобы</a:t>
            </a:r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r>
              <a:rPr lang="en-US" sz="1400" dirty="0" err="1"/>
              <a:t>стимулировать</a:t>
            </a:r>
            <a:r>
              <a:rPr lang="en-US" sz="1400" dirty="0"/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обратную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связь</a:t>
            </a:r>
            <a:r>
              <a:rPr lang="en-US" sz="1400" b="1" dirty="0">
                <a:solidFill>
                  <a:srgbClr val="FF0000"/>
                </a:solidFill>
              </a:rPr>
              <a:t>, </a:t>
            </a:r>
            <a:r>
              <a:rPr lang="en-US" sz="1400" b="1" dirty="0" err="1">
                <a:solidFill>
                  <a:srgbClr val="FF0000"/>
                </a:solidFill>
              </a:rPr>
              <a:t>валидизировать</a:t>
            </a:r>
            <a:r>
              <a:rPr lang="en-US" sz="1400" b="1" dirty="0">
                <a:solidFill>
                  <a:srgbClr val="FF0000"/>
                </a:solidFill>
              </a:rPr>
              <a:t> </a:t>
            </a:r>
            <a:r>
              <a:rPr lang="en-US" sz="1400" b="1" dirty="0" err="1">
                <a:solidFill>
                  <a:srgbClr val="FF0000"/>
                </a:solidFill>
              </a:rPr>
              <a:t>выводы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и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варианты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улучшения</a:t>
            </a:r>
            <a:r>
              <a:rPr lang="en-US" sz="1400" b="1" dirty="0">
                <a:solidFill>
                  <a:srgbClr val="FF0000"/>
                </a:solidFill>
              </a:rPr>
              <a:t>.</a:t>
            </a:r>
            <a:endParaRPr lang="en-US" sz="1400" b="1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7634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7990" y="767822"/>
            <a:ext cx="11277600" cy="808963"/>
          </a:xfrm>
        </p:spPr>
        <p:txBody>
          <a:bodyPr>
            <a:normAutofit/>
          </a:bodyPr>
          <a:lstStyle/>
          <a:p>
            <a:r>
              <a:rPr lang="kk-KZ" sz="2800" dirty="0">
                <a:solidFill>
                  <a:schemeClr val="tx1"/>
                </a:solidFill>
              </a:rPr>
              <a:t>Рефлексия  - </a:t>
            </a:r>
            <a:r>
              <a:rPr lang="kk-KZ" sz="2800" dirty="0" err="1">
                <a:solidFill>
                  <a:schemeClr val="tx1"/>
                </a:solidFill>
              </a:rPr>
              <a:t>Обсуждение</a:t>
            </a:r>
            <a:endParaRPr lang="nl-NL" sz="2800" dirty="0" err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7097" y="2036407"/>
            <a:ext cx="11277600" cy="352506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1440" indent="-9144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b="1" dirty="0" err="1"/>
              <a:t>Процесс</a:t>
            </a:r>
            <a:r>
              <a:rPr lang="en-US" sz="2000" b="1" dirty="0"/>
              <a:t> </a:t>
            </a:r>
            <a:r>
              <a:rPr lang="en-US" sz="2000" b="1" dirty="0" err="1"/>
              <a:t>путешествия</a:t>
            </a:r>
            <a:r>
              <a:rPr lang="en-US" sz="2000" b="1" dirty="0"/>
              <a:t>: </a:t>
            </a:r>
            <a:r>
              <a:rPr lang="en-US" sz="2000" dirty="0" err="1"/>
              <a:t>соответствует</a:t>
            </a:r>
            <a:r>
              <a:rPr lang="en-US" sz="2000" dirty="0"/>
              <a:t> </a:t>
            </a:r>
            <a:r>
              <a:rPr lang="en-US" sz="2000" dirty="0" err="1"/>
              <a:t>более</a:t>
            </a:r>
            <a:r>
              <a:rPr lang="en-US" sz="2000" dirty="0"/>
              <a:t> </a:t>
            </a:r>
            <a:r>
              <a:rPr lang="en-US" sz="2000" dirty="0" err="1"/>
              <a:t>раннему</a:t>
            </a:r>
            <a:r>
              <a:rPr lang="en-US" sz="2000" dirty="0"/>
              <a:t> </a:t>
            </a:r>
            <a:r>
              <a:rPr lang="en-US" sz="2000" dirty="0" err="1"/>
              <a:t>исследованию</a:t>
            </a:r>
            <a:r>
              <a:rPr lang="en-US" sz="2000" dirty="0"/>
              <a:t> Reay 2017; </a:t>
            </a:r>
            <a:r>
              <a:rPr lang="en-US" sz="2000" dirty="0" err="1"/>
              <a:t>итерационный</a:t>
            </a:r>
            <a:r>
              <a:rPr lang="en-US" sz="2000" dirty="0"/>
              <a:t> </a:t>
            </a:r>
            <a:r>
              <a:rPr lang="en-US" sz="2000" dirty="0" err="1"/>
              <a:t>процесс</a:t>
            </a:r>
            <a:r>
              <a:rPr lang="en-US" sz="2000" dirty="0"/>
              <a:t> </a:t>
            </a:r>
            <a:r>
              <a:rPr lang="en-US" sz="2000" dirty="0" err="1"/>
              <a:t>расходящихся</a:t>
            </a:r>
            <a:r>
              <a:rPr lang="en-US" sz="2000" dirty="0"/>
              <a:t>, </a:t>
            </a:r>
            <a:r>
              <a:rPr lang="en-US" sz="2000" dirty="0" err="1"/>
              <a:t>сходящихся</a:t>
            </a:r>
            <a:r>
              <a:rPr lang="en-US" sz="2000" dirty="0"/>
              <a:t>, </a:t>
            </a:r>
            <a:r>
              <a:rPr lang="en-US" sz="2000" dirty="0" err="1"/>
              <a:t>похожих</a:t>
            </a:r>
            <a:r>
              <a:rPr lang="en-US" sz="2000" dirty="0"/>
              <a:t> </a:t>
            </a:r>
            <a:r>
              <a:rPr lang="en-US" sz="2000" dirty="0" err="1"/>
              <a:t>шагов</a:t>
            </a:r>
            <a:endParaRPr lang="en-US" sz="2000" dirty="0" err="1">
              <a:cs typeface="Calibri"/>
            </a:endParaRPr>
          </a:p>
          <a:p>
            <a:pPr marL="91440" indent="-9144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b="1" dirty="0" err="1"/>
              <a:t>Точка</a:t>
            </a:r>
            <a:r>
              <a:rPr lang="en-US" sz="2000" b="1" dirty="0"/>
              <a:t> </a:t>
            </a:r>
            <a:r>
              <a:rPr lang="en-US" sz="2000" b="1" dirty="0" err="1"/>
              <a:t>зрения</a:t>
            </a:r>
            <a:r>
              <a:rPr lang="en-US" sz="2000" b="1" dirty="0"/>
              <a:t> </a:t>
            </a:r>
            <a:r>
              <a:rPr lang="en-US" sz="2000" b="1" dirty="0" err="1"/>
              <a:t>пациента</a:t>
            </a:r>
            <a:r>
              <a:rPr lang="en-US" sz="2000" b="1" dirty="0"/>
              <a:t>: </a:t>
            </a:r>
            <a:r>
              <a:rPr lang="en-US" sz="2000" dirty="0" err="1"/>
              <a:t>ролевая</a:t>
            </a:r>
            <a:r>
              <a:rPr lang="en-US" sz="2000" dirty="0"/>
              <a:t> </a:t>
            </a:r>
            <a:r>
              <a:rPr lang="en-US" sz="2000" dirty="0" err="1"/>
              <a:t>игра</a:t>
            </a:r>
            <a:r>
              <a:rPr lang="en-US" sz="2000" dirty="0"/>
              <a:t> и </a:t>
            </a:r>
            <a:r>
              <a:rPr lang="en-US" sz="2000" dirty="0" err="1"/>
              <a:t>со-разработка</a:t>
            </a:r>
            <a:r>
              <a:rPr lang="en-US" sz="2000" dirty="0"/>
              <a:t> с </a:t>
            </a:r>
            <a:r>
              <a:rPr lang="en-US" sz="2000" dirty="0" err="1"/>
              <a:t>несколькими</a:t>
            </a:r>
            <a:r>
              <a:rPr lang="en-US" sz="2000" dirty="0"/>
              <a:t> </a:t>
            </a:r>
            <a:r>
              <a:rPr lang="en-US" sz="2000" dirty="0" err="1"/>
              <a:t>пациентами</a:t>
            </a:r>
            <a:r>
              <a:rPr lang="en-US" sz="2000" dirty="0"/>
              <a:t>;</a:t>
            </a:r>
            <a:endParaRPr lang="en-US" sz="2000" dirty="0">
              <a:cs typeface="Calibri"/>
            </a:endParaRPr>
          </a:p>
          <a:p>
            <a:pPr marL="91440" indent="-9144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b="1" dirty="0" err="1"/>
              <a:t>Составление</a:t>
            </a:r>
            <a:r>
              <a:rPr lang="en-US" sz="2000" b="1" dirty="0"/>
              <a:t> </a:t>
            </a:r>
            <a:r>
              <a:rPr lang="en-US" sz="2000" b="1" dirty="0" err="1"/>
              <a:t>карты</a:t>
            </a:r>
            <a:r>
              <a:rPr lang="en-US" sz="2000" b="1" dirty="0"/>
              <a:t> </a:t>
            </a:r>
            <a:r>
              <a:rPr lang="en-US" sz="2000" b="1" dirty="0" err="1"/>
              <a:t>путешествий</a:t>
            </a:r>
            <a:r>
              <a:rPr lang="en-US" sz="2000" b="1" dirty="0"/>
              <a:t> и </a:t>
            </a:r>
            <a:r>
              <a:rPr lang="en-US" sz="2000" b="1" dirty="0" err="1"/>
              <a:t>сервис</a:t>
            </a:r>
            <a:r>
              <a:rPr lang="en-US" sz="2000" b="1" dirty="0"/>
              <a:t> </a:t>
            </a:r>
            <a:r>
              <a:rPr lang="en-US" sz="2000" b="1" dirty="0" err="1"/>
              <a:t>дизайн</a:t>
            </a:r>
            <a:r>
              <a:rPr lang="en-US" sz="2000" b="1" dirty="0"/>
              <a:t>: </a:t>
            </a:r>
            <a:r>
              <a:rPr lang="en-US" sz="2000" dirty="0" err="1"/>
              <a:t>ценные</a:t>
            </a:r>
            <a:r>
              <a:rPr lang="en-US" sz="2000" dirty="0"/>
              <a:t> </a:t>
            </a:r>
            <a:r>
              <a:rPr lang="en-US" sz="2000" dirty="0" err="1"/>
              <a:t>идеи</a:t>
            </a:r>
            <a:r>
              <a:rPr lang="en-US" sz="2000" dirty="0"/>
              <a:t>; </a:t>
            </a:r>
            <a:r>
              <a:rPr lang="en-US" sz="2000" dirty="0" err="1"/>
              <a:t>создание</a:t>
            </a:r>
            <a:r>
              <a:rPr lang="en-US" sz="2000" dirty="0"/>
              <a:t> </a:t>
            </a:r>
            <a:r>
              <a:rPr lang="en-US" sz="2000" dirty="0" err="1"/>
              <a:t>карты</a:t>
            </a:r>
            <a:r>
              <a:rPr lang="en-US" sz="2000" dirty="0"/>
              <a:t>, </a:t>
            </a:r>
            <a:r>
              <a:rPr lang="en-US" sz="2000" dirty="0" err="1"/>
              <a:t>показывающей</a:t>
            </a:r>
            <a:r>
              <a:rPr lang="en-US" sz="2000" dirty="0"/>
              <a:t> </a:t>
            </a:r>
            <a:r>
              <a:rPr lang="en-US" sz="2000" dirty="0" err="1"/>
              <a:t>полную</a:t>
            </a:r>
            <a:r>
              <a:rPr lang="en-US" sz="2000" dirty="0"/>
              <a:t> </a:t>
            </a:r>
            <a:r>
              <a:rPr lang="en-US" sz="2000" dirty="0" err="1"/>
              <a:t>картину</a:t>
            </a:r>
            <a:r>
              <a:rPr lang="en-US" sz="2000" dirty="0"/>
              <a:t> </a:t>
            </a:r>
            <a:r>
              <a:rPr lang="en-US" sz="2000" dirty="0" err="1"/>
              <a:t>путешествия</a:t>
            </a:r>
            <a:r>
              <a:rPr lang="en-US" sz="2000" dirty="0"/>
              <a:t> </a:t>
            </a:r>
            <a:r>
              <a:rPr lang="en-US" sz="2000" dirty="0" err="1"/>
              <a:t>пациента</a:t>
            </a:r>
            <a:r>
              <a:rPr lang="en-US" sz="2000" dirty="0"/>
              <a:t>, </a:t>
            </a:r>
            <a:r>
              <a:rPr lang="en-US" sz="2000" dirty="0" err="1"/>
              <a:t>может</a:t>
            </a:r>
            <a:r>
              <a:rPr lang="en-US" sz="2000" dirty="0"/>
              <a:t> </a:t>
            </a:r>
            <a:r>
              <a:rPr lang="en-US" sz="2000" dirty="0" err="1"/>
              <a:t>помочь</a:t>
            </a:r>
            <a:r>
              <a:rPr lang="en-US" sz="2000" dirty="0"/>
              <a:t> в </a:t>
            </a:r>
            <a:r>
              <a:rPr lang="en-US" sz="2000" dirty="0" err="1"/>
              <a:t>обсуждениях</a:t>
            </a:r>
            <a:r>
              <a:rPr lang="en-US" sz="2000" dirty="0"/>
              <a:t> </a:t>
            </a:r>
            <a:r>
              <a:rPr lang="en-US" sz="2000" dirty="0" err="1"/>
              <a:t>между</a:t>
            </a:r>
            <a:r>
              <a:rPr lang="en-US" sz="2000" dirty="0"/>
              <a:t> </a:t>
            </a:r>
            <a:r>
              <a:rPr lang="en-US" sz="2000" dirty="0" err="1"/>
              <a:t>профессионалами</a:t>
            </a:r>
            <a:r>
              <a:rPr lang="en-US" sz="2000" dirty="0"/>
              <a:t> и </a:t>
            </a:r>
            <a:r>
              <a:rPr lang="en-US" sz="2000" dirty="0" err="1"/>
              <a:t>пациентами</a:t>
            </a:r>
            <a:r>
              <a:rPr lang="en-US" sz="2000" dirty="0"/>
              <a:t> (и </a:t>
            </a:r>
            <a:r>
              <a:rPr lang="en-US" sz="2000" dirty="0" err="1"/>
              <a:t>заинтересованными</a:t>
            </a:r>
            <a:r>
              <a:rPr lang="en-US" sz="2000" dirty="0"/>
              <a:t> </a:t>
            </a:r>
            <a:r>
              <a:rPr lang="en-US" sz="2000" dirty="0" err="1"/>
              <a:t>сторонами</a:t>
            </a:r>
            <a:r>
              <a:rPr lang="en-US" sz="2000" dirty="0"/>
              <a:t>)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поводу</a:t>
            </a:r>
            <a:r>
              <a:rPr lang="en-US" sz="2000" dirty="0"/>
              <a:t> </a:t>
            </a:r>
            <a:r>
              <a:rPr lang="en-US" sz="2000" dirty="0" err="1"/>
              <a:t>улучшения</a:t>
            </a:r>
            <a:r>
              <a:rPr lang="en-US" sz="2000" dirty="0"/>
              <a:t> </a:t>
            </a:r>
            <a:r>
              <a:rPr lang="en-US" sz="2000" dirty="0" err="1"/>
              <a:t>ухода</a:t>
            </a:r>
            <a:r>
              <a:rPr lang="en-US" sz="2000" dirty="0"/>
              <a:t>.</a:t>
            </a:r>
            <a:endParaRPr lang="en-US" sz="2000" dirty="0">
              <a:cs typeface="Calibri"/>
            </a:endParaRPr>
          </a:p>
          <a:p>
            <a:pPr marL="91440" indent="-9144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b="1" dirty="0" err="1"/>
              <a:t>Привлечение</a:t>
            </a:r>
            <a:r>
              <a:rPr lang="en-US" sz="2000" b="1" dirty="0"/>
              <a:t> к </a:t>
            </a:r>
            <a:r>
              <a:rPr lang="en-US" sz="2000" b="1" dirty="0" err="1"/>
              <a:t>валидации</a:t>
            </a:r>
            <a:r>
              <a:rPr lang="en-US" sz="2000" b="1" dirty="0"/>
              <a:t> </a:t>
            </a:r>
            <a:r>
              <a:rPr lang="en-US" sz="2000" b="1" dirty="0" err="1"/>
              <a:t>более</a:t>
            </a:r>
            <a:r>
              <a:rPr lang="en-US" sz="2000" b="1" dirty="0"/>
              <a:t> </a:t>
            </a:r>
            <a:r>
              <a:rPr lang="en-US" sz="2000" b="1" dirty="0" err="1"/>
              <a:t>одного</a:t>
            </a:r>
            <a:r>
              <a:rPr lang="en-US" sz="2000" b="1" dirty="0"/>
              <a:t> </a:t>
            </a:r>
            <a:r>
              <a:rPr lang="en-US" sz="2000" b="1" dirty="0" err="1"/>
              <a:t>человека</a:t>
            </a:r>
            <a:r>
              <a:rPr lang="en-US" sz="2000" b="1" dirty="0"/>
              <a:t> </a:t>
            </a:r>
            <a:r>
              <a:rPr lang="en-US" sz="2000" dirty="0" err="1"/>
              <a:t>приводит</a:t>
            </a:r>
            <a:r>
              <a:rPr lang="en-US" sz="2000" dirty="0"/>
              <a:t> к </a:t>
            </a:r>
            <a:r>
              <a:rPr lang="en-US" sz="2000" dirty="0" err="1"/>
              <a:t>эффективному</a:t>
            </a:r>
            <a:r>
              <a:rPr lang="en-US" sz="2000" dirty="0"/>
              <a:t> </a:t>
            </a:r>
            <a:r>
              <a:rPr lang="en-US" sz="2000" dirty="0" err="1"/>
              <a:t>решению</a:t>
            </a:r>
            <a:r>
              <a:rPr lang="en-US" sz="2000" dirty="0"/>
              <a:t> </a:t>
            </a:r>
            <a:r>
              <a:rPr lang="en-US" sz="2000" dirty="0" err="1"/>
              <a:t>проблем</a:t>
            </a:r>
            <a:r>
              <a:rPr lang="en-US" sz="2000" dirty="0"/>
              <a:t> и </a:t>
            </a:r>
            <a:r>
              <a:rPr lang="en-US" sz="2000" dirty="0" err="1"/>
              <a:t>общему</a:t>
            </a:r>
            <a:r>
              <a:rPr lang="en-US" sz="2000" dirty="0"/>
              <a:t> </a:t>
            </a:r>
            <a:r>
              <a:rPr lang="en-US" sz="2000" dirty="0" err="1"/>
              <a:t>взгляду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  </a:t>
            </a:r>
            <a:r>
              <a:rPr lang="en-US" sz="2000" dirty="0" err="1"/>
              <a:t>интергрированный</a:t>
            </a:r>
            <a:r>
              <a:rPr lang="en-US" sz="2000" dirty="0"/>
              <a:t> </a:t>
            </a:r>
            <a:r>
              <a:rPr lang="en-US" sz="2000" dirty="0" err="1"/>
              <a:t>сервис</a:t>
            </a:r>
            <a:r>
              <a:rPr lang="en-US" sz="2000" dirty="0"/>
              <a:t> </a:t>
            </a:r>
            <a:r>
              <a:rPr lang="en-US" sz="2000" dirty="0" err="1"/>
              <a:t>дизайн</a:t>
            </a:r>
            <a:r>
              <a:rPr lang="en-US" sz="2000" dirty="0"/>
              <a:t>.</a:t>
            </a:r>
            <a:endParaRPr lang="en-US" sz="2000" dirty="0">
              <a:cs typeface="Calibri"/>
            </a:endParaRPr>
          </a:p>
          <a:p>
            <a:pPr marL="91440" indent="-9144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b="1" dirty="0" err="1">
                <a:solidFill>
                  <a:srgbClr val="FF0000"/>
                </a:solidFill>
              </a:rPr>
              <a:t>Сервис</a:t>
            </a:r>
            <a:r>
              <a:rPr lang="en-US" sz="2000" b="1" dirty="0">
                <a:solidFill>
                  <a:srgbClr val="FF0000"/>
                </a:solidFill>
              </a:rPr>
              <a:t> </a:t>
            </a:r>
            <a:r>
              <a:rPr lang="en-US" sz="2000" b="1" dirty="0" err="1">
                <a:solidFill>
                  <a:srgbClr val="FF0000"/>
                </a:solidFill>
              </a:rPr>
              <a:t>дизайн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эффективен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для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улучшения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предоставления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услуг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ориентированных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на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пациента</a:t>
            </a:r>
            <a:r>
              <a:rPr lang="en-US" sz="2000" dirty="0"/>
              <a:t> (</a:t>
            </a:r>
            <a:r>
              <a:rPr lang="en-US" sz="2000" dirty="0" err="1"/>
              <a:t>важно</a:t>
            </a:r>
            <a:r>
              <a:rPr lang="en-US" sz="2000" dirty="0"/>
              <a:t> </a:t>
            </a:r>
            <a:r>
              <a:rPr lang="en-US" sz="2000" dirty="0" err="1"/>
              <a:t>вовлекать</a:t>
            </a:r>
            <a:r>
              <a:rPr lang="en-US" sz="2000" dirty="0"/>
              <a:t> </a:t>
            </a:r>
            <a:r>
              <a:rPr lang="en-US" sz="2000" dirty="0" err="1"/>
              <a:t>всех</a:t>
            </a:r>
            <a:r>
              <a:rPr lang="en-US" sz="2000" dirty="0"/>
              <a:t> </a:t>
            </a:r>
            <a:r>
              <a:rPr lang="en-US" sz="2000" dirty="0" err="1"/>
              <a:t>партнеров</a:t>
            </a:r>
            <a:r>
              <a:rPr lang="en-US" sz="2000" dirty="0"/>
              <a:t>, </a:t>
            </a:r>
            <a:r>
              <a:rPr lang="en-US" sz="2000" dirty="0" err="1"/>
              <a:t>включая</a:t>
            </a:r>
            <a:r>
              <a:rPr lang="en-US" sz="2000" dirty="0"/>
              <a:t> </a:t>
            </a:r>
            <a:r>
              <a:rPr lang="en-US" sz="2000" dirty="0" err="1"/>
              <a:t>все</a:t>
            </a:r>
            <a:r>
              <a:rPr lang="en-US" sz="2000" dirty="0"/>
              <a:t> </a:t>
            </a:r>
            <a:r>
              <a:rPr lang="en-US" sz="2000" dirty="0" err="1"/>
              <a:t>заинтересованные</a:t>
            </a:r>
            <a:r>
              <a:rPr lang="en-US" sz="2000" dirty="0"/>
              <a:t> </a:t>
            </a:r>
            <a:r>
              <a:rPr lang="en-US" sz="2000" dirty="0" err="1"/>
              <a:t>стороны</a:t>
            </a:r>
            <a:r>
              <a:rPr lang="en-US" sz="2000" dirty="0"/>
              <a:t>, - </a:t>
            </a:r>
            <a:r>
              <a:rPr lang="en-US" sz="2000" dirty="0" err="1"/>
              <a:t>особенно</a:t>
            </a:r>
            <a:r>
              <a:rPr lang="en-US" sz="2000" dirty="0"/>
              <a:t> в </a:t>
            </a:r>
            <a:r>
              <a:rPr lang="en-US" sz="2000" dirty="0" err="1"/>
              <a:t>последующем</a:t>
            </a:r>
            <a:r>
              <a:rPr lang="en-US" sz="2000" dirty="0"/>
              <a:t> </a:t>
            </a:r>
            <a:r>
              <a:rPr lang="en-US" sz="2000" dirty="0" err="1"/>
              <a:t>оказании</a:t>
            </a:r>
            <a:r>
              <a:rPr lang="en-US" sz="2000" dirty="0"/>
              <a:t> </a:t>
            </a:r>
            <a:r>
              <a:rPr lang="en-US" sz="2000" dirty="0" err="1"/>
              <a:t>услуг</a:t>
            </a:r>
            <a:r>
              <a:rPr lang="en-US" sz="2000" dirty="0"/>
              <a:t>)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6965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err="1">
                <a:solidFill>
                  <a:schemeClr val="tx1"/>
                </a:solidFill>
                <a:latin typeface="Calibri"/>
                <a:cs typeface="Calibri"/>
              </a:rPr>
              <a:t>Ограничения</a:t>
            </a:r>
            <a:endParaRPr lang="nl-NL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3082" y="2017598"/>
            <a:ext cx="10249268" cy="16014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dirty="0"/>
              <a:t>- </a:t>
            </a:r>
            <a:r>
              <a:rPr lang="en-US" sz="2400" dirty="0"/>
              <a:t>В </a:t>
            </a:r>
            <a:r>
              <a:rPr lang="en-US" sz="2400" dirty="0" err="1"/>
              <a:t>процессе</a:t>
            </a:r>
            <a:r>
              <a:rPr lang="en-US" sz="2400" dirty="0"/>
              <a:t> </a:t>
            </a:r>
            <a:r>
              <a:rPr lang="en-US" sz="2400" dirty="0" err="1"/>
              <a:t>рефлексии</a:t>
            </a:r>
            <a:r>
              <a:rPr lang="en-US" sz="2400" dirty="0"/>
              <a:t> </a:t>
            </a:r>
            <a:r>
              <a:rPr lang="en-US" sz="2400" dirty="0" err="1"/>
              <a:t>только</a:t>
            </a:r>
            <a:r>
              <a:rPr lang="en-US" sz="2400" dirty="0"/>
              <a:t> </a:t>
            </a:r>
            <a:r>
              <a:rPr lang="en-US" sz="2400" dirty="0" err="1"/>
              <a:t>кейсы</a:t>
            </a:r>
            <a:r>
              <a:rPr lang="en-US" sz="2400" dirty="0"/>
              <a:t>, </a:t>
            </a:r>
            <a:r>
              <a:rPr lang="en-US" sz="2400" dirty="0" err="1"/>
              <a:t>доступные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литературы</a:t>
            </a:r>
            <a:endParaRPr lang="en-US" sz="2400" dirty="0">
              <a:cs typeface="Calibri"/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/>
              <a:t>- </a:t>
            </a:r>
            <a:r>
              <a:rPr lang="en-US" sz="2400" dirty="0" err="1"/>
              <a:t>рекомендация</a:t>
            </a:r>
            <a:r>
              <a:rPr lang="en-US" sz="2400" dirty="0"/>
              <a:t> о </a:t>
            </a:r>
            <a:r>
              <a:rPr lang="en-US" sz="2400" dirty="0" err="1"/>
              <a:t>проведении</a:t>
            </a:r>
            <a:r>
              <a:rPr lang="en-US" sz="2400" dirty="0"/>
              <a:t> </a:t>
            </a:r>
            <a:r>
              <a:rPr lang="en-US" sz="2400" dirty="0" err="1"/>
              <a:t>дальнейшего</a:t>
            </a:r>
            <a:r>
              <a:rPr lang="en-US" sz="2400" dirty="0"/>
              <a:t> </a:t>
            </a:r>
            <a:r>
              <a:rPr lang="en-US" sz="2400" dirty="0" err="1"/>
              <a:t>исследования</a:t>
            </a:r>
            <a:r>
              <a:rPr lang="en-US" sz="2400" dirty="0"/>
              <a:t> </a:t>
            </a:r>
            <a:r>
              <a:rPr lang="en-US" sz="2400" dirty="0" err="1"/>
              <a:t>смешанных</a:t>
            </a:r>
            <a:r>
              <a:rPr lang="en-US" sz="2400" dirty="0"/>
              <a:t> </a:t>
            </a:r>
            <a:r>
              <a:rPr lang="en-US" sz="2400" dirty="0" err="1"/>
              <a:t>методов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дальнейшей</a:t>
            </a:r>
            <a:r>
              <a:rPr lang="en-US" sz="2400" dirty="0"/>
              <a:t> </a:t>
            </a:r>
            <a:r>
              <a:rPr lang="en-US" sz="2400" dirty="0" err="1"/>
              <a:t>валидации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неопубликованных</a:t>
            </a:r>
            <a:r>
              <a:rPr lang="en-US" sz="2400" dirty="0"/>
              <a:t> </a:t>
            </a:r>
            <a:r>
              <a:rPr lang="en-US" sz="2400" dirty="0" err="1"/>
              <a:t>случаях</a:t>
            </a:r>
            <a:r>
              <a:rPr lang="en-US" sz="2400" dirty="0"/>
              <a:t> </a:t>
            </a:r>
            <a:r>
              <a:rPr lang="en-US" sz="2400" dirty="0" err="1"/>
              <a:t>проектов</a:t>
            </a:r>
            <a:r>
              <a:rPr lang="en-US" sz="2400" dirty="0"/>
              <a:t> </a:t>
            </a:r>
            <a:r>
              <a:rPr lang="en-US" sz="2400" dirty="0" err="1"/>
              <a:t>путешествий</a:t>
            </a:r>
            <a:r>
              <a:rPr lang="en-US" sz="2400" dirty="0"/>
              <a:t> </a:t>
            </a:r>
            <a:r>
              <a:rPr lang="en-US" sz="2400" dirty="0" err="1"/>
              <a:t>пациентов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8813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err="1">
                <a:solidFill>
                  <a:schemeClr val="tx1"/>
                </a:solidFill>
                <a:latin typeface="Calibri"/>
                <a:cs typeface="Calibri"/>
              </a:rPr>
              <a:t>Следующий</a:t>
            </a:r>
            <a:r>
              <a:rPr lang="kk-KZ" dirty="0">
                <a:solidFill>
                  <a:schemeClr val="tx1"/>
                </a:solidFill>
                <a:latin typeface="Calibri"/>
                <a:cs typeface="Calibri"/>
              </a:rPr>
              <a:t> шаг</a:t>
            </a:r>
            <a:endParaRPr lang="nl-NL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0579" y="1943100"/>
            <a:ext cx="10637529" cy="24859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1440" indent="-9144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dirty="0" err="1"/>
              <a:t>Что</a:t>
            </a:r>
            <a:r>
              <a:rPr lang="en-US" dirty="0"/>
              <a:t> </a:t>
            </a:r>
            <a:r>
              <a:rPr lang="en-US" dirty="0" err="1"/>
              <a:t>касается</a:t>
            </a:r>
            <a:r>
              <a:rPr lang="en-US" dirty="0"/>
              <a:t> </a:t>
            </a:r>
            <a:r>
              <a:rPr lang="en-US" dirty="0" err="1"/>
              <a:t>следующих</a:t>
            </a:r>
            <a:r>
              <a:rPr lang="en-US" dirty="0"/>
              <a:t> </a:t>
            </a:r>
            <a:r>
              <a:rPr lang="en-US" dirty="0" err="1"/>
              <a:t>шагов</a:t>
            </a:r>
            <a:r>
              <a:rPr lang="en-US" dirty="0"/>
              <a:t> </a:t>
            </a:r>
            <a:r>
              <a:rPr lang="en-US" dirty="0" err="1"/>
              <a:t>интегрированного</a:t>
            </a:r>
            <a:r>
              <a:rPr lang="en-US" dirty="0"/>
              <a:t> </a:t>
            </a:r>
            <a:r>
              <a:rPr lang="en-US" dirty="0" err="1"/>
              <a:t>сервис</a:t>
            </a:r>
            <a:r>
              <a:rPr lang="en-US" dirty="0"/>
              <a:t>  </a:t>
            </a:r>
            <a:r>
              <a:rPr lang="en-US" dirty="0" err="1"/>
              <a:t>дизайна</a:t>
            </a:r>
            <a:r>
              <a:rPr lang="en-US" dirty="0"/>
              <a:t>:</a:t>
            </a:r>
            <a:endParaRPr lang="en-US" dirty="0">
              <a:cs typeface="Calibri"/>
            </a:endParaRPr>
          </a:p>
          <a:p>
            <a:pPr marL="91440" indent="-9144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dirty="0" err="1"/>
              <a:t>Авторы</a:t>
            </a:r>
            <a:r>
              <a:rPr lang="en-US" dirty="0"/>
              <a:t> </a:t>
            </a:r>
            <a:r>
              <a:rPr lang="en-US" dirty="0" err="1"/>
              <a:t>рекомендуют</a:t>
            </a:r>
            <a:r>
              <a:rPr lang="en-US" dirty="0"/>
              <a:t>:</a:t>
            </a:r>
            <a:endParaRPr lang="en-US" dirty="0">
              <a:cs typeface="Calibri"/>
            </a:endParaRPr>
          </a:p>
          <a:p>
            <a:pPr marL="91440" indent="-9144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проведения</a:t>
            </a:r>
            <a:r>
              <a:rPr lang="en-US" dirty="0"/>
              <a:t> </a:t>
            </a:r>
            <a:r>
              <a:rPr lang="en-US" dirty="0" err="1"/>
              <a:t>дальнейших</a:t>
            </a:r>
            <a:r>
              <a:rPr lang="en-US" dirty="0"/>
              <a:t> </a:t>
            </a:r>
            <a:r>
              <a:rPr lang="en-US" dirty="0" err="1"/>
              <a:t>исследований</a:t>
            </a:r>
            <a:r>
              <a:rPr lang="en-US" dirty="0"/>
              <a:t> </a:t>
            </a:r>
            <a:r>
              <a:rPr lang="en-US" dirty="0" err="1"/>
              <a:t>связи</a:t>
            </a:r>
            <a:r>
              <a:rPr lang="en-US" dirty="0"/>
              <a:t> </a:t>
            </a:r>
            <a:r>
              <a:rPr lang="en-US" dirty="0" err="1"/>
              <a:t>путешествий</a:t>
            </a:r>
            <a:r>
              <a:rPr lang="en-US" dirty="0"/>
              <a:t>  </a:t>
            </a:r>
            <a:r>
              <a:rPr lang="en-US" dirty="0" err="1"/>
              <a:t>пациентов</a:t>
            </a:r>
            <a:r>
              <a:rPr lang="en-US" dirty="0"/>
              <a:t> с </a:t>
            </a:r>
            <a:r>
              <a:rPr lang="en-US" dirty="0" err="1"/>
              <a:t>дизайном</a:t>
            </a:r>
            <a:r>
              <a:rPr lang="en-US" dirty="0"/>
              <a:t> </a:t>
            </a:r>
            <a:r>
              <a:rPr lang="en-US" dirty="0" err="1"/>
              <a:t>модели</a:t>
            </a:r>
            <a:r>
              <a:rPr lang="en-US" dirty="0"/>
              <a:t> </a:t>
            </a:r>
            <a:r>
              <a:rPr lang="en-US" dirty="0" err="1"/>
              <a:t>оказания</a:t>
            </a:r>
            <a:r>
              <a:rPr lang="en-US" dirty="0"/>
              <a:t> </a:t>
            </a:r>
            <a:r>
              <a:rPr lang="en-US" dirty="0" err="1"/>
              <a:t>помощи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включают</a:t>
            </a:r>
            <a:r>
              <a:rPr lang="en-US" b="1" dirty="0">
                <a:solidFill>
                  <a:srgbClr val="FF0000"/>
                </a:solidFill>
              </a:rPr>
              <a:t> в </a:t>
            </a:r>
            <a:r>
              <a:rPr lang="en-US" b="1" dirty="0" err="1">
                <a:solidFill>
                  <a:srgbClr val="FF0000"/>
                </a:solidFill>
              </a:rPr>
              <a:t>себя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точку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зрения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всех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поставщиков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медицинских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услуг</a:t>
            </a:r>
            <a:r>
              <a:rPr lang="en-US" b="1" dirty="0">
                <a:solidFill>
                  <a:srgbClr val="FF0000"/>
                </a:solidFill>
              </a:rPr>
              <a:t> и </a:t>
            </a:r>
            <a:r>
              <a:rPr lang="en-US" b="1" dirty="0" err="1">
                <a:solidFill>
                  <a:srgbClr val="FF0000"/>
                </a:solidFill>
              </a:rPr>
              <a:t>сотрудников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больниц</a:t>
            </a:r>
            <a:r>
              <a:rPr lang="en-US" b="1" dirty="0">
                <a:solidFill>
                  <a:srgbClr val="FF0000"/>
                </a:solidFill>
              </a:rPr>
              <a:t> и </a:t>
            </a:r>
            <a:r>
              <a:rPr lang="en-US" b="1" dirty="0" err="1">
                <a:solidFill>
                  <a:srgbClr val="FF0000"/>
                </a:solidFill>
              </a:rPr>
              <a:t>их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внутреннего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взаимодействия</a:t>
            </a:r>
            <a:r>
              <a:rPr lang="en-US" b="1" dirty="0">
                <a:solidFill>
                  <a:srgbClr val="FF0000"/>
                </a:solidFill>
              </a:rPr>
              <a:t> в </a:t>
            </a:r>
            <a:r>
              <a:rPr lang="en-US" b="1" dirty="0" err="1">
                <a:solidFill>
                  <a:srgbClr val="FF0000"/>
                </a:solidFill>
              </a:rPr>
              <a:t>процессе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оказания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помощи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386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93943" y="108346"/>
            <a:ext cx="11277600" cy="808963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Calibri"/>
                <a:cs typeface="Calibri"/>
              </a:rPr>
              <a:t>Сегодня</a:t>
            </a:r>
            <a:endParaRPr lang="ru-RU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167" y="1584262"/>
            <a:ext cx="3637888" cy="47572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1600" b="1" dirty="0">
                <a:cs typeface="Times New Roman"/>
              </a:rPr>
              <a:t>Метод сервис-дизайна</a:t>
            </a:r>
            <a:r>
              <a:rPr lang="ru-RU" sz="1600" dirty="0">
                <a:cs typeface="Times New Roman"/>
              </a:rPr>
              <a:t>, использованный в 2019 году в голландской больнице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1600" b="1" dirty="0">
                <a:solidFill>
                  <a:srgbClr val="FF0000"/>
                </a:solidFill>
                <a:cs typeface="Times New Roman"/>
              </a:rPr>
              <a:t>Проблема: низкая удовлетворенность пациентов.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1600" dirty="0">
                <a:cs typeface="Times New Roman"/>
              </a:rPr>
              <a:t>Медицинские работники больницы заметили проблему </a:t>
            </a:r>
            <a:r>
              <a:rPr lang="ru-RU" sz="1600" b="1" dirty="0">
                <a:cs typeface="Times New Roman"/>
              </a:rPr>
              <a:t>низкой удовлетворенности пациентов</a:t>
            </a:r>
            <a:r>
              <a:rPr lang="ru-RU" sz="1600" dirty="0">
                <a:cs typeface="Times New Roman"/>
              </a:rPr>
              <a:t>.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1600" dirty="0">
                <a:cs typeface="Times New Roman"/>
              </a:rPr>
              <a:t>Голос пациентов не учитывался при внедрении передовой технологии видео-капсульной эндоскопии (ВКЭ).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1600" dirty="0">
                <a:cs typeface="Times New Roman"/>
              </a:rPr>
              <a:t>Их опыт использования передовых диагностических услуг не был изучен в более широком контексте предоставления новых передовых медицинских услуг.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1600" dirty="0">
                <a:cs typeface="Times New Roman"/>
              </a:rPr>
              <a:t>(</a:t>
            </a:r>
            <a:r>
              <a:rPr lang="ru-RU" sz="1600" i="1" dirty="0" err="1">
                <a:cs typeface="Times New Roman"/>
              </a:rPr>
              <a:t>Simonse</a:t>
            </a:r>
            <a:r>
              <a:rPr lang="ru-RU" sz="1600" i="1" dirty="0">
                <a:cs typeface="Times New Roman"/>
              </a:rPr>
              <a:t> </a:t>
            </a:r>
            <a:r>
              <a:rPr lang="ru-RU" sz="1600" i="1" dirty="0" err="1">
                <a:cs typeface="Times New Roman"/>
              </a:rPr>
              <a:t>et</a:t>
            </a:r>
            <a:r>
              <a:rPr lang="ru-RU" sz="1600" i="1" dirty="0">
                <a:cs typeface="Times New Roman"/>
              </a:rPr>
              <a:t> </a:t>
            </a:r>
            <a:r>
              <a:rPr lang="ru-RU" sz="1600" i="1" dirty="0" err="1">
                <a:cs typeface="Times New Roman"/>
              </a:rPr>
              <a:t>al</a:t>
            </a:r>
            <a:r>
              <a:rPr lang="ru-RU" sz="1600" i="1" dirty="0">
                <a:cs typeface="Times New Roman"/>
              </a:rPr>
              <a:t> 2019</a:t>
            </a:r>
            <a:r>
              <a:rPr lang="ru-RU" sz="1600" dirty="0">
                <a:cs typeface="Times New Roman"/>
              </a:rPr>
              <a:t>)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4060C71-5B9E-8A19-3D63-18616407C3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7" t="30823" r="12402" b="18823"/>
          <a:stretch/>
        </p:blipFill>
        <p:spPr>
          <a:xfrm>
            <a:off x="3469881" y="2446020"/>
            <a:ext cx="4961634" cy="303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10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err="1">
                <a:solidFill>
                  <a:schemeClr val="tx1"/>
                </a:solidFill>
                <a:latin typeface="Calibri"/>
                <a:cs typeface="Calibri"/>
              </a:rPr>
              <a:t>Ссылки</a:t>
            </a:r>
            <a:endParaRPr lang="nl-NL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3611" y="1715106"/>
            <a:ext cx="11277600" cy="4023360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Simonse</a:t>
            </a:r>
            <a:r>
              <a:rPr lang="en-US" dirty="0"/>
              <a:t> L, </a:t>
            </a:r>
            <a:r>
              <a:rPr lang="en-US" dirty="0" err="1"/>
              <a:t>Albayrak</a:t>
            </a:r>
            <a:r>
              <a:rPr lang="en-US" dirty="0"/>
              <a:t> A. </a:t>
            </a:r>
            <a:r>
              <a:rPr lang="en-US" dirty="0" err="1"/>
              <a:t>Starre</a:t>
            </a:r>
            <a:r>
              <a:rPr lang="en-US" dirty="0"/>
              <a:t> S. 2019 Patient Journey Method for Integrated Service Design. </a:t>
            </a:r>
          </a:p>
          <a:p>
            <a:r>
              <a:rPr lang="en-US" dirty="0"/>
              <a:t>DESIGN FOR HEALTH 2019, VOL. 3, NO. 1, 82–97 https://doi.org/10.1080/24735132.2019.1582741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652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65CB2-2909-4D31-B113-06B587368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.</a:t>
            </a:r>
            <a:endParaRPr lang="fi-FI" dirty="0"/>
          </a:p>
        </p:txBody>
      </p:sp>
      <p:pic>
        <p:nvPicPr>
          <p:cNvPr id="1026" name="Picture 2" descr="Thank You! - Laurel Volunteer Fire Department - Company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1" y="1211035"/>
            <a:ext cx="11860353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0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399682" y="975937"/>
            <a:ext cx="11277600" cy="80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200" b="1" dirty="0" err="1">
                <a:solidFill>
                  <a:schemeClr val="tx1"/>
                </a:solidFill>
                <a:latin typeface="Calibri"/>
                <a:cs typeface="Times New Roman"/>
              </a:rPr>
              <a:t>Исходная</a:t>
            </a:r>
            <a:r>
              <a:rPr lang="kk-KZ" sz="3200" b="1" dirty="0">
                <a:solidFill>
                  <a:schemeClr val="tx1"/>
                </a:solidFill>
                <a:latin typeface="Calibri"/>
                <a:cs typeface="Times New Roman"/>
              </a:rPr>
              <a:t> информация</a:t>
            </a:r>
            <a:r>
              <a:rPr lang="en-US" sz="3200" b="1" dirty="0">
                <a:latin typeface="Calibri"/>
                <a:cs typeface="Times New Roman"/>
              </a:rPr>
              <a:t> </a:t>
            </a:r>
            <a:endParaRPr lang="en-US" sz="3200" dirty="0"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718" y="1784900"/>
            <a:ext cx="10762882" cy="39949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144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b="1" i="1" dirty="0">
                <a:cs typeface="Times New Roman"/>
              </a:rPr>
              <a:t>БОЛЬНИЦА:</a:t>
            </a:r>
          </a:p>
          <a:p>
            <a:pPr marL="9144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dirty="0" err="1">
                <a:cs typeface="Times New Roman"/>
              </a:rPr>
              <a:t>Учебная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больница</a:t>
            </a:r>
            <a:r>
              <a:rPr lang="en-US" sz="1600" dirty="0">
                <a:cs typeface="Times New Roman"/>
              </a:rPr>
              <a:t>, </a:t>
            </a:r>
            <a:r>
              <a:rPr lang="en-US" sz="1600" dirty="0" err="1">
                <a:cs typeface="Times New Roman"/>
              </a:rPr>
              <a:t>расположенная</a:t>
            </a:r>
            <a:r>
              <a:rPr lang="en-US" sz="1600" dirty="0">
                <a:cs typeface="Times New Roman"/>
              </a:rPr>
              <a:t> в </a:t>
            </a:r>
            <a:r>
              <a:rPr lang="en-US" sz="1600" dirty="0" err="1">
                <a:cs typeface="Times New Roman"/>
              </a:rPr>
              <a:t>Роттердаме</a:t>
            </a:r>
            <a:r>
              <a:rPr lang="en-US" sz="1600" dirty="0">
                <a:cs typeface="Times New Roman"/>
              </a:rPr>
              <a:t>, </a:t>
            </a:r>
            <a:r>
              <a:rPr lang="en-US" sz="1600" dirty="0" err="1">
                <a:cs typeface="Times New Roman"/>
              </a:rPr>
              <a:t>Нидерланды</a:t>
            </a:r>
            <a:r>
              <a:rPr lang="en-US" sz="1600" dirty="0">
                <a:cs typeface="Times New Roman"/>
              </a:rPr>
              <a:t>.</a:t>
            </a:r>
          </a:p>
          <a:p>
            <a:pPr marL="9144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dirty="0" err="1">
                <a:cs typeface="Times New Roman"/>
              </a:rPr>
              <a:t>Больница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среднего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размера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на</a:t>
            </a:r>
            <a:r>
              <a:rPr lang="en-US" sz="1600" dirty="0">
                <a:cs typeface="Times New Roman"/>
              </a:rPr>
              <a:t> 600 </a:t>
            </a:r>
            <a:r>
              <a:rPr lang="en-US" sz="1600" dirty="0" err="1">
                <a:cs typeface="Times New Roman"/>
              </a:rPr>
              <a:t>коек</a:t>
            </a:r>
            <a:r>
              <a:rPr lang="en-US" sz="1600" dirty="0">
                <a:cs typeface="Times New Roman"/>
              </a:rPr>
              <a:t> (</a:t>
            </a:r>
            <a:r>
              <a:rPr lang="en-US" sz="1600" dirty="0" err="1">
                <a:cs typeface="Times New Roman"/>
              </a:rPr>
              <a:t>палат</a:t>
            </a:r>
            <a:r>
              <a:rPr lang="en-US" sz="1600" dirty="0">
                <a:cs typeface="Times New Roman"/>
              </a:rPr>
              <a:t>)</a:t>
            </a:r>
          </a:p>
          <a:p>
            <a:pPr marL="9144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dirty="0" err="1">
                <a:cs typeface="Times New Roman"/>
              </a:rPr>
              <a:t>Приблизительно</a:t>
            </a:r>
            <a:r>
              <a:rPr lang="en-US" sz="1600" dirty="0">
                <a:cs typeface="Times New Roman"/>
              </a:rPr>
              <a:t> 500 000 </a:t>
            </a:r>
            <a:r>
              <a:rPr lang="en-US" sz="1600" dirty="0" err="1">
                <a:cs typeface="Times New Roman"/>
              </a:rPr>
              <a:t>пациентов</a:t>
            </a:r>
            <a:r>
              <a:rPr lang="en-US" sz="1600" dirty="0">
                <a:cs typeface="Times New Roman"/>
              </a:rPr>
              <a:t> (</a:t>
            </a:r>
            <a:r>
              <a:rPr lang="en-US" sz="1600" dirty="0" err="1">
                <a:cs typeface="Times New Roman"/>
              </a:rPr>
              <a:t>как</a:t>
            </a:r>
            <a:r>
              <a:rPr lang="en-US" sz="1600" dirty="0">
                <a:cs typeface="Times New Roman"/>
              </a:rPr>
              <a:t> в </a:t>
            </a:r>
            <a:r>
              <a:rPr lang="en-US" sz="1600" dirty="0" err="1">
                <a:cs typeface="Times New Roman"/>
              </a:rPr>
              <a:t>стационаре</a:t>
            </a:r>
            <a:r>
              <a:rPr lang="en-US" sz="1600" dirty="0">
                <a:cs typeface="Times New Roman"/>
              </a:rPr>
              <a:t>, </a:t>
            </a:r>
            <a:r>
              <a:rPr lang="en-US" sz="1600" dirty="0" err="1">
                <a:cs typeface="Times New Roman"/>
              </a:rPr>
              <a:t>так</a:t>
            </a:r>
            <a:r>
              <a:rPr lang="en-US" sz="1600" dirty="0">
                <a:cs typeface="Times New Roman"/>
              </a:rPr>
              <a:t> и в </a:t>
            </a:r>
            <a:r>
              <a:rPr lang="en-US" sz="1600" dirty="0" err="1">
                <a:cs typeface="Times New Roman"/>
              </a:rPr>
              <a:t>амбулаторных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условиях</a:t>
            </a:r>
            <a:r>
              <a:rPr lang="en-US" sz="1600" dirty="0">
                <a:cs typeface="Times New Roman"/>
              </a:rPr>
              <a:t>) и 30 000 </a:t>
            </a:r>
            <a:r>
              <a:rPr lang="en-US" sz="1600" dirty="0" err="1">
                <a:cs typeface="Times New Roman"/>
              </a:rPr>
              <a:t>пациентов</a:t>
            </a:r>
            <a:r>
              <a:rPr lang="en-US" sz="1600" dirty="0">
                <a:cs typeface="Times New Roman"/>
              </a:rPr>
              <a:t> в </a:t>
            </a:r>
            <a:r>
              <a:rPr lang="en-US" sz="1600" dirty="0" err="1">
                <a:cs typeface="Times New Roman"/>
              </a:rPr>
              <a:t>дневных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стационарах</a:t>
            </a:r>
            <a:r>
              <a:rPr lang="en-US" sz="1600" dirty="0">
                <a:cs typeface="Times New Roman"/>
              </a:rPr>
              <a:t>.</a:t>
            </a:r>
          </a:p>
          <a:p>
            <a:pPr marL="9144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dirty="0" err="1">
                <a:cs typeface="Times New Roman"/>
              </a:rPr>
              <a:t>Больница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предоставляет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услуги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от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базовой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помощи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до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ряда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клинических</a:t>
            </a:r>
            <a:r>
              <a:rPr lang="en-US" sz="1600" dirty="0">
                <a:cs typeface="Times New Roman"/>
              </a:rPr>
              <a:t> и </a:t>
            </a:r>
            <a:r>
              <a:rPr lang="en-US" sz="1600" dirty="0" err="1">
                <a:cs typeface="Times New Roman"/>
              </a:rPr>
              <a:t>специальных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функций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для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комплексной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помощи</a:t>
            </a:r>
            <a:r>
              <a:rPr lang="en-US" sz="1600" dirty="0">
                <a:cs typeface="Times New Roman"/>
              </a:rPr>
              <a:t>.</a:t>
            </a:r>
          </a:p>
          <a:p>
            <a:pPr marL="9144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dirty="0" err="1">
                <a:cs typeface="Times New Roman"/>
              </a:rPr>
              <a:t>Это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ведущая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клиническая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больница</a:t>
            </a:r>
            <a:r>
              <a:rPr lang="en-US" sz="1600" dirty="0">
                <a:cs typeface="Times New Roman"/>
              </a:rPr>
              <a:t>, </a:t>
            </a:r>
            <a:r>
              <a:rPr lang="en-US" sz="1600" dirty="0" err="1">
                <a:cs typeface="Times New Roman"/>
              </a:rPr>
              <a:t>которая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проводит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инновационные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исследования</a:t>
            </a:r>
            <a:r>
              <a:rPr lang="en-US" sz="1600" dirty="0">
                <a:cs typeface="Times New Roman"/>
              </a:rPr>
              <a:t>, </a:t>
            </a:r>
            <a:r>
              <a:rPr lang="en-US" sz="1600" dirty="0" err="1">
                <a:cs typeface="Times New Roman"/>
              </a:rPr>
              <a:t>чтобы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оставаться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впереди</a:t>
            </a:r>
            <a:r>
              <a:rPr lang="en-US" sz="1600" dirty="0">
                <a:cs typeface="Times New Roman"/>
              </a:rPr>
              <a:t> в </a:t>
            </a:r>
            <a:r>
              <a:rPr lang="en-US" sz="1600" dirty="0" err="1">
                <a:cs typeface="Times New Roman"/>
              </a:rPr>
              <a:t>своей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специальности</a:t>
            </a:r>
            <a:r>
              <a:rPr lang="en-US" sz="1600" dirty="0">
                <a:cs typeface="Times New Roman"/>
              </a:rPr>
              <a:t>. </a:t>
            </a:r>
            <a:r>
              <a:rPr lang="en-US" sz="1600" dirty="0" err="1">
                <a:cs typeface="Times New Roman"/>
              </a:rPr>
              <a:t>Это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была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одна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из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первых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больниц</a:t>
            </a:r>
            <a:r>
              <a:rPr lang="en-US" sz="1600" dirty="0">
                <a:cs typeface="Times New Roman"/>
              </a:rPr>
              <a:t>, </a:t>
            </a:r>
            <a:r>
              <a:rPr lang="en-US" sz="1600" dirty="0" err="1">
                <a:cs typeface="Times New Roman"/>
              </a:rPr>
              <a:t>принявших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технологические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err="1">
                <a:cs typeface="Times New Roman"/>
              </a:rPr>
              <a:t>инновации</a:t>
            </a:r>
            <a:r>
              <a:rPr lang="en-US" sz="1600" dirty="0">
                <a:cs typeface="Times New Roman"/>
              </a:rPr>
              <a:t> </a:t>
            </a:r>
            <a:r>
              <a:rPr lang="kk-KZ" sz="1600" dirty="0">
                <a:cs typeface="Times New Roman"/>
              </a:rPr>
              <a:t>ВКЭ</a:t>
            </a:r>
            <a:r>
              <a:rPr lang="en-US" sz="1600" dirty="0">
                <a:cs typeface="Times New Roman"/>
              </a:rPr>
              <a:t>.</a:t>
            </a:r>
          </a:p>
          <a:p>
            <a:pPr algn="just"/>
            <a:endParaRPr lang="kk-KZ" sz="1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solidFill>
                  <a:srgbClr val="FF0000"/>
                </a:solidFill>
                <a:cs typeface="Times New Roman"/>
              </a:rPr>
              <a:t>В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качестве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примера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была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выбрана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видеокапсульная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эндоскопия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(</a:t>
            </a:r>
            <a:r>
              <a:rPr lang="kk-KZ" sz="1600" b="1" dirty="0">
                <a:solidFill>
                  <a:srgbClr val="FF0000"/>
                </a:solidFill>
                <a:cs typeface="Times New Roman"/>
              </a:rPr>
              <a:t>ВКЭ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),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поскольку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она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представляет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собой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внедрение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передовых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технологий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с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очевидной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проблемой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низких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результатов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для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пациентов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и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проблемой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разработки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интеграции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в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комплексную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медицинскую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/>
              </a:rPr>
              <a:t>услугу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1"/>
          <p:cNvSpPr txBox="1">
            <a:spLocks/>
          </p:cNvSpPr>
          <p:nvPr/>
        </p:nvSpPr>
        <p:spPr>
          <a:xfrm>
            <a:off x="399682" y="975937"/>
            <a:ext cx="11277600" cy="80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200" b="1" dirty="0" err="1">
                <a:solidFill>
                  <a:schemeClr val="tx1"/>
                </a:solidFill>
                <a:latin typeface="Calibri"/>
                <a:cs typeface="Times New Roman"/>
              </a:rPr>
              <a:t>Исходная</a:t>
            </a:r>
            <a:r>
              <a:rPr lang="kk-KZ" sz="3200" b="1" dirty="0">
                <a:solidFill>
                  <a:schemeClr val="tx1"/>
                </a:solidFill>
                <a:latin typeface="Calibri"/>
                <a:cs typeface="Times New Roman"/>
              </a:rPr>
              <a:t> информация</a:t>
            </a:r>
            <a:r>
              <a:rPr lang="en-US" sz="3200" b="1" dirty="0">
                <a:latin typeface="Calibri"/>
                <a:cs typeface="Times New Roman"/>
              </a:rPr>
              <a:t> </a:t>
            </a:r>
            <a:endParaRPr lang="en-US" sz="3200" dirty="0"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3900" y="1784900"/>
            <a:ext cx="10287000" cy="36225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144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dirty="0" err="1">
                <a:cs typeface="Times New Roman"/>
              </a:rPr>
              <a:t>Теоретические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основы</a:t>
            </a:r>
            <a:endParaRPr lang="en-US" dirty="0">
              <a:cs typeface="Times New Roman"/>
            </a:endParaRPr>
          </a:p>
          <a:p>
            <a:pPr marL="9144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dirty="0" err="1">
                <a:cs typeface="Times New Roman"/>
              </a:rPr>
              <a:t>Исследования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показали</a:t>
            </a:r>
            <a:r>
              <a:rPr lang="en-US" dirty="0">
                <a:cs typeface="Times New Roman"/>
              </a:rPr>
              <a:t>, </a:t>
            </a:r>
            <a:r>
              <a:rPr lang="en-US" dirty="0" err="1">
                <a:cs typeface="Times New Roman"/>
              </a:rPr>
              <a:t>что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при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внедрении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цифровых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инноваций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с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помощью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высокоразвитых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технологий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часто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не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хватает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перспектив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 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пациента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и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услуги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i="1" dirty="0">
                <a:cs typeface="Times New Roman"/>
              </a:rPr>
              <a:t>(</a:t>
            </a:r>
            <a:r>
              <a:rPr lang="en-US" i="1" dirty="0" err="1">
                <a:cs typeface="Times New Roman"/>
              </a:rPr>
              <a:t>Wildevuur</a:t>
            </a:r>
            <a:r>
              <a:rPr lang="en-US" i="1" dirty="0">
                <a:cs typeface="Times New Roman"/>
              </a:rPr>
              <a:t> and </a:t>
            </a:r>
            <a:r>
              <a:rPr lang="en-US" i="1" dirty="0" err="1">
                <a:cs typeface="Times New Roman"/>
              </a:rPr>
              <a:t>Simonse</a:t>
            </a:r>
            <a:r>
              <a:rPr lang="en-US" i="1" dirty="0">
                <a:cs typeface="Times New Roman"/>
              </a:rPr>
              <a:t> 2015).</a:t>
            </a:r>
          </a:p>
          <a:p>
            <a:pPr marL="9144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dirty="0" err="1">
                <a:cs typeface="Times New Roman"/>
              </a:rPr>
              <a:t>Инновации</a:t>
            </a:r>
            <a:r>
              <a:rPr lang="en-US" dirty="0">
                <a:cs typeface="Times New Roman"/>
              </a:rPr>
              <a:t>, </a:t>
            </a:r>
            <a:r>
              <a:rPr lang="en-US" dirty="0" err="1">
                <a:cs typeface="Times New Roman"/>
              </a:rPr>
              <a:t>использующие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цифровые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технологии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здравоохранения</a:t>
            </a:r>
            <a:r>
              <a:rPr lang="en-US" dirty="0">
                <a:cs typeface="Times New Roman"/>
              </a:rPr>
              <a:t>, </a:t>
            </a:r>
            <a:r>
              <a:rPr lang="en-US" dirty="0" err="1">
                <a:cs typeface="Times New Roman"/>
              </a:rPr>
              <a:t>часто</a:t>
            </a:r>
            <a:r>
              <a:rPr lang="en-US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страдают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от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чрезмерного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упора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на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технологические</a:t>
            </a:r>
            <a:r>
              <a:rPr lang="en-US" b="1" dirty="0">
                <a:cs typeface="Times New Roman"/>
              </a:rPr>
              <a:t> и </a:t>
            </a:r>
            <a:r>
              <a:rPr lang="en-US" b="1" dirty="0" err="1">
                <a:cs typeface="Times New Roman"/>
              </a:rPr>
              <a:t>клинические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возможности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без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учета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воздействия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на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пациента</a:t>
            </a:r>
            <a:r>
              <a:rPr lang="en-US" dirty="0">
                <a:cs typeface="Times New Roman"/>
              </a:rPr>
              <a:t>. В </a:t>
            </a:r>
            <a:r>
              <a:rPr lang="en-US" dirty="0" err="1">
                <a:cs typeface="Times New Roman"/>
              </a:rPr>
              <a:t>результате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эти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многообещающие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инновации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приводят</a:t>
            </a:r>
            <a:r>
              <a:rPr lang="en-US" dirty="0">
                <a:cs typeface="Times New Roman"/>
              </a:rPr>
              <a:t> к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низкой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удовлетворенности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пациентов</a:t>
            </a:r>
            <a:r>
              <a:rPr lang="en-US" dirty="0">
                <a:cs typeface="Times New Roman"/>
              </a:rPr>
              <a:t> </a:t>
            </a:r>
            <a:r>
              <a:rPr lang="en-US" i="1" dirty="0">
                <a:cs typeface="Times New Roman"/>
              </a:rPr>
              <a:t>(</a:t>
            </a:r>
            <a:r>
              <a:rPr lang="en-US" i="1" dirty="0" err="1">
                <a:cs typeface="Times New Roman"/>
              </a:rPr>
              <a:t>Wildevuur</a:t>
            </a:r>
            <a:r>
              <a:rPr lang="en-US" i="1" dirty="0">
                <a:cs typeface="Times New Roman"/>
              </a:rPr>
              <a:t> and </a:t>
            </a:r>
            <a:r>
              <a:rPr lang="en-US" i="1" dirty="0" err="1">
                <a:cs typeface="Times New Roman"/>
              </a:rPr>
              <a:t>Simonse</a:t>
            </a:r>
            <a:r>
              <a:rPr lang="en-US" i="1" dirty="0">
                <a:cs typeface="Times New Roman"/>
              </a:rPr>
              <a:t> 2015).</a:t>
            </a:r>
          </a:p>
          <a:p>
            <a:pPr marL="9144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dirty="0" err="1">
                <a:cs typeface="Times New Roman"/>
              </a:rPr>
              <a:t>Интеллектуальные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инновационные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варианты</a:t>
            </a:r>
            <a:r>
              <a:rPr lang="en-US" dirty="0">
                <a:cs typeface="Times New Roman"/>
              </a:rPr>
              <a:t>, </a:t>
            </a:r>
            <a:r>
              <a:rPr lang="en-US" dirty="0" err="1">
                <a:cs typeface="Times New Roman"/>
              </a:rPr>
              <a:t>основанные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на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передовых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мультимедийных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технологиях</a:t>
            </a:r>
            <a:r>
              <a:rPr lang="en-US" dirty="0">
                <a:cs typeface="Times New Roman"/>
              </a:rPr>
              <a:t>, </a:t>
            </a:r>
            <a:r>
              <a:rPr lang="en-US" dirty="0" err="1">
                <a:cs typeface="Times New Roman"/>
              </a:rPr>
              <a:t>прошли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долгие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исследования</a:t>
            </a:r>
            <a:r>
              <a:rPr lang="en-US" dirty="0">
                <a:cs typeface="Times New Roman"/>
              </a:rPr>
              <a:t> и </a:t>
            </a:r>
            <a:r>
              <a:rPr lang="en-US" dirty="0" err="1">
                <a:cs typeface="Times New Roman"/>
              </a:rPr>
              <a:t>разработки</a:t>
            </a:r>
            <a:r>
              <a:rPr lang="en-US" dirty="0">
                <a:cs typeface="Times New Roman"/>
              </a:rPr>
              <a:t>, </a:t>
            </a:r>
            <a:r>
              <a:rPr lang="en-US" dirty="0" err="1">
                <a:cs typeface="Times New Roman"/>
              </a:rPr>
              <a:t>чтобы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достичь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клинически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подтвержденного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состояния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осуществимости</a:t>
            </a:r>
            <a:r>
              <a:rPr lang="en-US" dirty="0">
                <a:cs typeface="Times New Roman"/>
              </a:rPr>
              <a:t>. </a:t>
            </a:r>
            <a:r>
              <a:rPr lang="en-US" dirty="0" err="1">
                <a:cs typeface="Times New Roman"/>
              </a:rPr>
              <a:t>Таким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подходам</a:t>
            </a:r>
            <a:r>
              <a:rPr lang="en-US" dirty="0">
                <a:cs typeface="Times New Roman"/>
              </a:rPr>
              <a:t> в </a:t>
            </a:r>
            <a:r>
              <a:rPr lang="en-US" dirty="0" err="1">
                <a:cs typeface="Times New Roman"/>
              </a:rPr>
              <a:t>области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медицинской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инженерии</a:t>
            </a:r>
            <a:r>
              <a:rPr lang="en-US" dirty="0">
                <a:cs typeface="Times New Roman"/>
              </a:rPr>
              <a:t> с </a:t>
            </a:r>
            <a:r>
              <a:rPr lang="en-US" dirty="0" err="1">
                <a:cs typeface="Times New Roman"/>
              </a:rPr>
              <a:t>использованием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передовых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технологий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часто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не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хватает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взглядов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пациента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и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интегрированного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сервис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/>
              </a:rPr>
              <a:t>дизайна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 </a:t>
            </a:r>
            <a:r>
              <a:rPr lang="en-US" i="1" dirty="0">
                <a:cs typeface="Times New Roman"/>
              </a:rPr>
              <a:t>(Griffioen et al., 2017).</a:t>
            </a:r>
          </a:p>
        </p:txBody>
      </p:sp>
    </p:spTree>
    <p:extLst>
      <p:ext uri="{BB962C8B-B14F-4D97-AF65-F5344CB8AC3E}">
        <p14:creationId xmlns:p14="http://schemas.microsoft.com/office/powerpoint/2010/main" val="3086388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6A168-D2D3-4FA6-85BC-2FF4345EF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fi-FI" dirty="0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399682" y="975937"/>
            <a:ext cx="11277600" cy="80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200" b="1" dirty="0" err="1">
                <a:solidFill>
                  <a:schemeClr val="tx1"/>
                </a:solidFill>
                <a:latin typeface="Calibri"/>
                <a:cs typeface="Times New Roman"/>
              </a:rPr>
              <a:t>Исходная</a:t>
            </a:r>
            <a:r>
              <a:rPr lang="kk-KZ" sz="3200" b="1" dirty="0">
                <a:solidFill>
                  <a:schemeClr val="tx1"/>
                </a:solidFill>
                <a:latin typeface="Calibri"/>
                <a:cs typeface="Times New Roman"/>
              </a:rPr>
              <a:t> информация</a:t>
            </a:r>
            <a:r>
              <a:rPr lang="en-US" sz="3200" b="1" dirty="0">
                <a:latin typeface="Calibri"/>
                <a:cs typeface="Times New Roman"/>
              </a:rPr>
              <a:t> </a:t>
            </a:r>
            <a:endParaRPr lang="en-US" sz="3200" dirty="0"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789" y="1845734"/>
            <a:ext cx="10890422" cy="42780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sz="1600" dirty="0" err="1">
                <a:solidFill>
                  <a:srgbClr val="FF0000"/>
                </a:solidFill>
              </a:rPr>
              <a:t>Ориентация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на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пользователя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была</a:t>
            </a:r>
            <a:r>
              <a:rPr lang="en-US" sz="1600" dirty="0"/>
              <a:t> </a:t>
            </a:r>
            <a:r>
              <a:rPr lang="en-US" sz="1600" dirty="0" err="1"/>
              <a:t>движущей</a:t>
            </a:r>
            <a:r>
              <a:rPr lang="en-US" sz="1600" dirty="0"/>
              <a:t> </a:t>
            </a:r>
            <a:r>
              <a:rPr lang="en-US" sz="1600" dirty="0" err="1"/>
              <a:t>силой</a:t>
            </a:r>
            <a:r>
              <a:rPr lang="en-US" sz="1600" dirty="0"/>
              <a:t> </a:t>
            </a:r>
            <a:r>
              <a:rPr lang="en-US" sz="1600" dirty="0" err="1"/>
              <a:t>дизайна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протяжении</a:t>
            </a:r>
            <a:r>
              <a:rPr lang="en-US" sz="1600" dirty="0"/>
              <a:t> </a:t>
            </a:r>
            <a:r>
              <a:rPr lang="en-US" sz="1600" dirty="0" err="1"/>
              <a:t>многих</a:t>
            </a:r>
            <a:r>
              <a:rPr lang="en-US" sz="1600" dirty="0"/>
              <a:t> </a:t>
            </a:r>
            <a:r>
              <a:rPr lang="en-US" sz="1600" dirty="0" err="1"/>
              <a:t>лет</a:t>
            </a:r>
            <a:r>
              <a:rPr lang="en-US" sz="1600" i="1" dirty="0"/>
              <a:t> (Mitchell 1993; Sanders and Stappers 2012; Newbery 2013).</a:t>
            </a:r>
            <a:endParaRPr lang="en-US" sz="1600" i="1" dirty="0">
              <a:cs typeface="Calibri"/>
            </a:endParaRPr>
          </a:p>
          <a:p>
            <a:pPr algn="just"/>
            <a:endParaRPr lang="en-US" sz="1600" dirty="0">
              <a:cs typeface="Calibri"/>
            </a:endParaRPr>
          </a:p>
          <a:p>
            <a:pPr algn="just"/>
            <a:r>
              <a:rPr lang="en-US" sz="1600" dirty="0"/>
              <a:t>В </a:t>
            </a:r>
            <a:r>
              <a:rPr lang="en-US" sz="1600" dirty="0" err="1"/>
              <a:t>последнее</a:t>
            </a:r>
            <a:r>
              <a:rPr lang="en-US" sz="1600" dirty="0"/>
              <a:t> </a:t>
            </a:r>
            <a:r>
              <a:rPr lang="en-US" sz="1600" dirty="0" err="1"/>
              <a:t>время</a:t>
            </a:r>
            <a:r>
              <a:rPr lang="en-US" sz="1600" dirty="0"/>
              <a:t> </a:t>
            </a:r>
            <a:r>
              <a:rPr lang="en-US" sz="1600" dirty="0" err="1"/>
              <a:t>особое</a:t>
            </a:r>
            <a:r>
              <a:rPr lang="en-US" sz="1600" dirty="0"/>
              <a:t> </a:t>
            </a:r>
            <a:r>
              <a:rPr lang="en-US" sz="1600" dirty="0" err="1"/>
              <a:t>внимание</a:t>
            </a:r>
            <a:r>
              <a:rPr lang="en-US" sz="1600" dirty="0"/>
              <a:t> </a:t>
            </a:r>
            <a:r>
              <a:rPr lang="en-US" sz="1600" dirty="0" err="1"/>
              <a:t>уделялось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опыту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пользователей</a:t>
            </a:r>
            <a:r>
              <a:rPr lang="en-US" sz="1600" dirty="0">
                <a:solidFill>
                  <a:srgbClr val="FF0000"/>
                </a:solidFill>
              </a:rPr>
              <a:t> и </a:t>
            </a:r>
            <a:r>
              <a:rPr lang="en-US" sz="1600" dirty="0" err="1">
                <a:solidFill>
                  <a:srgbClr val="FF0000"/>
                </a:solidFill>
              </a:rPr>
              <a:t>клиентов</a:t>
            </a:r>
            <a:r>
              <a:rPr lang="en-US" sz="1600" dirty="0"/>
              <a:t> в </a:t>
            </a:r>
            <a:r>
              <a:rPr lang="en-US" sz="1600" dirty="0" err="1"/>
              <a:t>связи</a:t>
            </a:r>
            <a:r>
              <a:rPr lang="en-US" sz="1600" dirty="0"/>
              <a:t> с </a:t>
            </a:r>
            <a:r>
              <a:rPr lang="en-US" sz="1600" dirty="0" err="1"/>
              <a:t>предложениями</a:t>
            </a:r>
            <a:r>
              <a:rPr lang="en-US" sz="1600" dirty="0"/>
              <a:t> </a:t>
            </a:r>
            <a:r>
              <a:rPr lang="en-US" sz="1600" dirty="0" err="1"/>
              <a:t>услуг</a:t>
            </a:r>
            <a:r>
              <a:rPr lang="en-US" sz="1600" dirty="0"/>
              <a:t>: </a:t>
            </a:r>
            <a:r>
              <a:rPr lang="en-US" sz="1600" dirty="0" err="1"/>
              <a:t>клиенты</a:t>
            </a:r>
            <a:r>
              <a:rPr lang="en-US" sz="1600" dirty="0"/>
              <a:t> </a:t>
            </a:r>
            <a:r>
              <a:rPr lang="en-US" sz="1600" dirty="0" err="1"/>
              <a:t>взаимодействуют</a:t>
            </a:r>
            <a:r>
              <a:rPr lang="en-US" sz="1600" dirty="0"/>
              <a:t> с </a:t>
            </a:r>
            <a:r>
              <a:rPr lang="en-US" sz="1600" dirty="0" err="1"/>
              <a:t>организациями</a:t>
            </a:r>
            <a:r>
              <a:rPr lang="en-US" sz="1600" dirty="0"/>
              <a:t> </a:t>
            </a:r>
            <a:r>
              <a:rPr lang="en-US" sz="1600" dirty="0" err="1"/>
              <a:t>через</a:t>
            </a:r>
            <a:r>
              <a:rPr lang="en-US" sz="1600" dirty="0"/>
              <a:t> </a:t>
            </a:r>
            <a:r>
              <a:rPr lang="en-US" sz="1600" dirty="0" err="1"/>
              <a:t>множество</a:t>
            </a:r>
            <a:r>
              <a:rPr lang="en-US" sz="1600" dirty="0"/>
              <a:t> </a:t>
            </a:r>
            <a:r>
              <a:rPr lang="en-US" sz="1600" dirty="0" err="1"/>
              <a:t>точек</a:t>
            </a:r>
            <a:r>
              <a:rPr lang="en-US" sz="1600" dirty="0"/>
              <a:t> </a:t>
            </a:r>
            <a:r>
              <a:rPr lang="en-US" sz="1600" dirty="0" err="1"/>
              <a:t>соприкосновения</a:t>
            </a:r>
            <a:r>
              <a:rPr lang="en-US" sz="1600" dirty="0"/>
              <a:t> в </a:t>
            </a:r>
            <a:r>
              <a:rPr lang="en-US" sz="1600" dirty="0" err="1"/>
              <a:t>различных</a:t>
            </a:r>
            <a:r>
              <a:rPr lang="en-US" sz="1600" dirty="0"/>
              <a:t> </a:t>
            </a:r>
            <a:r>
              <a:rPr lang="en-US" sz="1600" dirty="0" err="1"/>
              <a:t>каналах</a:t>
            </a:r>
            <a:r>
              <a:rPr lang="en-US" sz="1600" dirty="0"/>
              <a:t> и </a:t>
            </a:r>
            <a:r>
              <a:rPr lang="en-US" sz="1600" dirty="0" err="1"/>
              <a:t>средствах</a:t>
            </a:r>
            <a:r>
              <a:rPr lang="en-US" sz="1600" dirty="0"/>
              <a:t> </a:t>
            </a:r>
            <a:r>
              <a:rPr lang="en-US" sz="1600" dirty="0" err="1"/>
              <a:t>массовой</a:t>
            </a:r>
            <a:r>
              <a:rPr lang="en-US" sz="1600" dirty="0"/>
              <a:t> </a:t>
            </a:r>
            <a:r>
              <a:rPr lang="en-US" sz="1600" dirty="0" err="1"/>
              <a:t>информации</a:t>
            </a:r>
            <a:r>
              <a:rPr lang="en-US" sz="1600" dirty="0"/>
              <a:t> </a:t>
            </a:r>
            <a:r>
              <a:rPr lang="en-US" sz="1600" i="1" dirty="0"/>
              <a:t>(</a:t>
            </a:r>
            <a:r>
              <a:rPr lang="en-US" sz="1600" i="1" dirty="0" err="1"/>
              <a:t>Zomerdijk</a:t>
            </a:r>
            <a:r>
              <a:rPr lang="en-US" sz="1600" i="1" dirty="0"/>
              <a:t> and Voss 2010; McColl-Kennedy et al.2015; Lemon and Verhoef 2016).</a:t>
            </a:r>
            <a:endParaRPr lang="en-US" sz="1600" i="1" dirty="0">
              <a:cs typeface="Calibri"/>
            </a:endParaRPr>
          </a:p>
          <a:p>
            <a:pPr algn="just"/>
            <a:endParaRPr lang="en-US" sz="1600" dirty="0">
              <a:cs typeface="Calibri"/>
            </a:endParaRPr>
          </a:p>
          <a:p>
            <a:pPr algn="just"/>
            <a:r>
              <a:rPr lang="en-US" sz="1600" dirty="0" err="1">
                <a:solidFill>
                  <a:srgbClr val="FF0000"/>
                </a:solidFill>
              </a:rPr>
              <a:t>Организации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>
                <a:solidFill>
                  <a:srgbClr val="FF0000"/>
                </a:solidFill>
              </a:rPr>
              <a:t>способные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умело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управлять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всем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процессом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>
                <a:solidFill>
                  <a:srgbClr val="FF0000"/>
                </a:solidFill>
              </a:rPr>
              <a:t>оказывают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влияние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на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производительность</a:t>
            </a:r>
            <a:r>
              <a:rPr lang="en-US" sz="1600" dirty="0">
                <a:solidFill>
                  <a:srgbClr val="FF0000"/>
                </a:solidFill>
              </a:rPr>
              <a:t> в </a:t>
            </a:r>
            <a:r>
              <a:rPr lang="en-US" sz="1600" dirty="0" err="1">
                <a:solidFill>
                  <a:srgbClr val="FF0000"/>
                </a:solidFill>
              </a:rPr>
              <a:t>виде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более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высокого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уровня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удовлетворенности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клиентов</a:t>
            </a:r>
            <a:r>
              <a:rPr lang="en-US" sz="1600" dirty="0">
                <a:solidFill>
                  <a:srgbClr val="FF0000"/>
                </a:solidFill>
              </a:rPr>
              <a:t> и </a:t>
            </a:r>
            <a:r>
              <a:rPr lang="en-US" sz="1600" dirty="0" err="1">
                <a:solidFill>
                  <a:srgbClr val="FF0000"/>
                </a:solidFill>
              </a:rPr>
              <a:t>сотрудников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>
                <a:solidFill>
                  <a:srgbClr val="FF0000"/>
                </a:solidFill>
              </a:rPr>
              <a:t>увеличения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доходов</a:t>
            </a:r>
            <a:r>
              <a:rPr lang="en-US" sz="1600" dirty="0">
                <a:solidFill>
                  <a:srgbClr val="FF0000"/>
                </a:solidFill>
              </a:rPr>
              <a:t> и </a:t>
            </a:r>
            <a:r>
              <a:rPr lang="en-US" sz="1600" dirty="0" err="1">
                <a:solidFill>
                  <a:srgbClr val="FF0000"/>
                </a:solidFill>
              </a:rPr>
              <a:t>снижения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затрат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/>
              <a:t>(Rawson et al.2013).</a:t>
            </a:r>
            <a:endParaRPr lang="en-US" sz="1600" i="1" dirty="0">
              <a:cs typeface="Calibri"/>
            </a:endParaRPr>
          </a:p>
          <a:p>
            <a:pPr algn="just"/>
            <a:endParaRPr lang="en-US" sz="1600" dirty="0">
              <a:cs typeface="Calibri"/>
            </a:endParaRPr>
          </a:p>
          <a:p>
            <a:pPr algn="just"/>
            <a:r>
              <a:rPr lang="en-US" sz="1600" dirty="0" err="1"/>
              <a:t>Полезен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комплексный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подход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>
                <a:solidFill>
                  <a:srgbClr val="FF0000"/>
                </a:solidFill>
              </a:rPr>
              <a:t>сочетающий</a:t>
            </a:r>
            <a:r>
              <a:rPr lang="en-US" sz="1600" dirty="0">
                <a:solidFill>
                  <a:srgbClr val="FF0000"/>
                </a:solidFill>
              </a:rPr>
              <a:t> в </a:t>
            </a:r>
            <a:r>
              <a:rPr lang="en-US" sz="1600" dirty="0" err="1">
                <a:solidFill>
                  <a:srgbClr val="FF0000"/>
                </a:solidFill>
              </a:rPr>
              <a:t>себе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перспективу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>
                <a:solidFill>
                  <a:srgbClr val="FF0000"/>
                </a:solidFill>
              </a:rPr>
              <a:t>ориентированную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на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пользователя</a:t>
            </a:r>
            <a:r>
              <a:rPr lang="en-US" sz="1600" dirty="0">
                <a:solidFill>
                  <a:srgbClr val="FF0000"/>
                </a:solidFill>
              </a:rPr>
              <a:t>, и </a:t>
            </a:r>
            <a:r>
              <a:rPr lang="en-US" sz="1600" dirty="0" err="1">
                <a:solidFill>
                  <a:srgbClr val="FF0000"/>
                </a:solidFill>
              </a:rPr>
              <a:t>опыт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оказания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помощи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>
                <a:solidFill>
                  <a:srgbClr val="FF0000"/>
                </a:solidFill>
              </a:rPr>
              <a:t>ориентированный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на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человека</a:t>
            </a:r>
            <a:r>
              <a:rPr lang="en-US" sz="1600" dirty="0"/>
              <a:t>.</a:t>
            </a:r>
            <a:endParaRPr lang="en-US" sz="1600" dirty="0">
              <a:cs typeface="Calibri"/>
            </a:endParaRPr>
          </a:p>
          <a:p>
            <a:pPr algn="just"/>
            <a:endParaRPr lang="en-US" sz="1600" dirty="0">
              <a:cs typeface="Calibri"/>
            </a:endParaRPr>
          </a:p>
          <a:p>
            <a:pPr algn="just"/>
            <a:r>
              <a:rPr lang="en-US" sz="1600" dirty="0" err="1"/>
              <a:t>Дизайн</a:t>
            </a:r>
            <a:r>
              <a:rPr lang="en-US" sz="1600" dirty="0"/>
              <a:t> </a:t>
            </a:r>
            <a:r>
              <a:rPr lang="en-US" sz="1600" dirty="0" err="1"/>
              <a:t>услуг</a:t>
            </a:r>
            <a:r>
              <a:rPr lang="en-US" sz="1600" dirty="0"/>
              <a:t>, </a:t>
            </a:r>
            <a:r>
              <a:rPr lang="en-US" sz="1600" dirty="0" err="1"/>
              <a:t>ориентированный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пользователя</a:t>
            </a:r>
            <a:r>
              <a:rPr lang="en-US" sz="1600" dirty="0"/>
              <a:t>, - </a:t>
            </a:r>
            <a:r>
              <a:rPr lang="en-US" sz="1600" dirty="0" err="1"/>
              <a:t>это</a:t>
            </a:r>
            <a:r>
              <a:rPr lang="en-US" sz="1600" dirty="0"/>
              <a:t> </a:t>
            </a:r>
            <a:r>
              <a:rPr lang="en-US" sz="1600" dirty="0" err="1"/>
              <a:t>такой</a:t>
            </a:r>
            <a:r>
              <a:rPr lang="en-US" sz="1600" dirty="0"/>
              <a:t> </a:t>
            </a:r>
            <a:r>
              <a:rPr lang="en-US" sz="1600" dirty="0" err="1"/>
              <a:t>подход</a:t>
            </a:r>
            <a:r>
              <a:rPr lang="en-US" sz="1600" dirty="0"/>
              <a:t>, </a:t>
            </a:r>
            <a:r>
              <a:rPr lang="en-US" sz="1600" dirty="0" err="1"/>
              <a:t>который</a:t>
            </a:r>
            <a:r>
              <a:rPr lang="en-US" sz="1600" dirty="0"/>
              <a:t> </a:t>
            </a:r>
            <a:r>
              <a:rPr lang="en-US" sz="1600" dirty="0" err="1"/>
              <a:t>может</a:t>
            </a:r>
            <a:r>
              <a:rPr lang="en-US" sz="1600" dirty="0"/>
              <a:t> </a:t>
            </a:r>
            <a:r>
              <a:rPr lang="en-US" sz="1600" dirty="0" err="1"/>
              <a:t>использоваться</a:t>
            </a:r>
            <a:r>
              <a:rPr lang="en-US" sz="1600" dirty="0"/>
              <a:t> </a:t>
            </a:r>
            <a:r>
              <a:rPr lang="en-US" sz="1600" dirty="0" err="1"/>
              <a:t>не</a:t>
            </a:r>
            <a:r>
              <a:rPr lang="en-US" sz="1600" dirty="0"/>
              <a:t> </a:t>
            </a:r>
            <a:r>
              <a:rPr lang="en-US" sz="1600" dirty="0" err="1"/>
              <a:t>только</a:t>
            </a:r>
            <a:r>
              <a:rPr lang="en-US" sz="1600" dirty="0"/>
              <a:t> </a:t>
            </a:r>
            <a:r>
              <a:rPr lang="en-US" sz="1600" dirty="0" err="1"/>
              <a:t>для</a:t>
            </a:r>
            <a:r>
              <a:rPr lang="en-US" sz="1600" dirty="0"/>
              <a:t> </a:t>
            </a:r>
            <a:r>
              <a:rPr lang="en-US" sz="1600" dirty="0" err="1"/>
              <a:t>оказания</a:t>
            </a:r>
            <a:r>
              <a:rPr lang="en-US" sz="1600" dirty="0"/>
              <a:t> </a:t>
            </a:r>
            <a:r>
              <a:rPr lang="en-US" sz="1600" dirty="0" err="1"/>
              <a:t>помощи</a:t>
            </a:r>
            <a:r>
              <a:rPr lang="en-US" sz="1600" dirty="0"/>
              <a:t>, </a:t>
            </a:r>
            <a:r>
              <a:rPr lang="en-US" sz="1600" dirty="0" err="1"/>
              <a:t>ориентированной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человека</a:t>
            </a:r>
            <a:r>
              <a:rPr lang="en-US" sz="1600" dirty="0"/>
              <a:t>, </a:t>
            </a:r>
            <a:r>
              <a:rPr lang="en-US" sz="1600" dirty="0" err="1"/>
              <a:t>но</a:t>
            </a:r>
            <a:r>
              <a:rPr lang="en-US" sz="1600" dirty="0"/>
              <a:t> </a:t>
            </a:r>
            <a:r>
              <a:rPr lang="en-US" sz="1600" dirty="0" err="1"/>
              <a:t>также</a:t>
            </a:r>
            <a:r>
              <a:rPr lang="en-US" sz="1600" dirty="0"/>
              <a:t> </a:t>
            </a:r>
            <a:r>
              <a:rPr lang="en-US" sz="1600" dirty="0" err="1"/>
              <a:t>может</a:t>
            </a:r>
            <a:r>
              <a:rPr lang="en-US" sz="1600" dirty="0"/>
              <a:t> </a:t>
            </a:r>
            <a:r>
              <a:rPr lang="en-US" sz="1600" dirty="0" err="1"/>
              <a:t>определять</a:t>
            </a:r>
            <a:r>
              <a:rPr lang="en-US" sz="1600" dirty="0"/>
              <a:t> </a:t>
            </a:r>
            <a:r>
              <a:rPr lang="en-US" sz="1600" dirty="0" err="1"/>
              <a:t>текущие</a:t>
            </a:r>
            <a:r>
              <a:rPr lang="en-US" sz="1600" dirty="0"/>
              <a:t> </a:t>
            </a:r>
            <a:r>
              <a:rPr lang="en-US" sz="1600" dirty="0" err="1"/>
              <a:t>проблемы</a:t>
            </a:r>
            <a:r>
              <a:rPr lang="en-US" sz="1600" dirty="0"/>
              <a:t> </a:t>
            </a:r>
            <a:r>
              <a:rPr lang="en-US" sz="1600" dirty="0" err="1"/>
              <a:t>для</a:t>
            </a:r>
            <a:r>
              <a:rPr lang="en-US" sz="1600" dirty="0"/>
              <a:t> </a:t>
            </a:r>
            <a:r>
              <a:rPr lang="en-US" sz="1600" dirty="0" err="1"/>
              <a:t>улучшения</a:t>
            </a:r>
            <a:r>
              <a:rPr lang="en-US" sz="1600" dirty="0"/>
              <a:t> </a:t>
            </a:r>
            <a:r>
              <a:rPr lang="en-US" sz="1600" dirty="0" err="1"/>
              <a:t>проектирования</a:t>
            </a:r>
            <a:r>
              <a:rPr lang="en-US" sz="1600" dirty="0"/>
              <a:t> </a:t>
            </a:r>
            <a:r>
              <a:rPr lang="en-US" sz="1600" dirty="0" err="1"/>
              <a:t>путей</a:t>
            </a:r>
            <a:r>
              <a:rPr lang="en-US" sz="1600" dirty="0"/>
              <a:t> и </a:t>
            </a:r>
            <a:r>
              <a:rPr lang="en-US" sz="1600" dirty="0" err="1"/>
              <a:t>предоставления</a:t>
            </a:r>
            <a:r>
              <a:rPr lang="en-US" sz="1600" dirty="0"/>
              <a:t> </a:t>
            </a:r>
            <a:r>
              <a:rPr lang="en-US" sz="1600" dirty="0" err="1"/>
              <a:t>новых</a:t>
            </a:r>
            <a:r>
              <a:rPr lang="en-US" sz="1600" dirty="0"/>
              <a:t> </a:t>
            </a:r>
            <a:r>
              <a:rPr lang="en-US" sz="1600" dirty="0" err="1"/>
              <a:t>услуг</a:t>
            </a:r>
            <a:r>
              <a:rPr lang="en-US" sz="1600" dirty="0"/>
              <a:t> (</a:t>
            </a:r>
            <a:r>
              <a:rPr lang="en-US" sz="1600" i="1" dirty="0"/>
              <a:t>Bate and Robert  2006;</a:t>
            </a:r>
            <a:r>
              <a:rPr lang="en-US" sz="1600" dirty="0"/>
              <a:t> </a:t>
            </a:r>
            <a:r>
              <a:rPr lang="en-US" sz="1600" i="1" dirty="0"/>
              <a:t>Mold, Bowers и Ghattas 2010; </a:t>
            </a:r>
            <a:r>
              <a:rPr lang="en-US" sz="1600" i="1" dirty="0" err="1"/>
              <a:t>Oosterholt</a:t>
            </a:r>
            <a:r>
              <a:rPr lang="en-US" sz="1600" i="1" dirty="0"/>
              <a:t> et al. 2016).</a:t>
            </a:r>
            <a:endParaRPr lang="en-US" sz="16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91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63611" y="898648"/>
            <a:ext cx="11277600" cy="808963"/>
          </a:xfrm>
        </p:spPr>
        <p:txBody>
          <a:bodyPr>
            <a:noAutofit/>
          </a:bodyPr>
          <a:lstStyle/>
          <a:p>
            <a:r>
              <a:rPr lang="kk-KZ" sz="2800" b="1" dirty="0" err="1">
                <a:solidFill>
                  <a:schemeClr val="tx1"/>
                </a:solidFill>
                <a:latin typeface="Calibri"/>
                <a:cs typeface="Calibri"/>
              </a:rPr>
              <a:t>Справочная</a:t>
            </a:r>
            <a:r>
              <a:rPr lang="kk-KZ" sz="2800" b="1" dirty="0">
                <a:solidFill>
                  <a:schemeClr val="tx1"/>
                </a:solidFill>
                <a:latin typeface="Calibri"/>
                <a:cs typeface="Calibri"/>
              </a:rPr>
              <a:t> информация продолжается</a:t>
            </a:r>
            <a:endParaRPr lang="en-US"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270" y="1818613"/>
            <a:ext cx="11277599" cy="26308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1440" indent="-9144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b="1" dirty="0" err="1">
                <a:solidFill>
                  <a:srgbClr val="FF0000"/>
                </a:solidFill>
              </a:rPr>
              <a:t>Карта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путешествия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пациента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marL="91440" indent="-9144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dirty="0" err="1"/>
              <a:t>Один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способов</a:t>
            </a:r>
            <a:r>
              <a:rPr lang="en-US" dirty="0"/>
              <a:t> </a:t>
            </a:r>
            <a:r>
              <a:rPr lang="en-US" dirty="0" err="1"/>
              <a:t>начать</a:t>
            </a:r>
            <a:r>
              <a:rPr lang="en-US" dirty="0"/>
              <a:t> </a:t>
            </a:r>
            <a:r>
              <a:rPr lang="en-US" dirty="0" err="1"/>
              <a:t>разработку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дизайна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услуг</a:t>
            </a:r>
            <a:r>
              <a:rPr lang="en-US" b="1" i="1" dirty="0">
                <a:solidFill>
                  <a:srgbClr val="FF0000"/>
                </a:solidFill>
              </a:rPr>
              <a:t> с </a:t>
            </a:r>
            <a:r>
              <a:rPr lang="en-US" b="1" i="1" dirty="0" err="1">
                <a:solidFill>
                  <a:srgbClr val="FF0000"/>
                </a:solidFill>
              </a:rPr>
              <a:t>точки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зрения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пользователя</a:t>
            </a:r>
            <a:r>
              <a:rPr lang="en-US" dirty="0"/>
              <a:t> -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использовать</a:t>
            </a:r>
            <a:r>
              <a:rPr lang="en-US" dirty="0"/>
              <a:t> </a:t>
            </a:r>
            <a:r>
              <a:rPr lang="en-US" dirty="0" err="1"/>
              <a:t>технику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карты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пути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пользователя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/>
              <a:t>Stickdorn 2012; Boeijen et al. 2014; Kimbell 2014; </a:t>
            </a:r>
            <a:r>
              <a:rPr lang="en-US" i="1" dirty="0" err="1"/>
              <a:t>Monninkhof</a:t>
            </a:r>
            <a:r>
              <a:rPr lang="en-US" i="1" dirty="0"/>
              <a:t> 2016</a:t>
            </a:r>
            <a:r>
              <a:rPr lang="en-US" dirty="0"/>
              <a:t>).</a:t>
            </a:r>
            <a:endParaRPr lang="en-US" dirty="0">
              <a:cs typeface="Calibri"/>
            </a:endParaRPr>
          </a:p>
          <a:p>
            <a:pPr marL="91440" indent="-9144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b="1" i="1" dirty="0" err="1">
                <a:solidFill>
                  <a:srgbClr val="FF0000"/>
                </a:solidFill>
              </a:rPr>
              <a:t>Путешествие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клиента</a:t>
            </a:r>
            <a:r>
              <a:rPr lang="en-US" b="1" i="1" dirty="0">
                <a:solidFill>
                  <a:srgbClr val="FF0000"/>
                </a:solidFill>
              </a:rPr>
              <a:t> -</a:t>
            </a:r>
            <a:r>
              <a:rPr lang="en-US" dirty="0"/>
              <a:t>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графическое</a:t>
            </a:r>
            <a:r>
              <a:rPr lang="en-US" dirty="0"/>
              <a:t> </a:t>
            </a:r>
            <a:r>
              <a:rPr lang="en-US" dirty="0" err="1"/>
              <a:t>представление</a:t>
            </a:r>
            <a:r>
              <a:rPr lang="en-US" dirty="0"/>
              <a:t> </a:t>
            </a:r>
            <a:r>
              <a:rPr lang="en-US" dirty="0" err="1"/>
              <a:t>этапов</a:t>
            </a:r>
            <a:r>
              <a:rPr lang="en-US" dirty="0"/>
              <a:t>, </a:t>
            </a: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проходит</a:t>
            </a:r>
            <a:r>
              <a:rPr lang="en-US" dirty="0"/>
              <a:t> </a:t>
            </a:r>
            <a:r>
              <a:rPr lang="ru-RU" dirty="0"/>
              <a:t>пользователь</a:t>
            </a:r>
            <a:r>
              <a:rPr lang="en-US" dirty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использовании</a:t>
            </a:r>
            <a:r>
              <a:rPr lang="en-US" dirty="0"/>
              <a:t> </a:t>
            </a:r>
            <a:r>
              <a:rPr lang="en-US" dirty="0" err="1"/>
              <a:t>продукта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услуги</a:t>
            </a:r>
            <a:r>
              <a:rPr lang="en-US" dirty="0"/>
              <a:t>, и </a:t>
            </a:r>
            <a:r>
              <a:rPr lang="en-US" dirty="0" err="1"/>
              <a:t>оно</a:t>
            </a:r>
            <a:r>
              <a:rPr lang="en-US" dirty="0"/>
              <a:t> </a:t>
            </a:r>
            <a:r>
              <a:rPr lang="en-US" dirty="0" err="1"/>
              <a:t>облегчает</a:t>
            </a:r>
            <a:r>
              <a:rPr lang="en-US" dirty="0"/>
              <a:t> </a:t>
            </a:r>
            <a:r>
              <a:rPr lang="en-US" dirty="0" err="1"/>
              <a:t>понимание</a:t>
            </a:r>
            <a:r>
              <a:rPr lang="en-US" dirty="0"/>
              <a:t> </a:t>
            </a:r>
            <a:r>
              <a:rPr lang="en-US" dirty="0" err="1"/>
              <a:t>всех</a:t>
            </a:r>
            <a:r>
              <a:rPr lang="en-US" dirty="0"/>
              <a:t> </a:t>
            </a:r>
            <a:r>
              <a:rPr lang="en-US" dirty="0" err="1"/>
              <a:t>этапов</a:t>
            </a:r>
            <a:r>
              <a:rPr lang="en-US" dirty="0"/>
              <a:t> (S</a:t>
            </a:r>
            <a:r>
              <a:rPr lang="en-US" i="1" dirty="0"/>
              <a:t>tickdorn and Sneider 2012; Boeijen et al. 2014; Kimbell 2014</a:t>
            </a:r>
            <a:r>
              <a:rPr lang="en-US" dirty="0"/>
              <a:t>).</a:t>
            </a:r>
            <a:endParaRPr lang="en-US" dirty="0">
              <a:cs typeface="Calibri"/>
            </a:endParaRPr>
          </a:p>
          <a:p>
            <a:pPr marL="91440" indent="-9144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dirty="0" err="1"/>
              <a:t>Знания</a:t>
            </a:r>
            <a:r>
              <a:rPr lang="en-US" dirty="0"/>
              <a:t>, </a:t>
            </a:r>
            <a:r>
              <a:rPr lang="en-US" dirty="0" err="1"/>
              <a:t>полученные</a:t>
            </a:r>
            <a:r>
              <a:rPr lang="en-US" dirty="0"/>
              <a:t> в </a:t>
            </a:r>
            <a:r>
              <a:rPr lang="en-US" dirty="0" err="1"/>
              <a:t>процессе</a:t>
            </a:r>
            <a:r>
              <a:rPr lang="en-US" dirty="0"/>
              <a:t> </a:t>
            </a:r>
            <a:r>
              <a:rPr lang="en-US" dirty="0" err="1"/>
              <a:t>взаимодействия</a:t>
            </a:r>
            <a:r>
              <a:rPr lang="en-US" dirty="0"/>
              <a:t> с</a:t>
            </a:r>
            <a:r>
              <a:rPr lang="ru-RU" dirty="0"/>
              <a:t> </a:t>
            </a:r>
            <a:r>
              <a:rPr lang="ru-RU" dirty="0" err="1"/>
              <a:t>кользователем</a:t>
            </a:r>
            <a:r>
              <a:rPr lang="en-US" dirty="0"/>
              <a:t>, </a:t>
            </a:r>
            <a:r>
              <a:rPr lang="en-US" dirty="0" err="1"/>
              <a:t>могут</a:t>
            </a:r>
            <a:r>
              <a:rPr lang="en-US" dirty="0"/>
              <a:t> </a:t>
            </a:r>
            <a:r>
              <a:rPr lang="en-US" dirty="0" err="1"/>
              <a:t>помочь</a:t>
            </a:r>
            <a:r>
              <a:rPr lang="en-US" dirty="0"/>
              <a:t> </a:t>
            </a:r>
            <a:r>
              <a:rPr lang="en-US" dirty="0" err="1"/>
              <a:t>дизайнеру</a:t>
            </a:r>
            <a:r>
              <a:rPr lang="en-US" dirty="0"/>
              <a:t> </a:t>
            </a:r>
            <a:r>
              <a:rPr lang="en-US" dirty="0" err="1"/>
              <a:t>разрабатывать</a:t>
            </a:r>
            <a:r>
              <a:rPr lang="en-US" dirty="0"/>
              <a:t> </a:t>
            </a:r>
            <a:r>
              <a:rPr lang="en-US" dirty="0" err="1"/>
              <a:t>продукты</a:t>
            </a:r>
            <a:r>
              <a:rPr lang="en-US" dirty="0"/>
              <a:t> и </a:t>
            </a:r>
            <a:r>
              <a:rPr lang="en-US" dirty="0" err="1"/>
              <a:t>услуги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оптимизируют</a:t>
            </a:r>
            <a:r>
              <a:rPr lang="en-US" dirty="0"/>
              <a:t> </a:t>
            </a:r>
            <a:r>
              <a:rPr lang="en-US" dirty="0" err="1"/>
              <a:t>опыт</a:t>
            </a:r>
            <a:r>
              <a:rPr lang="en-US" dirty="0"/>
              <a:t> и </a:t>
            </a:r>
            <a:r>
              <a:rPr lang="en-US" dirty="0" err="1"/>
              <a:t>создают</a:t>
            </a:r>
            <a:r>
              <a:rPr lang="en-US" dirty="0"/>
              <a:t> </a:t>
            </a:r>
            <a:r>
              <a:rPr lang="en-US" dirty="0" err="1"/>
              <a:t>ценность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пользователя</a:t>
            </a:r>
            <a:r>
              <a:rPr lang="en-US" dirty="0"/>
              <a:t>, </a:t>
            </a:r>
            <a:r>
              <a:rPr lang="en-US" dirty="0" err="1"/>
              <a:t>так</a:t>
            </a:r>
            <a:r>
              <a:rPr lang="en-US" dirty="0"/>
              <a:t> и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организации</a:t>
            </a:r>
            <a:r>
              <a:rPr lang="en-US" dirty="0"/>
              <a:t>, </a:t>
            </a:r>
            <a:r>
              <a:rPr lang="en-US" dirty="0" err="1"/>
              <a:t>предоставляющей</a:t>
            </a:r>
            <a:r>
              <a:rPr lang="en-US" dirty="0"/>
              <a:t> </a:t>
            </a:r>
            <a:r>
              <a:rPr lang="en-US" dirty="0" err="1"/>
              <a:t>услугу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751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63610" y="552482"/>
            <a:ext cx="11277600" cy="808963"/>
          </a:xfrm>
        </p:spPr>
        <p:txBody>
          <a:bodyPr>
            <a:normAutofit/>
          </a:bodyPr>
          <a:lstStyle/>
          <a:p>
            <a:r>
              <a:rPr lang="kk-KZ" sz="3200" b="1" dirty="0" err="1">
                <a:solidFill>
                  <a:schemeClr val="tx1"/>
                </a:solidFill>
                <a:latin typeface="Calibri"/>
                <a:cs typeface="Times New Roman"/>
              </a:rPr>
              <a:t>Вопросы</a:t>
            </a:r>
            <a:r>
              <a:rPr lang="kk-KZ" sz="3200" b="1" dirty="0">
                <a:solidFill>
                  <a:schemeClr val="tx1"/>
                </a:solidFill>
                <a:latin typeface="Calibri"/>
                <a:cs typeface="Times New Roman"/>
              </a:rPr>
              <a:t> исследования</a:t>
            </a:r>
            <a:endParaRPr lang="en-US" sz="3200" dirty="0">
              <a:solidFill>
                <a:schemeClr val="tx1"/>
              </a:solidFill>
              <a:latin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7127" y="1837016"/>
            <a:ext cx="10610566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 err="1"/>
              <a:t>Авторы</a:t>
            </a:r>
            <a:r>
              <a:rPr lang="en-US" sz="2000" dirty="0"/>
              <a:t> </a:t>
            </a:r>
            <a:r>
              <a:rPr lang="en-US" sz="2000" dirty="0" err="1"/>
              <a:t>исследуют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технику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путешествия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пациента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для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сервис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дизайна</a:t>
            </a:r>
            <a:r>
              <a:rPr lang="en-US" sz="2000" dirty="0"/>
              <a:t> 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основе</a:t>
            </a:r>
            <a:r>
              <a:rPr lang="en-US" sz="2000" dirty="0"/>
              <a:t> </a:t>
            </a:r>
            <a:r>
              <a:rPr lang="en-US" sz="2000" dirty="0" err="1"/>
              <a:t>индуктивного</a:t>
            </a:r>
            <a:r>
              <a:rPr lang="en-US" sz="2000" dirty="0"/>
              <a:t> </a:t>
            </a:r>
            <a:r>
              <a:rPr lang="en-US" sz="2000" dirty="0" err="1"/>
              <a:t>тематического</a:t>
            </a:r>
            <a:r>
              <a:rPr lang="en-US" sz="2000" dirty="0"/>
              <a:t> </a:t>
            </a:r>
            <a:r>
              <a:rPr lang="en-US" sz="2000" dirty="0" err="1"/>
              <a:t>исследования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описания</a:t>
            </a:r>
            <a:r>
              <a:rPr lang="en-US" sz="2000" dirty="0"/>
              <a:t> </a:t>
            </a:r>
            <a:r>
              <a:rPr lang="en-US" sz="2000" dirty="0" err="1"/>
              <a:t>метода</a:t>
            </a:r>
            <a:r>
              <a:rPr lang="en-US" sz="2000" dirty="0"/>
              <a:t> </a:t>
            </a:r>
            <a:r>
              <a:rPr lang="en-US" sz="2000" dirty="0" err="1"/>
              <a:t>мы</a:t>
            </a:r>
            <a:r>
              <a:rPr lang="en-US" sz="2000" dirty="0"/>
              <a:t> </a:t>
            </a:r>
            <a:r>
              <a:rPr lang="en-US" sz="2000" dirty="0" err="1"/>
              <a:t>задали</a:t>
            </a:r>
            <a:r>
              <a:rPr lang="en-US" sz="2000" dirty="0"/>
              <a:t> </a:t>
            </a:r>
            <a:r>
              <a:rPr lang="en-US" sz="2000" dirty="0" err="1"/>
              <a:t>следующие</a:t>
            </a:r>
            <a:r>
              <a:rPr lang="en-US" sz="2000" dirty="0"/>
              <a:t> </a:t>
            </a:r>
            <a:r>
              <a:rPr lang="en-US" sz="2000" dirty="0" err="1"/>
              <a:t>вопросы</a:t>
            </a:r>
            <a:r>
              <a:rPr lang="en-US" sz="20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  </a:t>
            </a:r>
            <a:r>
              <a:rPr lang="en-US" sz="2000" dirty="0" err="1"/>
              <a:t>Как</a:t>
            </a:r>
            <a:r>
              <a:rPr lang="en-US" sz="2000" dirty="0"/>
              <a:t> </a:t>
            </a:r>
            <a:r>
              <a:rPr lang="en-US" sz="2000" dirty="0" err="1"/>
              <a:t>изучаются</a:t>
            </a:r>
            <a:r>
              <a:rPr lang="en-US" sz="2000" dirty="0"/>
              <a:t> и </a:t>
            </a:r>
            <a:r>
              <a:rPr lang="en-US" sz="2000" dirty="0" err="1"/>
              <a:t>анализируются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точка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зрения</a:t>
            </a:r>
            <a:r>
              <a:rPr lang="en-US" sz="2000" b="1" dirty="0">
                <a:solidFill>
                  <a:srgbClr val="FF0000"/>
                </a:solidFill>
              </a:rPr>
              <a:t> и </a:t>
            </a:r>
            <a:r>
              <a:rPr lang="en-US" sz="2000" b="1" dirty="0" err="1">
                <a:solidFill>
                  <a:srgbClr val="FF0000"/>
                </a:solidFill>
              </a:rPr>
              <a:t>перспективы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пациентов</a:t>
            </a:r>
            <a:r>
              <a:rPr lang="en-US" sz="2000" dirty="0"/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  </a:t>
            </a:r>
            <a:r>
              <a:rPr lang="en-US" sz="2000" dirty="0" err="1"/>
              <a:t>Как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отображается</a:t>
            </a:r>
            <a:r>
              <a:rPr lang="en-US" sz="2000" b="1" dirty="0">
                <a:solidFill>
                  <a:srgbClr val="FF0000"/>
                </a:solidFill>
              </a:rPr>
              <a:t> и </a:t>
            </a:r>
            <a:r>
              <a:rPr lang="en-US" sz="2000" b="1" dirty="0" err="1">
                <a:solidFill>
                  <a:srgbClr val="FF0000"/>
                </a:solidFill>
              </a:rPr>
              <a:t>визуализируется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путешествие</a:t>
            </a:r>
            <a:r>
              <a:rPr lang="en-US" sz="2000" dirty="0"/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  </a:t>
            </a:r>
            <a:r>
              <a:rPr lang="en-US" sz="2000" dirty="0" err="1"/>
              <a:t>Как</a:t>
            </a:r>
            <a:r>
              <a:rPr lang="en-US" sz="2000" dirty="0"/>
              <a:t> </a:t>
            </a:r>
            <a:r>
              <a:rPr lang="en-US" sz="2000" dirty="0" err="1"/>
              <a:t>путешествие</a:t>
            </a:r>
            <a:r>
              <a:rPr lang="en-US" sz="2000" dirty="0"/>
              <a:t> </a:t>
            </a:r>
            <a:r>
              <a:rPr lang="en-US" sz="2000" dirty="0" err="1"/>
              <a:t>связано</a:t>
            </a:r>
            <a:r>
              <a:rPr lang="en-US" sz="2000" dirty="0"/>
              <a:t> с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+mn-lt"/>
                <a:cs typeface="+mn-lt"/>
              </a:rPr>
              <a:t>интегрированным</a:t>
            </a:r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sz="2000" b="1" dirty="0" err="1">
                <a:solidFill>
                  <a:srgbClr val="FF0000"/>
                </a:solidFill>
              </a:rPr>
              <a:t>сервис</a:t>
            </a:r>
            <a:r>
              <a:rPr lang="en-US" sz="2000" b="1" dirty="0">
                <a:solidFill>
                  <a:srgbClr val="FF0000"/>
                </a:solidFill>
              </a:rPr>
              <a:t> </a:t>
            </a:r>
            <a:r>
              <a:rPr lang="en-US" sz="2000" b="1" dirty="0" err="1">
                <a:solidFill>
                  <a:srgbClr val="FF0000"/>
                </a:solidFill>
              </a:rPr>
              <a:t>дизайном</a:t>
            </a:r>
            <a:r>
              <a:rPr lang="en-US" sz="2000" dirty="0"/>
              <a:t>?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Что</a:t>
            </a:r>
            <a:r>
              <a:rPr lang="en-US" sz="2000" dirty="0"/>
              <a:t> </a:t>
            </a:r>
            <a:r>
              <a:rPr lang="en-US" sz="2000" dirty="0" err="1"/>
              <a:t>они</a:t>
            </a:r>
            <a:r>
              <a:rPr lang="en-US" sz="2000" dirty="0"/>
              <a:t> </a:t>
            </a:r>
            <a:r>
              <a:rPr lang="en-US" sz="2000" dirty="0" err="1"/>
              <a:t>хотели</a:t>
            </a:r>
            <a:r>
              <a:rPr lang="en-US" sz="2000" dirty="0"/>
              <a:t> </a:t>
            </a:r>
            <a:r>
              <a:rPr lang="en-US" sz="2000" dirty="0" err="1"/>
              <a:t>сделать</a:t>
            </a:r>
            <a:r>
              <a:rPr lang="en-US" sz="2000" dirty="0"/>
              <a:t>  </a:t>
            </a:r>
            <a:r>
              <a:rPr lang="en-US" sz="2000" dirty="0" err="1">
                <a:solidFill>
                  <a:srgbClr val="000000"/>
                </a:solidFill>
              </a:rPr>
              <a:t>это</a:t>
            </a:r>
            <a:r>
              <a:rPr lang="en-US" sz="2000" dirty="0">
                <a:solidFill>
                  <a:srgbClr val="000000"/>
                </a:solidFill>
              </a:rPr>
              <a:t> </a:t>
            </a:r>
            <a:r>
              <a:rPr lang="en-US" sz="2000" b="1" dirty="0">
                <a:solidFill>
                  <a:srgbClr val="FF0000"/>
                </a:solidFill>
              </a:rPr>
              <a:t>→ УЛУЧШИТЬ УСЛУГИ ДЛЯ БОЛЬНИЦЫ.</a:t>
            </a:r>
            <a:endParaRPr lang="en-US" sz="2000" b="1" dirty="0">
              <a:solidFill>
                <a:srgbClr val="FF0000"/>
              </a:solidFill>
              <a:cs typeface="Calibri"/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→ ВИДЕОКАПСУЛЬНАЯ ЭНДОСКОПИЯ (VCE)</a:t>
            </a:r>
            <a:endParaRPr lang="en-US" sz="2000" b="1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3521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63610" y="569899"/>
            <a:ext cx="11277600" cy="808963"/>
          </a:xfrm>
        </p:spPr>
        <p:txBody>
          <a:bodyPr>
            <a:normAutofit/>
          </a:bodyPr>
          <a:lstStyle/>
          <a:p>
            <a:r>
              <a:rPr lang="kk-KZ" sz="3200" b="1" dirty="0">
                <a:solidFill>
                  <a:schemeClr val="tx1"/>
                </a:solidFill>
                <a:latin typeface="Calibri"/>
                <a:cs typeface="Times New Roman"/>
              </a:rPr>
              <a:t>Дизайн</a:t>
            </a:r>
            <a:endParaRPr lang="en-US" sz="3200" dirty="0">
              <a:solidFill>
                <a:schemeClr val="tx1"/>
              </a:solidFill>
              <a:latin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9353" y="1876727"/>
            <a:ext cx="10541857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000" dirty="0"/>
              <a:t>Был использован </a:t>
            </a:r>
            <a:r>
              <a:rPr lang="ru-RU" sz="2000" b="1" i="1" dirty="0"/>
              <a:t>индуктивный метод тематического исследования</a:t>
            </a:r>
            <a:r>
              <a:rPr lang="ru-RU" sz="2000" b="1" dirty="0"/>
              <a:t> </a:t>
            </a:r>
            <a:r>
              <a:rPr lang="ru-RU" sz="2000" dirty="0"/>
              <a:t>(</a:t>
            </a:r>
            <a:r>
              <a:rPr lang="en-US" sz="2000" i="1" dirty="0"/>
              <a:t>Eisenhardt 1989</a:t>
            </a:r>
            <a:r>
              <a:rPr lang="en-US" sz="2000" dirty="0"/>
              <a:t>). </a:t>
            </a:r>
          </a:p>
          <a:p>
            <a:endParaRPr lang="en-US" sz="2000" b="1" dirty="0"/>
          </a:p>
          <a:p>
            <a:r>
              <a:rPr lang="ru-RU" sz="2000" dirty="0"/>
              <a:t>Мы собрали данные с </a:t>
            </a:r>
            <a:r>
              <a:rPr lang="ru-RU" sz="2000" b="1" dirty="0">
                <a:solidFill>
                  <a:srgbClr val="FF0000"/>
                </a:solidFill>
              </a:rPr>
              <a:t>помощью кабинетного исследования, наблюдений и </a:t>
            </a:r>
            <a:r>
              <a:rPr lang="ru-RU" sz="2000" b="1" dirty="0" err="1">
                <a:solidFill>
                  <a:srgbClr val="FF0000"/>
                </a:solidFill>
              </a:rPr>
              <a:t>полуструктурированных</a:t>
            </a:r>
            <a:r>
              <a:rPr lang="ru-RU" sz="2000" b="1" dirty="0">
                <a:solidFill>
                  <a:srgbClr val="FF0000"/>
                </a:solidFill>
              </a:rPr>
              <a:t> интервью,</a:t>
            </a:r>
            <a:r>
              <a:rPr lang="ru-RU" sz="2000" dirty="0"/>
              <a:t> и данные были собраны (3 месяца лета 2017 г.).</a:t>
            </a:r>
            <a:endParaRPr lang="en-GB" sz="2000" dirty="0"/>
          </a:p>
          <a:p>
            <a:endParaRPr lang="ru-RU" sz="2000" dirty="0"/>
          </a:p>
          <a:p>
            <a:r>
              <a:rPr lang="ru-RU" sz="2000" dirty="0"/>
              <a:t>Интервью использовались для получения глубокого понимания чувств пациентов. Это дало уникальную информацию, так как у интервьюеров была возможность отреагировать на ответы и изучить их глубже (</a:t>
            </a:r>
            <a:r>
              <a:rPr lang="en-US" sz="2000" i="1" dirty="0"/>
              <a:t>Sanders and Stappers 2012</a:t>
            </a:r>
            <a:r>
              <a:rPr lang="ru-RU" sz="2000" dirty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195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9107" y="435879"/>
            <a:ext cx="11277600" cy="808963"/>
          </a:xfrm>
        </p:spPr>
        <p:txBody>
          <a:bodyPr>
            <a:normAutofit/>
          </a:bodyPr>
          <a:lstStyle/>
          <a:p>
            <a:r>
              <a:rPr lang="kk-KZ" sz="3600" b="1" dirty="0">
                <a:solidFill>
                  <a:schemeClr val="tx1"/>
                </a:solidFill>
                <a:latin typeface="Calibri"/>
                <a:cs typeface="Times New Roman"/>
              </a:rPr>
              <a:t>Метод</a:t>
            </a:r>
            <a:endParaRPr lang="en-US" sz="3600" dirty="0">
              <a:solidFill>
                <a:schemeClr val="tx1"/>
              </a:solidFill>
              <a:latin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50" y="1807634"/>
            <a:ext cx="10325100" cy="30469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Выборка</a:t>
            </a:r>
            <a:r>
              <a:rPr lang="en-US" sz="1600" dirty="0"/>
              <a:t> </a:t>
            </a:r>
            <a:r>
              <a:rPr lang="en-US" sz="1600" dirty="0" err="1"/>
              <a:t>исследования</a:t>
            </a:r>
            <a:r>
              <a:rPr lang="en-US" sz="1600" dirty="0"/>
              <a:t> </a:t>
            </a:r>
            <a:r>
              <a:rPr lang="en-US" sz="1600" dirty="0" err="1"/>
              <a:t>включает</a:t>
            </a:r>
            <a:r>
              <a:rPr lang="en-US" sz="1600" dirty="0"/>
              <a:t> </a:t>
            </a:r>
            <a:r>
              <a:rPr lang="en-US" sz="1600" b="1" i="1" dirty="0">
                <a:solidFill>
                  <a:srgbClr val="FF0000"/>
                </a:solidFill>
              </a:rPr>
              <a:t>11 </a:t>
            </a:r>
            <a:r>
              <a:rPr lang="en-US" sz="1600" b="1" i="1" dirty="0" err="1">
                <a:solidFill>
                  <a:srgbClr val="FF0000"/>
                </a:solidFill>
              </a:rPr>
              <a:t>пациентов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для</a:t>
            </a:r>
            <a:r>
              <a:rPr lang="en-US" sz="1600" dirty="0"/>
              <a:t> </a:t>
            </a:r>
            <a:r>
              <a:rPr lang="en-US" sz="1600" dirty="0" err="1"/>
              <a:t>анализа</a:t>
            </a:r>
            <a:r>
              <a:rPr lang="en-US" sz="1600" dirty="0"/>
              <a:t> и </a:t>
            </a:r>
            <a:r>
              <a:rPr lang="en-US" sz="1600" dirty="0" err="1"/>
              <a:t>планирования</a:t>
            </a:r>
            <a:r>
              <a:rPr lang="en-US" sz="1600" dirty="0"/>
              <a:t> </a:t>
            </a:r>
            <a:r>
              <a:rPr lang="en-US" sz="1600" dirty="0" err="1"/>
              <a:t>путешествий</a:t>
            </a:r>
            <a:r>
              <a:rPr lang="en-US" sz="1600" dirty="0"/>
              <a:t>.</a:t>
            </a:r>
            <a:endParaRPr lang="en-US" sz="1600" dirty="0">
              <a:cs typeface="Calibri"/>
            </a:endParaRPr>
          </a:p>
          <a:p>
            <a:endParaRPr lang="en-US" sz="1600" dirty="0"/>
          </a:p>
          <a:p>
            <a:r>
              <a:rPr lang="en-US" sz="1600" dirty="0" err="1"/>
              <a:t>Каждая</a:t>
            </a:r>
            <a:r>
              <a:rPr lang="en-US" sz="1600" dirty="0"/>
              <a:t> </a:t>
            </a:r>
            <a:r>
              <a:rPr lang="en-US" sz="1600" dirty="0" err="1"/>
              <a:t>точка</a:t>
            </a:r>
            <a:r>
              <a:rPr lang="en-US" sz="1600" dirty="0"/>
              <a:t> </a:t>
            </a:r>
            <a:r>
              <a:rPr lang="en-US" sz="1600" dirty="0" err="1"/>
              <a:t>зрения</a:t>
            </a:r>
            <a:r>
              <a:rPr lang="en-US" sz="1600" dirty="0"/>
              <a:t> </a:t>
            </a:r>
            <a:r>
              <a:rPr lang="en-US" sz="1600" dirty="0" err="1"/>
              <a:t>пациента</a:t>
            </a:r>
            <a:r>
              <a:rPr lang="en-US" sz="1600" dirty="0"/>
              <a:t> </a:t>
            </a:r>
            <a:r>
              <a:rPr lang="en-US" sz="1600" dirty="0" err="1"/>
              <a:t>способствует</a:t>
            </a:r>
            <a:r>
              <a:rPr lang="en-US" sz="1600" dirty="0"/>
              <a:t> </a:t>
            </a:r>
            <a:r>
              <a:rPr lang="en-US" sz="1600" dirty="0" err="1"/>
              <a:t>лучшему</a:t>
            </a:r>
            <a:r>
              <a:rPr lang="en-US" sz="1600" dirty="0"/>
              <a:t> </a:t>
            </a:r>
            <a:r>
              <a:rPr lang="en-US" sz="1600" dirty="0" err="1"/>
              <a:t>пониманию</a:t>
            </a:r>
            <a:r>
              <a:rPr lang="en-US" sz="1600" dirty="0"/>
              <a:t> и </a:t>
            </a:r>
            <a:r>
              <a:rPr lang="en-US" sz="1600" dirty="0" err="1"/>
              <a:t>раскрытию</a:t>
            </a:r>
            <a:r>
              <a:rPr lang="en-US" sz="1600" dirty="0"/>
              <a:t> </a:t>
            </a:r>
            <a:r>
              <a:rPr lang="en-US" sz="1600" dirty="0" err="1"/>
              <a:t>аспектов</a:t>
            </a:r>
            <a:r>
              <a:rPr lang="en-US" sz="1600" dirty="0"/>
              <a:t> </a:t>
            </a:r>
            <a:r>
              <a:rPr lang="en-US" sz="1600" dirty="0" err="1"/>
              <a:t>или</a:t>
            </a:r>
            <a:r>
              <a:rPr lang="en-US" sz="1600" dirty="0"/>
              <a:t> </a:t>
            </a:r>
            <a:r>
              <a:rPr lang="en-US" sz="1600" dirty="0" err="1"/>
              <a:t>либо</a:t>
            </a:r>
            <a:r>
              <a:rPr lang="en-US" sz="1600" dirty="0"/>
              <a:t> </a:t>
            </a:r>
            <a:r>
              <a:rPr lang="en-US" sz="1600" dirty="0" err="1"/>
              <a:t>подтверждает</a:t>
            </a:r>
            <a:r>
              <a:rPr lang="en-US" sz="1600" dirty="0"/>
              <a:t>, </a:t>
            </a:r>
            <a:r>
              <a:rPr lang="en-US" sz="1600" dirty="0" err="1"/>
              <a:t>либо</a:t>
            </a:r>
            <a:r>
              <a:rPr lang="en-US" sz="1600" dirty="0"/>
              <a:t> </a:t>
            </a:r>
            <a:r>
              <a:rPr lang="en-US" sz="1600" dirty="0" err="1"/>
              <a:t>опровергает</a:t>
            </a:r>
            <a:r>
              <a:rPr lang="en-US" sz="1600" dirty="0"/>
              <a:t> </a:t>
            </a:r>
            <a:r>
              <a:rPr lang="en-US" sz="1600" dirty="0" err="1"/>
              <a:t>элементы</a:t>
            </a:r>
            <a:r>
              <a:rPr lang="en-US" sz="1600" dirty="0"/>
              <a:t> </a:t>
            </a:r>
            <a:r>
              <a:rPr lang="en-US" sz="1600" dirty="0" err="1"/>
              <a:t>опыта</a:t>
            </a:r>
            <a:r>
              <a:rPr lang="en-US" sz="1600" dirty="0"/>
              <a:t> </a:t>
            </a:r>
            <a:r>
              <a:rPr lang="en-US" sz="1600" dirty="0" err="1"/>
              <a:t>обслуживания</a:t>
            </a:r>
            <a:r>
              <a:rPr lang="en-US" sz="1600" dirty="0"/>
              <a:t>, </a:t>
            </a:r>
            <a:r>
              <a:rPr lang="en-US" sz="1600" dirty="0" err="1"/>
              <a:t>возникающие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нескольких</a:t>
            </a:r>
            <a:r>
              <a:rPr lang="en-US" sz="1600" dirty="0"/>
              <a:t> </a:t>
            </a:r>
            <a:r>
              <a:rPr lang="en-US" sz="1600" dirty="0" err="1"/>
              <a:t>уровнях</a:t>
            </a:r>
            <a:r>
              <a:rPr lang="en-US" sz="1600" dirty="0"/>
              <a:t>. </a:t>
            </a:r>
            <a:r>
              <a:rPr lang="en-US" sz="1600" dirty="0" err="1"/>
              <a:t>Были</a:t>
            </a:r>
            <a:r>
              <a:rPr lang="en-US" sz="1600" dirty="0"/>
              <a:t> </a:t>
            </a:r>
            <a:r>
              <a:rPr lang="en-US" sz="1600" dirty="0" err="1"/>
              <a:t>включены</a:t>
            </a:r>
            <a:r>
              <a:rPr lang="en-US" sz="1600" dirty="0"/>
              <a:t> </a:t>
            </a:r>
            <a:r>
              <a:rPr lang="en-US" sz="1600" dirty="0" err="1"/>
              <a:t>пациенты</a:t>
            </a:r>
            <a:r>
              <a:rPr lang="en-US" sz="1600" dirty="0"/>
              <a:t>:</a:t>
            </a:r>
            <a:endParaRPr lang="en-US" sz="1600" dirty="0">
              <a:cs typeface="Calibri"/>
            </a:endParaRPr>
          </a:p>
          <a:p>
            <a:endParaRPr lang="en-US" sz="1600" dirty="0"/>
          </a:p>
          <a:p>
            <a:r>
              <a:rPr lang="en-US" sz="1600" dirty="0"/>
              <a:t>1. </a:t>
            </a:r>
            <a:r>
              <a:rPr lang="en-US" sz="1600" dirty="0" err="1"/>
              <a:t>Доступен</a:t>
            </a:r>
            <a:r>
              <a:rPr lang="en-US" sz="1600" dirty="0"/>
              <a:t> в </a:t>
            </a:r>
            <a:r>
              <a:rPr lang="en-US" sz="1600" dirty="0" err="1"/>
              <a:t>станционаре</a:t>
            </a:r>
            <a:r>
              <a:rPr lang="en-US" sz="1600" dirty="0"/>
              <a:t> и </a:t>
            </a:r>
            <a:r>
              <a:rPr lang="en-US" sz="1600" dirty="0" err="1"/>
              <a:t>участие</a:t>
            </a:r>
            <a:r>
              <a:rPr lang="en-US" sz="1600" dirty="0"/>
              <a:t> </a:t>
            </a:r>
            <a:r>
              <a:rPr lang="en-US" sz="1600" dirty="0" err="1"/>
              <a:t>как</a:t>
            </a:r>
            <a:r>
              <a:rPr lang="en-US" sz="1600" dirty="0"/>
              <a:t> </a:t>
            </a:r>
            <a:r>
              <a:rPr lang="en-US" sz="1600" dirty="0" err="1"/>
              <a:t>волонтера</a:t>
            </a:r>
            <a:endParaRPr lang="en-US" sz="1600" dirty="0">
              <a:cs typeface="Calibri"/>
            </a:endParaRPr>
          </a:p>
          <a:p>
            <a:r>
              <a:rPr lang="en-US" sz="1600" dirty="0"/>
              <a:t>2. </a:t>
            </a:r>
            <a:r>
              <a:rPr lang="en-US" sz="1600" dirty="0" err="1"/>
              <a:t>Стандартный</a:t>
            </a:r>
            <a:r>
              <a:rPr lang="en-US" sz="1600" dirty="0"/>
              <a:t> </a:t>
            </a:r>
            <a:r>
              <a:rPr lang="kk-KZ" sz="1600" dirty="0"/>
              <a:t>ВКЭ</a:t>
            </a:r>
            <a:r>
              <a:rPr lang="en-US" sz="1600" dirty="0"/>
              <a:t>, </a:t>
            </a:r>
            <a:r>
              <a:rPr lang="en-US" sz="1600" dirty="0" err="1"/>
              <a:t>неклинический</a:t>
            </a:r>
            <a:r>
              <a:rPr lang="en-US" sz="1600" dirty="0"/>
              <a:t> </a:t>
            </a:r>
            <a:r>
              <a:rPr lang="en-US" sz="1600" dirty="0" err="1"/>
              <a:t>пациент</a:t>
            </a:r>
            <a:r>
              <a:rPr lang="en-US" sz="1600" dirty="0"/>
              <a:t>.</a:t>
            </a:r>
            <a:endParaRPr lang="en-US" sz="1600" dirty="0">
              <a:cs typeface="Calibri"/>
            </a:endParaRPr>
          </a:p>
          <a:p>
            <a:r>
              <a:rPr lang="en-US" sz="1600" dirty="0"/>
              <a:t>3. </a:t>
            </a:r>
            <a:r>
              <a:rPr lang="en-US" sz="1600" dirty="0" err="1"/>
              <a:t>Взрослый</a:t>
            </a:r>
            <a:r>
              <a:rPr lang="en-US" sz="1600" dirty="0"/>
              <a:t> (21–80 </a:t>
            </a:r>
            <a:r>
              <a:rPr lang="en-US" sz="1600" dirty="0" err="1"/>
              <a:t>лет</a:t>
            </a:r>
            <a:r>
              <a:rPr lang="en-US" sz="1600" dirty="0"/>
              <a:t>).</a:t>
            </a:r>
            <a:endParaRPr lang="en-US" sz="1600" dirty="0">
              <a:cs typeface="Calibri"/>
            </a:endParaRPr>
          </a:p>
          <a:p>
            <a:r>
              <a:rPr lang="en-US" sz="1600" dirty="0"/>
              <a:t>4. </a:t>
            </a:r>
            <a:r>
              <a:rPr lang="en-US" sz="1600" dirty="0" err="1"/>
              <a:t>Лечение</a:t>
            </a:r>
            <a:r>
              <a:rPr lang="en-US" sz="1600" dirty="0"/>
              <a:t> в </a:t>
            </a:r>
            <a:r>
              <a:rPr lang="en-US" sz="1600" dirty="0" err="1"/>
              <a:t>стационаре</a:t>
            </a:r>
            <a:r>
              <a:rPr lang="en-US" sz="1600" dirty="0"/>
              <a:t>.</a:t>
            </a:r>
            <a:endParaRPr lang="en-US" sz="1600" dirty="0">
              <a:cs typeface="Calibri"/>
            </a:endParaRPr>
          </a:p>
          <a:p>
            <a:endParaRPr lang="en-US" sz="1600" dirty="0"/>
          </a:p>
          <a:p>
            <a:r>
              <a:rPr lang="en-US" sz="1600" dirty="0" err="1"/>
              <a:t>Интервью</a:t>
            </a:r>
            <a:r>
              <a:rPr lang="en-US" sz="1600" dirty="0"/>
              <a:t> </a:t>
            </a:r>
            <a:r>
              <a:rPr lang="en-US" sz="1600" dirty="0" err="1"/>
              <a:t>проводились</a:t>
            </a:r>
            <a:r>
              <a:rPr lang="en-US" sz="1600" dirty="0"/>
              <a:t> </a:t>
            </a:r>
            <a:r>
              <a:rPr lang="en-US" sz="1600" dirty="0" err="1"/>
              <a:t>до</a:t>
            </a:r>
            <a:r>
              <a:rPr lang="en-US" sz="1600" dirty="0"/>
              <a:t> и </a:t>
            </a:r>
            <a:r>
              <a:rPr lang="en-US" sz="1600" dirty="0" err="1"/>
              <a:t>после</a:t>
            </a:r>
            <a:r>
              <a:rPr lang="en-US" sz="1600" dirty="0"/>
              <a:t> </a:t>
            </a:r>
            <a:r>
              <a:rPr lang="kk-KZ" sz="1600" dirty="0"/>
              <a:t>ВКЭ</a:t>
            </a:r>
            <a:r>
              <a:rPr lang="en-US" sz="1600" dirty="0"/>
              <a:t> (</a:t>
            </a: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электронной</a:t>
            </a:r>
            <a:r>
              <a:rPr lang="en-US" sz="1600" dirty="0"/>
              <a:t> </a:t>
            </a:r>
            <a:r>
              <a:rPr lang="en-US" sz="1600" dirty="0" err="1"/>
              <a:t>почте</a:t>
            </a:r>
            <a:r>
              <a:rPr lang="en-US" sz="1600" dirty="0"/>
              <a:t> и </a:t>
            </a:r>
            <a:r>
              <a:rPr lang="en-US" sz="1600" dirty="0" err="1"/>
              <a:t>лицом</a:t>
            </a:r>
            <a:r>
              <a:rPr lang="en-US" sz="1600" dirty="0"/>
              <a:t> к </a:t>
            </a:r>
            <a:r>
              <a:rPr lang="en-US" sz="1600" dirty="0" err="1"/>
              <a:t>лицу</a:t>
            </a:r>
            <a:r>
              <a:rPr lang="en-US" sz="1600" dirty="0"/>
              <a:t>)</a:t>
            </a:r>
            <a:endParaRPr lang="en-US" sz="1600" dirty="0">
              <a:cs typeface="Calibri"/>
            </a:endParaRPr>
          </a:p>
          <a:p>
            <a:r>
              <a:rPr lang="en-US" sz="1600" dirty="0" err="1"/>
              <a:t>Также</a:t>
            </a:r>
            <a:r>
              <a:rPr lang="en-US" sz="1600" dirty="0"/>
              <a:t> </a:t>
            </a:r>
            <a:r>
              <a:rPr lang="en-US" sz="1600" b="1" i="1" dirty="0" err="1"/>
              <a:t>профессионалы</a:t>
            </a:r>
            <a:r>
              <a:rPr lang="en-US" sz="1600" b="1" i="1" dirty="0"/>
              <a:t>, </a:t>
            </a:r>
            <a:r>
              <a:rPr lang="en-US" sz="1600" b="1" i="1" dirty="0" err="1"/>
              <a:t>медсестры</a:t>
            </a:r>
            <a:r>
              <a:rPr lang="en-US" sz="1600" b="1" i="1" dirty="0"/>
              <a:t>, </a:t>
            </a:r>
            <a:r>
              <a:rPr lang="en-US" sz="1600" b="1" i="1" dirty="0" err="1"/>
              <a:t>лидер</a:t>
            </a:r>
            <a:r>
              <a:rPr lang="en-US" sz="1600" b="1" i="1" dirty="0"/>
              <a:t>  </a:t>
            </a:r>
            <a:r>
              <a:rPr lang="en-US" sz="1600" b="1" i="1" dirty="0" err="1"/>
              <a:t>команды</a:t>
            </a:r>
            <a:r>
              <a:rPr lang="en-US" sz="1600" b="1" i="1" dirty="0"/>
              <a:t>, </a:t>
            </a:r>
            <a:r>
              <a:rPr lang="en-US" sz="1600" b="1" i="1" dirty="0" err="1"/>
              <a:t>гастроэнтеролог</a:t>
            </a:r>
            <a:r>
              <a:rPr lang="en-US" sz="1600" b="1" i="1" dirty="0"/>
              <a:t>.</a:t>
            </a:r>
            <a:endParaRPr lang="en-US" sz="1600" b="1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12457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yvinė">
  <a:themeElements>
    <a:clrScheme name="Retrospektyvinė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yvinė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yvinė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emplate" id="{F52BAE4A-3757-4BB5-BC6D-16B0C296CE13}" vid="{3F6DFB22-61F0-4797-B00A-C0AFD3CE9603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</Template>
  <TotalTime>2828</TotalTime>
  <Words>1872</Words>
  <Application>Microsoft Macintosh PowerPoint</Application>
  <PresentationFormat>Широкоэкранный</PresentationFormat>
  <Paragraphs>151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Calibri</vt:lpstr>
      <vt:lpstr>Calibri Light</vt:lpstr>
      <vt:lpstr>Wingdings</vt:lpstr>
      <vt:lpstr>Retrospektyvinė</vt:lpstr>
      <vt:lpstr>Презентация PowerPoint</vt:lpstr>
      <vt:lpstr>Сегодня</vt:lpstr>
      <vt:lpstr>Презентация PowerPoint</vt:lpstr>
      <vt:lpstr>Презентация PowerPoint</vt:lpstr>
      <vt:lpstr>Презентация PowerPoint</vt:lpstr>
      <vt:lpstr>Справочная информация продолжается</vt:lpstr>
      <vt:lpstr>Вопросы исследования</vt:lpstr>
      <vt:lpstr>Дизайн</vt:lpstr>
      <vt:lpstr>Метод</vt:lpstr>
      <vt:lpstr>Результаты</vt:lpstr>
      <vt:lpstr>Результаты: метод путешествия пациента</vt:lpstr>
      <vt:lpstr>Результаты: метод путешествия пациента</vt:lpstr>
      <vt:lpstr>Проанализировать систему услуг по уходу: кабинетное исследование</vt:lpstr>
      <vt:lpstr>Испытайте путешествие сами, понаблюдайте и зарисуйте его</vt:lpstr>
      <vt:lpstr>Со-разработайте путешествие пациента</vt:lpstr>
      <vt:lpstr>Оцените путь пациента для проектирования интегрированных услуг</vt:lpstr>
      <vt:lpstr>Рефлексия  - Обсуждение</vt:lpstr>
      <vt:lpstr>Ограничения</vt:lpstr>
      <vt:lpstr>Следующий шаг</vt:lpstr>
      <vt:lpstr>Ссылки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[TITLE]</dc:title>
  <dc:creator>Enrika Morkienė</dc:creator>
  <cp:lastModifiedBy>Қуаныш Жұлдыз</cp:lastModifiedBy>
  <cp:revision>776</cp:revision>
  <dcterms:created xsi:type="dcterms:W3CDTF">2021-02-03T14:20:44Z</dcterms:created>
  <dcterms:modified xsi:type="dcterms:W3CDTF">2023-01-10T15:57:13Z</dcterms:modified>
</cp:coreProperties>
</file>