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256" r:id="rId2"/>
    <p:sldId id="257" r:id="rId3"/>
    <p:sldId id="275" r:id="rId4"/>
    <p:sldId id="258" r:id="rId5"/>
    <p:sldId id="276" r:id="rId6"/>
    <p:sldId id="262" r:id="rId7"/>
    <p:sldId id="277" r:id="rId8"/>
    <p:sldId id="267" r:id="rId9"/>
    <p:sldId id="278" r:id="rId10"/>
    <p:sldId id="268" r:id="rId11"/>
    <p:sldId id="279" r:id="rId12"/>
    <p:sldId id="259" r:id="rId13"/>
    <p:sldId id="280" r:id="rId14"/>
    <p:sldId id="263" r:id="rId15"/>
    <p:sldId id="281" r:id="rId16"/>
    <p:sldId id="269" r:id="rId17"/>
    <p:sldId id="265" r:id="rId18"/>
    <p:sldId id="282" r:id="rId19"/>
    <p:sldId id="261" r:id="rId20"/>
    <p:sldId id="283" r:id="rId21"/>
    <p:sldId id="270" r:id="rId22"/>
    <p:sldId id="264" r:id="rId23"/>
    <p:sldId id="284" r:id="rId24"/>
    <p:sldId id="266" r:id="rId25"/>
    <p:sldId id="285" r:id="rId26"/>
    <p:sldId id="271" r:id="rId27"/>
    <p:sldId id="286" r:id="rId28"/>
    <p:sldId id="272" r:id="rId29"/>
    <p:sldId id="287" r:id="rId30"/>
    <p:sldId id="273" r:id="rId31"/>
    <p:sldId id="288" r:id="rId32"/>
    <p:sldId id="274"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2381" autoAdjust="0"/>
    <p:restoredTop sz="93973" autoAdjust="0"/>
  </p:normalViewPr>
  <p:slideViewPr>
    <p:cSldViewPr snapToGrid="0">
      <p:cViewPr varScale="1">
        <p:scale>
          <a:sx n="49" d="100"/>
          <a:sy n="49" d="100"/>
        </p:scale>
        <p:origin x="176" y="9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DDFAA0-CEC2-AC48-8C33-873C644764B2}" type="datetimeFigureOut">
              <a:rPr lang="en-US" smtClean="0"/>
              <a:t>1/6/23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1F7B33-18E3-824A-95A2-F6908E80BBC4}" type="slidenum">
              <a:rPr lang="en-US" smtClean="0"/>
              <a:t>‹#›</a:t>
            </a:fld>
            <a:endParaRPr lang="en-US"/>
          </a:p>
        </p:txBody>
      </p:sp>
    </p:spTree>
    <p:extLst>
      <p:ext uri="{BB962C8B-B14F-4D97-AF65-F5344CB8AC3E}">
        <p14:creationId xmlns:p14="http://schemas.microsoft.com/office/powerpoint/2010/main" val="11160567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1F7B33-18E3-824A-95A2-F6908E80BBC4}" type="slidenum">
              <a:rPr lang="en-US" smtClean="0"/>
              <a:t>24</a:t>
            </a:fld>
            <a:endParaRPr lang="en-US"/>
          </a:p>
        </p:txBody>
      </p:sp>
    </p:spTree>
    <p:extLst>
      <p:ext uri="{BB962C8B-B14F-4D97-AF65-F5344CB8AC3E}">
        <p14:creationId xmlns:p14="http://schemas.microsoft.com/office/powerpoint/2010/main" val="37271859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1F7B33-18E3-824A-95A2-F6908E80BBC4}" type="slidenum">
              <a:rPr lang="en-US" smtClean="0"/>
              <a:t>25</a:t>
            </a:fld>
            <a:endParaRPr lang="en-US"/>
          </a:p>
        </p:txBody>
      </p:sp>
    </p:spTree>
    <p:extLst>
      <p:ext uri="{BB962C8B-B14F-4D97-AF65-F5344CB8AC3E}">
        <p14:creationId xmlns:p14="http://schemas.microsoft.com/office/powerpoint/2010/main" val="35315632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Pavadinimo skaidrė">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79" y="1557225"/>
            <a:ext cx="10061171" cy="2470280"/>
          </a:xfrm>
        </p:spPr>
        <p:txBody>
          <a:bodyPr anchor="b">
            <a:normAutofit/>
          </a:bodyPr>
          <a:lstStyle>
            <a:lvl1pPr algn="ctr">
              <a:lnSpc>
                <a:spcPct val="85000"/>
              </a:lnSpc>
              <a:defRPr sz="8000" spc="-50" baseline="0">
                <a:solidFill>
                  <a:srgbClr val="0070C0"/>
                </a:solidFill>
              </a:defRPr>
            </a:lvl1pPr>
          </a:lstStyle>
          <a:p>
            <a:r>
              <a:rPr lang="ru-RU"/>
              <a:t>Образец заголовка</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rgbClr val="0070C0"/>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a:t>Образец подзаголовка</a:t>
            </a:r>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12" descr="A picture containing graphical user interface&#10;&#10;Description automatically generated">
            <a:extLst>
              <a:ext uri="{FF2B5EF4-FFF2-40B4-BE49-F238E27FC236}">
                <a16:creationId xmlns:a16="http://schemas.microsoft.com/office/drawing/2014/main" id="{9DA36D6F-0A78-4ABF-BA3C-47B8BD1BB529}"/>
              </a:ext>
            </a:extLst>
          </p:cNvPr>
          <p:cNvPicPr>
            <a:picLocks noChangeAspect="1"/>
          </p:cNvPicPr>
          <p:nvPr/>
        </p:nvPicPr>
        <p:blipFill>
          <a:blip r:embed="rId2"/>
          <a:stretch>
            <a:fillRect/>
          </a:stretch>
        </p:blipFill>
        <p:spPr>
          <a:xfrm>
            <a:off x="15" y="161322"/>
            <a:ext cx="3352799" cy="714978"/>
          </a:xfrm>
          <a:prstGeom prst="rect">
            <a:avLst/>
          </a:prstGeom>
        </p:spPr>
      </p:pic>
      <p:sp>
        <p:nvSpPr>
          <p:cNvPr id="12" name="TextBox 11"/>
          <p:cNvSpPr txBox="1"/>
          <p:nvPr/>
        </p:nvSpPr>
        <p:spPr>
          <a:xfrm>
            <a:off x="164757" y="6226848"/>
            <a:ext cx="4201297" cy="830997"/>
          </a:xfrm>
          <a:prstGeom prst="rect">
            <a:avLst/>
          </a:prstGeom>
          <a:noFill/>
        </p:spPr>
        <p:txBody>
          <a:bodyPr wrap="square" rtlCol="0">
            <a:spAutoFit/>
          </a:bodyPr>
          <a:lstStyle/>
          <a:p>
            <a:pPr algn="l"/>
            <a:endParaRPr lang="en-US" sz="800" b="1" cap="small" dirty="0">
              <a:solidFill>
                <a:schemeClr val="bg1"/>
              </a:solidFill>
            </a:endParaRPr>
          </a:p>
          <a:p>
            <a:pPr algn="l"/>
            <a:r>
              <a:rPr lang="en-US" sz="800" b="1" cap="small" dirty="0">
                <a:solidFill>
                  <a:schemeClr val="bg1"/>
                </a:solidFill>
              </a:rPr>
              <a:t>Accelerating Master and PhD level nursing education development </a:t>
            </a:r>
            <a:endParaRPr lang="en-US" sz="800" b="1" dirty="0">
              <a:solidFill>
                <a:schemeClr val="bg1"/>
              </a:solidFill>
            </a:endParaRPr>
          </a:p>
          <a:p>
            <a:pPr algn="l"/>
            <a:r>
              <a:rPr lang="en-US" sz="800" b="1" cap="small" dirty="0">
                <a:solidFill>
                  <a:schemeClr val="bg1"/>
                </a:solidFill>
              </a:rPr>
              <a:t>in the higher education system in Kazakhstan</a:t>
            </a:r>
            <a:endParaRPr lang="lt-LT" sz="800" b="1" cap="small" dirty="0">
              <a:solidFill>
                <a:schemeClr val="bg1"/>
              </a:solidFill>
            </a:endParaRPr>
          </a:p>
          <a:p>
            <a:pPr algn="l"/>
            <a:r>
              <a:rPr lang="lt-LT" sz="800" b="1" cap="small" dirty="0">
                <a:solidFill>
                  <a:schemeClr val="bg1"/>
                </a:solidFill>
              </a:rPr>
              <a:t>No.618052-EPP-1-2020-1LT-EPPKA2-CBHE-SP</a:t>
            </a:r>
            <a:endParaRPr lang="en-US" sz="800" b="1" cap="small" dirty="0">
              <a:solidFill>
                <a:schemeClr val="bg1"/>
              </a:solidFill>
            </a:endParaRPr>
          </a:p>
          <a:p>
            <a:endParaRPr lang="en-US" sz="800" dirty="0">
              <a:solidFill>
                <a:schemeClr val="bg1"/>
              </a:solidFill>
            </a:endParaRPr>
          </a:p>
          <a:p>
            <a:endParaRPr lang="en-US" sz="800" dirty="0">
              <a:solidFill>
                <a:schemeClr val="bg1"/>
              </a:solidFill>
            </a:endParaRPr>
          </a:p>
        </p:txBody>
      </p:sp>
      <p:pic>
        <p:nvPicPr>
          <p:cNvPr id="4" name="Picture 3">
            <a:extLst>
              <a:ext uri="{FF2B5EF4-FFF2-40B4-BE49-F238E27FC236}">
                <a16:creationId xmlns:a16="http://schemas.microsoft.com/office/drawing/2014/main" id="{4B91A6DE-4906-4E8E-B059-08E1ACFD3DC2}"/>
              </a:ext>
            </a:extLst>
          </p:cNvPr>
          <p:cNvPicPr>
            <a:picLocks noChangeAspect="1"/>
          </p:cNvPicPr>
          <p:nvPr/>
        </p:nvPicPr>
        <p:blipFill>
          <a:blip r:embed="rId3"/>
          <a:stretch>
            <a:fillRect/>
          </a:stretch>
        </p:blipFill>
        <p:spPr>
          <a:xfrm>
            <a:off x="10492959" y="159116"/>
            <a:ext cx="1330982" cy="769881"/>
          </a:xfrm>
          <a:prstGeom prst="rect">
            <a:avLst/>
          </a:prstGeom>
        </p:spPr>
      </p:pic>
    </p:spTree>
    <p:extLst>
      <p:ext uri="{BB962C8B-B14F-4D97-AF65-F5344CB8AC3E}">
        <p14:creationId xmlns:p14="http://schemas.microsoft.com/office/powerpoint/2010/main" val="2788829333"/>
      </p:ext>
    </p:extLst>
  </p:cSld>
  <p:clrMapOvr>
    <a:masterClrMapping/>
  </p:clrMapOvr>
  <p:extLst>
    <p:ext uri="{DCECCB84-F9BA-43D5-87BE-67443E8EF086}">
      <p15:sldGuideLst xmlns:p15="http://schemas.microsoft.com/office/powerpoint/2012/main">
        <p15:guide id="1" orient="horz" pos="720">
          <p15:clr>
            <a:srgbClr val="FBAE40"/>
          </p15:clr>
        </p15:guide>
        <p15:guide id="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Title 1"/>
          <p:cNvSpPr>
            <a:spLocks noGrp="1"/>
          </p:cNvSpPr>
          <p:nvPr>
            <p:ph type="title"/>
          </p:nvPr>
        </p:nvSpPr>
        <p:spPr>
          <a:xfrm>
            <a:off x="263611" y="970494"/>
            <a:ext cx="11277600" cy="808963"/>
          </a:xfrm>
        </p:spPr>
        <p:txBody>
          <a:bodyPr/>
          <a:lstStyle>
            <a:lvl1pPr marL="0" algn="ctr">
              <a:defRPr sz="4400"/>
            </a:lvl1p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extLst>
      <p:ext uri="{BB962C8B-B14F-4D97-AF65-F5344CB8AC3E}">
        <p14:creationId xmlns:p14="http://schemas.microsoft.com/office/powerpoint/2010/main" val="27405775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10" name="Title 9"/>
          <p:cNvSpPr>
            <a:spLocks noGrp="1"/>
          </p:cNvSpPr>
          <p:nvPr>
            <p:ph type="title"/>
          </p:nvPr>
        </p:nvSpPr>
        <p:spPr>
          <a:xfrm>
            <a:off x="304800" y="893766"/>
            <a:ext cx="11261124" cy="682917"/>
          </a:xfrm>
        </p:spPr>
        <p:txBody>
          <a:bodyPr/>
          <a:lstStyle>
            <a:lvl1pPr algn="ctr">
              <a:defRPr/>
            </a:lvl1pPr>
          </a:lstStyle>
          <a:p>
            <a:r>
              <a:rPr lang="ru-RU"/>
              <a:t>Образец заголовка</a:t>
            </a:r>
            <a:endParaRPr lang="en-US" dirty="0"/>
          </a:p>
        </p:txBody>
      </p:sp>
      <p:sp>
        <p:nvSpPr>
          <p:cNvPr id="3" name="Text Placeholder 2"/>
          <p:cNvSpPr>
            <a:spLocks noGrp="1"/>
          </p:cNvSpPr>
          <p:nvPr>
            <p:ph type="body" idx="1"/>
          </p:nvPr>
        </p:nvSpPr>
        <p:spPr>
          <a:xfrm>
            <a:off x="304800" y="1846052"/>
            <a:ext cx="5730240" cy="736282"/>
          </a:xfrm>
        </p:spPr>
        <p:txBody>
          <a:bodyPr lIns="91440" rIns="91440" anchor="ctr">
            <a:normAutofit/>
          </a:bodyPr>
          <a:lstStyle>
            <a:lvl1pPr marL="0" indent="0">
              <a:buNone/>
              <a:defRPr sz="2000" b="0" cap="all" baseline="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304800" y="2619388"/>
            <a:ext cx="5730240" cy="334114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217920" y="1846052"/>
            <a:ext cx="5348004" cy="736282"/>
          </a:xfrm>
        </p:spPr>
        <p:txBody>
          <a:bodyPr lIns="91440" rIns="91440" anchor="ctr">
            <a:normAutofit/>
          </a:bodyPr>
          <a:lstStyle>
            <a:lvl1pPr marL="0" indent="0">
              <a:buNone/>
              <a:defRPr sz="2000" b="0" cap="all" baseline="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217920" y="2619388"/>
            <a:ext cx="5348004" cy="3341146"/>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extLst>
      <p:ext uri="{BB962C8B-B14F-4D97-AF65-F5344CB8AC3E}">
        <p14:creationId xmlns:p14="http://schemas.microsoft.com/office/powerpoint/2010/main" val="3726253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Pasirinktinis maketa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ru-RU"/>
              <a:t>Образец заголовка</a:t>
            </a:r>
            <a:endParaRPr lang="en-US"/>
          </a:p>
        </p:txBody>
      </p:sp>
    </p:spTree>
    <p:extLst>
      <p:ext uri="{BB962C8B-B14F-4D97-AF65-F5344CB8AC3E}">
        <p14:creationId xmlns:p14="http://schemas.microsoft.com/office/powerpoint/2010/main" val="3929600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Final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88796" y="2142111"/>
            <a:ext cx="10061171" cy="2470280"/>
          </a:xfrm>
        </p:spPr>
        <p:txBody>
          <a:bodyPr anchor="b">
            <a:normAutofit/>
          </a:bodyPr>
          <a:lstStyle>
            <a:lvl1pPr algn="ctr">
              <a:lnSpc>
                <a:spcPct val="85000"/>
              </a:lnSpc>
              <a:defRPr sz="8000" spc="-50" baseline="0">
                <a:solidFill>
                  <a:srgbClr val="0070C0"/>
                </a:solidFill>
              </a:defRPr>
            </a:lvl1pPr>
          </a:lstStyle>
          <a:p>
            <a:r>
              <a:rPr lang="ru-RU"/>
              <a:t>Образец заголовка</a:t>
            </a:r>
            <a:endParaRPr lang="en-US" dirty="0"/>
          </a:p>
        </p:txBody>
      </p:sp>
      <p:pic>
        <p:nvPicPr>
          <p:cNvPr id="10" name="Picture 12" descr="A picture containing graphical user interface&#10;&#10;Description automatically generated">
            <a:extLst>
              <a:ext uri="{FF2B5EF4-FFF2-40B4-BE49-F238E27FC236}">
                <a16:creationId xmlns:a16="http://schemas.microsoft.com/office/drawing/2014/main" id="{9DA36D6F-0A78-4ABF-BA3C-47B8BD1BB529}"/>
              </a:ext>
            </a:extLst>
          </p:cNvPr>
          <p:cNvPicPr>
            <a:picLocks noChangeAspect="1"/>
          </p:cNvPicPr>
          <p:nvPr/>
        </p:nvPicPr>
        <p:blipFill>
          <a:blip r:embed="rId2"/>
          <a:stretch>
            <a:fillRect/>
          </a:stretch>
        </p:blipFill>
        <p:spPr>
          <a:xfrm>
            <a:off x="15" y="127774"/>
            <a:ext cx="3519577" cy="750543"/>
          </a:xfrm>
          <a:prstGeom prst="rect">
            <a:avLst/>
          </a:prstGeom>
        </p:spPr>
      </p:pic>
      <p:sp>
        <p:nvSpPr>
          <p:cNvPr id="12" name="TextBox 11"/>
          <p:cNvSpPr txBox="1"/>
          <p:nvPr/>
        </p:nvSpPr>
        <p:spPr>
          <a:xfrm>
            <a:off x="164757" y="6226848"/>
            <a:ext cx="4201297" cy="830997"/>
          </a:xfrm>
          <a:prstGeom prst="rect">
            <a:avLst/>
          </a:prstGeom>
          <a:noFill/>
        </p:spPr>
        <p:txBody>
          <a:bodyPr wrap="square" rtlCol="0">
            <a:spAutoFit/>
          </a:bodyPr>
          <a:lstStyle/>
          <a:p>
            <a:pPr algn="l"/>
            <a:endParaRPr lang="en-US" sz="800" b="1" cap="small" dirty="0">
              <a:solidFill>
                <a:schemeClr val="bg1"/>
              </a:solidFill>
            </a:endParaRPr>
          </a:p>
          <a:p>
            <a:pPr algn="l"/>
            <a:r>
              <a:rPr lang="en-US" sz="800" b="1" cap="small" dirty="0">
                <a:solidFill>
                  <a:schemeClr val="bg1"/>
                </a:solidFill>
              </a:rPr>
              <a:t>Accelerating Master and PhD level nursing education development </a:t>
            </a:r>
            <a:endParaRPr lang="en-US" sz="800" b="1" dirty="0">
              <a:solidFill>
                <a:schemeClr val="bg1"/>
              </a:solidFill>
            </a:endParaRPr>
          </a:p>
          <a:p>
            <a:pPr algn="l"/>
            <a:r>
              <a:rPr lang="en-US" sz="800" b="1" cap="small" dirty="0">
                <a:solidFill>
                  <a:schemeClr val="bg1"/>
                </a:solidFill>
              </a:rPr>
              <a:t>in the higher education system in Kazakhstan</a:t>
            </a:r>
            <a:endParaRPr lang="lt-LT" sz="800" b="1" cap="small" dirty="0">
              <a:solidFill>
                <a:schemeClr val="bg1"/>
              </a:solidFill>
            </a:endParaRPr>
          </a:p>
          <a:p>
            <a:pPr algn="l"/>
            <a:r>
              <a:rPr lang="lt-LT" sz="800" b="1" cap="small" dirty="0">
                <a:solidFill>
                  <a:schemeClr val="bg1"/>
                </a:solidFill>
              </a:rPr>
              <a:t>No.618052-EPP-1-2020-1LT-EPPKA2-CBHE-SP</a:t>
            </a:r>
            <a:endParaRPr lang="en-US" sz="800" b="1" cap="small" dirty="0">
              <a:solidFill>
                <a:schemeClr val="bg1"/>
              </a:solidFill>
            </a:endParaRPr>
          </a:p>
          <a:p>
            <a:endParaRPr lang="en-US" sz="800" dirty="0">
              <a:solidFill>
                <a:schemeClr val="bg1"/>
              </a:solidFill>
            </a:endParaRPr>
          </a:p>
          <a:p>
            <a:endParaRPr lang="en-US" sz="800" dirty="0">
              <a:solidFill>
                <a:schemeClr val="bg1"/>
              </a:solidFill>
            </a:endParaRPr>
          </a:p>
        </p:txBody>
      </p:sp>
      <p:pic>
        <p:nvPicPr>
          <p:cNvPr id="3" name="Picture 2">
            <a:extLst>
              <a:ext uri="{FF2B5EF4-FFF2-40B4-BE49-F238E27FC236}">
                <a16:creationId xmlns:a16="http://schemas.microsoft.com/office/drawing/2014/main" id="{11F1D42B-C63A-4E8A-B953-0F567EEA1BE1}"/>
              </a:ext>
            </a:extLst>
          </p:cNvPr>
          <p:cNvPicPr>
            <a:picLocks noChangeAspect="1"/>
          </p:cNvPicPr>
          <p:nvPr/>
        </p:nvPicPr>
        <p:blipFill>
          <a:blip r:embed="rId3"/>
          <a:stretch>
            <a:fillRect/>
          </a:stretch>
        </p:blipFill>
        <p:spPr>
          <a:xfrm>
            <a:off x="10432871" y="127774"/>
            <a:ext cx="1297550" cy="750543"/>
          </a:xfrm>
          <a:prstGeom prst="rect">
            <a:avLst/>
          </a:prstGeom>
        </p:spPr>
      </p:pic>
    </p:spTree>
    <p:extLst>
      <p:ext uri="{BB962C8B-B14F-4D97-AF65-F5344CB8AC3E}">
        <p14:creationId xmlns:p14="http://schemas.microsoft.com/office/powerpoint/2010/main" val="1988483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3611" y="970494"/>
            <a:ext cx="11170508" cy="808963"/>
          </a:xfrm>
          <a:prstGeom prst="rect">
            <a:avLst/>
          </a:prstGeom>
        </p:spPr>
        <p:txBody>
          <a:bodyPr vert="horz" lIns="91440" tIns="45720" rIns="91440" bIns="45720" rtlCol="0" anchor="b">
            <a:normAutofit/>
          </a:bodyPr>
          <a:lstStyle/>
          <a:p>
            <a:r>
              <a:rPr lang="lt-LT" dirty="0"/>
              <a:t>Spustelėję </a:t>
            </a:r>
            <a:r>
              <a:rPr lang="lt-LT" dirty="0" err="1"/>
              <a:t>redag</a:t>
            </a:r>
            <a:r>
              <a:rPr lang="lt-LT" dirty="0"/>
              <a:t>. ruoš. pavad. stilių</a:t>
            </a:r>
            <a:endParaRPr lang="en-US" dirty="0"/>
          </a:p>
        </p:txBody>
      </p:sp>
      <p:sp>
        <p:nvSpPr>
          <p:cNvPr id="3" name="Text Placeholder 2"/>
          <p:cNvSpPr>
            <a:spLocks noGrp="1"/>
          </p:cNvSpPr>
          <p:nvPr>
            <p:ph type="body" idx="1"/>
          </p:nvPr>
        </p:nvSpPr>
        <p:spPr>
          <a:xfrm>
            <a:off x="263611" y="1845734"/>
            <a:ext cx="11277600" cy="4023360"/>
          </a:xfrm>
          <a:prstGeom prst="rect">
            <a:avLst/>
          </a:prstGeom>
        </p:spPr>
        <p:txBody>
          <a:bodyPr vert="horz" lIns="0" tIns="45720" rIns="0" bIns="45720" rtlCol="0">
            <a:normAutofit/>
          </a:bodyPr>
          <a:lstStyle/>
          <a:p>
            <a:pPr lvl="0"/>
            <a:r>
              <a:rPr lang="lt-LT" dirty="0"/>
              <a:t>Redaguoti šablono teksto stilius</a:t>
            </a:r>
          </a:p>
          <a:p>
            <a:pPr lvl="1"/>
            <a:r>
              <a:rPr lang="lt-LT" dirty="0"/>
              <a:t>Antras lygis</a:t>
            </a:r>
          </a:p>
          <a:p>
            <a:pPr lvl="2"/>
            <a:r>
              <a:rPr lang="lt-LT" dirty="0"/>
              <a:t>Trečias lygis</a:t>
            </a:r>
          </a:p>
          <a:p>
            <a:pPr lvl="3"/>
            <a:r>
              <a:rPr lang="lt-LT" dirty="0"/>
              <a:t>Ketvirtas lygis</a:t>
            </a:r>
          </a:p>
          <a:p>
            <a:pPr lvl="4"/>
            <a:r>
              <a:rPr lang="lt-LT" dirty="0"/>
              <a:t>Penktas lygis</a:t>
            </a:r>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2" descr="A picture containing graphical user interface&#10;&#10;Description automatically generated">
            <a:extLst>
              <a:ext uri="{FF2B5EF4-FFF2-40B4-BE49-F238E27FC236}">
                <a16:creationId xmlns:a16="http://schemas.microsoft.com/office/drawing/2014/main" id="{9DA36D6F-0A78-4ABF-BA3C-47B8BD1BB529}"/>
              </a:ext>
            </a:extLst>
          </p:cNvPr>
          <p:cNvPicPr>
            <a:picLocks noChangeAspect="1"/>
          </p:cNvPicPr>
          <p:nvPr/>
        </p:nvPicPr>
        <p:blipFill>
          <a:blip r:embed="rId7"/>
          <a:stretch>
            <a:fillRect/>
          </a:stretch>
        </p:blipFill>
        <p:spPr>
          <a:xfrm>
            <a:off x="0" y="125249"/>
            <a:ext cx="3519577" cy="750543"/>
          </a:xfrm>
          <a:prstGeom prst="rect">
            <a:avLst/>
          </a:prstGeom>
        </p:spPr>
      </p:pic>
      <p:sp>
        <p:nvSpPr>
          <p:cNvPr id="8" name="TextBox 7"/>
          <p:cNvSpPr txBox="1"/>
          <p:nvPr/>
        </p:nvSpPr>
        <p:spPr>
          <a:xfrm>
            <a:off x="263611" y="6305977"/>
            <a:ext cx="4201297" cy="830997"/>
          </a:xfrm>
          <a:prstGeom prst="rect">
            <a:avLst/>
          </a:prstGeom>
          <a:noFill/>
        </p:spPr>
        <p:txBody>
          <a:bodyPr wrap="square" rtlCol="0">
            <a:spAutoFit/>
          </a:bodyPr>
          <a:lstStyle/>
          <a:p>
            <a:pPr algn="l"/>
            <a:endParaRPr lang="en-US" sz="800" b="1" cap="small" dirty="0">
              <a:solidFill>
                <a:schemeClr val="bg1"/>
              </a:solidFill>
            </a:endParaRPr>
          </a:p>
          <a:p>
            <a:pPr algn="l"/>
            <a:r>
              <a:rPr lang="en-US" sz="800" b="1" cap="small" dirty="0">
                <a:solidFill>
                  <a:schemeClr val="bg1"/>
                </a:solidFill>
              </a:rPr>
              <a:t>Accelerating Master and PhD level nursing education development </a:t>
            </a:r>
            <a:endParaRPr lang="en-US" sz="800" b="1" dirty="0">
              <a:solidFill>
                <a:schemeClr val="bg1"/>
              </a:solidFill>
            </a:endParaRPr>
          </a:p>
          <a:p>
            <a:pPr algn="l"/>
            <a:r>
              <a:rPr lang="en-US" sz="800" b="1" cap="small" dirty="0">
                <a:solidFill>
                  <a:schemeClr val="bg1"/>
                </a:solidFill>
              </a:rPr>
              <a:t>in the higher education system in Kazakhstan</a:t>
            </a:r>
            <a:endParaRPr lang="lt-LT" sz="800" b="1" cap="small" dirty="0">
              <a:solidFill>
                <a:schemeClr val="bg1"/>
              </a:solidFill>
            </a:endParaRPr>
          </a:p>
          <a:p>
            <a:pPr algn="l"/>
            <a:r>
              <a:rPr lang="lt-LT" sz="800" b="1" cap="small" dirty="0">
                <a:solidFill>
                  <a:schemeClr val="bg1"/>
                </a:solidFill>
              </a:rPr>
              <a:t>No.618052-EPP-1-2020-1LT-EPPKA2-CBHE-SP</a:t>
            </a:r>
            <a:endParaRPr lang="en-US" sz="800" b="1" cap="small" dirty="0">
              <a:solidFill>
                <a:schemeClr val="bg1"/>
              </a:solidFill>
            </a:endParaRPr>
          </a:p>
          <a:p>
            <a:endParaRPr lang="en-US" sz="800" dirty="0">
              <a:solidFill>
                <a:schemeClr val="bg1"/>
              </a:solidFill>
            </a:endParaRPr>
          </a:p>
          <a:p>
            <a:endParaRPr lang="en-US" sz="800" dirty="0">
              <a:solidFill>
                <a:schemeClr val="bg1"/>
              </a:solidFill>
            </a:endParaRPr>
          </a:p>
        </p:txBody>
      </p:sp>
      <p:pic>
        <p:nvPicPr>
          <p:cNvPr id="4" name="Picture 3">
            <a:extLst>
              <a:ext uri="{FF2B5EF4-FFF2-40B4-BE49-F238E27FC236}">
                <a16:creationId xmlns:a16="http://schemas.microsoft.com/office/drawing/2014/main" id="{ACDC2833-4B21-4E16-88A8-EE218A7DAEA7}"/>
              </a:ext>
            </a:extLst>
          </p:cNvPr>
          <p:cNvPicPr>
            <a:picLocks noChangeAspect="1"/>
          </p:cNvPicPr>
          <p:nvPr/>
        </p:nvPicPr>
        <p:blipFill>
          <a:blip r:embed="rId8"/>
          <a:stretch>
            <a:fillRect/>
          </a:stretch>
        </p:blipFill>
        <p:spPr>
          <a:xfrm>
            <a:off x="10607193" y="139107"/>
            <a:ext cx="1322733" cy="765110"/>
          </a:xfrm>
          <a:prstGeom prst="rect">
            <a:avLst/>
          </a:prstGeom>
        </p:spPr>
      </p:pic>
    </p:spTree>
    <p:extLst>
      <p:ext uri="{BB962C8B-B14F-4D97-AF65-F5344CB8AC3E}">
        <p14:creationId xmlns:p14="http://schemas.microsoft.com/office/powerpoint/2010/main" val="11671471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lgn="l" defTabSz="914400" rtl="0" eaLnBrk="1" latinLnBrk="0" hangingPunct="1">
        <a:lnSpc>
          <a:spcPct val="85000"/>
        </a:lnSpc>
        <a:spcBef>
          <a:spcPct val="0"/>
        </a:spcBef>
        <a:buNone/>
        <a:defRPr sz="4800" kern="1200" spc="-50" baseline="0">
          <a:solidFill>
            <a:srgbClr val="0070C0"/>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0070C0"/>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52">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liveworkstudio.com/articles/identify-customer-and-business-hotspots/" TargetMode="External"/><Relationship Id="rId2" Type="http://schemas.openxmlformats.org/officeDocument/2006/relationships/hyperlink" Target="http://www.sdt.fi" TargetMode="External"/><Relationship Id="rId1" Type="http://schemas.openxmlformats.org/officeDocument/2006/relationships/slideLayout" Target="../slideLayouts/slideLayout2.xml"/><Relationship Id="rId5" Type="http://schemas.openxmlformats.org/officeDocument/2006/relationships/hyperlink" Target="https://www.servicedesigntoolkit.org/downloads.html" TargetMode="External"/><Relationship Id="rId4" Type="http://schemas.openxmlformats.org/officeDocument/2006/relationships/hyperlink" Target="http://www.servicedesigntools.org/"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DF6AA-077C-40DF-A01D-D2BE3FC62558}"/>
              </a:ext>
            </a:extLst>
          </p:cNvPr>
          <p:cNvSpPr>
            <a:spLocks noGrp="1"/>
          </p:cNvSpPr>
          <p:nvPr>
            <p:ph type="ctrTitle"/>
          </p:nvPr>
        </p:nvSpPr>
        <p:spPr>
          <a:xfrm>
            <a:off x="247536" y="1548806"/>
            <a:ext cx="11702472" cy="2576828"/>
          </a:xfrm>
        </p:spPr>
        <p:txBody>
          <a:bodyPr>
            <a:noAutofit/>
          </a:bodyPr>
          <a:lstStyle/>
          <a:p>
            <a:r>
              <a:rPr lang="en-US" sz="3200" b="1" dirty="0"/>
              <a:t>Master Class</a:t>
            </a:r>
            <a:br>
              <a:rPr lang="ru-RU" sz="3200" b="1" dirty="0"/>
            </a:br>
            <a:r>
              <a:rPr lang="en-US" sz="3200" b="1" dirty="0"/>
              <a:t>“Service design approach in the development of nursing services” </a:t>
            </a:r>
            <a:br>
              <a:rPr lang="en-US" sz="3200" b="1" dirty="0"/>
            </a:br>
            <a:br>
              <a:rPr lang="en-US" sz="4800" b="1" dirty="0"/>
            </a:br>
            <a:r>
              <a:rPr lang="en-US" sz="4800" b="1" dirty="0"/>
              <a:t>Guide of using the tools of Service Design</a:t>
            </a:r>
            <a:endParaRPr lang="sv-FI" sz="4800" b="1" dirty="0"/>
          </a:p>
        </p:txBody>
      </p:sp>
      <p:pic>
        <p:nvPicPr>
          <p:cNvPr id="4" name="Google Shape;123;p2"/>
          <p:cNvPicPr/>
          <p:nvPr/>
        </p:nvPicPr>
        <p:blipFill rotWithShape="1">
          <a:blip r:embed="rId2">
            <a:alphaModFix/>
          </a:blip>
          <a:srcRect/>
          <a:stretch/>
        </p:blipFill>
        <p:spPr>
          <a:xfrm>
            <a:off x="3703030" y="198975"/>
            <a:ext cx="1783370" cy="811351"/>
          </a:xfrm>
          <a:prstGeom prst="rect">
            <a:avLst/>
          </a:prstGeom>
          <a:noFill/>
          <a:ln>
            <a:noFill/>
          </a:ln>
        </p:spPr>
      </p:pic>
      <p:pic>
        <p:nvPicPr>
          <p:cNvPr id="5" name="Picture 5" descr="C:\Users\Kuanysh@kgmu.kz.KGMU\Downloads\Новая_эмблема-removebg-preview (1).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76376" y="198975"/>
            <a:ext cx="1184509" cy="703815"/>
          </a:xfrm>
          <a:prstGeom prst="rect">
            <a:avLst/>
          </a:prstGeom>
          <a:noFill/>
        </p:spPr>
      </p:pic>
    </p:spTree>
    <p:extLst>
      <p:ext uri="{BB962C8B-B14F-4D97-AF65-F5344CB8AC3E}">
        <p14:creationId xmlns:p14="http://schemas.microsoft.com/office/powerpoint/2010/main" val="21362539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589EE45-E073-4349-BDC0-9401F8C2ABDA}"/>
              </a:ext>
            </a:extLst>
          </p:cNvPr>
          <p:cNvSpPr>
            <a:spLocks noGrp="1"/>
          </p:cNvSpPr>
          <p:nvPr>
            <p:ph type="title"/>
          </p:nvPr>
        </p:nvSpPr>
        <p:spPr/>
        <p:txBody>
          <a:bodyPr/>
          <a:lstStyle/>
          <a:p>
            <a:r>
              <a:rPr lang="fi-FI" dirty="0"/>
              <a:t>1D </a:t>
            </a:r>
            <a:r>
              <a:rPr lang="fi-FI" dirty="0" err="1"/>
              <a:t>See</a:t>
            </a:r>
            <a:r>
              <a:rPr lang="fi-FI" dirty="0"/>
              <a:t> your service</a:t>
            </a:r>
            <a:r>
              <a:rPr lang="ru-RU" dirty="0"/>
              <a:t> </a:t>
            </a:r>
            <a:r>
              <a:rPr lang="en-US" dirty="0"/>
              <a:t>trough the customer eyes</a:t>
            </a:r>
            <a:endParaRPr lang="fi-FI" dirty="0"/>
          </a:p>
        </p:txBody>
      </p:sp>
      <p:sp>
        <p:nvSpPr>
          <p:cNvPr id="3" name="Sisällön paikkamerkki 2">
            <a:extLst>
              <a:ext uri="{FF2B5EF4-FFF2-40B4-BE49-F238E27FC236}">
                <a16:creationId xmlns:a16="http://schemas.microsoft.com/office/drawing/2014/main" id="{B428AA13-939D-43BE-905B-7A2DE55EEFE9}"/>
              </a:ext>
            </a:extLst>
          </p:cNvPr>
          <p:cNvSpPr>
            <a:spLocks noGrp="1"/>
          </p:cNvSpPr>
          <p:nvPr>
            <p:ph idx="1"/>
          </p:nvPr>
        </p:nvSpPr>
        <p:spPr>
          <a:xfrm>
            <a:off x="5902411" y="2190115"/>
            <a:ext cx="5819007" cy="3465095"/>
          </a:xfrm>
        </p:spPr>
        <p:txBody>
          <a:bodyPr>
            <a:normAutofit/>
          </a:bodyPr>
          <a:lstStyle/>
          <a:p>
            <a:r>
              <a:rPr lang="en-US" dirty="0"/>
              <a:t>This tool will help you understand the service from your customer's point of view. And it will help you understand what your customer wants to achieve and what he is not satisfied with.</a:t>
            </a:r>
            <a:endParaRPr lang="ru-RU" dirty="0"/>
          </a:p>
          <a:p>
            <a:r>
              <a:rPr lang="en-US" dirty="0"/>
              <a:t>First, think about who your typical customer is. Give them a name, title and age. Then try to answer these questions by putting yourself into their position.</a:t>
            </a:r>
          </a:p>
          <a:p>
            <a:r>
              <a:rPr lang="en-US" dirty="0"/>
              <a:t>Gather information by observing, chatting, asking, experimenting.</a:t>
            </a:r>
            <a:endParaRPr lang="fi-FI" dirty="0"/>
          </a:p>
        </p:txBody>
      </p:sp>
      <p:pic>
        <p:nvPicPr>
          <p:cNvPr id="8" name="Рисунок 7">
            <a:extLst>
              <a:ext uri="{FF2B5EF4-FFF2-40B4-BE49-F238E27FC236}">
                <a16:creationId xmlns:a16="http://schemas.microsoft.com/office/drawing/2014/main" id="{C540A80D-AFA9-F163-B3E7-C152536E9C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611" y="2050203"/>
            <a:ext cx="5522848" cy="3837303"/>
          </a:xfrm>
          <a:prstGeom prst="rect">
            <a:avLst/>
          </a:prstGeom>
        </p:spPr>
      </p:pic>
    </p:spTree>
    <p:extLst>
      <p:ext uri="{BB962C8B-B14F-4D97-AF65-F5344CB8AC3E}">
        <p14:creationId xmlns:p14="http://schemas.microsoft.com/office/powerpoint/2010/main" val="4205099690"/>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589EE45-E073-4349-BDC0-9401F8C2ABDA}"/>
              </a:ext>
            </a:extLst>
          </p:cNvPr>
          <p:cNvSpPr>
            <a:spLocks noGrp="1"/>
          </p:cNvSpPr>
          <p:nvPr>
            <p:ph type="title"/>
          </p:nvPr>
        </p:nvSpPr>
        <p:spPr/>
        <p:txBody>
          <a:bodyPr>
            <a:noAutofit/>
          </a:bodyPr>
          <a:lstStyle/>
          <a:p>
            <a:r>
              <a:rPr lang="fi-FI" sz="3600" dirty="0"/>
              <a:t>1D </a:t>
            </a:r>
            <a:r>
              <a:rPr lang="fi-FI" sz="3600" dirty="0" err="1"/>
              <a:t>See</a:t>
            </a:r>
            <a:r>
              <a:rPr lang="fi-FI" sz="3600" dirty="0"/>
              <a:t> your service</a:t>
            </a:r>
            <a:r>
              <a:rPr lang="ru-RU" sz="3600" dirty="0"/>
              <a:t> </a:t>
            </a:r>
            <a:r>
              <a:rPr lang="en-US" sz="3600" dirty="0"/>
              <a:t>trough the customer eyes</a:t>
            </a:r>
            <a:br>
              <a:rPr lang="en-US" sz="3600" dirty="0"/>
            </a:br>
            <a:r>
              <a:rPr lang="en-US" sz="3600" dirty="0"/>
              <a:t>Example</a:t>
            </a:r>
            <a:endParaRPr lang="fi-FI" sz="3600" dirty="0"/>
          </a:p>
        </p:txBody>
      </p:sp>
      <p:pic>
        <p:nvPicPr>
          <p:cNvPr id="8" name="Рисунок 7">
            <a:extLst>
              <a:ext uri="{FF2B5EF4-FFF2-40B4-BE49-F238E27FC236}">
                <a16:creationId xmlns:a16="http://schemas.microsoft.com/office/drawing/2014/main" id="{613558D6-6C1C-6EF1-55B3-4F4BE5999D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6424" y="1846846"/>
            <a:ext cx="6019152" cy="4177354"/>
          </a:xfrm>
          <a:prstGeom prst="rect">
            <a:avLst/>
          </a:prstGeom>
        </p:spPr>
      </p:pic>
    </p:spTree>
    <p:extLst>
      <p:ext uri="{BB962C8B-B14F-4D97-AF65-F5344CB8AC3E}">
        <p14:creationId xmlns:p14="http://schemas.microsoft.com/office/powerpoint/2010/main" val="1015737390"/>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7674AAA-86A6-46A9-B362-C2477C222511}"/>
              </a:ext>
            </a:extLst>
          </p:cNvPr>
          <p:cNvSpPr>
            <a:spLocks noGrp="1"/>
          </p:cNvSpPr>
          <p:nvPr>
            <p:ph type="title"/>
          </p:nvPr>
        </p:nvSpPr>
        <p:spPr>
          <a:xfrm>
            <a:off x="355051" y="340574"/>
            <a:ext cx="11277600" cy="808963"/>
          </a:xfrm>
        </p:spPr>
        <p:txBody>
          <a:bodyPr>
            <a:normAutofit/>
          </a:bodyPr>
          <a:lstStyle/>
          <a:p>
            <a:r>
              <a:rPr lang="en-US" dirty="0"/>
              <a:t>1E Framing. </a:t>
            </a:r>
            <a:endParaRPr lang="en-US" strike="sngStrike" dirty="0">
              <a:highlight>
                <a:srgbClr val="FFFF00"/>
              </a:highlight>
            </a:endParaRPr>
          </a:p>
        </p:txBody>
      </p:sp>
      <p:sp>
        <p:nvSpPr>
          <p:cNvPr id="3" name="Объект 2">
            <a:extLst>
              <a:ext uri="{FF2B5EF4-FFF2-40B4-BE49-F238E27FC236}">
                <a16:creationId xmlns:a16="http://schemas.microsoft.com/office/drawing/2014/main" id="{365E39C6-F17F-4AF2-B7DD-25599266B528}"/>
              </a:ext>
            </a:extLst>
          </p:cNvPr>
          <p:cNvSpPr>
            <a:spLocks noGrp="1"/>
          </p:cNvSpPr>
          <p:nvPr>
            <p:ph idx="1"/>
          </p:nvPr>
        </p:nvSpPr>
        <p:spPr>
          <a:xfrm>
            <a:off x="4602480" y="1779456"/>
            <a:ext cx="6753535" cy="4590863"/>
          </a:xfrm>
        </p:spPr>
        <p:txBody>
          <a:bodyPr>
            <a:normAutofit fontScale="77500" lnSpcReduction="20000"/>
          </a:bodyPr>
          <a:lstStyle/>
          <a:p>
            <a:r>
              <a:rPr lang="en-US" dirty="0"/>
              <a:t>The purpose of the tool is to help you prepare for interviews and understand the users of the services and service providers ( i.e. nurses, doctors and other stakeholders of the service)).</a:t>
            </a:r>
          </a:p>
          <a:p>
            <a:r>
              <a:rPr lang="en-US" dirty="0"/>
              <a:t>Box 1. Write those issues in the box that describe what do you already know abut the service from the point of service user and the service providers.</a:t>
            </a:r>
          </a:p>
          <a:p>
            <a:r>
              <a:rPr lang="en-US" dirty="0"/>
              <a:t>Box 2 Write those issues what you would like to know about existing problems and the opinion of users on solving the problem</a:t>
            </a:r>
            <a:r>
              <a:rPr lang="ru-RU" dirty="0"/>
              <a:t> </a:t>
            </a:r>
            <a:r>
              <a:rPr lang="en-US" dirty="0"/>
              <a:t>in the form of QUESTIONS.</a:t>
            </a:r>
          </a:p>
          <a:p>
            <a:r>
              <a:rPr lang="en-US" dirty="0"/>
              <a:t>Next are the fields related to the service user. You should prepare question for getting deep information concerning FACTS of USER (who are they? What characteristics does they have?),  OBJECTIVES (measurable indicators, for example satisfaction), EMOTIONS (feelings and emotions of service users) and IDEAS for solving existing problems and improve services.</a:t>
            </a:r>
          </a:p>
          <a:p>
            <a:r>
              <a:rPr lang="en-US" dirty="0"/>
              <a:t> Below are the fields related to service providers. Here also need to prepare questions to define the FACTS in them, that is, to determine the service providers: who belongs to them? What characteristics do they have? OBJECTIVES, it is necessary to define the goal of the development project in the form of measurable indicators. Further in the EMOTIONS field, it is necessary to describe the feelings and emotions of service providers. The final field is the formation of IDEAS to improve the quality of services provided.</a:t>
            </a:r>
            <a:endParaRPr lang="en-US" dirty="0">
              <a:solidFill>
                <a:srgbClr val="FF0000"/>
              </a:solidFill>
            </a:endParaRPr>
          </a:p>
          <a:p>
            <a:endParaRPr lang="ru-RU" dirty="0"/>
          </a:p>
        </p:txBody>
      </p:sp>
      <p:pic>
        <p:nvPicPr>
          <p:cNvPr id="6" name="Рисунок 5">
            <a:extLst>
              <a:ext uri="{FF2B5EF4-FFF2-40B4-BE49-F238E27FC236}">
                <a16:creationId xmlns:a16="http://schemas.microsoft.com/office/drawing/2014/main" id="{5BF220E4-24C6-1182-9DA9-1DC8716393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349" y="933856"/>
            <a:ext cx="3750021" cy="5271328"/>
          </a:xfrm>
          <a:prstGeom prst="rect">
            <a:avLst/>
          </a:prstGeom>
        </p:spPr>
      </p:pic>
    </p:spTree>
    <p:extLst>
      <p:ext uri="{BB962C8B-B14F-4D97-AF65-F5344CB8AC3E}">
        <p14:creationId xmlns:p14="http://schemas.microsoft.com/office/powerpoint/2010/main" val="2728193642"/>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7674AAA-86A6-46A9-B362-C2477C222511}"/>
              </a:ext>
            </a:extLst>
          </p:cNvPr>
          <p:cNvSpPr>
            <a:spLocks noGrp="1"/>
          </p:cNvSpPr>
          <p:nvPr>
            <p:ph type="title"/>
          </p:nvPr>
        </p:nvSpPr>
        <p:spPr>
          <a:xfrm>
            <a:off x="355051" y="340574"/>
            <a:ext cx="11277600" cy="808963"/>
          </a:xfrm>
        </p:spPr>
        <p:txBody>
          <a:bodyPr>
            <a:normAutofit/>
          </a:bodyPr>
          <a:lstStyle/>
          <a:p>
            <a:r>
              <a:rPr lang="en-US" dirty="0"/>
              <a:t>1E Framing. Example </a:t>
            </a:r>
            <a:endParaRPr lang="en-US" strike="sngStrike" dirty="0">
              <a:highlight>
                <a:srgbClr val="FFFF00"/>
              </a:highlight>
            </a:endParaRPr>
          </a:p>
        </p:txBody>
      </p:sp>
      <p:pic>
        <p:nvPicPr>
          <p:cNvPr id="8" name="Рисунок 7">
            <a:extLst>
              <a:ext uri="{FF2B5EF4-FFF2-40B4-BE49-F238E27FC236}">
                <a16:creationId xmlns:a16="http://schemas.microsoft.com/office/drawing/2014/main" id="{950F8507-CB93-5263-D336-E268F01E30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6342" y="1146085"/>
            <a:ext cx="3699316" cy="5371341"/>
          </a:xfrm>
          <a:prstGeom prst="rect">
            <a:avLst/>
          </a:prstGeom>
        </p:spPr>
      </p:pic>
    </p:spTree>
    <p:extLst>
      <p:ext uri="{BB962C8B-B14F-4D97-AF65-F5344CB8AC3E}">
        <p14:creationId xmlns:p14="http://schemas.microsoft.com/office/powerpoint/2010/main" val="3431917037"/>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FC5770D-2A61-4471-A489-0736202A94C9}"/>
              </a:ext>
            </a:extLst>
          </p:cNvPr>
          <p:cNvSpPr>
            <a:spLocks noGrp="1"/>
          </p:cNvSpPr>
          <p:nvPr>
            <p:ph type="title"/>
          </p:nvPr>
        </p:nvSpPr>
        <p:spPr>
          <a:xfrm>
            <a:off x="263610" y="833378"/>
            <a:ext cx="11928390" cy="946080"/>
          </a:xfrm>
        </p:spPr>
        <p:txBody>
          <a:bodyPr>
            <a:noAutofit/>
          </a:bodyPr>
          <a:lstStyle/>
          <a:p>
            <a:r>
              <a:rPr lang="en-US" sz="3600" dirty="0"/>
              <a:t>1F User Journey Plan Observation:</a:t>
            </a:r>
            <a:br>
              <a:rPr lang="en-US" sz="3600" dirty="0"/>
            </a:br>
            <a:r>
              <a:rPr lang="en-US" sz="3600" dirty="0"/>
              <a:t>documentation of </a:t>
            </a:r>
            <a:r>
              <a:rPr lang="fi-FI" sz="3600" dirty="0"/>
              <a:t>user journey during shadowing and interviewing</a:t>
            </a:r>
            <a:endParaRPr lang="ru-RU" sz="3600" dirty="0">
              <a:solidFill>
                <a:srgbClr val="FF0000"/>
              </a:solidFill>
            </a:endParaRPr>
          </a:p>
        </p:txBody>
      </p:sp>
      <p:sp>
        <p:nvSpPr>
          <p:cNvPr id="3" name="Объект 2">
            <a:extLst>
              <a:ext uri="{FF2B5EF4-FFF2-40B4-BE49-F238E27FC236}">
                <a16:creationId xmlns:a16="http://schemas.microsoft.com/office/drawing/2014/main" id="{38DBF8C5-26ED-426C-B231-8A61264F4A78}"/>
              </a:ext>
            </a:extLst>
          </p:cNvPr>
          <p:cNvSpPr>
            <a:spLocks noGrp="1"/>
          </p:cNvSpPr>
          <p:nvPr>
            <p:ph idx="1"/>
          </p:nvPr>
        </p:nvSpPr>
        <p:spPr>
          <a:xfrm>
            <a:off x="5902411" y="2428240"/>
            <a:ext cx="5466081" cy="2934784"/>
          </a:xfrm>
        </p:spPr>
        <p:txBody>
          <a:bodyPr>
            <a:normAutofit fontScale="85000" lnSpcReduction="20000"/>
          </a:bodyPr>
          <a:lstStyle/>
          <a:p>
            <a:r>
              <a:rPr lang="en-US" dirty="0"/>
              <a:t>The 1F tool aims to describe the needs and actions of Service Users /customers and describe the actions of service providers and their points of contact before receiving services, during receiving services and after receiving services. </a:t>
            </a:r>
          </a:p>
          <a:p>
            <a:r>
              <a:rPr lang="en-US" dirty="0"/>
              <a:t>This tool is filled in during authentic data collection, while making the documentation of shadowing or during interview.</a:t>
            </a:r>
          </a:p>
          <a:p>
            <a:r>
              <a:rPr lang="en-US" dirty="0"/>
              <a:t>In the bottom you should write short name of touchpoint between the user and service providers.</a:t>
            </a:r>
          </a:p>
          <a:p>
            <a:r>
              <a:rPr lang="en-US" dirty="0"/>
              <a:t>In the middle of the table, in the “Using the service” you should describe the touchpoints which are on the bottom of </a:t>
            </a:r>
            <a:r>
              <a:rPr lang="en-US"/>
              <a:t>the form.</a:t>
            </a:r>
            <a:endParaRPr lang="en-US" dirty="0"/>
          </a:p>
          <a:p>
            <a:endParaRPr lang="ru-RU" dirty="0"/>
          </a:p>
        </p:txBody>
      </p:sp>
      <p:pic>
        <p:nvPicPr>
          <p:cNvPr id="6" name="Рисунок 5">
            <a:extLst>
              <a:ext uri="{FF2B5EF4-FFF2-40B4-BE49-F238E27FC236}">
                <a16:creationId xmlns:a16="http://schemas.microsoft.com/office/drawing/2014/main" id="{E52A8662-D982-0E16-DBB3-CB48AF314E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610" y="1779458"/>
            <a:ext cx="5638801" cy="4045227"/>
          </a:xfrm>
          <a:prstGeom prst="rect">
            <a:avLst/>
          </a:prstGeom>
        </p:spPr>
      </p:pic>
    </p:spTree>
    <p:extLst>
      <p:ext uri="{BB962C8B-B14F-4D97-AF65-F5344CB8AC3E}">
        <p14:creationId xmlns:p14="http://schemas.microsoft.com/office/powerpoint/2010/main" val="23604857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FC5770D-2A61-4471-A489-0736202A94C9}"/>
              </a:ext>
            </a:extLst>
          </p:cNvPr>
          <p:cNvSpPr>
            <a:spLocks noGrp="1"/>
          </p:cNvSpPr>
          <p:nvPr>
            <p:ph type="title"/>
          </p:nvPr>
        </p:nvSpPr>
        <p:spPr>
          <a:xfrm>
            <a:off x="263610" y="833378"/>
            <a:ext cx="11928390" cy="946080"/>
          </a:xfrm>
        </p:spPr>
        <p:txBody>
          <a:bodyPr>
            <a:noAutofit/>
          </a:bodyPr>
          <a:lstStyle/>
          <a:p>
            <a:r>
              <a:rPr lang="en-US" sz="3200" dirty="0"/>
              <a:t>1F User Journey Plan Observation:</a:t>
            </a:r>
            <a:br>
              <a:rPr lang="en-US" sz="3200" dirty="0"/>
            </a:br>
            <a:r>
              <a:rPr lang="en-US" sz="3200" dirty="0"/>
              <a:t>documentation of user journey during shadowing and interviewing</a:t>
            </a:r>
            <a:br>
              <a:rPr lang="en-US" sz="3200" dirty="0"/>
            </a:br>
            <a:r>
              <a:rPr lang="en-US" sz="3200" dirty="0"/>
              <a:t>Example</a:t>
            </a:r>
            <a:endParaRPr lang="en-US" sz="3200" dirty="0">
              <a:solidFill>
                <a:srgbClr val="FF0000"/>
              </a:solidFill>
            </a:endParaRPr>
          </a:p>
        </p:txBody>
      </p:sp>
      <p:pic>
        <p:nvPicPr>
          <p:cNvPr id="8" name="Рисунок 7">
            <a:extLst>
              <a:ext uri="{FF2B5EF4-FFF2-40B4-BE49-F238E27FC236}">
                <a16:creationId xmlns:a16="http://schemas.microsoft.com/office/drawing/2014/main" id="{3F272150-ED42-CF90-85E8-0290A8797F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5611" y="1779458"/>
            <a:ext cx="6568931" cy="4541055"/>
          </a:xfrm>
          <a:prstGeom prst="rect">
            <a:avLst/>
          </a:prstGeom>
        </p:spPr>
      </p:pic>
    </p:spTree>
    <p:extLst>
      <p:ext uri="{BB962C8B-B14F-4D97-AF65-F5344CB8AC3E}">
        <p14:creationId xmlns:p14="http://schemas.microsoft.com/office/powerpoint/2010/main" val="20791743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9D88FC1-4705-49C8-8F30-BDA0FDF2327D}"/>
              </a:ext>
            </a:extLst>
          </p:cNvPr>
          <p:cNvSpPr>
            <a:spLocks noGrp="1"/>
          </p:cNvSpPr>
          <p:nvPr>
            <p:ph type="title"/>
          </p:nvPr>
        </p:nvSpPr>
        <p:spPr/>
        <p:txBody>
          <a:bodyPr/>
          <a:lstStyle/>
          <a:p>
            <a:r>
              <a:rPr lang="fi-FI" dirty="0"/>
              <a:t>1G Informed consent</a:t>
            </a:r>
          </a:p>
        </p:txBody>
      </p:sp>
      <p:sp>
        <p:nvSpPr>
          <p:cNvPr id="3" name="Sisällön paikkamerkki 2">
            <a:extLst>
              <a:ext uri="{FF2B5EF4-FFF2-40B4-BE49-F238E27FC236}">
                <a16:creationId xmlns:a16="http://schemas.microsoft.com/office/drawing/2014/main" id="{5BC0AB4A-9484-4628-BA41-0E06FA9A5AA5}"/>
              </a:ext>
            </a:extLst>
          </p:cNvPr>
          <p:cNvSpPr>
            <a:spLocks noGrp="1"/>
          </p:cNvSpPr>
          <p:nvPr>
            <p:ph idx="1"/>
          </p:nvPr>
        </p:nvSpPr>
        <p:spPr>
          <a:xfrm>
            <a:off x="5575300" y="2077228"/>
            <a:ext cx="6151105" cy="4023360"/>
          </a:xfrm>
        </p:spPr>
        <p:txBody>
          <a:bodyPr/>
          <a:lstStyle/>
          <a:p>
            <a:r>
              <a:rPr lang="en-US" dirty="0"/>
              <a:t>Use informed consent before beginning interviews and </a:t>
            </a:r>
            <a:r>
              <a:rPr lang="fi-FI" dirty="0"/>
              <a:t>shadowing</a:t>
            </a:r>
            <a:r>
              <a:rPr lang="en-US" dirty="0"/>
              <a:t>. As a contact person, you can specify the leader of your team and his contact details.</a:t>
            </a:r>
          </a:p>
          <a:p>
            <a:r>
              <a:rPr lang="en-US" dirty="0"/>
              <a:t>Informed consent must be signed in two copies, one copy is given to the patient/nurse, the second remains with you.</a:t>
            </a:r>
            <a:endParaRPr lang="fi-FI" dirty="0"/>
          </a:p>
        </p:txBody>
      </p:sp>
      <p:pic>
        <p:nvPicPr>
          <p:cNvPr id="6" name="Рисунок 5">
            <a:extLst>
              <a:ext uri="{FF2B5EF4-FFF2-40B4-BE49-F238E27FC236}">
                <a16:creationId xmlns:a16="http://schemas.microsoft.com/office/drawing/2014/main" id="{10DC5284-57B6-37F3-02BC-75CDE9A514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2399" y="1905269"/>
            <a:ext cx="3505066" cy="4028731"/>
          </a:xfrm>
          <a:prstGeom prst="rect">
            <a:avLst/>
          </a:prstGeom>
        </p:spPr>
      </p:pic>
    </p:spTree>
    <p:extLst>
      <p:ext uri="{BB962C8B-B14F-4D97-AF65-F5344CB8AC3E}">
        <p14:creationId xmlns:p14="http://schemas.microsoft.com/office/powerpoint/2010/main" val="13579674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03FD8D2-2F98-4F7C-A278-FE54C94B1BB0}"/>
              </a:ext>
            </a:extLst>
          </p:cNvPr>
          <p:cNvSpPr>
            <a:spLocks noGrp="1"/>
          </p:cNvSpPr>
          <p:nvPr>
            <p:ph type="title"/>
          </p:nvPr>
        </p:nvSpPr>
        <p:spPr/>
        <p:txBody>
          <a:bodyPr>
            <a:normAutofit/>
          </a:bodyPr>
          <a:lstStyle/>
          <a:p>
            <a:r>
              <a:rPr lang="en-US" dirty="0"/>
              <a:t>2A Empathy map</a:t>
            </a:r>
            <a:endParaRPr lang="ru-RU" dirty="0"/>
          </a:p>
        </p:txBody>
      </p:sp>
      <p:sp>
        <p:nvSpPr>
          <p:cNvPr id="3" name="Объект 2">
            <a:extLst>
              <a:ext uri="{FF2B5EF4-FFF2-40B4-BE49-F238E27FC236}">
                <a16:creationId xmlns:a16="http://schemas.microsoft.com/office/drawing/2014/main" id="{F08359F1-B690-45AE-9747-CA92132F7F4B}"/>
              </a:ext>
            </a:extLst>
          </p:cNvPr>
          <p:cNvSpPr>
            <a:spLocks noGrp="1"/>
          </p:cNvSpPr>
          <p:nvPr>
            <p:ph idx="1"/>
          </p:nvPr>
        </p:nvSpPr>
        <p:spPr>
          <a:xfrm>
            <a:off x="5904522" y="1938656"/>
            <a:ext cx="5642709" cy="3903344"/>
          </a:xfrm>
        </p:spPr>
        <p:txBody>
          <a:bodyPr/>
          <a:lstStyle/>
          <a:p>
            <a:r>
              <a:rPr lang="en-US" dirty="0"/>
              <a:t>Empathy map describes what the user: </a:t>
            </a:r>
          </a:p>
          <a:p>
            <a:r>
              <a:rPr lang="en-US" dirty="0"/>
              <a:t>- said (during an interview),</a:t>
            </a:r>
          </a:p>
          <a:p>
            <a:r>
              <a:rPr lang="en-US" dirty="0"/>
              <a:t> - did (during surveillance, everything that you managed to capture, write down, remember), </a:t>
            </a:r>
          </a:p>
          <a:p>
            <a:r>
              <a:rPr lang="en-US" dirty="0"/>
              <a:t>- thought (in your opinion, that is, you saw his facial expressions) and</a:t>
            </a:r>
          </a:p>
          <a:p>
            <a:r>
              <a:rPr lang="en-US" dirty="0"/>
              <a:t> - felt (that is his reaction to what is happening around him while receiving services).</a:t>
            </a:r>
            <a:endParaRPr lang="ru-RU" dirty="0"/>
          </a:p>
        </p:txBody>
      </p:sp>
      <p:pic>
        <p:nvPicPr>
          <p:cNvPr id="8" name="Рисунок 7">
            <a:extLst>
              <a:ext uri="{FF2B5EF4-FFF2-40B4-BE49-F238E27FC236}">
                <a16:creationId xmlns:a16="http://schemas.microsoft.com/office/drawing/2014/main" id="{031D313B-9896-DEB1-CF5B-D4847D6993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4915" y="2098007"/>
            <a:ext cx="4860892" cy="3429001"/>
          </a:xfrm>
          <a:prstGeom prst="rect">
            <a:avLst/>
          </a:prstGeom>
        </p:spPr>
      </p:pic>
    </p:spTree>
    <p:extLst>
      <p:ext uri="{BB962C8B-B14F-4D97-AF65-F5344CB8AC3E}">
        <p14:creationId xmlns:p14="http://schemas.microsoft.com/office/powerpoint/2010/main" val="4483357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03FD8D2-2F98-4F7C-A278-FE54C94B1BB0}"/>
              </a:ext>
            </a:extLst>
          </p:cNvPr>
          <p:cNvSpPr>
            <a:spLocks noGrp="1"/>
          </p:cNvSpPr>
          <p:nvPr>
            <p:ph type="title"/>
          </p:nvPr>
        </p:nvSpPr>
        <p:spPr/>
        <p:txBody>
          <a:bodyPr>
            <a:normAutofit fontScale="90000"/>
          </a:bodyPr>
          <a:lstStyle/>
          <a:p>
            <a:r>
              <a:rPr lang="en-US" dirty="0"/>
              <a:t>2A Empathy map</a:t>
            </a:r>
            <a:br>
              <a:rPr lang="en-US" dirty="0"/>
            </a:br>
            <a:r>
              <a:rPr lang="en-US" dirty="0"/>
              <a:t>Example</a:t>
            </a:r>
            <a:endParaRPr lang="ru-RU" dirty="0"/>
          </a:p>
        </p:txBody>
      </p:sp>
      <p:pic>
        <p:nvPicPr>
          <p:cNvPr id="6" name="Рисунок 5">
            <a:extLst>
              <a:ext uri="{FF2B5EF4-FFF2-40B4-BE49-F238E27FC236}">
                <a16:creationId xmlns:a16="http://schemas.microsoft.com/office/drawing/2014/main" id="{4202725E-78B4-435D-B678-5A56A80126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5097" y="1916729"/>
            <a:ext cx="6438009" cy="4259367"/>
          </a:xfrm>
          <a:prstGeom prst="rect">
            <a:avLst/>
          </a:prstGeom>
        </p:spPr>
      </p:pic>
    </p:spTree>
    <p:extLst>
      <p:ext uri="{BB962C8B-B14F-4D97-AF65-F5344CB8AC3E}">
        <p14:creationId xmlns:p14="http://schemas.microsoft.com/office/powerpoint/2010/main" val="16315372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D9BE2C8-F57A-4EAE-AA88-ED5450C5E9C7}"/>
              </a:ext>
            </a:extLst>
          </p:cNvPr>
          <p:cNvSpPr>
            <a:spLocks noGrp="1"/>
          </p:cNvSpPr>
          <p:nvPr>
            <p:ph type="title"/>
          </p:nvPr>
        </p:nvSpPr>
        <p:spPr/>
        <p:txBody>
          <a:bodyPr>
            <a:normAutofit/>
          </a:bodyPr>
          <a:lstStyle/>
          <a:p>
            <a:r>
              <a:rPr lang="en-US" dirty="0"/>
              <a:t>2B The customer point of view</a:t>
            </a:r>
            <a:endParaRPr lang="ru-RU" dirty="0"/>
          </a:p>
        </p:txBody>
      </p:sp>
      <p:sp>
        <p:nvSpPr>
          <p:cNvPr id="3" name="Объект 2">
            <a:extLst>
              <a:ext uri="{FF2B5EF4-FFF2-40B4-BE49-F238E27FC236}">
                <a16:creationId xmlns:a16="http://schemas.microsoft.com/office/drawing/2014/main" id="{25421A05-E938-4D42-AB7A-F84AF232D3E1}"/>
              </a:ext>
            </a:extLst>
          </p:cNvPr>
          <p:cNvSpPr>
            <a:spLocks noGrp="1"/>
          </p:cNvSpPr>
          <p:nvPr>
            <p:ph idx="1"/>
          </p:nvPr>
        </p:nvSpPr>
        <p:spPr>
          <a:xfrm>
            <a:off x="5660673" y="2358600"/>
            <a:ext cx="5880538" cy="3584027"/>
          </a:xfrm>
        </p:spPr>
        <p:txBody>
          <a:bodyPr>
            <a:normAutofit lnSpcReduction="10000"/>
          </a:bodyPr>
          <a:lstStyle/>
          <a:p>
            <a:r>
              <a:rPr lang="en-US" dirty="0"/>
              <a:t>Filling out the form 2B, consists of 3 boxes.</a:t>
            </a:r>
          </a:p>
          <a:p>
            <a:r>
              <a:rPr lang="en-US" dirty="0"/>
              <a:t>1 box is the definition of those services that the user likes and those services that the user is not satisfied with.</a:t>
            </a:r>
          </a:p>
          <a:p>
            <a:r>
              <a:rPr lang="en-US" dirty="0"/>
              <a:t> The next stage (box) is the definition of those characteristics that the service should correspond to. Describe what qualities the service should have in order for users to want to receive the service from you.</a:t>
            </a:r>
          </a:p>
          <a:p>
            <a:r>
              <a:rPr lang="en-US" dirty="0"/>
              <a:t>In the conclusion (box 3), you must select the 3 most important problems that you must solve for the user in improving services and on the right, describe the methods or approaches that can solve this problem.</a:t>
            </a:r>
            <a:endParaRPr lang="ru-RU" dirty="0"/>
          </a:p>
        </p:txBody>
      </p:sp>
      <p:pic>
        <p:nvPicPr>
          <p:cNvPr id="6" name="Рисунок 5">
            <a:extLst>
              <a:ext uri="{FF2B5EF4-FFF2-40B4-BE49-F238E27FC236}">
                <a16:creationId xmlns:a16="http://schemas.microsoft.com/office/drawing/2014/main" id="{AE9E90E7-4A54-9BB8-C809-90F256FD67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59" y="2273174"/>
            <a:ext cx="5638314" cy="3754877"/>
          </a:xfrm>
          <a:prstGeom prst="rect">
            <a:avLst/>
          </a:prstGeom>
        </p:spPr>
      </p:pic>
    </p:spTree>
    <p:extLst>
      <p:ext uri="{BB962C8B-B14F-4D97-AF65-F5344CB8AC3E}">
        <p14:creationId xmlns:p14="http://schemas.microsoft.com/office/powerpoint/2010/main" val="21825275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en-US" dirty="0"/>
              <a:t>List of tools </a:t>
            </a:r>
            <a:endParaRPr lang="ru-RU" dirty="0"/>
          </a:p>
        </p:txBody>
      </p:sp>
      <p:sp>
        <p:nvSpPr>
          <p:cNvPr id="4" name="Объект 3"/>
          <p:cNvSpPr>
            <a:spLocks noGrp="1"/>
          </p:cNvSpPr>
          <p:nvPr>
            <p:ph idx="1"/>
          </p:nvPr>
        </p:nvSpPr>
        <p:spPr>
          <a:xfrm>
            <a:off x="407990" y="1893861"/>
            <a:ext cx="10777461" cy="4023360"/>
          </a:xfrm>
        </p:spPr>
        <p:txBody>
          <a:bodyPr>
            <a:normAutofit fontScale="92500" lnSpcReduction="20000"/>
          </a:bodyPr>
          <a:lstStyle/>
          <a:p>
            <a:pPr marL="457200" lvl="0" indent="-457200">
              <a:lnSpc>
                <a:spcPct val="110000"/>
              </a:lnSpc>
              <a:spcBef>
                <a:spcPts val="0"/>
              </a:spcBef>
              <a:spcAft>
                <a:spcPts val="0"/>
              </a:spcAft>
              <a:buFont typeface="+mj-lt"/>
              <a:buAutoNum type="arabicPeriod"/>
            </a:pPr>
            <a:r>
              <a:rPr lang="en-US" dirty="0"/>
              <a:t>1A. Define: the development challenge </a:t>
            </a:r>
          </a:p>
          <a:p>
            <a:pPr marL="457200" lvl="0" indent="-457200">
              <a:lnSpc>
                <a:spcPct val="110000"/>
              </a:lnSpc>
              <a:spcBef>
                <a:spcPts val="0"/>
              </a:spcBef>
              <a:spcAft>
                <a:spcPts val="0"/>
              </a:spcAft>
              <a:buFont typeface="+mj-lt"/>
              <a:buAutoNum type="arabicPeriod"/>
            </a:pPr>
            <a:r>
              <a:rPr lang="en-US" dirty="0"/>
              <a:t>1B The customer’s service pathway</a:t>
            </a:r>
          </a:p>
          <a:p>
            <a:pPr marL="457200" lvl="0" indent="-457200">
              <a:lnSpc>
                <a:spcPct val="110000"/>
              </a:lnSpc>
              <a:spcBef>
                <a:spcPts val="0"/>
              </a:spcBef>
              <a:spcAft>
                <a:spcPts val="0"/>
              </a:spcAft>
              <a:buFont typeface="+mj-lt"/>
              <a:buAutoNum type="arabicPeriod"/>
            </a:pPr>
            <a:r>
              <a:rPr lang="en-US" dirty="0"/>
              <a:t>1C Select your tools and design your development project (optional)</a:t>
            </a:r>
          </a:p>
          <a:p>
            <a:pPr marL="457200" lvl="0" indent="-457200">
              <a:lnSpc>
                <a:spcPct val="110000"/>
              </a:lnSpc>
              <a:spcBef>
                <a:spcPts val="0"/>
              </a:spcBef>
              <a:spcAft>
                <a:spcPts val="0"/>
              </a:spcAft>
              <a:buFont typeface="+mj-lt"/>
              <a:buAutoNum type="arabicPeriod"/>
            </a:pPr>
            <a:r>
              <a:rPr lang="fi-FI" dirty="0"/>
              <a:t>1D </a:t>
            </a:r>
            <a:r>
              <a:rPr lang="fi-FI" dirty="0" err="1"/>
              <a:t>See</a:t>
            </a:r>
            <a:r>
              <a:rPr lang="fi-FI" dirty="0"/>
              <a:t> your service </a:t>
            </a:r>
            <a:r>
              <a:rPr lang="en-US" dirty="0"/>
              <a:t>trough the customer eyes</a:t>
            </a:r>
            <a:endParaRPr lang="ru-RU" dirty="0"/>
          </a:p>
          <a:p>
            <a:pPr marL="457200" lvl="0" indent="-457200">
              <a:lnSpc>
                <a:spcPct val="110000"/>
              </a:lnSpc>
              <a:spcBef>
                <a:spcPts val="0"/>
              </a:spcBef>
              <a:spcAft>
                <a:spcPts val="0"/>
              </a:spcAft>
              <a:buFont typeface="+mj-lt"/>
              <a:buAutoNum type="arabicPeriod"/>
            </a:pPr>
            <a:r>
              <a:rPr lang="en-US" dirty="0"/>
              <a:t>1E Framing</a:t>
            </a:r>
          </a:p>
          <a:p>
            <a:pPr marL="457200" lvl="0" indent="-457200">
              <a:lnSpc>
                <a:spcPct val="110000"/>
              </a:lnSpc>
              <a:spcBef>
                <a:spcPts val="0"/>
              </a:spcBef>
              <a:spcAft>
                <a:spcPts val="0"/>
              </a:spcAft>
              <a:buFont typeface="+mj-lt"/>
              <a:buAutoNum type="arabicPeriod"/>
            </a:pPr>
            <a:r>
              <a:rPr lang="en-US" sz="2000" dirty="0"/>
              <a:t>1F User Journey Plan Observation:</a:t>
            </a:r>
            <a:r>
              <a:rPr lang="ru-RU" sz="2000" dirty="0"/>
              <a:t> </a:t>
            </a:r>
            <a:r>
              <a:rPr lang="en-US" sz="2000" dirty="0"/>
              <a:t>documentation of </a:t>
            </a:r>
            <a:r>
              <a:rPr lang="fi-FI" sz="2000" dirty="0"/>
              <a:t>user journey during shadowing and interviewing</a:t>
            </a:r>
          </a:p>
          <a:p>
            <a:pPr marL="457200" lvl="0" indent="-457200">
              <a:lnSpc>
                <a:spcPct val="110000"/>
              </a:lnSpc>
              <a:spcBef>
                <a:spcPts val="0"/>
              </a:spcBef>
              <a:spcAft>
                <a:spcPts val="0"/>
              </a:spcAft>
              <a:buFont typeface="+mj-lt"/>
              <a:buAutoNum type="arabicPeriod"/>
            </a:pPr>
            <a:r>
              <a:rPr lang="fi-FI" dirty="0"/>
              <a:t>1G Informed consent</a:t>
            </a:r>
            <a:endParaRPr lang="ru-RU" dirty="0"/>
          </a:p>
          <a:p>
            <a:pPr marL="457200" lvl="0" indent="-457200">
              <a:lnSpc>
                <a:spcPct val="110000"/>
              </a:lnSpc>
              <a:spcBef>
                <a:spcPts val="0"/>
              </a:spcBef>
              <a:spcAft>
                <a:spcPts val="0"/>
              </a:spcAft>
              <a:buFont typeface="+mj-lt"/>
              <a:buAutoNum type="arabicPeriod"/>
            </a:pPr>
            <a:r>
              <a:rPr lang="en-US" dirty="0"/>
              <a:t>2A Empathy map</a:t>
            </a:r>
            <a:endParaRPr lang="ru-RU" dirty="0"/>
          </a:p>
          <a:p>
            <a:pPr marL="457200" lvl="0" indent="-457200">
              <a:lnSpc>
                <a:spcPct val="110000"/>
              </a:lnSpc>
              <a:spcBef>
                <a:spcPts val="0"/>
              </a:spcBef>
              <a:spcAft>
                <a:spcPts val="0"/>
              </a:spcAft>
              <a:buFont typeface="+mj-lt"/>
              <a:buAutoNum type="arabicPeriod"/>
            </a:pPr>
            <a:r>
              <a:rPr lang="en-US" dirty="0"/>
              <a:t>2B The customer point of view</a:t>
            </a:r>
            <a:endParaRPr lang="ru-RU" dirty="0"/>
          </a:p>
          <a:p>
            <a:pPr marL="457200" lvl="0" indent="-457200">
              <a:lnSpc>
                <a:spcPct val="110000"/>
              </a:lnSpc>
              <a:spcBef>
                <a:spcPts val="0"/>
              </a:spcBef>
              <a:spcAft>
                <a:spcPts val="0"/>
              </a:spcAft>
              <a:buFont typeface="+mj-lt"/>
              <a:buAutoNum type="arabicPeriod"/>
            </a:pPr>
            <a:r>
              <a:rPr lang="fi-FI" dirty="0"/>
              <a:t>2C </a:t>
            </a:r>
            <a:r>
              <a:rPr lang="fi-FI" dirty="0" err="1"/>
              <a:t>Mind</a:t>
            </a:r>
            <a:r>
              <a:rPr lang="fi-FI" dirty="0"/>
              <a:t> </a:t>
            </a:r>
            <a:r>
              <a:rPr lang="fi-FI" dirty="0" err="1"/>
              <a:t>map</a:t>
            </a:r>
            <a:endParaRPr lang="ru-RU" dirty="0"/>
          </a:p>
          <a:p>
            <a:pPr marL="457200" lvl="0" indent="-457200">
              <a:lnSpc>
                <a:spcPct val="110000"/>
              </a:lnSpc>
              <a:spcBef>
                <a:spcPts val="0"/>
              </a:spcBef>
              <a:spcAft>
                <a:spcPts val="0"/>
              </a:spcAft>
              <a:buFont typeface="+mj-lt"/>
              <a:buAutoNum type="arabicPeriod"/>
            </a:pPr>
            <a:r>
              <a:rPr lang="en-US" dirty="0"/>
              <a:t>2D Forming solutions</a:t>
            </a:r>
            <a:endParaRPr lang="ru-RU" dirty="0"/>
          </a:p>
          <a:p>
            <a:pPr marL="457200" lvl="0" indent="-457200">
              <a:lnSpc>
                <a:spcPct val="110000"/>
              </a:lnSpc>
              <a:spcBef>
                <a:spcPts val="0"/>
              </a:spcBef>
              <a:spcAft>
                <a:spcPts val="0"/>
              </a:spcAft>
              <a:buFont typeface="+mj-lt"/>
              <a:buAutoNum type="arabicPeriod"/>
            </a:pPr>
            <a:r>
              <a:rPr lang="en-GB" dirty="0"/>
              <a:t>3A USER profiles</a:t>
            </a:r>
          </a:p>
          <a:p>
            <a:pPr marL="457200" lvl="0" indent="-457200">
              <a:lnSpc>
                <a:spcPct val="110000"/>
              </a:lnSpc>
              <a:spcBef>
                <a:spcPts val="0"/>
              </a:spcBef>
              <a:spcAft>
                <a:spcPts val="0"/>
              </a:spcAft>
              <a:buFont typeface="+mj-lt"/>
              <a:buAutoNum type="arabicPeriod"/>
            </a:pPr>
            <a:r>
              <a:rPr lang="fi-FI" dirty="0"/>
              <a:t>3B Persona template</a:t>
            </a:r>
            <a:endParaRPr lang="ru-RU" dirty="0"/>
          </a:p>
          <a:p>
            <a:pPr marL="457200" lvl="0" indent="-457200">
              <a:lnSpc>
                <a:spcPct val="110000"/>
              </a:lnSpc>
              <a:spcBef>
                <a:spcPts val="0"/>
              </a:spcBef>
              <a:spcAft>
                <a:spcPts val="0"/>
              </a:spcAft>
              <a:buFont typeface="+mj-lt"/>
              <a:buAutoNum type="arabicPeriod"/>
            </a:pPr>
            <a:r>
              <a:rPr lang="fi-FI" dirty="0"/>
              <a:t>3C Blueprint / Improved Care pathway</a:t>
            </a:r>
          </a:p>
          <a:p>
            <a:pPr marL="457200" lvl="0" indent="-457200">
              <a:lnSpc>
                <a:spcPct val="110000"/>
              </a:lnSpc>
              <a:spcBef>
                <a:spcPts val="0"/>
              </a:spcBef>
              <a:spcAft>
                <a:spcPts val="0"/>
              </a:spcAft>
              <a:buFont typeface="+mj-lt"/>
              <a:buAutoNum type="arabicPeriod"/>
            </a:pPr>
            <a:r>
              <a:rPr lang="en-US" sz="2000" dirty="0"/>
              <a:t>4A Collect information, improve and productize your service</a:t>
            </a:r>
            <a:endParaRPr lang="ru-RU" dirty="0"/>
          </a:p>
        </p:txBody>
      </p:sp>
    </p:spTree>
    <p:extLst>
      <p:ext uri="{BB962C8B-B14F-4D97-AF65-F5344CB8AC3E}">
        <p14:creationId xmlns:p14="http://schemas.microsoft.com/office/powerpoint/2010/main" val="36671145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D9BE2C8-F57A-4EAE-AA88-ED5450C5E9C7}"/>
              </a:ext>
            </a:extLst>
          </p:cNvPr>
          <p:cNvSpPr>
            <a:spLocks noGrp="1"/>
          </p:cNvSpPr>
          <p:nvPr>
            <p:ph type="title"/>
          </p:nvPr>
        </p:nvSpPr>
        <p:spPr/>
        <p:txBody>
          <a:bodyPr>
            <a:normAutofit fontScale="90000"/>
          </a:bodyPr>
          <a:lstStyle/>
          <a:p>
            <a:r>
              <a:rPr lang="en-US" dirty="0"/>
              <a:t>2B The customer point of view</a:t>
            </a:r>
            <a:br>
              <a:rPr lang="en-US" dirty="0"/>
            </a:br>
            <a:r>
              <a:rPr lang="en-US" dirty="0"/>
              <a:t>Example</a:t>
            </a:r>
            <a:endParaRPr lang="ru-RU" dirty="0"/>
          </a:p>
        </p:txBody>
      </p:sp>
      <p:pic>
        <p:nvPicPr>
          <p:cNvPr id="8" name="Рисунок 7">
            <a:extLst>
              <a:ext uri="{FF2B5EF4-FFF2-40B4-BE49-F238E27FC236}">
                <a16:creationId xmlns:a16="http://schemas.microsoft.com/office/drawing/2014/main" id="{3BD140AC-8ED9-CB08-0D3B-D9E2902970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45896" y="1804362"/>
            <a:ext cx="6509389" cy="4392967"/>
          </a:xfrm>
          <a:prstGeom prst="rect">
            <a:avLst/>
          </a:prstGeom>
        </p:spPr>
      </p:pic>
    </p:spTree>
    <p:extLst>
      <p:ext uri="{BB962C8B-B14F-4D97-AF65-F5344CB8AC3E}">
        <p14:creationId xmlns:p14="http://schemas.microsoft.com/office/powerpoint/2010/main" val="27565226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1D9CB0C-509E-4976-BAF4-A36801988CC4}"/>
              </a:ext>
            </a:extLst>
          </p:cNvPr>
          <p:cNvSpPr>
            <a:spLocks noGrp="1"/>
          </p:cNvSpPr>
          <p:nvPr>
            <p:ph type="title"/>
          </p:nvPr>
        </p:nvSpPr>
        <p:spPr/>
        <p:txBody>
          <a:bodyPr/>
          <a:lstStyle/>
          <a:p>
            <a:r>
              <a:rPr lang="fi-FI" dirty="0"/>
              <a:t> 2C </a:t>
            </a:r>
            <a:r>
              <a:rPr lang="fi-FI" dirty="0" err="1"/>
              <a:t>Mind</a:t>
            </a:r>
            <a:r>
              <a:rPr lang="fi-FI" dirty="0"/>
              <a:t> </a:t>
            </a:r>
            <a:r>
              <a:rPr lang="fi-FI" dirty="0" err="1"/>
              <a:t>map</a:t>
            </a:r>
            <a:endParaRPr lang="fi-FI" dirty="0"/>
          </a:p>
        </p:txBody>
      </p:sp>
      <p:sp>
        <p:nvSpPr>
          <p:cNvPr id="3" name="Sisällön paikkamerkki 2">
            <a:extLst>
              <a:ext uri="{FF2B5EF4-FFF2-40B4-BE49-F238E27FC236}">
                <a16:creationId xmlns:a16="http://schemas.microsoft.com/office/drawing/2014/main" id="{A6C054D6-B19D-4284-9C93-662B4E63984D}"/>
              </a:ext>
            </a:extLst>
          </p:cNvPr>
          <p:cNvSpPr>
            <a:spLocks noGrp="1"/>
          </p:cNvSpPr>
          <p:nvPr>
            <p:ph idx="1"/>
          </p:nvPr>
        </p:nvSpPr>
        <p:spPr>
          <a:xfrm>
            <a:off x="5524499" y="2190306"/>
            <a:ext cx="6016711" cy="3678787"/>
          </a:xfrm>
        </p:spPr>
        <p:txBody>
          <a:bodyPr/>
          <a:lstStyle/>
          <a:p>
            <a:r>
              <a:rPr lang="en-US" dirty="0"/>
              <a:t>Use the mind map as a step in problem and solution formulation. To do this, you can use a blank flipchart and markers for a more colorful</a:t>
            </a:r>
            <a:r>
              <a:rPr lang="ru-RU" dirty="0"/>
              <a:t> </a:t>
            </a:r>
            <a:r>
              <a:rPr lang="en-US" dirty="0"/>
              <a:t>and understandable description.</a:t>
            </a:r>
            <a:endParaRPr lang="ru-RU" dirty="0"/>
          </a:p>
        </p:txBody>
      </p:sp>
      <p:pic>
        <p:nvPicPr>
          <p:cNvPr id="1028" name="Picture 4" descr="A Tribute to Tony Buzan, the Inventor of Mind Maps - Foc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2969" y="1972734"/>
            <a:ext cx="4911032" cy="4086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71988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7AEE45B-8EEA-4EF4-971B-CB41C56734B3}"/>
              </a:ext>
            </a:extLst>
          </p:cNvPr>
          <p:cNvSpPr>
            <a:spLocks noGrp="1"/>
          </p:cNvSpPr>
          <p:nvPr>
            <p:ph type="title"/>
          </p:nvPr>
        </p:nvSpPr>
        <p:spPr/>
        <p:txBody>
          <a:bodyPr>
            <a:normAutofit/>
          </a:bodyPr>
          <a:lstStyle/>
          <a:p>
            <a:r>
              <a:rPr lang="en-US" dirty="0"/>
              <a:t>2D Forming solutions</a:t>
            </a:r>
            <a:endParaRPr lang="ru-RU" dirty="0"/>
          </a:p>
        </p:txBody>
      </p:sp>
      <p:sp>
        <p:nvSpPr>
          <p:cNvPr id="3" name="Объект 2">
            <a:extLst>
              <a:ext uri="{FF2B5EF4-FFF2-40B4-BE49-F238E27FC236}">
                <a16:creationId xmlns:a16="http://schemas.microsoft.com/office/drawing/2014/main" id="{F56E032C-C370-4152-99E9-CEBEC138B4D4}"/>
              </a:ext>
            </a:extLst>
          </p:cNvPr>
          <p:cNvSpPr>
            <a:spLocks noGrp="1"/>
          </p:cNvSpPr>
          <p:nvPr>
            <p:ph idx="1"/>
          </p:nvPr>
        </p:nvSpPr>
        <p:spPr>
          <a:xfrm>
            <a:off x="6197600" y="1845733"/>
            <a:ext cx="5343610" cy="4089637"/>
          </a:xfrm>
        </p:spPr>
        <p:txBody>
          <a:bodyPr/>
          <a:lstStyle/>
          <a:p>
            <a:r>
              <a:rPr lang="en-US" dirty="0"/>
              <a:t>Generate solution ideas based on the tips provided in the tool.</a:t>
            </a:r>
          </a:p>
          <a:p>
            <a:r>
              <a:rPr lang="en-US" dirty="0"/>
              <a:t>The first three boxes are aimed at identifying initial solution ideas. Generate as many solutions as you can without limiting yourself.</a:t>
            </a:r>
          </a:p>
          <a:p>
            <a:r>
              <a:rPr lang="en-US" dirty="0"/>
              <a:t>After that, you need to choose the five (5) best ideas among those listed above and fill in the bottom, fourth box.</a:t>
            </a:r>
            <a:endParaRPr lang="ru-RU" dirty="0"/>
          </a:p>
        </p:txBody>
      </p:sp>
      <p:pic>
        <p:nvPicPr>
          <p:cNvPr id="6" name="Рисунок 5">
            <a:extLst>
              <a:ext uri="{FF2B5EF4-FFF2-40B4-BE49-F238E27FC236}">
                <a16:creationId xmlns:a16="http://schemas.microsoft.com/office/drawing/2014/main" id="{44411535-45D1-D8D4-1D81-C77DB109B3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611" y="1845732"/>
            <a:ext cx="5972270" cy="4089637"/>
          </a:xfrm>
          <a:prstGeom prst="rect">
            <a:avLst/>
          </a:prstGeom>
        </p:spPr>
      </p:pic>
    </p:spTree>
    <p:extLst>
      <p:ext uri="{BB962C8B-B14F-4D97-AF65-F5344CB8AC3E}">
        <p14:creationId xmlns:p14="http://schemas.microsoft.com/office/powerpoint/2010/main" val="21914108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7AEE45B-8EEA-4EF4-971B-CB41C56734B3}"/>
              </a:ext>
            </a:extLst>
          </p:cNvPr>
          <p:cNvSpPr>
            <a:spLocks noGrp="1"/>
          </p:cNvSpPr>
          <p:nvPr>
            <p:ph type="title"/>
          </p:nvPr>
        </p:nvSpPr>
        <p:spPr/>
        <p:txBody>
          <a:bodyPr>
            <a:normAutofit fontScale="90000"/>
          </a:bodyPr>
          <a:lstStyle/>
          <a:p>
            <a:r>
              <a:rPr lang="en-US" dirty="0"/>
              <a:t>2D Forming solutions</a:t>
            </a:r>
            <a:br>
              <a:rPr lang="en-US" dirty="0"/>
            </a:br>
            <a:r>
              <a:rPr lang="en-US" dirty="0"/>
              <a:t>Examples</a:t>
            </a:r>
            <a:endParaRPr lang="ru-RU" dirty="0"/>
          </a:p>
        </p:txBody>
      </p:sp>
      <p:pic>
        <p:nvPicPr>
          <p:cNvPr id="8" name="Рисунок 7">
            <a:extLst>
              <a:ext uri="{FF2B5EF4-FFF2-40B4-BE49-F238E27FC236}">
                <a16:creationId xmlns:a16="http://schemas.microsoft.com/office/drawing/2014/main" id="{36CD6FD7-1C02-819F-B55C-ADB9624C62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22214" y="1779456"/>
            <a:ext cx="6557972" cy="4507757"/>
          </a:xfrm>
          <a:prstGeom prst="rect">
            <a:avLst/>
          </a:prstGeom>
        </p:spPr>
      </p:pic>
    </p:spTree>
    <p:extLst>
      <p:ext uri="{BB962C8B-B14F-4D97-AF65-F5344CB8AC3E}">
        <p14:creationId xmlns:p14="http://schemas.microsoft.com/office/powerpoint/2010/main" val="29268560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2F5833C-3079-40E0-8CD3-86DED952246D}"/>
              </a:ext>
            </a:extLst>
          </p:cNvPr>
          <p:cNvSpPr>
            <a:spLocks noGrp="1"/>
          </p:cNvSpPr>
          <p:nvPr>
            <p:ph type="title"/>
          </p:nvPr>
        </p:nvSpPr>
        <p:spPr/>
        <p:txBody>
          <a:bodyPr>
            <a:normAutofit/>
          </a:bodyPr>
          <a:lstStyle/>
          <a:p>
            <a:r>
              <a:rPr lang="en-GB" dirty="0"/>
              <a:t>3A USER profiles</a:t>
            </a:r>
            <a:endParaRPr lang="ru-RU" dirty="0"/>
          </a:p>
        </p:txBody>
      </p:sp>
      <p:sp>
        <p:nvSpPr>
          <p:cNvPr id="3" name="Объект 2">
            <a:extLst>
              <a:ext uri="{FF2B5EF4-FFF2-40B4-BE49-F238E27FC236}">
                <a16:creationId xmlns:a16="http://schemas.microsoft.com/office/drawing/2014/main" id="{8BE0DFF3-32DC-4C32-9CD8-B55A6C1F575B}"/>
              </a:ext>
            </a:extLst>
          </p:cNvPr>
          <p:cNvSpPr>
            <a:spLocks noGrp="1"/>
          </p:cNvSpPr>
          <p:nvPr>
            <p:ph idx="1"/>
          </p:nvPr>
        </p:nvSpPr>
        <p:spPr>
          <a:xfrm>
            <a:off x="5696633" y="1873798"/>
            <a:ext cx="5844578" cy="4013708"/>
          </a:xfrm>
        </p:spPr>
        <p:txBody>
          <a:bodyPr>
            <a:normAutofit fontScale="92500" lnSpcReduction="20000"/>
          </a:bodyPr>
          <a:lstStyle/>
          <a:p>
            <a:r>
              <a:rPr lang="en-US" dirty="0"/>
              <a:t>This tool will help you prepare your customer USER profiles.</a:t>
            </a:r>
          </a:p>
          <a:p>
            <a:r>
              <a:rPr lang="en-US" dirty="0"/>
              <a:t>Follow the tips given in the tool for profiling.</a:t>
            </a:r>
          </a:p>
          <a:p>
            <a:pPr marL="457200" indent="-457200">
              <a:buFont typeface="+mj-lt"/>
              <a:buAutoNum type="arabicPeriod"/>
            </a:pPr>
            <a:r>
              <a:rPr lang="en-US" dirty="0"/>
              <a:t>Refer to your data from Discovery phase when you interviewed/observed the end users. Try to figure out their behavior using the dimensions for behavioral differences and opposites. Try to identify general behavioral patterns with differences and opposites.</a:t>
            </a:r>
          </a:p>
          <a:p>
            <a:pPr marL="457200" indent="-457200">
              <a:buFont typeface="+mj-lt"/>
              <a:buAutoNum type="arabicPeriod"/>
            </a:pPr>
            <a:r>
              <a:rPr lang="en-US" dirty="0"/>
              <a:t>Choose two dimensions that are relevant, common and stands out with your users. And make this cross to each other creating four profiles of users with their behavioral differences and opposites.</a:t>
            </a:r>
          </a:p>
          <a:p>
            <a:pPr marL="457200" indent="-457200">
              <a:buFont typeface="+mj-lt"/>
              <a:buAutoNum type="arabicPeriod"/>
            </a:pPr>
            <a:r>
              <a:rPr lang="en-US" dirty="0"/>
              <a:t>Once you created the four opposing profiles, further describe their characteristics using the Personas.</a:t>
            </a:r>
          </a:p>
          <a:p>
            <a:endParaRPr lang="ru-RU" dirty="0"/>
          </a:p>
          <a:p>
            <a:endParaRPr lang="ru-RU" dirty="0"/>
          </a:p>
          <a:p>
            <a:endParaRPr lang="ru-RU" dirty="0"/>
          </a:p>
        </p:txBody>
      </p:sp>
      <p:pic>
        <p:nvPicPr>
          <p:cNvPr id="6" name="Рисунок 5">
            <a:extLst>
              <a:ext uri="{FF2B5EF4-FFF2-40B4-BE49-F238E27FC236}">
                <a16:creationId xmlns:a16="http://schemas.microsoft.com/office/drawing/2014/main" id="{155A4B4E-718A-AAF7-D0F4-D558510480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610" y="1974715"/>
            <a:ext cx="5465555" cy="3764604"/>
          </a:xfrm>
          <a:prstGeom prst="rect">
            <a:avLst/>
          </a:prstGeom>
        </p:spPr>
      </p:pic>
    </p:spTree>
    <p:extLst>
      <p:ext uri="{BB962C8B-B14F-4D97-AF65-F5344CB8AC3E}">
        <p14:creationId xmlns:p14="http://schemas.microsoft.com/office/powerpoint/2010/main" val="15080386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2F5833C-3079-40E0-8CD3-86DED952246D}"/>
              </a:ext>
            </a:extLst>
          </p:cNvPr>
          <p:cNvSpPr>
            <a:spLocks noGrp="1"/>
          </p:cNvSpPr>
          <p:nvPr>
            <p:ph type="title"/>
          </p:nvPr>
        </p:nvSpPr>
        <p:spPr/>
        <p:txBody>
          <a:bodyPr>
            <a:normAutofit fontScale="90000"/>
          </a:bodyPr>
          <a:lstStyle/>
          <a:p>
            <a:r>
              <a:rPr lang="en-GB" dirty="0"/>
              <a:t>3A USER profiles</a:t>
            </a:r>
            <a:br>
              <a:rPr lang="en-GB" dirty="0"/>
            </a:br>
            <a:r>
              <a:rPr lang="en-GB" dirty="0"/>
              <a:t>Example</a:t>
            </a:r>
            <a:endParaRPr lang="ru-RU" dirty="0"/>
          </a:p>
        </p:txBody>
      </p:sp>
      <p:pic>
        <p:nvPicPr>
          <p:cNvPr id="8" name="Рисунок 7">
            <a:extLst>
              <a:ext uri="{FF2B5EF4-FFF2-40B4-BE49-F238E27FC236}">
                <a16:creationId xmlns:a16="http://schemas.microsoft.com/office/drawing/2014/main" id="{84C8FE09-04C2-B729-AAAC-E510E242AD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3453" y="1779457"/>
            <a:ext cx="6545094" cy="4567702"/>
          </a:xfrm>
          <a:prstGeom prst="rect">
            <a:avLst/>
          </a:prstGeom>
        </p:spPr>
      </p:pic>
    </p:spTree>
    <p:extLst>
      <p:ext uri="{BB962C8B-B14F-4D97-AF65-F5344CB8AC3E}">
        <p14:creationId xmlns:p14="http://schemas.microsoft.com/office/powerpoint/2010/main" val="15829852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2D861BC-DFC7-49A0-9F60-89B36E674D49}"/>
              </a:ext>
            </a:extLst>
          </p:cNvPr>
          <p:cNvSpPr>
            <a:spLocks noGrp="1"/>
          </p:cNvSpPr>
          <p:nvPr>
            <p:ph type="title"/>
          </p:nvPr>
        </p:nvSpPr>
        <p:spPr/>
        <p:txBody>
          <a:bodyPr/>
          <a:lstStyle/>
          <a:p>
            <a:r>
              <a:rPr lang="en-US" dirty="0"/>
              <a:t>3B Persona template</a:t>
            </a:r>
          </a:p>
        </p:txBody>
      </p:sp>
      <p:sp>
        <p:nvSpPr>
          <p:cNvPr id="3" name="Sisällön paikkamerkki 2">
            <a:extLst>
              <a:ext uri="{FF2B5EF4-FFF2-40B4-BE49-F238E27FC236}">
                <a16:creationId xmlns:a16="http://schemas.microsoft.com/office/drawing/2014/main" id="{9A319B40-7D78-4B32-9692-420CAC91FA28}"/>
              </a:ext>
            </a:extLst>
          </p:cNvPr>
          <p:cNvSpPr>
            <a:spLocks noGrp="1"/>
          </p:cNvSpPr>
          <p:nvPr>
            <p:ph idx="1"/>
          </p:nvPr>
        </p:nvSpPr>
        <p:spPr>
          <a:xfrm>
            <a:off x="5247823" y="1888227"/>
            <a:ext cx="6105610" cy="4237162"/>
          </a:xfrm>
        </p:spPr>
        <p:txBody>
          <a:bodyPr>
            <a:normAutofit fontScale="92500" lnSpcReduction="10000"/>
          </a:bodyPr>
          <a:lstStyle/>
          <a:p>
            <a:r>
              <a:rPr lang="en-US" sz="1600" dirty="0">
                <a:latin typeface="Arial" panose="020B0604020202020204" pitchFamily="34" charset="0"/>
                <a:cs typeface="Arial" panose="020B0604020202020204" pitchFamily="34" charset="0"/>
              </a:rPr>
              <a:t>Use this tool to prepare your user profiles. At least 4 user</a:t>
            </a:r>
            <a:r>
              <a:rPr lang="ru-RU" sz="1600"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profiles must be provisioned.</a:t>
            </a:r>
          </a:p>
          <a:p>
            <a:r>
              <a:rPr lang="en-US" sz="1600" dirty="0">
                <a:latin typeface="Arial" panose="020B0604020202020204" pitchFamily="34" charset="0"/>
                <a:cs typeface="Arial" panose="020B0604020202020204" pitchFamily="34" charset="0"/>
              </a:rPr>
              <a:t>Use pictures and photos from the internet for a more colorful picture.</a:t>
            </a:r>
          </a:p>
          <a:p>
            <a:pPr marL="342900" marR="0" lvl="0" indent="-342900">
              <a:lnSpc>
                <a:spcPct val="150000"/>
              </a:lnSpc>
              <a:spcBef>
                <a:spcPts val="0"/>
              </a:spcBef>
              <a:spcAft>
                <a:spcPts val="0"/>
              </a:spcAft>
              <a:buFont typeface="Wingdings" panose="05000000000000000000" pitchFamily="2" charset="2"/>
              <a:buChar char=""/>
            </a:pPr>
            <a:r>
              <a:rPr lang="en-US" sz="1400" dirty="0">
                <a:effectLst/>
                <a:latin typeface="Arial" panose="020B0604020202020204" pitchFamily="34" charset="0"/>
                <a:ea typeface="Calibri" panose="020F0502020204030204" pitchFamily="34" charset="0"/>
                <a:cs typeface="Arial" panose="020B0604020202020204" pitchFamily="34" charset="0"/>
              </a:rPr>
              <a:t>Key attributes (characteristics), this is the behavior you identified from 3A template.  </a:t>
            </a:r>
            <a:endParaRPr lang="fi-FI" sz="14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50000"/>
              </a:lnSpc>
              <a:spcBef>
                <a:spcPts val="0"/>
              </a:spcBef>
              <a:spcAft>
                <a:spcPts val="0"/>
              </a:spcAft>
              <a:buFont typeface="Wingdings" panose="05000000000000000000" pitchFamily="2" charset="2"/>
              <a:buChar char=""/>
            </a:pPr>
            <a:r>
              <a:rPr lang="en-US" sz="1400" dirty="0">
                <a:effectLst/>
                <a:latin typeface="Arial" panose="020B0604020202020204" pitchFamily="34" charset="0"/>
                <a:ea typeface="Calibri" panose="020F0502020204030204" pitchFamily="34" charset="0"/>
                <a:cs typeface="Arial" panose="020B0604020202020204" pitchFamily="34" charset="0"/>
              </a:rPr>
              <a:t>Short description (how does this vary from key attributes?) this is a statement about the general but specific description on your end-user. For example, Judith, 25 years old, a mother of one, and is currently studying economics in a university.</a:t>
            </a:r>
            <a:endParaRPr lang="fi-FI" sz="14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50000"/>
              </a:lnSpc>
              <a:spcBef>
                <a:spcPts val="0"/>
              </a:spcBef>
              <a:spcAft>
                <a:spcPts val="800"/>
              </a:spcAft>
              <a:buFont typeface="Wingdings" panose="05000000000000000000" pitchFamily="2" charset="2"/>
              <a:buChar char=""/>
            </a:pPr>
            <a:r>
              <a:rPr lang="en-US" sz="1400" dirty="0">
                <a:effectLst/>
                <a:latin typeface="Arial" panose="020B0604020202020204" pitchFamily="34" charset="0"/>
                <a:ea typeface="Calibri" panose="020F0502020204030204" pitchFamily="34" charset="0"/>
                <a:cs typeface="Arial" panose="020B0604020202020204" pitchFamily="34" charset="0"/>
              </a:rPr>
              <a:t>Opportunities, </a:t>
            </a:r>
            <a:r>
              <a:rPr lang="en-US" sz="1400" dirty="0">
                <a:latin typeface="Arial" panose="020B0604020202020204" pitchFamily="34" charset="0"/>
                <a:ea typeface="Calibri" panose="020F0502020204030204" pitchFamily="34" charset="0"/>
                <a:cs typeface="Arial" panose="020B0604020202020204" pitchFamily="34" charset="0"/>
              </a:rPr>
              <a:t>this refers to the p</a:t>
            </a:r>
            <a:r>
              <a:rPr lang="en-US" sz="1400" dirty="0">
                <a:effectLst/>
                <a:latin typeface="Arial" panose="020B0604020202020204" pitchFamily="34" charset="0"/>
                <a:ea typeface="Calibri" panose="020F0502020204030204" pitchFamily="34" charset="0"/>
                <a:cs typeface="Arial" panose="020B0604020202020204" pitchFamily="34" charset="0"/>
              </a:rPr>
              <a:t>oints for improvement. Considering the needs and challenges the points for improvement serve as an area where possible solution will be developed.</a:t>
            </a:r>
            <a:endParaRPr lang="en-US" sz="1400" dirty="0">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50000"/>
              </a:lnSpc>
              <a:spcBef>
                <a:spcPts val="0"/>
              </a:spcBef>
              <a:spcAft>
                <a:spcPts val="800"/>
              </a:spcAft>
              <a:buFont typeface="Wingdings" panose="05000000000000000000" pitchFamily="2" charset="2"/>
              <a:buChar char=""/>
            </a:pPr>
            <a:r>
              <a:rPr lang="en-US" sz="1400" dirty="0">
                <a:latin typeface="Arial" panose="020B0604020202020204" pitchFamily="34" charset="0"/>
                <a:ea typeface="Calibri" panose="020F0502020204030204" pitchFamily="34" charset="0"/>
                <a:cs typeface="Arial" panose="020B0604020202020204" pitchFamily="34" charset="0"/>
              </a:rPr>
              <a:t>Maintain participants’ confidentiality , that is not to use the real name or personal data of  the participants from your interviews.</a:t>
            </a:r>
            <a:endParaRPr lang="fi-FI" sz="1200" dirty="0">
              <a:latin typeface="Arial" panose="020B0604020202020204" pitchFamily="34" charset="0"/>
              <a:cs typeface="Arial" panose="020B0604020202020204" pitchFamily="34" charset="0"/>
            </a:endParaRPr>
          </a:p>
        </p:txBody>
      </p:sp>
      <p:pic>
        <p:nvPicPr>
          <p:cNvPr id="6" name="Рисунок 5">
            <a:extLst>
              <a:ext uri="{FF2B5EF4-FFF2-40B4-BE49-F238E27FC236}">
                <a16:creationId xmlns:a16="http://schemas.microsoft.com/office/drawing/2014/main" id="{11098164-EA19-2D9C-1076-9E96AC1917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11" y="1771497"/>
            <a:ext cx="3189847" cy="4560032"/>
          </a:xfrm>
          <a:prstGeom prst="rect">
            <a:avLst/>
          </a:prstGeom>
        </p:spPr>
      </p:pic>
    </p:spTree>
    <p:extLst>
      <p:ext uri="{BB962C8B-B14F-4D97-AF65-F5344CB8AC3E}">
        <p14:creationId xmlns:p14="http://schemas.microsoft.com/office/powerpoint/2010/main" val="4566024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2D861BC-DFC7-49A0-9F60-89B36E674D49}"/>
              </a:ext>
            </a:extLst>
          </p:cNvPr>
          <p:cNvSpPr>
            <a:spLocks noGrp="1"/>
          </p:cNvSpPr>
          <p:nvPr>
            <p:ph type="title"/>
          </p:nvPr>
        </p:nvSpPr>
        <p:spPr/>
        <p:txBody>
          <a:bodyPr>
            <a:normAutofit fontScale="90000"/>
          </a:bodyPr>
          <a:lstStyle/>
          <a:p>
            <a:r>
              <a:rPr lang="en-US" dirty="0"/>
              <a:t>3B Persona template</a:t>
            </a:r>
            <a:br>
              <a:rPr lang="en-US" dirty="0"/>
            </a:br>
            <a:r>
              <a:rPr lang="en-US" dirty="0"/>
              <a:t>Example</a:t>
            </a:r>
          </a:p>
        </p:txBody>
      </p:sp>
      <p:pic>
        <p:nvPicPr>
          <p:cNvPr id="8" name="Рисунок 7">
            <a:extLst>
              <a:ext uri="{FF2B5EF4-FFF2-40B4-BE49-F238E27FC236}">
                <a16:creationId xmlns:a16="http://schemas.microsoft.com/office/drawing/2014/main" id="{C3814070-78B7-6B31-DD0C-9263FBD28F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39108" y="1779457"/>
            <a:ext cx="3113783" cy="4533089"/>
          </a:xfrm>
          <a:prstGeom prst="rect">
            <a:avLst/>
          </a:prstGeom>
        </p:spPr>
      </p:pic>
    </p:spTree>
    <p:extLst>
      <p:ext uri="{BB962C8B-B14F-4D97-AF65-F5344CB8AC3E}">
        <p14:creationId xmlns:p14="http://schemas.microsoft.com/office/powerpoint/2010/main" val="38557729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45617DF-C6A4-429D-9790-31C8E16BFC70}"/>
              </a:ext>
            </a:extLst>
          </p:cNvPr>
          <p:cNvSpPr>
            <a:spLocks noGrp="1"/>
          </p:cNvSpPr>
          <p:nvPr>
            <p:ph type="title"/>
          </p:nvPr>
        </p:nvSpPr>
        <p:spPr/>
        <p:txBody>
          <a:bodyPr/>
          <a:lstStyle/>
          <a:p>
            <a:r>
              <a:rPr lang="en-US" dirty="0"/>
              <a:t>3C Blueprint / Improved Care pathway</a:t>
            </a:r>
          </a:p>
        </p:txBody>
      </p:sp>
      <p:sp>
        <p:nvSpPr>
          <p:cNvPr id="3" name="Sisällön paikkamerkki 2">
            <a:extLst>
              <a:ext uri="{FF2B5EF4-FFF2-40B4-BE49-F238E27FC236}">
                <a16:creationId xmlns:a16="http://schemas.microsoft.com/office/drawing/2014/main" id="{83BA5344-88F7-41B8-80E9-BF35EC55A68F}"/>
              </a:ext>
            </a:extLst>
          </p:cNvPr>
          <p:cNvSpPr>
            <a:spLocks noGrp="1"/>
          </p:cNvSpPr>
          <p:nvPr>
            <p:ph idx="1"/>
          </p:nvPr>
        </p:nvSpPr>
        <p:spPr>
          <a:xfrm>
            <a:off x="6692630" y="1845734"/>
            <a:ext cx="4848580" cy="4212166"/>
          </a:xfrm>
        </p:spPr>
        <p:txBody>
          <a:bodyPr/>
          <a:lstStyle/>
          <a:p>
            <a:pPr marL="0" indent="0">
              <a:buNone/>
            </a:pPr>
            <a:r>
              <a:rPr lang="en-US" dirty="0"/>
              <a:t>To prepare the plan, use blank flipcharts and colored paper to separate the patient's path "before", "during", "after".</a:t>
            </a:r>
          </a:p>
          <a:p>
            <a:pPr marL="0" indent="0">
              <a:buNone/>
            </a:pPr>
            <a:r>
              <a:rPr lang="en-US" dirty="0"/>
              <a:t>You are free to draw, the template on the left is an example.</a:t>
            </a:r>
          </a:p>
          <a:p>
            <a:pPr marL="0" indent="0">
              <a:buNone/>
            </a:pPr>
            <a:r>
              <a:rPr lang="en-US" dirty="0"/>
              <a:t>Or use a template for this.</a:t>
            </a:r>
            <a:endParaRPr lang="ru-RU" dirty="0"/>
          </a:p>
        </p:txBody>
      </p:sp>
      <p:pic>
        <p:nvPicPr>
          <p:cNvPr id="5" name="Рисунок 4">
            <a:extLst>
              <a:ext uri="{FF2B5EF4-FFF2-40B4-BE49-F238E27FC236}">
                <a16:creationId xmlns:a16="http://schemas.microsoft.com/office/drawing/2014/main" id="{5DE7F31B-7FB8-18ED-A8C5-2AB5DA447C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611" y="1845734"/>
            <a:ext cx="5685352" cy="4212166"/>
          </a:xfrm>
          <a:prstGeom prst="rect">
            <a:avLst/>
          </a:prstGeom>
        </p:spPr>
      </p:pic>
    </p:spTree>
    <p:extLst>
      <p:ext uri="{BB962C8B-B14F-4D97-AF65-F5344CB8AC3E}">
        <p14:creationId xmlns:p14="http://schemas.microsoft.com/office/powerpoint/2010/main" val="41302761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45617DF-C6A4-429D-9790-31C8E16BFC70}"/>
              </a:ext>
            </a:extLst>
          </p:cNvPr>
          <p:cNvSpPr>
            <a:spLocks noGrp="1"/>
          </p:cNvSpPr>
          <p:nvPr>
            <p:ph type="title"/>
          </p:nvPr>
        </p:nvSpPr>
        <p:spPr>
          <a:xfrm>
            <a:off x="1459149" y="970494"/>
            <a:ext cx="10082062" cy="808963"/>
          </a:xfrm>
        </p:spPr>
        <p:txBody>
          <a:bodyPr>
            <a:normAutofit fontScale="90000"/>
          </a:bodyPr>
          <a:lstStyle/>
          <a:p>
            <a:r>
              <a:rPr lang="en-US" dirty="0"/>
              <a:t>3C Blueprint / Improved Care pathway</a:t>
            </a:r>
            <a:br>
              <a:rPr lang="en-US" dirty="0"/>
            </a:br>
            <a:r>
              <a:rPr lang="en-US" dirty="0"/>
              <a:t>Example</a:t>
            </a:r>
          </a:p>
        </p:txBody>
      </p:sp>
      <p:pic>
        <p:nvPicPr>
          <p:cNvPr id="8" name="Рисунок 7">
            <a:extLst>
              <a:ext uri="{FF2B5EF4-FFF2-40B4-BE49-F238E27FC236}">
                <a16:creationId xmlns:a16="http://schemas.microsoft.com/office/drawing/2014/main" id="{32C5A507-5B52-E8A6-BF70-4B2E45E80C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6869" y="1779457"/>
            <a:ext cx="6077723" cy="4474723"/>
          </a:xfrm>
          <a:prstGeom prst="rect">
            <a:avLst/>
          </a:prstGeom>
        </p:spPr>
      </p:pic>
    </p:spTree>
    <p:extLst>
      <p:ext uri="{BB962C8B-B14F-4D97-AF65-F5344CB8AC3E}">
        <p14:creationId xmlns:p14="http://schemas.microsoft.com/office/powerpoint/2010/main" val="41968912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AF9D7-5C3F-D789-0196-03017A7F1CD8}"/>
              </a:ext>
            </a:extLst>
          </p:cNvPr>
          <p:cNvSpPr>
            <a:spLocks noGrp="1"/>
          </p:cNvSpPr>
          <p:nvPr>
            <p:ph type="title"/>
          </p:nvPr>
        </p:nvSpPr>
        <p:spPr/>
        <p:txBody>
          <a:bodyPr/>
          <a:lstStyle/>
          <a:p>
            <a:endParaRPr lang="fi-FI"/>
          </a:p>
        </p:txBody>
      </p:sp>
      <p:sp>
        <p:nvSpPr>
          <p:cNvPr id="3" name="Content Placeholder 2">
            <a:extLst>
              <a:ext uri="{FF2B5EF4-FFF2-40B4-BE49-F238E27FC236}">
                <a16:creationId xmlns:a16="http://schemas.microsoft.com/office/drawing/2014/main" id="{65452FF9-D0EB-4122-980D-E7B25D4C5792}"/>
              </a:ext>
            </a:extLst>
          </p:cNvPr>
          <p:cNvSpPr>
            <a:spLocks noGrp="1"/>
          </p:cNvSpPr>
          <p:nvPr>
            <p:ph idx="1"/>
          </p:nvPr>
        </p:nvSpPr>
        <p:spPr/>
        <p:txBody>
          <a:bodyPr/>
          <a:lstStyle/>
          <a:p>
            <a:r>
              <a:rPr lang="fi-FI" dirty="0">
                <a:solidFill>
                  <a:srgbClr val="FF0000"/>
                </a:solidFill>
              </a:rPr>
              <a:t>GENERAL EXPLANATION ON THE REPORT AND THE MATERIALS on WHAT SIZES SHOULD THE TOOL BE USED</a:t>
            </a:r>
            <a:endParaRPr lang="ru-RU" dirty="0">
              <a:solidFill>
                <a:srgbClr val="FF0000"/>
              </a:solidFill>
            </a:endParaRPr>
          </a:p>
          <a:p>
            <a:endParaRPr lang="ru-RU" dirty="0">
              <a:solidFill>
                <a:srgbClr val="FF0000"/>
              </a:solidFill>
            </a:endParaRPr>
          </a:p>
          <a:p>
            <a:r>
              <a:rPr lang="en-US" dirty="0">
                <a:solidFill>
                  <a:schemeClr val="tx1"/>
                </a:solidFill>
              </a:rPr>
              <a:t>It is recommended to use large stands for filling out forms, tools for visualization and ease of teamwork</a:t>
            </a:r>
            <a:endParaRPr lang="fi-FI" dirty="0">
              <a:solidFill>
                <a:schemeClr val="tx1"/>
              </a:solidFill>
            </a:endParaRPr>
          </a:p>
        </p:txBody>
      </p:sp>
    </p:spTree>
    <p:extLst>
      <p:ext uri="{BB962C8B-B14F-4D97-AF65-F5344CB8AC3E}">
        <p14:creationId xmlns:p14="http://schemas.microsoft.com/office/powerpoint/2010/main" val="22774890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6DFB39A-A0D8-4E49-AC77-AF750B9EC310}"/>
              </a:ext>
            </a:extLst>
          </p:cNvPr>
          <p:cNvSpPr>
            <a:spLocks noGrp="1"/>
          </p:cNvSpPr>
          <p:nvPr>
            <p:ph type="title"/>
          </p:nvPr>
        </p:nvSpPr>
        <p:spPr/>
        <p:txBody>
          <a:bodyPr>
            <a:normAutofit/>
          </a:bodyPr>
          <a:lstStyle/>
          <a:p>
            <a:r>
              <a:rPr lang="en-US" sz="3600" dirty="0"/>
              <a:t>4A Collect information, improve and productize your service</a:t>
            </a:r>
          </a:p>
        </p:txBody>
      </p:sp>
      <p:sp>
        <p:nvSpPr>
          <p:cNvPr id="3" name="Sisällön paikkamerkki 2">
            <a:extLst>
              <a:ext uri="{FF2B5EF4-FFF2-40B4-BE49-F238E27FC236}">
                <a16:creationId xmlns:a16="http://schemas.microsoft.com/office/drawing/2014/main" id="{DD134FDA-CA0B-48E7-8AD4-B8816221E195}"/>
              </a:ext>
            </a:extLst>
          </p:cNvPr>
          <p:cNvSpPr>
            <a:spLocks noGrp="1"/>
          </p:cNvSpPr>
          <p:nvPr>
            <p:ph idx="1"/>
          </p:nvPr>
        </p:nvSpPr>
        <p:spPr>
          <a:xfrm>
            <a:off x="6362699" y="2034116"/>
            <a:ext cx="5178511" cy="4138083"/>
          </a:xfrm>
        </p:spPr>
        <p:txBody>
          <a:bodyPr/>
          <a:lstStyle/>
          <a:p>
            <a:r>
              <a:rPr lang="en-US" dirty="0"/>
              <a:t>Now you can test the service with customers. After collecting information from your work using this tool, to improve your service.</a:t>
            </a:r>
            <a:endParaRPr lang="fi-FI" dirty="0"/>
          </a:p>
        </p:txBody>
      </p:sp>
      <p:pic>
        <p:nvPicPr>
          <p:cNvPr id="6" name="Рисунок 5">
            <a:extLst>
              <a:ext uri="{FF2B5EF4-FFF2-40B4-BE49-F238E27FC236}">
                <a16:creationId xmlns:a16="http://schemas.microsoft.com/office/drawing/2014/main" id="{ED9C6B56-5113-2E65-437D-C4F62144A6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611" y="2034115"/>
            <a:ext cx="5961906" cy="4138083"/>
          </a:xfrm>
          <a:prstGeom prst="rect">
            <a:avLst/>
          </a:prstGeom>
        </p:spPr>
      </p:pic>
    </p:spTree>
    <p:extLst>
      <p:ext uri="{BB962C8B-B14F-4D97-AF65-F5344CB8AC3E}">
        <p14:creationId xmlns:p14="http://schemas.microsoft.com/office/powerpoint/2010/main" val="6339313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CA88A5E-2B49-D59D-8A6E-0895C617BE4E}"/>
              </a:ext>
            </a:extLst>
          </p:cNvPr>
          <p:cNvSpPr>
            <a:spLocks noGrp="1"/>
          </p:cNvSpPr>
          <p:nvPr>
            <p:ph type="title"/>
          </p:nvPr>
        </p:nvSpPr>
        <p:spPr/>
        <p:txBody>
          <a:bodyPr>
            <a:noAutofit/>
          </a:bodyPr>
          <a:lstStyle/>
          <a:p>
            <a:r>
              <a:rPr lang="en-US" sz="3200" dirty="0"/>
              <a:t>4A Collect information, improve and productize your service</a:t>
            </a:r>
            <a:br>
              <a:rPr lang="ru-RU" sz="3200" dirty="0"/>
            </a:br>
            <a:r>
              <a:rPr lang="en-GB" sz="3200" dirty="0"/>
              <a:t>Example</a:t>
            </a:r>
            <a:endParaRPr lang="ru-KZ" sz="3200" dirty="0"/>
          </a:p>
        </p:txBody>
      </p:sp>
      <p:pic>
        <p:nvPicPr>
          <p:cNvPr id="5" name="Объект 4">
            <a:extLst>
              <a:ext uri="{FF2B5EF4-FFF2-40B4-BE49-F238E27FC236}">
                <a16:creationId xmlns:a16="http://schemas.microsoft.com/office/drawing/2014/main" id="{C3CFB3BE-A005-BE0D-B3C5-1CE06F9E247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99554" y="1779457"/>
            <a:ext cx="6392892" cy="4489933"/>
          </a:xfrm>
        </p:spPr>
      </p:pic>
    </p:spTree>
    <p:extLst>
      <p:ext uri="{BB962C8B-B14F-4D97-AF65-F5344CB8AC3E}">
        <p14:creationId xmlns:p14="http://schemas.microsoft.com/office/powerpoint/2010/main" val="25151879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References</a:t>
            </a:r>
            <a:endParaRPr lang="ru-RU" dirty="0"/>
          </a:p>
        </p:txBody>
      </p:sp>
      <p:sp>
        <p:nvSpPr>
          <p:cNvPr id="3" name="Объект 2"/>
          <p:cNvSpPr>
            <a:spLocks noGrp="1"/>
          </p:cNvSpPr>
          <p:nvPr>
            <p:ph idx="1"/>
          </p:nvPr>
        </p:nvSpPr>
        <p:spPr/>
        <p:txBody>
          <a:bodyPr vert="horz" lIns="0" tIns="45720" rIns="0" bIns="45720" rtlCol="0" anchor="t">
            <a:normAutofit/>
          </a:bodyPr>
          <a:lstStyle/>
          <a:p>
            <a:pPr marL="457200" indent="-457200">
              <a:buAutoNum type="arabicPeriod"/>
            </a:pPr>
            <a:r>
              <a:rPr lang="en-US" dirty="0">
                <a:ea typeface="+mn-lt"/>
                <a:cs typeface="+mn-lt"/>
              </a:rPr>
              <a:t> </a:t>
            </a:r>
            <a:r>
              <a:rPr lang="en-US" dirty="0"/>
              <a:t>1A</a:t>
            </a:r>
            <a:r>
              <a:rPr lang="en-US" dirty="0">
                <a:ea typeface="+mn-lt"/>
                <a:cs typeface="+mn-lt"/>
              </a:rPr>
              <a:t>, 1B, 1C, </a:t>
            </a:r>
            <a:r>
              <a:rPr lang="fi" dirty="0">
                <a:ea typeface="+mn-lt"/>
                <a:cs typeface="+mn-lt"/>
              </a:rPr>
              <a:t>1D, 1G, </a:t>
            </a:r>
            <a:r>
              <a:rPr lang="en-US" dirty="0">
                <a:ea typeface="+mn-lt"/>
                <a:cs typeface="+mn-lt"/>
              </a:rPr>
              <a:t>2B, </a:t>
            </a:r>
            <a:r>
              <a:rPr lang="fi" dirty="0">
                <a:ea typeface="+mn-lt"/>
                <a:cs typeface="+mn-lt"/>
              </a:rPr>
              <a:t>2C, </a:t>
            </a:r>
            <a:r>
              <a:rPr lang="en-US" dirty="0">
                <a:ea typeface="+mn-lt"/>
                <a:cs typeface="+mn-lt"/>
              </a:rPr>
              <a:t>2D, </a:t>
            </a:r>
            <a:r>
              <a:rPr lang="en-GB" dirty="0">
                <a:ea typeface="+mn-lt"/>
                <a:cs typeface="+mn-lt"/>
              </a:rPr>
              <a:t>3A, </a:t>
            </a:r>
            <a:r>
              <a:rPr lang="fi" dirty="0">
                <a:ea typeface="+mn-lt"/>
                <a:cs typeface="+mn-lt"/>
              </a:rPr>
              <a:t>3C, </a:t>
            </a:r>
            <a:r>
              <a:rPr lang="en-US" dirty="0">
                <a:ea typeface="+mn-lt"/>
                <a:cs typeface="+mn-lt"/>
              </a:rPr>
              <a:t>4A - SDT - Service Design Toolkit, JAMK University of Applied Sciences, </a:t>
            </a:r>
            <a:r>
              <a:rPr lang="en-US" dirty="0">
                <a:ea typeface="+mn-lt"/>
                <a:cs typeface="+mn-lt"/>
                <a:hlinkClick r:id="rId2"/>
              </a:rPr>
              <a:t>www.sdt.fi</a:t>
            </a:r>
            <a:r>
              <a:rPr lang="en-US" dirty="0">
                <a:ea typeface="+mn-lt"/>
                <a:cs typeface="+mn-lt"/>
              </a:rPr>
              <a:t> </a:t>
            </a:r>
          </a:p>
          <a:p>
            <a:pPr marL="457200" indent="-457200">
              <a:buFont typeface="Calibri" panose="020F0502020204030204" pitchFamily="34" charset="0"/>
              <a:buAutoNum type="arabicPeriod"/>
            </a:pPr>
            <a:r>
              <a:rPr lang="en-US" dirty="0">
                <a:ea typeface="+mn-lt"/>
                <a:cs typeface="+mn-lt"/>
              </a:rPr>
              <a:t>What are hotspots? </a:t>
            </a:r>
            <a:r>
              <a:rPr lang="en-US" dirty="0">
                <a:ea typeface="+mn-lt"/>
                <a:cs typeface="+mn-lt"/>
                <a:hlinkClick r:id="rId3"/>
              </a:rPr>
              <a:t>https://www.liveworkstudio.com/articles/identify-customer-and-business-hotspots/</a:t>
            </a:r>
            <a:r>
              <a:rPr lang="en-US" dirty="0">
                <a:ea typeface="+mn-lt"/>
                <a:cs typeface="+mn-lt"/>
              </a:rPr>
              <a:t> </a:t>
            </a:r>
          </a:p>
          <a:p>
            <a:pPr marL="457200" indent="-457200">
              <a:buAutoNum type="arabicPeriod"/>
            </a:pPr>
            <a:r>
              <a:rPr lang="en-US" dirty="0"/>
              <a:t>2A Empathy map, 3B </a:t>
            </a:r>
            <a:r>
              <a:rPr lang="en-GB" dirty="0"/>
              <a:t>Persona template - </a:t>
            </a:r>
            <a:r>
              <a:rPr lang="en-GB" dirty="0">
                <a:hlinkClick r:id="rId4"/>
              </a:rPr>
              <a:t>www.servicedesigntools.org</a:t>
            </a:r>
            <a:endParaRPr lang="en-GB" dirty="0"/>
          </a:p>
          <a:p>
            <a:pPr marL="457200" indent="-457200">
              <a:buAutoNum type="arabicPeriod"/>
            </a:pPr>
            <a:r>
              <a:rPr lang="en-US" dirty="0"/>
              <a:t>1E Framing. Research questions, 1F User Journey Plan Observation: shadowing </a:t>
            </a:r>
            <a:r>
              <a:rPr lang="fi-FI" dirty="0" err="1"/>
              <a:t>user</a:t>
            </a:r>
            <a:r>
              <a:rPr lang="fi-FI" dirty="0"/>
              <a:t> </a:t>
            </a:r>
            <a:r>
              <a:rPr lang="fi-FI" dirty="0" err="1"/>
              <a:t>journey</a:t>
            </a:r>
            <a:r>
              <a:rPr lang="fi-FI" dirty="0"/>
              <a:t> for </a:t>
            </a:r>
            <a:r>
              <a:rPr lang="fi-FI" dirty="0" err="1"/>
              <a:t>shadowing</a:t>
            </a:r>
            <a:r>
              <a:rPr lang="fi-FI" dirty="0"/>
              <a:t> and </a:t>
            </a:r>
            <a:r>
              <a:rPr lang="fi-FI" dirty="0" err="1"/>
              <a:t>interviewing</a:t>
            </a:r>
            <a:r>
              <a:rPr lang="fi-FI" dirty="0"/>
              <a:t> - </a:t>
            </a:r>
            <a:r>
              <a:rPr lang="fi" dirty="0">
                <a:ea typeface="+mn-lt"/>
                <a:cs typeface="+mn-lt"/>
                <a:hlinkClick r:id="rId5"/>
              </a:rPr>
              <a:t>https://www.servicedesigntoolkit.org/downloads.html</a:t>
            </a:r>
            <a:r>
              <a:rPr lang="fi-FI" dirty="0">
                <a:ea typeface="+mn-lt"/>
                <a:cs typeface="+mn-lt"/>
              </a:rPr>
              <a:t> </a:t>
            </a:r>
            <a:br>
              <a:rPr lang="en-GB" dirty="0"/>
            </a:br>
            <a:br>
              <a:rPr lang="en-GB" dirty="0"/>
            </a:br>
            <a:endParaRPr lang="ru-RU" dirty="0">
              <a:cs typeface="Calibri" panose="020F0502020204030204"/>
            </a:endParaRPr>
          </a:p>
        </p:txBody>
      </p:sp>
    </p:spTree>
    <p:extLst>
      <p:ext uri="{BB962C8B-B14F-4D97-AF65-F5344CB8AC3E}">
        <p14:creationId xmlns:p14="http://schemas.microsoft.com/office/powerpoint/2010/main" val="1282576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BFE38D8-77A5-48DC-AE89-234B8EC5C49E}"/>
              </a:ext>
            </a:extLst>
          </p:cNvPr>
          <p:cNvSpPr>
            <a:spLocks noGrp="1"/>
          </p:cNvSpPr>
          <p:nvPr>
            <p:ph type="title"/>
          </p:nvPr>
        </p:nvSpPr>
        <p:spPr/>
        <p:txBody>
          <a:bodyPr>
            <a:normAutofit fontScale="90000"/>
          </a:bodyPr>
          <a:lstStyle/>
          <a:p>
            <a:br>
              <a:rPr lang="en-US" dirty="0"/>
            </a:br>
            <a:r>
              <a:rPr lang="en-US" dirty="0"/>
              <a:t>1A. Define: the development challenge</a:t>
            </a:r>
            <a:endParaRPr lang="ru-RU" dirty="0"/>
          </a:p>
        </p:txBody>
      </p:sp>
      <p:sp>
        <p:nvSpPr>
          <p:cNvPr id="3" name="Объект 2">
            <a:extLst>
              <a:ext uri="{FF2B5EF4-FFF2-40B4-BE49-F238E27FC236}">
                <a16:creationId xmlns:a16="http://schemas.microsoft.com/office/drawing/2014/main" id="{2ACF9D3D-2E15-4D1E-A2EB-1272A365BEDC}"/>
              </a:ext>
            </a:extLst>
          </p:cNvPr>
          <p:cNvSpPr>
            <a:spLocks noGrp="1"/>
          </p:cNvSpPr>
          <p:nvPr>
            <p:ph idx="1"/>
          </p:nvPr>
        </p:nvSpPr>
        <p:spPr>
          <a:xfrm>
            <a:off x="5067760" y="2016086"/>
            <a:ext cx="6885542" cy="4008793"/>
          </a:xfrm>
        </p:spPr>
        <p:txBody>
          <a:bodyPr>
            <a:normAutofit fontScale="92500" lnSpcReduction="10000"/>
          </a:bodyPr>
          <a:lstStyle/>
          <a:p>
            <a:r>
              <a:rPr lang="en-US" dirty="0"/>
              <a:t>1.A. Define -tool </a:t>
            </a:r>
            <a:r>
              <a:rPr lang="en-US" sz="2100" dirty="0"/>
              <a:t>consists of 6 boxes for text.</a:t>
            </a:r>
          </a:p>
          <a:p>
            <a:r>
              <a:rPr lang="en-US" sz="2100" dirty="0"/>
              <a:t>Box 1</a:t>
            </a:r>
            <a:r>
              <a:rPr lang="en-US" dirty="0"/>
              <a:t> Write in the box one sentence that describes </a:t>
            </a:r>
            <a:r>
              <a:rPr lang="en-US" b="1" dirty="0"/>
              <a:t>the purpose </a:t>
            </a:r>
            <a:r>
              <a:rPr lang="en-US" dirty="0"/>
              <a:t>of the development project.</a:t>
            </a:r>
          </a:p>
          <a:p>
            <a:r>
              <a:rPr lang="en-US" dirty="0"/>
              <a:t>The next step (box) is to define </a:t>
            </a:r>
            <a:r>
              <a:rPr lang="en-US" b="1" dirty="0"/>
              <a:t>the goals </a:t>
            </a:r>
            <a:r>
              <a:rPr lang="en-US" dirty="0"/>
              <a:t>for your development project. The goals should answer the following questions: What do you want to achieve? What problem needs to be solved?</a:t>
            </a:r>
          </a:p>
          <a:p>
            <a:r>
              <a:rPr lang="en-US" dirty="0"/>
              <a:t>The third and fourth box is the definition of methods for measuring your success and results, in other words, what indicators will be evidence of the effectiveness and efficiency of improving services.</a:t>
            </a:r>
          </a:p>
          <a:p>
            <a:r>
              <a:rPr lang="en-US" dirty="0"/>
              <a:t>The fifth box is the identification of your </a:t>
            </a:r>
            <a:r>
              <a:rPr lang="en-US" b="1" dirty="0"/>
              <a:t>customers</a:t>
            </a:r>
            <a:r>
              <a:rPr lang="en-US" dirty="0"/>
              <a:t>. Who </a:t>
            </a:r>
            <a:r>
              <a:rPr lang="en-US" sz="2100" dirty="0"/>
              <a:t>are the users of the service, describe them.</a:t>
            </a:r>
          </a:p>
          <a:p>
            <a:r>
              <a:rPr lang="en-US" dirty="0"/>
              <a:t>The sixth box should contain </a:t>
            </a:r>
            <a:r>
              <a:rPr lang="en-US" sz="2100" dirty="0"/>
              <a:t>those issues you that you would want to know about the customer.</a:t>
            </a:r>
          </a:p>
        </p:txBody>
      </p:sp>
      <p:pic>
        <p:nvPicPr>
          <p:cNvPr id="5" name="Рисунок 4">
            <a:extLst>
              <a:ext uri="{FF2B5EF4-FFF2-40B4-BE49-F238E27FC236}">
                <a16:creationId xmlns:a16="http://schemas.microsoft.com/office/drawing/2014/main" id="{E8FB4D44-FD1F-597E-9A3D-6F3687DA42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611" y="2181050"/>
            <a:ext cx="4761990" cy="3326616"/>
          </a:xfrm>
          <a:prstGeom prst="rect">
            <a:avLst/>
          </a:prstGeom>
        </p:spPr>
      </p:pic>
    </p:spTree>
    <p:extLst>
      <p:ext uri="{BB962C8B-B14F-4D97-AF65-F5344CB8AC3E}">
        <p14:creationId xmlns:p14="http://schemas.microsoft.com/office/powerpoint/2010/main" val="33870709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BFE38D8-77A5-48DC-AE89-234B8EC5C49E}"/>
              </a:ext>
            </a:extLst>
          </p:cNvPr>
          <p:cNvSpPr>
            <a:spLocks noGrp="1"/>
          </p:cNvSpPr>
          <p:nvPr>
            <p:ph type="title"/>
          </p:nvPr>
        </p:nvSpPr>
        <p:spPr>
          <a:xfrm>
            <a:off x="1400783" y="970494"/>
            <a:ext cx="10140428" cy="808963"/>
          </a:xfrm>
        </p:spPr>
        <p:txBody>
          <a:bodyPr>
            <a:normAutofit fontScale="90000"/>
          </a:bodyPr>
          <a:lstStyle/>
          <a:p>
            <a:br>
              <a:rPr lang="en-US" dirty="0"/>
            </a:br>
            <a:r>
              <a:rPr lang="en-US" dirty="0"/>
              <a:t>1A. Define: the development challenge</a:t>
            </a:r>
            <a:br>
              <a:rPr lang="en-US" dirty="0"/>
            </a:br>
            <a:r>
              <a:rPr lang="en-US" dirty="0"/>
              <a:t>Example</a:t>
            </a:r>
            <a:endParaRPr lang="ru-RU" dirty="0"/>
          </a:p>
        </p:txBody>
      </p:sp>
      <p:pic>
        <p:nvPicPr>
          <p:cNvPr id="6" name="Рисунок 5">
            <a:extLst>
              <a:ext uri="{FF2B5EF4-FFF2-40B4-BE49-F238E27FC236}">
                <a16:creationId xmlns:a16="http://schemas.microsoft.com/office/drawing/2014/main" id="{5D7B06FE-225F-2EC6-FA30-4F1160A121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9561" y="1779457"/>
            <a:ext cx="6452877" cy="4482788"/>
          </a:xfrm>
          <a:prstGeom prst="rect">
            <a:avLst/>
          </a:prstGeom>
        </p:spPr>
      </p:pic>
    </p:spTree>
    <p:extLst>
      <p:ext uri="{BB962C8B-B14F-4D97-AF65-F5344CB8AC3E}">
        <p14:creationId xmlns:p14="http://schemas.microsoft.com/office/powerpoint/2010/main" val="16997588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DC6533A-E3A1-4418-A464-F9495DCF7865}"/>
              </a:ext>
            </a:extLst>
          </p:cNvPr>
          <p:cNvSpPr>
            <a:spLocks noGrp="1"/>
          </p:cNvSpPr>
          <p:nvPr>
            <p:ph type="title"/>
          </p:nvPr>
        </p:nvSpPr>
        <p:spPr>
          <a:xfrm>
            <a:off x="263611" y="1036771"/>
            <a:ext cx="11277600" cy="808963"/>
          </a:xfrm>
        </p:spPr>
        <p:txBody>
          <a:bodyPr>
            <a:normAutofit/>
          </a:bodyPr>
          <a:lstStyle/>
          <a:p>
            <a:r>
              <a:rPr lang="en-US" dirty="0"/>
              <a:t>1B The customer’s service pathway</a:t>
            </a:r>
            <a:endParaRPr lang="ru-RU" dirty="0"/>
          </a:p>
        </p:txBody>
      </p:sp>
      <p:sp>
        <p:nvSpPr>
          <p:cNvPr id="3" name="Объект 2">
            <a:extLst>
              <a:ext uri="{FF2B5EF4-FFF2-40B4-BE49-F238E27FC236}">
                <a16:creationId xmlns:a16="http://schemas.microsoft.com/office/drawing/2014/main" id="{41D83383-6E83-47C7-9437-6B4EE32DC842}"/>
              </a:ext>
            </a:extLst>
          </p:cNvPr>
          <p:cNvSpPr>
            <a:spLocks noGrp="1"/>
          </p:cNvSpPr>
          <p:nvPr>
            <p:ph idx="1"/>
          </p:nvPr>
        </p:nvSpPr>
        <p:spPr>
          <a:xfrm>
            <a:off x="5069839" y="1950720"/>
            <a:ext cx="6471371" cy="4196080"/>
          </a:xfrm>
        </p:spPr>
        <p:txBody>
          <a:bodyPr>
            <a:normAutofit fontScale="85000" lnSpcReduction="20000"/>
          </a:bodyPr>
          <a:lstStyle/>
          <a:p>
            <a:r>
              <a:rPr lang="en-US" dirty="0"/>
              <a:t>1B | Draw the customer’s service pathway</a:t>
            </a:r>
            <a:r>
              <a:rPr lang="ru-RU" dirty="0"/>
              <a:t>. </a:t>
            </a:r>
            <a:endParaRPr lang="fi-FI" dirty="0"/>
          </a:p>
          <a:p>
            <a:r>
              <a:rPr lang="en-US" dirty="0"/>
              <a:t>The description of pathway of serving the customer should include each the step which the customer goes through before receiving the services, all the steps during the receipt of services and after the completion of the receipt of services.</a:t>
            </a:r>
          </a:p>
          <a:p>
            <a:r>
              <a:rPr lang="en-US" dirty="0"/>
              <a:t>All three periods should be described and scheduled for all employers and persons with whom the customer interacts. </a:t>
            </a:r>
          </a:p>
          <a:p>
            <a:r>
              <a:rPr lang="en-US" dirty="0"/>
              <a:t>In addition, it should be described what a particular person does (whether it is a customer, whether it is the staff with whom he interacts).</a:t>
            </a:r>
          </a:p>
          <a:p>
            <a:r>
              <a:rPr lang="en-US" sz="2100" dirty="0"/>
              <a:t>Hot spots is the main points which is satisfied or unsatisfied by customers. A particular customer touchpoint or a business activity that can be improved is a hot spot. [2] You should mark them on the customer’s service pathway.</a:t>
            </a:r>
            <a:endParaRPr lang="ru-RU" sz="2100" dirty="0"/>
          </a:p>
          <a:p>
            <a:r>
              <a:rPr lang="en-US" sz="2100" dirty="0"/>
              <a:t>The customer service pathway is used to document what the development group thinks that is the service pathway before shadowing and interviewing.</a:t>
            </a:r>
            <a:endParaRPr lang="ru-RU" sz="2100" dirty="0"/>
          </a:p>
        </p:txBody>
      </p:sp>
      <p:pic>
        <p:nvPicPr>
          <p:cNvPr id="6" name="Рисунок 5">
            <a:extLst>
              <a:ext uri="{FF2B5EF4-FFF2-40B4-BE49-F238E27FC236}">
                <a16:creationId xmlns:a16="http://schemas.microsoft.com/office/drawing/2014/main" id="{B8260E5D-07A9-560B-A593-70888CA6CE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611" y="2288540"/>
            <a:ext cx="4679823" cy="3372957"/>
          </a:xfrm>
          <a:prstGeom prst="rect">
            <a:avLst/>
          </a:prstGeom>
        </p:spPr>
      </p:pic>
    </p:spTree>
    <p:extLst>
      <p:ext uri="{BB962C8B-B14F-4D97-AF65-F5344CB8AC3E}">
        <p14:creationId xmlns:p14="http://schemas.microsoft.com/office/powerpoint/2010/main" val="40264728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DC6533A-E3A1-4418-A464-F9495DCF7865}"/>
              </a:ext>
            </a:extLst>
          </p:cNvPr>
          <p:cNvSpPr>
            <a:spLocks noGrp="1"/>
          </p:cNvSpPr>
          <p:nvPr>
            <p:ph type="title"/>
          </p:nvPr>
        </p:nvSpPr>
        <p:spPr>
          <a:xfrm>
            <a:off x="263611" y="1036771"/>
            <a:ext cx="11277600" cy="808963"/>
          </a:xfrm>
        </p:spPr>
        <p:txBody>
          <a:bodyPr>
            <a:normAutofit fontScale="90000"/>
          </a:bodyPr>
          <a:lstStyle/>
          <a:p>
            <a:r>
              <a:rPr lang="en-US" dirty="0"/>
              <a:t>1B The customer’s service pathway</a:t>
            </a:r>
            <a:br>
              <a:rPr lang="kk-KZ" dirty="0"/>
            </a:br>
            <a:r>
              <a:rPr lang="en-GB" dirty="0"/>
              <a:t>Example</a:t>
            </a:r>
            <a:endParaRPr lang="ru-RU" dirty="0"/>
          </a:p>
        </p:txBody>
      </p:sp>
      <p:pic>
        <p:nvPicPr>
          <p:cNvPr id="8" name="Рисунок 7">
            <a:extLst>
              <a:ext uri="{FF2B5EF4-FFF2-40B4-BE49-F238E27FC236}">
                <a16:creationId xmlns:a16="http://schemas.microsoft.com/office/drawing/2014/main" id="{C4808454-0222-A130-127D-C6CCCA4EC4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1700" y="1812655"/>
            <a:ext cx="6427398" cy="4512674"/>
          </a:xfrm>
          <a:prstGeom prst="rect">
            <a:avLst/>
          </a:prstGeom>
        </p:spPr>
      </p:pic>
    </p:spTree>
    <p:extLst>
      <p:ext uri="{BB962C8B-B14F-4D97-AF65-F5344CB8AC3E}">
        <p14:creationId xmlns:p14="http://schemas.microsoft.com/office/powerpoint/2010/main" val="16398836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DC6533A-E3A1-4418-A464-F9495DCF7865}"/>
              </a:ext>
            </a:extLst>
          </p:cNvPr>
          <p:cNvSpPr>
            <a:spLocks noGrp="1"/>
          </p:cNvSpPr>
          <p:nvPr>
            <p:ph type="title"/>
          </p:nvPr>
        </p:nvSpPr>
        <p:spPr>
          <a:xfrm>
            <a:off x="263611" y="861673"/>
            <a:ext cx="11277600" cy="808963"/>
          </a:xfrm>
        </p:spPr>
        <p:txBody>
          <a:bodyPr>
            <a:noAutofit/>
          </a:bodyPr>
          <a:lstStyle/>
          <a:p>
            <a:r>
              <a:rPr lang="en-US" sz="3200" dirty="0"/>
              <a:t>1C Select your tools and design your development project (optional)</a:t>
            </a:r>
            <a:endParaRPr lang="ru-RU" sz="3200" dirty="0"/>
          </a:p>
        </p:txBody>
      </p:sp>
      <p:sp>
        <p:nvSpPr>
          <p:cNvPr id="3" name="Объект 2">
            <a:extLst>
              <a:ext uri="{FF2B5EF4-FFF2-40B4-BE49-F238E27FC236}">
                <a16:creationId xmlns:a16="http://schemas.microsoft.com/office/drawing/2014/main" id="{41D83383-6E83-47C7-9437-6B4EE32DC842}"/>
              </a:ext>
            </a:extLst>
          </p:cNvPr>
          <p:cNvSpPr>
            <a:spLocks noGrp="1"/>
          </p:cNvSpPr>
          <p:nvPr>
            <p:ph idx="1"/>
          </p:nvPr>
        </p:nvSpPr>
        <p:spPr>
          <a:xfrm>
            <a:off x="6810423" y="1950720"/>
            <a:ext cx="4730788" cy="4196080"/>
          </a:xfrm>
        </p:spPr>
        <p:txBody>
          <a:bodyPr/>
          <a:lstStyle/>
          <a:p>
            <a:endParaRPr lang="fi-FI" dirty="0">
              <a:solidFill>
                <a:srgbClr val="FF0000"/>
              </a:solidFill>
            </a:endParaRPr>
          </a:p>
          <a:p>
            <a:r>
              <a:rPr lang="en-US" dirty="0"/>
              <a:t>Use this tool as material during the workshop to support choosing the questions and information collection methods for your development project.</a:t>
            </a:r>
          </a:p>
          <a:p>
            <a:r>
              <a:rPr lang="en-US" dirty="0"/>
              <a:t>First, it is needed to list the aims which you want to achieve and then choose the most important one to work on it. Finally , you need to choose the methods for collecting data.</a:t>
            </a:r>
            <a:endParaRPr lang="ru-RU" dirty="0"/>
          </a:p>
        </p:txBody>
      </p:sp>
      <p:pic>
        <p:nvPicPr>
          <p:cNvPr id="6" name="Рисунок 5">
            <a:extLst>
              <a:ext uri="{FF2B5EF4-FFF2-40B4-BE49-F238E27FC236}">
                <a16:creationId xmlns:a16="http://schemas.microsoft.com/office/drawing/2014/main" id="{628A3F25-C268-3B4F-D85B-35312FB07E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681" y="1845734"/>
            <a:ext cx="6116671" cy="4295369"/>
          </a:xfrm>
          <a:prstGeom prst="rect">
            <a:avLst/>
          </a:prstGeom>
        </p:spPr>
      </p:pic>
    </p:spTree>
    <p:extLst>
      <p:ext uri="{BB962C8B-B14F-4D97-AF65-F5344CB8AC3E}">
        <p14:creationId xmlns:p14="http://schemas.microsoft.com/office/powerpoint/2010/main" val="22095307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DC6533A-E3A1-4418-A464-F9495DCF7865}"/>
              </a:ext>
            </a:extLst>
          </p:cNvPr>
          <p:cNvSpPr>
            <a:spLocks noGrp="1"/>
          </p:cNvSpPr>
          <p:nvPr>
            <p:ph type="title"/>
          </p:nvPr>
        </p:nvSpPr>
        <p:spPr>
          <a:xfrm>
            <a:off x="372718" y="554005"/>
            <a:ext cx="11059385" cy="1122769"/>
          </a:xfrm>
        </p:spPr>
        <p:txBody>
          <a:bodyPr>
            <a:noAutofit/>
          </a:bodyPr>
          <a:lstStyle/>
          <a:p>
            <a:r>
              <a:rPr lang="en-US" sz="2800" dirty="0"/>
              <a:t>1C Select your tools and design your development project (optional)</a:t>
            </a:r>
            <a:br>
              <a:rPr lang="en-US" sz="2800" dirty="0"/>
            </a:br>
            <a:r>
              <a:rPr lang="en-US" sz="2800" dirty="0"/>
              <a:t>Example</a:t>
            </a:r>
            <a:endParaRPr lang="ru-RU" sz="2800" dirty="0"/>
          </a:p>
        </p:txBody>
      </p:sp>
      <p:pic>
        <p:nvPicPr>
          <p:cNvPr id="8" name="Рисунок 7">
            <a:extLst>
              <a:ext uri="{FF2B5EF4-FFF2-40B4-BE49-F238E27FC236}">
                <a16:creationId xmlns:a16="http://schemas.microsoft.com/office/drawing/2014/main" id="{84E6EC2A-E4EA-710E-AD37-619F55657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8712" y="1845734"/>
            <a:ext cx="6427398" cy="4458261"/>
          </a:xfrm>
          <a:prstGeom prst="rect">
            <a:avLst/>
          </a:prstGeom>
        </p:spPr>
      </p:pic>
    </p:spTree>
    <p:extLst>
      <p:ext uri="{BB962C8B-B14F-4D97-AF65-F5344CB8AC3E}">
        <p14:creationId xmlns:p14="http://schemas.microsoft.com/office/powerpoint/2010/main" val="1251310215"/>
      </p:ext>
    </p:extLst>
  </p:cSld>
  <p:clrMapOvr>
    <a:masterClrMapping/>
  </p:clrMapOvr>
</p:sld>
</file>

<file path=ppt/theme/theme1.xml><?xml version="1.0" encoding="utf-8"?>
<a:theme xmlns:a="http://schemas.openxmlformats.org/drawingml/2006/main" name="AccelEd">
  <a:themeElements>
    <a:clrScheme name="Retrospektyvinė">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ktyvinė">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ktyvinė">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AccelEd" id="{556A3C26-81EF-4621-AE23-BF8B00ACE921}" vid="{A5946A00-03D2-40BE-9D67-79BC6B86CA4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Retrospektyvinė">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themeOverride>
</file>

<file path=ppt/theme/themeOverride2.xml><?xml version="1.0" encoding="utf-8"?>
<a:themeOverride xmlns:a="http://schemas.openxmlformats.org/drawingml/2006/main">
  <a:clrScheme name="Retrospektyvinė">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themeOverride>
</file>

<file path=ppt/theme/themeOverride3.xml><?xml version="1.0" encoding="utf-8"?>
<a:themeOverride xmlns:a="http://schemas.openxmlformats.org/drawingml/2006/main">
  <a:clrScheme name="Retrospektyvinė">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themeOverride>
</file>

<file path=ppt/theme/themeOverride4.xml><?xml version="1.0" encoding="utf-8"?>
<a:themeOverride xmlns:a="http://schemas.openxmlformats.org/drawingml/2006/main">
  <a:clrScheme name="Retrospektyvinė">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themeOverride>
</file>

<file path=docProps/app.xml><?xml version="1.0" encoding="utf-8"?>
<Properties xmlns="http://schemas.openxmlformats.org/officeDocument/2006/extended-properties" xmlns:vt="http://schemas.openxmlformats.org/officeDocument/2006/docPropsVTypes">
  <Template/>
  <TotalTime>3174</TotalTime>
  <Words>1919</Words>
  <Application>Microsoft Macintosh PowerPoint</Application>
  <PresentationFormat>Широкоэкранный</PresentationFormat>
  <Paragraphs>113</Paragraphs>
  <Slides>32</Slides>
  <Notes>2</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32</vt:i4>
      </vt:variant>
    </vt:vector>
  </HeadingPairs>
  <TitlesOfParts>
    <vt:vector size="37" baseType="lpstr">
      <vt:lpstr>Arial</vt:lpstr>
      <vt:lpstr>Calibri</vt:lpstr>
      <vt:lpstr>Calibri Light</vt:lpstr>
      <vt:lpstr>Wingdings</vt:lpstr>
      <vt:lpstr>AccelEd</vt:lpstr>
      <vt:lpstr>Master Class “Service design approach in the development of nursing services”   Guide of using the tools of Service Design</vt:lpstr>
      <vt:lpstr>List of tools </vt:lpstr>
      <vt:lpstr>Презентация PowerPoint</vt:lpstr>
      <vt:lpstr> 1A. Define: the development challenge</vt:lpstr>
      <vt:lpstr> 1A. Define: the development challenge Example</vt:lpstr>
      <vt:lpstr>1B The customer’s service pathway</vt:lpstr>
      <vt:lpstr>1B The customer’s service pathway Example</vt:lpstr>
      <vt:lpstr>1C Select your tools and design your development project (optional)</vt:lpstr>
      <vt:lpstr>1C Select your tools and design your development project (optional) Example</vt:lpstr>
      <vt:lpstr>1D See your service trough the customer eyes</vt:lpstr>
      <vt:lpstr>1D See your service trough the customer eyes Example</vt:lpstr>
      <vt:lpstr>1E Framing. </vt:lpstr>
      <vt:lpstr>1E Framing. Example </vt:lpstr>
      <vt:lpstr>1F User Journey Plan Observation: documentation of user journey during shadowing and interviewing</vt:lpstr>
      <vt:lpstr>1F User Journey Plan Observation: documentation of user journey during shadowing and interviewing Example</vt:lpstr>
      <vt:lpstr>1G Informed consent</vt:lpstr>
      <vt:lpstr>2A Empathy map</vt:lpstr>
      <vt:lpstr>2A Empathy map Example</vt:lpstr>
      <vt:lpstr>2B The customer point of view</vt:lpstr>
      <vt:lpstr>2B The customer point of view Example</vt:lpstr>
      <vt:lpstr> 2C Mind map</vt:lpstr>
      <vt:lpstr>2D Forming solutions</vt:lpstr>
      <vt:lpstr>2D Forming solutions Examples</vt:lpstr>
      <vt:lpstr>3A USER profiles</vt:lpstr>
      <vt:lpstr>3A USER profiles Example</vt:lpstr>
      <vt:lpstr>3B Persona template</vt:lpstr>
      <vt:lpstr>3B Persona template Example</vt:lpstr>
      <vt:lpstr>3C Blueprint / Improved Care pathway</vt:lpstr>
      <vt:lpstr>3C Blueprint / Improved Care pathway Example</vt:lpstr>
      <vt:lpstr>4A Collect information, improve and productize your service</vt:lpstr>
      <vt:lpstr>4A Collect information, improve and productize your service Example</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DISCOVERY</dc:title>
  <dc:creator>lisbeth.fagerstrom@abo.fi</dc:creator>
  <cp:lastModifiedBy>Қуаныш Жұлдыз</cp:lastModifiedBy>
  <cp:revision>161</cp:revision>
  <dcterms:created xsi:type="dcterms:W3CDTF">2021-11-10T13:49:24Z</dcterms:created>
  <dcterms:modified xsi:type="dcterms:W3CDTF">2023-01-06T17:57:17Z</dcterms:modified>
</cp:coreProperties>
</file>