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75" r:id="rId4"/>
    <p:sldId id="258" r:id="rId5"/>
    <p:sldId id="289" r:id="rId6"/>
    <p:sldId id="262" r:id="rId7"/>
    <p:sldId id="288" r:id="rId8"/>
    <p:sldId id="267" r:id="rId9"/>
    <p:sldId id="290" r:id="rId10"/>
    <p:sldId id="268" r:id="rId11"/>
    <p:sldId id="279" r:id="rId12"/>
    <p:sldId id="259" r:id="rId13"/>
    <p:sldId id="280" r:id="rId14"/>
    <p:sldId id="263" r:id="rId15"/>
    <p:sldId id="281" r:id="rId16"/>
    <p:sldId id="269" r:id="rId17"/>
    <p:sldId id="265" r:id="rId18"/>
    <p:sldId id="291" r:id="rId19"/>
    <p:sldId id="261" r:id="rId20"/>
    <p:sldId id="283" r:id="rId21"/>
    <p:sldId id="270" r:id="rId22"/>
    <p:sldId id="264" r:id="rId23"/>
    <p:sldId id="284" r:id="rId24"/>
    <p:sldId id="266" r:id="rId25"/>
    <p:sldId id="285" r:id="rId26"/>
    <p:sldId id="271" r:id="rId27"/>
    <p:sldId id="286" r:id="rId28"/>
    <p:sldId id="272" r:id="rId29"/>
    <p:sldId id="287" r:id="rId30"/>
    <p:sldId id="273" r:id="rId31"/>
    <p:sldId id="292" r:id="rId32"/>
    <p:sldId id="27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4" autoAdjust="0"/>
    <p:restoredTop sz="93973" autoAdjust="0"/>
  </p:normalViewPr>
  <p:slideViewPr>
    <p:cSldViewPr snapToGrid="0">
      <p:cViewPr varScale="1">
        <p:scale>
          <a:sx n="61" d="100"/>
          <a:sy n="61" d="100"/>
        </p:scale>
        <p:origin x="224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DFAA0-CEC2-AC48-8C33-873C644764B2}" type="datetimeFigureOut">
              <a:rPr lang="en-US" smtClean="0"/>
              <a:t>1/6/23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F7B33-18E3-824A-95A2-F6908E80B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5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F7B33-18E3-824A-95A2-F6908E80BB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8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F7B33-18E3-824A-95A2-F6908E80BB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6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1557225"/>
            <a:ext cx="10061171" cy="24702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" y="161322"/>
            <a:ext cx="3352799" cy="7149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757" y="6226848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1A6DE-4906-4E8E-B059-08E1ACFD3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959" y="159116"/>
            <a:ext cx="1330982" cy="76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29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  <p15:guide id="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277600" cy="808963"/>
          </a:xfrm>
        </p:spPr>
        <p:txBody>
          <a:bodyPr/>
          <a:lstStyle>
            <a:lvl1pPr marL="0" algn="ctr"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7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893766"/>
            <a:ext cx="11261124" cy="682917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846052"/>
            <a:ext cx="573024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619388"/>
            <a:ext cx="5730240" cy="33411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534800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619388"/>
            <a:ext cx="5348004" cy="33411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5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0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796" y="2142111"/>
            <a:ext cx="10061171" cy="24702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0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" y="127774"/>
            <a:ext cx="3519577" cy="7505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757" y="6226848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1D42B-C63A-4E8A-B953-0F567EEA1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871" y="127774"/>
            <a:ext cx="1297550" cy="7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170508" cy="80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611" y="1845734"/>
            <a:ext cx="112776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5249"/>
            <a:ext cx="3519577" cy="7505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611" y="6305977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C2833-4B21-4E16-88A8-EE218A7DAE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7193" y="139107"/>
            <a:ext cx="1322733" cy="7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4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0070C0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2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tudio.com/articles/identify-customer-and-business-hotspots/" TargetMode="External"/><Relationship Id="rId2" Type="http://schemas.openxmlformats.org/officeDocument/2006/relationships/hyperlink" Target="http://www.sdt.f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ervicedesigntoolkit.org/downloads.html" TargetMode="External"/><Relationship Id="rId4" Type="http://schemas.openxmlformats.org/officeDocument/2006/relationships/hyperlink" Target="http://www.servicedesigntools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F6AA-077C-40DF-A01D-D2BE3FC62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536" y="1548806"/>
            <a:ext cx="11702472" cy="2576828"/>
          </a:xfrm>
        </p:spPr>
        <p:txBody>
          <a:bodyPr>
            <a:noAutofit/>
          </a:bodyPr>
          <a:lstStyle/>
          <a:p>
            <a:r>
              <a:rPr lang="ru-RU" sz="4000" b="1" dirty="0"/>
              <a:t>Мастер-класс </a:t>
            </a:r>
            <a:br>
              <a:rPr lang="en-GB" sz="3200" b="1" dirty="0"/>
            </a:br>
            <a:r>
              <a:rPr lang="ru-RU" sz="3200" b="1" dirty="0"/>
              <a:t>«Сервис-дизайн в развитии сестринских услуг» </a:t>
            </a:r>
            <a:br>
              <a:rPr lang="en-GB" sz="3200" b="1" dirty="0"/>
            </a:br>
            <a:br>
              <a:rPr lang="en-GB" sz="3200" b="1" dirty="0"/>
            </a:br>
            <a:r>
              <a:rPr lang="ru-RU" sz="3200" b="1" dirty="0"/>
              <a:t>Руководство по использованию инструментов сервис-дизайна</a:t>
            </a:r>
            <a:endParaRPr lang="sv-FI" sz="4800" b="1" dirty="0"/>
          </a:p>
        </p:txBody>
      </p:sp>
      <p:pic>
        <p:nvPicPr>
          <p:cNvPr id="4" name="Google Shape;123;p2"/>
          <p:cNvPicPr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03030" y="198975"/>
            <a:ext cx="1783370" cy="81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C:\Users\Kuanysh@kgmu.kz.KGMU\Downloads\Новая_эмблема-removebg-preview (1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76" y="198975"/>
            <a:ext cx="1184509" cy="703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6253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89EE45-E073-4349-BDC0-9401F8C2A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</a:t>
            </a:r>
            <a:r>
              <a:rPr lang="en-US" dirty="0"/>
              <a:t>D </a:t>
            </a:r>
            <a:r>
              <a:rPr lang="ru-RU" dirty="0"/>
              <a:t>Посмотрите на свой сервис глазами клиента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28AA13-939D-43BE-905B-7A2DE55EE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411" y="2190115"/>
            <a:ext cx="5819007" cy="3465095"/>
          </a:xfrm>
        </p:spPr>
        <p:txBody>
          <a:bodyPr>
            <a:normAutofit/>
          </a:bodyPr>
          <a:lstStyle/>
          <a:p>
            <a:r>
              <a:rPr lang="ru-RU" dirty="0"/>
              <a:t>Этот инструмент поможет вам понять услугу с точки зрения вашего пользователь. И это поможет вам понять, чего хочет добиться ваш пользователь и что его не устраивает.</a:t>
            </a:r>
          </a:p>
          <a:p>
            <a:r>
              <a:rPr lang="ru-RU" dirty="0"/>
              <a:t>Во-первых, подумайте, кто ваш типичный пользователь.  Дайте им имя, титул и возраст. Тогда попробуйте ответить на эти вопросы, поставив себя на их место.</a:t>
            </a:r>
          </a:p>
          <a:p>
            <a:r>
              <a:rPr lang="ru-RU" dirty="0"/>
              <a:t>Собирайте информацию, наблюдая, болтая, спрашивая, экспериментируя.</a:t>
            </a:r>
            <a:endParaRPr lang="fi-FI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96F23163-393E-F35F-25C3-B7B84379E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1" y="1779457"/>
            <a:ext cx="5633906" cy="387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99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89EE45-E073-4349-BDC0-9401F8C2A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1</a:t>
            </a:r>
            <a:r>
              <a:rPr lang="en-US" sz="3600" dirty="0"/>
              <a:t>D </a:t>
            </a:r>
            <a:r>
              <a:rPr lang="ru-RU" sz="3600" dirty="0"/>
              <a:t>Посмотрите на свой сервис глазами клиента</a:t>
            </a:r>
            <a:br>
              <a:rPr lang="ru-RU" sz="3600" dirty="0"/>
            </a:br>
            <a:r>
              <a:rPr lang="ru-RU" sz="3600" dirty="0"/>
              <a:t>Пример</a:t>
            </a:r>
            <a:endParaRPr lang="fi-FI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B630AD-1E85-8C13-F910-82F4492F1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65" y="1779457"/>
            <a:ext cx="6340980" cy="43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37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74AAA-86A6-46A9-B362-C2477C22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773" y="746169"/>
            <a:ext cx="10256242" cy="742862"/>
          </a:xfrm>
        </p:spPr>
        <p:txBody>
          <a:bodyPr>
            <a:normAutofit/>
          </a:bodyPr>
          <a:lstStyle/>
          <a:p>
            <a:r>
              <a:rPr lang="en-US" dirty="0"/>
              <a:t>1E </a:t>
            </a:r>
            <a:r>
              <a:rPr lang="ru-RU" dirty="0"/>
              <a:t>Формулировка вопросов исследования</a:t>
            </a:r>
            <a:r>
              <a:rPr lang="en-US" dirty="0"/>
              <a:t> </a:t>
            </a:r>
            <a:endParaRPr lang="en-US" strike="sngStrike" dirty="0">
              <a:highlight>
                <a:srgbClr val="FFFF00"/>
              </a:highligh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5E39C6-F17F-4AF2-B7DD-25599266B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832" y="1779456"/>
            <a:ext cx="7903428" cy="459086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Цель инструмента — помочь вам подготовиться к интервью и понять пользователей услуг и поставщиков услуг (т. е. медсестер, врачей и других заинтересованных сторон службы)).</a:t>
            </a:r>
          </a:p>
          <a:p>
            <a:r>
              <a:rPr lang="ru-RU" dirty="0"/>
              <a:t>Поле 1. Напишите те вопросы в поле, которые описывают, что вы уже знаете об услуге с точки зрения пользователя услуги и поставщиков услуг.</a:t>
            </a:r>
          </a:p>
          <a:p>
            <a:r>
              <a:rPr lang="ru-RU" dirty="0"/>
              <a:t>Поле 2 Напишите те вопросы, что вы хотели бы знать о существующих проблемах и мнение пользователей о решении проблемы в форме ВОПРОСОВ.</a:t>
            </a:r>
          </a:p>
          <a:p>
            <a:r>
              <a:rPr lang="ru-RU" dirty="0"/>
              <a:t>Далее идут поля, относящиеся к пользователю сервиса. Вам следует подготовить вопрос для получения глубокой информации о ФАКТАХ ПОЛЬЗОВАТЕЛЯ (кто они? Какие у них характеристики?), ЦЕЛЯХ (измеримые показатели, например, удовлетворенность), </a:t>
            </a:r>
            <a:r>
              <a:rPr lang="ru-RU" dirty="0" err="1"/>
              <a:t>ЭМОЦИЯх</a:t>
            </a:r>
            <a:r>
              <a:rPr lang="ru-RU" dirty="0"/>
              <a:t> (чувствах и эмоциях пользователей услуг) и ИДЕЯХ для решения существующих проблем. и улучшить услуги.</a:t>
            </a:r>
          </a:p>
          <a:p>
            <a:r>
              <a:rPr lang="ru-RU" dirty="0"/>
              <a:t>  Ниже расположены поля, относящиеся к поставщикам услуг. Здесь также нужно подготовить вопросы, чтобы определить ФАКТЫ в них, то есть определить поставщиков услуг: кто к ним относится? Какие характеристики у них есть? ЗАДАЧИ, необходимо определить цель проекта развития в виде измеримых показателей. Далее в поле ЭМОЦИИ необходимо описать чувства и эмоции поставщиков услуг. Последним полем является формирование ИДЕИ для повышения качества предоставляемых услуг.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D96E43-DAC7-4FE3-E86E-67BD605E6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0" y="1779455"/>
            <a:ext cx="3254112" cy="45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93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74AAA-86A6-46A9-B362-C2477C22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51" y="340574"/>
            <a:ext cx="11277600" cy="808963"/>
          </a:xfrm>
        </p:spPr>
        <p:txBody>
          <a:bodyPr>
            <a:noAutofit/>
          </a:bodyPr>
          <a:lstStyle/>
          <a:p>
            <a:r>
              <a:rPr lang="en-US" sz="2800" dirty="0"/>
              <a:t>1E </a:t>
            </a:r>
            <a:r>
              <a:rPr lang="ru-RU" sz="2800" dirty="0"/>
              <a:t>Формулировка вопросов исследования</a:t>
            </a:r>
            <a:r>
              <a:rPr lang="en-US" sz="2800" dirty="0"/>
              <a:t> </a:t>
            </a:r>
            <a:br>
              <a:rPr lang="ru-RU" sz="2800" dirty="0"/>
            </a:br>
            <a:r>
              <a:rPr lang="ru-RU" sz="2800" dirty="0"/>
              <a:t>Пример</a:t>
            </a:r>
            <a:endParaRPr lang="en-US" sz="2800" strike="sngStrike" dirty="0">
              <a:highlight>
                <a:srgbClr val="FFFF00"/>
              </a:highligh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9D9B09-DCF7-92A4-6576-46DD50C71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09" y="1322572"/>
            <a:ext cx="3549884" cy="49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17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5770D-2A61-4471-A489-0736202A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0" y="833378"/>
            <a:ext cx="11928390" cy="946080"/>
          </a:xfrm>
        </p:spPr>
        <p:txBody>
          <a:bodyPr>
            <a:noAutofit/>
          </a:bodyPr>
          <a:lstStyle/>
          <a:p>
            <a:r>
              <a:rPr lang="ru-RU" sz="3200" dirty="0"/>
              <a:t>1</a:t>
            </a:r>
            <a:r>
              <a:rPr lang="en-US" sz="3200" dirty="0"/>
              <a:t>F </a:t>
            </a:r>
            <a:r>
              <a:rPr lang="ru-RU" sz="3200" dirty="0"/>
              <a:t>Наблюдение за планом путешествия пользователя: документирование пути пользователя во время слежки и опроса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DBF8C5-26ED-426C-B231-8A61264F4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411" y="2020186"/>
            <a:ext cx="5835933" cy="40044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Инструмент 1</a:t>
            </a:r>
            <a:r>
              <a:rPr lang="en-US" dirty="0"/>
              <a:t>F </a:t>
            </a:r>
            <a:r>
              <a:rPr lang="ru-RU" dirty="0"/>
              <a:t>предназначен для описания потребностей и действий пользователей/клиентов услуг, а также для описания действий поставщиков услуг и их точек контакта до получения услуг, во время получения услуг и после получения услуг.</a:t>
            </a:r>
          </a:p>
          <a:p>
            <a:r>
              <a:rPr lang="ru-RU" dirty="0"/>
              <a:t>Этот инструмент заполняется при сборе достоверных данных, при документировании слежки или во время интервью.</a:t>
            </a:r>
          </a:p>
          <a:p>
            <a:r>
              <a:rPr lang="ru-RU" dirty="0"/>
              <a:t>Внизу вы должны написать краткое название точки взаимодействия между пользователем и поставщиками услуг.</a:t>
            </a:r>
          </a:p>
          <a:p>
            <a:r>
              <a:rPr lang="ru-RU" dirty="0"/>
              <a:t>Посередине таблицы в разделе «Использование сервиса» следует описать точки взаимодействия, которые находятся внизу формы.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3936EE2A-6394-F53F-2BA1-E6C7B1B23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0" y="1779458"/>
            <a:ext cx="5658455" cy="398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85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5770D-2A61-4471-A489-0736202A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0" y="833378"/>
            <a:ext cx="11928390" cy="946080"/>
          </a:xfrm>
        </p:spPr>
        <p:txBody>
          <a:bodyPr>
            <a:noAutofit/>
          </a:bodyPr>
          <a:lstStyle/>
          <a:p>
            <a:r>
              <a:rPr lang="ru-RU" sz="3200" dirty="0"/>
              <a:t>1</a:t>
            </a:r>
            <a:r>
              <a:rPr lang="en-US" sz="3200" dirty="0"/>
              <a:t>F </a:t>
            </a:r>
            <a:r>
              <a:rPr lang="ru-RU" sz="3200" dirty="0"/>
              <a:t>Наблюдение за планом путешествия пользователя: документирование пути пользователя во время слежки и опроса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C7B4D5-DCF6-DD30-3771-C8791B41C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587" y="1998921"/>
            <a:ext cx="6190825" cy="43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74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D88FC1-4705-49C8-8F30-BDA0FDF2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1G </a:t>
            </a:r>
            <a:r>
              <a:rPr lang="ru-RU" dirty="0"/>
              <a:t>Информированное согласие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C0AB4A-9484-4628-BA41-0E06FA9A5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300" y="2077228"/>
            <a:ext cx="6151105" cy="4023360"/>
          </a:xfrm>
        </p:spPr>
        <p:txBody>
          <a:bodyPr>
            <a:normAutofit/>
          </a:bodyPr>
          <a:lstStyle/>
          <a:p>
            <a:r>
              <a:rPr lang="ru-RU" sz="2400" dirty="0"/>
              <a:t>Используйте информированное согласие перед началом интервью и слежки. В качестве контактного лица вы можете указать руководителя вашей команды и его контактные данные.</a:t>
            </a:r>
          </a:p>
          <a:p>
            <a:r>
              <a:rPr lang="ru-RU" sz="2400" dirty="0"/>
              <a:t>Информированное согласие должно быть подписано в двух экземплярах, один экземпляр отдается пациенту/медсестре, второй остается у вас.</a:t>
            </a:r>
            <a:endParaRPr lang="fi-FI" sz="2400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937EF839-276F-FF77-048A-38E513EE0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75" y="1869834"/>
            <a:ext cx="3230530" cy="43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67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FD8D2-2F98-4F7C-A278-FE54C94B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2A </a:t>
            </a:r>
            <a:r>
              <a:rPr lang="ru-RU" dirty="0"/>
              <a:t>Карта эмпатии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8359F1-B690-45AE-9747-CA92132F7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4522" y="1938656"/>
            <a:ext cx="5642709" cy="3903344"/>
          </a:xfrm>
        </p:spPr>
        <p:txBody>
          <a:bodyPr/>
          <a:lstStyle/>
          <a:p>
            <a:r>
              <a:rPr lang="ru-RU" dirty="0"/>
              <a:t>Карта эмпатии описывает, что пользователь:</a:t>
            </a:r>
          </a:p>
          <a:p>
            <a:r>
              <a:rPr lang="ru-RU" dirty="0"/>
              <a:t>- сказал (во время интервью),</a:t>
            </a:r>
          </a:p>
          <a:p>
            <a:r>
              <a:rPr lang="ru-RU" dirty="0"/>
              <a:t>  - делал (при слежке все, что успел заснять, записать, запомнить),</a:t>
            </a:r>
          </a:p>
          <a:p>
            <a:r>
              <a:rPr lang="ru-RU" dirty="0"/>
              <a:t>- подумал (по-твоему, то есть ты видел его мимику) и</a:t>
            </a:r>
          </a:p>
          <a:p>
            <a:r>
              <a:rPr lang="ru-RU" dirty="0"/>
              <a:t>  - чувствовал (это его реакция на происходящее вокруг него при получении услуг).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9B0A23B0-E220-47DC-93C8-6B79BCB01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1" y="1938656"/>
            <a:ext cx="5484509" cy="371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35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48508-183B-89B0-2E26-27BC6553A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2A </a:t>
            </a:r>
            <a:r>
              <a:rPr lang="ru-RU" dirty="0"/>
              <a:t>Карта эмпатии</a:t>
            </a:r>
            <a:br>
              <a:rPr lang="ru-RU" dirty="0"/>
            </a:br>
            <a:r>
              <a:rPr lang="ru-RU" dirty="0"/>
              <a:t>Пример</a:t>
            </a: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A5EAEC-B7FE-2BA6-DB72-31F482252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57" y="2101445"/>
            <a:ext cx="6087486" cy="4022725"/>
          </a:xfrm>
        </p:spPr>
      </p:pic>
    </p:spTree>
    <p:extLst>
      <p:ext uri="{BB962C8B-B14F-4D97-AF65-F5344CB8AC3E}">
        <p14:creationId xmlns:p14="http://schemas.microsoft.com/office/powerpoint/2010/main" val="2336636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BE2C8-F57A-4EAE-AA88-ED5450C5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2</a:t>
            </a:r>
            <a:r>
              <a:rPr lang="en-US" dirty="0"/>
              <a:t>B </a:t>
            </a:r>
            <a:r>
              <a:rPr lang="ru-RU" dirty="0"/>
              <a:t>Точка зрения клиента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421A05-E938-4D42-AB7A-F84AF232D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991" y="1977656"/>
            <a:ext cx="6314398" cy="4189228"/>
          </a:xfrm>
        </p:spPr>
        <p:txBody>
          <a:bodyPr>
            <a:normAutofit/>
          </a:bodyPr>
          <a:lstStyle/>
          <a:p>
            <a:r>
              <a:rPr lang="ru-RU" dirty="0"/>
              <a:t>Заполнение формы 2В, состоит из 3-х полей.</a:t>
            </a:r>
          </a:p>
          <a:p>
            <a:r>
              <a:rPr lang="ru-RU" dirty="0"/>
              <a:t>1 поле – это определение тех услуг, которые нравятся пользователю, и тех услуг, которые пользователя не устраивают.</a:t>
            </a:r>
          </a:p>
          <a:p>
            <a:r>
              <a:rPr lang="ru-RU" dirty="0"/>
              <a:t>  Следующий этап (поле) – определение тех характеристик, которым должна соответствовать услуга. Опишите, какими качествами должна обладать услуга, чтобы пользователи захотели получить услугу от вас.</a:t>
            </a:r>
          </a:p>
          <a:p>
            <a:r>
              <a:rPr lang="ru-RU" dirty="0"/>
              <a:t>В заключении (3 поле) необходимо выделить 3 наиболее важные проблемы, которые вы должны решить для пользователя при улучшении сервисов и справа описать методы или подходы, способные решить эту проблему.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70091DA2-745E-B8AC-B530-D2110C60C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1" y="1804509"/>
            <a:ext cx="5170632" cy="358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инструментов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7990" y="1893861"/>
            <a:ext cx="11277600" cy="399364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1А Определите задачу развития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1</a:t>
            </a:r>
            <a:r>
              <a:rPr lang="en-US" dirty="0"/>
              <a:t>B </a:t>
            </a:r>
            <a:r>
              <a:rPr lang="ru-RU" dirty="0"/>
              <a:t>Путь обслуживания пользователей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1</a:t>
            </a:r>
            <a:r>
              <a:rPr lang="en-US" dirty="0"/>
              <a:t>C </a:t>
            </a:r>
            <a:r>
              <a:rPr lang="ru-RU" dirty="0"/>
              <a:t>Выберите свои инструменты и создайте свой проект разработки (необязательно)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1</a:t>
            </a:r>
            <a:r>
              <a:rPr lang="en-US" dirty="0"/>
              <a:t>D </a:t>
            </a:r>
            <a:r>
              <a:rPr lang="ru-RU" dirty="0"/>
              <a:t>Посмотрите на свой сервис глазами клиента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1</a:t>
            </a:r>
            <a:r>
              <a:rPr lang="en-US" dirty="0"/>
              <a:t>E </a:t>
            </a:r>
            <a:r>
              <a:rPr lang="ru-RU" dirty="0"/>
              <a:t>Формулировка вопросов исследования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1</a:t>
            </a:r>
            <a:r>
              <a:rPr lang="en-US" dirty="0"/>
              <a:t>F </a:t>
            </a:r>
            <a:r>
              <a:rPr lang="ru-RU" dirty="0"/>
              <a:t>Наблюдение за планом путешествия пользователя: документирование пути пользователя во время слежки и опроса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1</a:t>
            </a:r>
            <a:r>
              <a:rPr lang="en-US" dirty="0"/>
              <a:t>G </a:t>
            </a:r>
            <a:r>
              <a:rPr lang="ru-RU" dirty="0"/>
              <a:t>Информированное согласие</a:t>
            </a:r>
            <a:endParaRPr lang="en-GB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2A </a:t>
            </a:r>
            <a:r>
              <a:rPr lang="ru-RU" dirty="0"/>
              <a:t>Карта эмпатии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2</a:t>
            </a:r>
            <a:r>
              <a:rPr lang="en-US" dirty="0"/>
              <a:t>B </a:t>
            </a:r>
            <a:r>
              <a:rPr lang="ru-RU" dirty="0"/>
              <a:t>Точка зрения клиента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2С Ментальная карта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2</a:t>
            </a:r>
            <a:r>
              <a:rPr lang="en-US" dirty="0"/>
              <a:t>D </a:t>
            </a:r>
            <a:r>
              <a:rPr lang="ru-RU" dirty="0"/>
              <a:t>Формирование решений</a:t>
            </a:r>
            <a:endParaRPr lang="en-GB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3А Модели поведения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3В Персоны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3</a:t>
            </a:r>
            <a:r>
              <a:rPr lang="en-US" dirty="0"/>
              <a:t>C Blueprint / </a:t>
            </a:r>
            <a:r>
              <a:rPr lang="ru-RU" dirty="0"/>
              <a:t>Путь улучшенного ухода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/>
              <a:t>4А Собирайте информацию, улучшайте и продвигайте свои услуги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667114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BE2C8-F57A-4EAE-AA88-ED5450C5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</a:t>
            </a:r>
            <a:r>
              <a:rPr lang="en-US" dirty="0"/>
              <a:t>B </a:t>
            </a:r>
            <a:r>
              <a:rPr lang="ru-RU" dirty="0"/>
              <a:t>Точка зрения клиента</a:t>
            </a:r>
            <a:br>
              <a:rPr lang="ru-RU" dirty="0"/>
            </a:br>
            <a:r>
              <a:rPr lang="ru-RU" dirty="0"/>
              <a:t>Пример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63E7BB-2A1E-BEF7-BF4B-1E4D849B0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65" y="1779457"/>
            <a:ext cx="6891670" cy="466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22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D9CB0C-509E-4976-BAF4-A3680198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2C </a:t>
            </a:r>
            <a:r>
              <a:rPr lang="ru-RU" dirty="0"/>
              <a:t>Ментальная карта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C054D6-B19D-4284-9C93-662B4E639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499" y="2190306"/>
            <a:ext cx="6016711" cy="3678787"/>
          </a:xfrm>
        </p:spPr>
        <p:txBody>
          <a:bodyPr>
            <a:normAutofit/>
          </a:bodyPr>
          <a:lstStyle/>
          <a:p>
            <a:r>
              <a:rPr lang="ru-RU" sz="2400" dirty="0"/>
              <a:t>Используйте Ментальную карту в качестве шага в формулировании проблемы и решения. Для этого можно использовать пустой </a:t>
            </a:r>
            <a:r>
              <a:rPr lang="ru-RU" sz="2400" dirty="0" err="1"/>
              <a:t>флипчарт</a:t>
            </a:r>
            <a:r>
              <a:rPr lang="ru-RU" sz="2400" dirty="0"/>
              <a:t> и маркеры для более красочного и понятного описания.</a:t>
            </a:r>
          </a:p>
        </p:txBody>
      </p:sp>
      <p:pic>
        <p:nvPicPr>
          <p:cNvPr id="1028" name="Picture 4" descr="A Tribute to Tony Buzan, the Inventor of Mind Maps - Fo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9" y="1972734"/>
            <a:ext cx="4911032" cy="408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98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E45B-8EEA-4EF4-971B-CB41C567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2</a:t>
            </a:r>
            <a:r>
              <a:rPr lang="en-US" dirty="0"/>
              <a:t>D </a:t>
            </a:r>
            <a:r>
              <a:rPr lang="ru-RU" dirty="0"/>
              <a:t>Формирование решений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6E032C-C370-4152-99E9-CEBEC138B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0" y="1845733"/>
            <a:ext cx="5343610" cy="4089637"/>
          </a:xfrm>
        </p:spPr>
        <p:txBody>
          <a:bodyPr>
            <a:normAutofit/>
          </a:bodyPr>
          <a:lstStyle/>
          <a:p>
            <a:r>
              <a:rPr lang="ru-RU" sz="2400" dirty="0"/>
              <a:t>Создавайте идеи решений на основе советов, представленных в инструменте.</a:t>
            </a:r>
          </a:p>
          <a:p>
            <a:r>
              <a:rPr lang="ru-RU" sz="2400" dirty="0"/>
              <a:t>Первые три блока предназначены для определения первоначальных идей решения. Создавайте как можно больше решений, не ограничивая себя.</a:t>
            </a:r>
          </a:p>
          <a:p>
            <a:r>
              <a:rPr lang="ru-RU" sz="2400" dirty="0"/>
              <a:t>После этого нужно выбрать пять (5) лучших идей из перечисленных выше и заполнить нижнее, четвертое поле.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A6AC30B8-0453-4F1E-870F-87064D261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1" y="1654841"/>
            <a:ext cx="5637148" cy="387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10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E45B-8EEA-4EF4-971B-CB41C567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</a:t>
            </a:r>
            <a:r>
              <a:rPr lang="en-US" dirty="0"/>
              <a:t>D </a:t>
            </a:r>
            <a:r>
              <a:rPr lang="ru-RU" dirty="0"/>
              <a:t>Формирование решений</a:t>
            </a:r>
            <a:br>
              <a:rPr lang="ru-RU" dirty="0"/>
            </a:br>
            <a:r>
              <a:rPr lang="ru-RU" dirty="0"/>
              <a:t>Пример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6FF30A-386A-3E3D-0613-41BFDB6FD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10" y="1779457"/>
            <a:ext cx="6044802" cy="424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56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5833C-3079-40E0-8CD3-86DED952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KZ" dirty="0"/>
              <a:t>3А Модели поведения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E0DFF3-32DC-4C32-9CD8-B55A6C1F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633" y="1873797"/>
            <a:ext cx="6231756" cy="425055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Этот инструмент поможет вам подготовить профили пользователей.</a:t>
            </a:r>
          </a:p>
          <a:p>
            <a:r>
              <a:rPr lang="ru-RU" dirty="0"/>
              <a:t>Следуйте советам, данным в инструменте для профилирования.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Обратитесь к своим данным на этапе обнаружения, когда вы опрашивали/наблюдали за конечными пользователями. Попытайтесь выяснить их поведение, используя измерения поведенческих различий и противоположностей. Постарайтесь определить общие модели поведения с различиями и противоположностями.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Выберите два параметра, которые актуальны, распространены и выделяются среди ваших пользователей. И сделайте пересечение друг с другом, создав четыре профиля пользователей с их поведенческими различиями и противоположностями.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После того, как вы создали четыре противоположных профиля, опишите их характеристики, используя Персоны.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47A4E6F5-7EAC-893A-8E4B-191D43685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1" y="1936705"/>
            <a:ext cx="5243383" cy="357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38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5833C-3079-40E0-8CD3-86DED952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KZ" dirty="0"/>
              <a:t>3А Модели поведения</a:t>
            </a:r>
            <a:br>
              <a:rPr lang="ru-KZ" dirty="0"/>
            </a:br>
            <a:r>
              <a:rPr lang="ru-KZ" dirty="0"/>
              <a:t>Пример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058706-16D1-2AA3-E958-509439E00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26" y="1779457"/>
            <a:ext cx="6787547" cy="458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85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D861BC-DFC7-49A0-9F60-89B36E67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KZ" dirty="0"/>
              <a:t>3В Персоны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319B40-7D78-4B32-9692-420CAC91F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614" y="1888227"/>
            <a:ext cx="7378995" cy="423716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Используйте этот инструмент для подготовки профилей пользователей. Необходимо подготовить не менее 4 профилей пользователей.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Используйте картинки и фото из интернета для более красочной картинки.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Ключевые атрибуты (характеристики), это поведение, которое вы идентифицировали из шаблона 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Краткое описание (чем это отличается от ключевых атрибутов?) Это заявление об общем, но конкретном описании вашего конечного пользователя. Например,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Джудит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25 лет, мать одного ребенка, в настоящее время изучает экономику в университете.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Возможности, это относится к точкам для улучшения. Принимая во внимание потребности и проблемы, точки для улучшения служат областью, в которой будет разработано возможное решение.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Соблюдать конфиденциальность участников, то есть не использовать настоящее имя или личные данные участников из ваших интервью.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93ACFB8F-4ADF-968C-C1A5-ECDA87C46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9" y="1784403"/>
            <a:ext cx="3137934" cy="44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02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D861BC-DFC7-49A0-9F60-89B36E67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KZ" dirty="0"/>
              <a:t>3В Персоны</a:t>
            </a:r>
            <a:br>
              <a:rPr lang="ru-KZ" dirty="0"/>
            </a:br>
            <a:r>
              <a:rPr lang="ru-KZ" dirty="0"/>
              <a:t>Пример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CB6D96-6B21-40F7-4BF5-2AD3A86B1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36" y="1779457"/>
            <a:ext cx="3444949" cy="49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72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5617DF-C6A4-429D-9790-31C8E16B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3C Blueprint / </a:t>
            </a:r>
            <a:r>
              <a:rPr lang="ru-RU" dirty="0"/>
              <a:t>Путь улучшенного ухода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BA5344-88F7-41B8-80E9-BF35EC55A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630" y="1845734"/>
            <a:ext cx="4848580" cy="421216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подготовки плана используйте чистые </a:t>
            </a:r>
            <a:r>
              <a:rPr lang="ru-RU" dirty="0" err="1"/>
              <a:t>флипчарты</a:t>
            </a:r>
            <a:r>
              <a:rPr lang="ru-RU" dirty="0"/>
              <a:t> и цветную бумагу, чтобы разделить путь пациента «до», «во время», «после».</a:t>
            </a:r>
          </a:p>
          <a:p>
            <a:pPr marL="0" indent="0">
              <a:buNone/>
            </a:pPr>
            <a:r>
              <a:rPr lang="ru-RU" dirty="0"/>
              <a:t>Вы можете рисовать, шаблон слева является примером.</a:t>
            </a:r>
          </a:p>
          <a:p>
            <a:pPr marL="0" indent="0">
              <a:buNone/>
            </a:pPr>
            <a:r>
              <a:rPr lang="ru-RU" dirty="0"/>
              <a:t>Или используйте для этого шаблон.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255E5475-4B4B-08DA-5306-1E41C9957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1" y="1779457"/>
            <a:ext cx="5993882" cy="44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76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5617DF-C6A4-429D-9790-31C8E16B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149" y="970494"/>
            <a:ext cx="10082062" cy="808963"/>
          </a:xfrm>
        </p:spPr>
        <p:txBody>
          <a:bodyPr>
            <a:normAutofit fontScale="90000"/>
          </a:bodyPr>
          <a:lstStyle/>
          <a:p>
            <a:r>
              <a:rPr lang="en-US" dirty="0"/>
              <a:t>3C Blueprint / </a:t>
            </a:r>
            <a:r>
              <a:rPr lang="ru-RU" dirty="0"/>
              <a:t>Путь улучшенного ухода</a:t>
            </a:r>
            <a:br>
              <a:rPr lang="ru-RU" dirty="0"/>
            </a:br>
            <a:r>
              <a:rPr lang="ru-RU" dirty="0"/>
              <a:t>Пример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7CF309-9AF2-E882-35BC-0EF607500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357" y="1779456"/>
            <a:ext cx="6054745" cy="45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9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F9D7-5C3F-D789-0196-03017A7F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2FF9-D0EB-4122-980D-E7B25D4C5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ОБЩИЕ ПОЯСНЕНИЯ К ОТЧЕТУ И МАТЕРИАЛАМ О КАКИХ РАЗМЕРАХ СЛЕДУЕТ ИСПОЛЬЗОВАТЬ ИНСТРУМЕНТ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Рекомендуется использовать большие стенды для заполнения форм, инструменты для визуализации и удобства работы в команде.</a:t>
            </a:r>
            <a:endParaRPr lang="fi-F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89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DFB39A-A0D8-4E49-AC77-AF750B9E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KZ" sz="3600" dirty="0"/>
              <a:t>4А Собирайте информацию, улучшайте и продвигайте свои услуги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134FDA-CA0B-48E7-8AD4-B8816221E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158" y="2034116"/>
            <a:ext cx="4962052" cy="4138083"/>
          </a:xfrm>
        </p:spPr>
        <p:txBody>
          <a:bodyPr/>
          <a:lstStyle/>
          <a:p>
            <a:r>
              <a:rPr lang="ru-RU" dirty="0"/>
              <a:t>Теперь вы можете протестировать сервис с клиентами. После сбора информации о вашей работе с помощью этого инструмента, чтобы улучшить ваш сервис.</a:t>
            </a:r>
            <a:endParaRPr lang="fi-FI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54C7885C-5C11-A9CC-D641-B56E6330E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1" y="1700607"/>
            <a:ext cx="6315547" cy="44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31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3DFAA-1279-E7F9-3A1C-88A5B9C0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KZ" sz="2800" dirty="0"/>
              <a:t>4А Собирайте информацию, улучшайте и продвигайте свои услуги</a:t>
            </a:r>
            <a:br>
              <a:rPr lang="ru-KZ" sz="2800" dirty="0"/>
            </a:br>
            <a:r>
              <a:rPr lang="ru-KZ" sz="2800" dirty="0"/>
              <a:t>Пример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E9428A-5F5D-B80C-9FB7-19882CB9B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45" y="1779457"/>
            <a:ext cx="6272931" cy="4405681"/>
          </a:xfrm>
        </p:spPr>
      </p:pic>
    </p:spTree>
    <p:extLst>
      <p:ext uri="{BB962C8B-B14F-4D97-AF65-F5344CB8AC3E}">
        <p14:creationId xmlns:p14="http://schemas.microsoft.com/office/powerpoint/2010/main" val="493831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Ссылки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/>
              <a:t>1A</a:t>
            </a:r>
            <a:r>
              <a:rPr lang="en-US" dirty="0">
                <a:ea typeface="+mn-lt"/>
                <a:cs typeface="+mn-lt"/>
              </a:rPr>
              <a:t>, 1B, 1C, </a:t>
            </a:r>
            <a:r>
              <a:rPr lang="fi" dirty="0">
                <a:ea typeface="+mn-lt"/>
                <a:cs typeface="+mn-lt"/>
              </a:rPr>
              <a:t>1D, 1G, </a:t>
            </a:r>
            <a:r>
              <a:rPr lang="en-US" dirty="0">
                <a:ea typeface="+mn-lt"/>
                <a:cs typeface="+mn-lt"/>
              </a:rPr>
              <a:t>2B, </a:t>
            </a:r>
            <a:r>
              <a:rPr lang="fi" dirty="0">
                <a:ea typeface="+mn-lt"/>
                <a:cs typeface="+mn-lt"/>
              </a:rPr>
              <a:t>2C, </a:t>
            </a:r>
            <a:r>
              <a:rPr lang="en-US" dirty="0">
                <a:ea typeface="+mn-lt"/>
                <a:cs typeface="+mn-lt"/>
              </a:rPr>
              <a:t>2D, </a:t>
            </a:r>
            <a:r>
              <a:rPr lang="en-GB" dirty="0">
                <a:ea typeface="+mn-lt"/>
                <a:cs typeface="+mn-lt"/>
              </a:rPr>
              <a:t>3A, </a:t>
            </a:r>
            <a:r>
              <a:rPr lang="fi" dirty="0">
                <a:ea typeface="+mn-lt"/>
                <a:cs typeface="+mn-lt"/>
              </a:rPr>
              <a:t>3C, </a:t>
            </a:r>
            <a:r>
              <a:rPr lang="en-US" dirty="0">
                <a:ea typeface="+mn-lt"/>
                <a:cs typeface="+mn-lt"/>
              </a:rPr>
              <a:t>4A - SDT - Service Design Toolkit, JAMK University of Applied Sciences, </a:t>
            </a:r>
            <a:r>
              <a:rPr lang="en-US" dirty="0">
                <a:ea typeface="+mn-lt"/>
                <a:cs typeface="+mn-lt"/>
                <a:hlinkClick r:id="rId2"/>
              </a:rPr>
              <a:t>www.sdt.fi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dirty="0">
                <a:ea typeface="+mn-lt"/>
                <a:cs typeface="+mn-lt"/>
              </a:rPr>
              <a:t>What are hotspots? </a:t>
            </a:r>
            <a:r>
              <a:rPr lang="en-US" dirty="0">
                <a:ea typeface="+mn-lt"/>
                <a:cs typeface="+mn-lt"/>
                <a:hlinkClick r:id="rId3"/>
              </a:rPr>
              <a:t>https://www.liveworkstudio.com/articles/identify-customer-and-business-hotspots/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marL="457200" indent="-457200">
              <a:buAutoNum type="arabicPeriod"/>
            </a:pPr>
            <a:r>
              <a:rPr lang="en-US" dirty="0"/>
              <a:t>2A Empathy map, 3B </a:t>
            </a:r>
            <a:r>
              <a:rPr lang="en-GB" dirty="0"/>
              <a:t>Persona template - </a:t>
            </a:r>
            <a:r>
              <a:rPr lang="en-GB" dirty="0">
                <a:hlinkClick r:id="rId4"/>
              </a:rPr>
              <a:t>www.servicedesigntools.org</a:t>
            </a:r>
            <a:endParaRPr lang="en-GB" dirty="0"/>
          </a:p>
          <a:p>
            <a:pPr marL="457200" indent="-457200">
              <a:buAutoNum type="arabicPeriod"/>
            </a:pPr>
            <a:r>
              <a:rPr lang="en-US" dirty="0"/>
              <a:t>1E Framing. Research questions, 1F User Journey Plan Observation: shadowing </a:t>
            </a:r>
            <a:r>
              <a:rPr lang="fi-FI" dirty="0" err="1"/>
              <a:t>user</a:t>
            </a:r>
            <a:r>
              <a:rPr lang="fi-FI" dirty="0"/>
              <a:t> </a:t>
            </a:r>
            <a:r>
              <a:rPr lang="fi-FI" dirty="0" err="1"/>
              <a:t>journey</a:t>
            </a:r>
            <a:r>
              <a:rPr lang="fi-FI" dirty="0"/>
              <a:t> for </a:t>
            </a:r>
            <a:r>
              <a:rPr lang="fi-FI" dirty="0" err="1"/>
              <a:t>shadowing</a:t>
            </a:r>
            <a:r>
              <a:rPr lang="fi-FI" dirty="0"/>
              <a:t> and </a:t>
            </a:r>
            <a:r>
              <a:rPr lang="fi-FI" dirty="0" err="1"/>
              <a:t>interviewing</a:t>
            </a:r>
            <a:r>
              <a:rPr lang="fi-FI" dirty="0"/>
              <a:t> - </a:t>
            </a:r>
            <a:r>
              <a:rPr lang="fi" dirty="0">
                <a:ea typeface="+mn-lt"/>
                <a:cs typeface="+mn-lt"/>
                <a:hlinkClick r:id="rId5"/>
              </a:rPr>
              <a:t>https://www.servicedesigntoolkit.org/downloads.html</a:t>
            </a:r>
            <a:r>
              <a:rPr lang="fi-FI" dirty="0">
                <a:ea typeface="+mn-lt"/>
                <a:cs typeface="+mn-lt"/>
              </a:rPr>
              <a:t> </a:t>
            </a:r>
            <a:br>
              <a:rPr lang="en-GB" dirty="0"/>
            </a:br>
            <a:br>
              <a:rPr lang="en-GB" dirty="0"/>
            </a:br>
            <a:endParaRPr lang="ru-RU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25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E38D8-77A5-48DC-AE89-234B8EC5C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1А Определите задачу развития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F9D3D-2E15-4D1E-A2EB-1272A365B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760" y="2016086"/>
            <a:ext cx="6885542" cy="423585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11А Определите задачу развития - состоит из 6 полей для текста.</a:t>
            </a:r>
          </a:p>
          <a:p>
            <a:r>
              <a:rPr lang="ru-RU" dirty="0"/>
              <a:t>Первое поле - напишите в рамке одно предложение, описывающее цель проекта развития.</a:t>
            </a:r>
          </a:p>
          <a:p>
            <a:r>
              <a:rPr lang="ru-RU" dirty="0"/>
              <a:t>Следующим шагом (поле) является определение целей вашего проекта развития. Цели должны отвечать на следующие вопросы: Чего вы хотите достичь? Какую проблему необходимо решить?</a:t>
            </a:r>
          </a:p>
          <a:p>
            <a:r>
              <a:rPr lang="ru-RU" dirty="0"/>
              <a:t>Третье и четвертое поле — это определение методов измерения вашего успеха и результатов, другими словами, какие показатели будут свидетельствовать об эффективности и результативности улучшения услуг.</a:t>
            </a:r>
          </a:p>
          <a:p>
            <a:r>
              <a:rPr lang="ru-RU" dirty="0"/>
              <a:t>Пятое поле — идентификация ваших пользователей. Кто является пользователями сервиса, опишите их.</a:t>
            </a:r>
          </a:p>
          <a:p>
            <a:r>
              <a:rPr lang="ru-RU" dirty="0"/>
              <a:t>Шестое поле должно содержать те вопросы, которые вы хотели бы знать о пользователях.</a:t>
            </a:r>
            <a:endParaRPr lang="en-US" sz="2100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E7CABABF-A02E-2262-F17E-1DC2F205A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8" y="1779457"/>
            <a:ext cx="4643366" cy="329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7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5CEEE-0D08-F64C-AF7B-A72E2EEE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1А Определите задачу развития</a:t>
            </a:r>
            <a:br>
              <a:rPr lang="ru-RU" dirty="0"/>
            </a:br>
            <a:r>
              <a:rPr lang="ru-RU" dirty="0"/>
              <a:t>Пример</a:t>
            </a: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915D86-90DC-4D85-4F6D-1F874D773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96" y="1846263"/>
            <a:ext cx="6269309" cy="4320621"/>
          </a:xfrm>
        </p:spPr>
      </p:pic>
    </p:spTree>
    <p:extLst>
      <p:ext uri="{BB962C8B-B14F-4D97-AF65-F5344CB8AC3E}">
        <p14:creationId xmlns:p14="http://schemas.microsoft.com/office/powerpoint/2010/main" val="368670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6533A-E3A1-4418-A464-F9495DCF7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1036771"/>
            <a:ext cx="11277600" cy="808963"/>
          </a:xfrm>
        </p:spPr>
        <p:txBody>
          <a:bodyPr>
            <a:normAutofit/>
          </a:bodyPr>
          <a:lstStyle/>
          <a:p>
            <a:r>
              <a:rPr lang="ru-RU" dirty="0"/>
              <a:t>1</a:t>
            </a:r>
            <a:r>
              <a:rPr lang="en-US" dirty="0"/>
              <a:t>B </a:t>
            </a:r>
            <a:r>
              <a:rPr lang="ru-RU" dirty="0"/>
              <a:t>Путь обслуживания пользователей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D83383-6E83-47C7-9437-6B4EE32DC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839" y="1950720"/>
            <a:ext cx="7122161" cy="419608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Описание пути обслуживания клиента должно включать каждый шаг, который проходит клиент до получения услуг, все шаги во время получения услуг и после завершения получения услуг.</a:t>
            </a:r>
          </a:p>
          <a:p>
            <a:r>
              <a:rPr lang="ru-RU" dirty="0"/>
              <a:t>Все три периода должны быть описаны и расписаны для всех работодателей и лиц, с которыми взаимодействует заказчик.</a:t>
            </a:r>
          </a:p>
          <a:p>
            <a:r>
              <a:rPr lang="ru-RU" dirty="0"/>
              <a:t>Кроме того, должно быть описано, чем занимается конкретный человек (будь то клиент, персонал, с которым он взаимодействует).</a:t>
            </a:r>
          </a:p>
          <a:p>
            <a:r>
              <a:rPr lang="ru-RU" dirty="0"/>
              <a:t>Горячие точки – это основные моменты, которыми довольны или недовольны клиенты. Конкретная точка взаимодействия с клиентом или бизнес-деятельность, которую можно улучшить, являются горячей точкой. [2] Вы должны отметить их на пути обслуживания клиентов.</a:t>
            </a:r>
          </a:p>
          <a:p>
            <a:r>
              <a:rPr lang="ru-RU" dirty="0"/>
              <a:t>Путь обслуживания клиентов используется для документирования того, что, по мнению группы разработчиков, является путем обслуживания, прежде чем проводить слежку и проводить собеседования.</a:t>
            </a:r>
            <a:endParaRPr lang="ru-RU" sz="21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95E65A-17A1-1348-FCD5-1C342663B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" y="1950720"/>
            <a:ext cx="5017537" cy="346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7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0AF3A-CB54-2208-F020-4F101C8A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</a:t>
            </a:r>
            <a:r>
              <a:rPr lang="en-US" dirty="0"/>
              <a:t>B </a:t>
            </a:r>
            <a:r>
              <a:rPr lang="ru-RU" dirty="0"/>
              <a:t>Путь обслуживания пользователей</a:t>
            </a:r>
            <a:br>
              <a:rPr lang="ru-RU" dirty="0"/>
            </a:br>
            <a:r>
              <a:rPr lang="ru-RU" dirty="0"/>
              <a:t>Пример</a:t>
            </a: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508FDE-27DF-6567-573A-113190FCA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28" y="1779457"/>
            <a:ext cx="6576944" cy="4480486"/>
          </a:xfrm>
        </p:spPr>
      </p:pic>
    </p:spTree>
    <p:extLst>
      <p:ext uri="{BB962C8B-B14F-4D97-AF65-F5344CB8AC3E}">
        <p14:creationId xmlns:p14="http://schemas.microsoft.com/office/powerpoint/2010/main" val="270609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6533A-E3A1-4418-A464-F9495DCF7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1" y="861673"/>
            <a:ext cx="11277600" cy="808963"/>
          </a:xfrm>
        </p:spPr>
        <p:txBody>
          <a:bodyPr>
            <a:noAutofit/>
          </a:bodyPr>
          <a:lstStyle/>
          <a:p>
            <a:r>
              <a:rPr lang="ru-RU" sz="3200" dirty="0"/>
              <a:t>1</a:t>
            </a:r>
            <a:r>
              <a:rPr lang="en-US" sz="3200" dirty="0"/>
              <a:t>C </a:t>
            </a:r>
            <a:r>
              <a:rPr lang="ru-RU" sz="3200" dirty="0"/>
              <a:t>Выберите свои инструменты и создайте свой проект разработки (необязательно)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D83383-6E83-47C7-9437-6B4EE32DC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423" y="1950720"/>
            <a:ext cx="4730788" cy="4196080"/>
          </a:xfrm>
        </p:spPr>
        <p:txBody>
          <a:bodyPr/>
          <a:lstStyle/>
          <a:p>
            <a:r>
              <a:rPr lang="ru-RU" dirty="0"/>
              <a:t>Используйте этот инструмент в качестве материала во время семинара, чтобы помочь в выборе вопросов и методов сбора информации для вашего проекта разработки.</a:t>
            </a:r>
          </a:p>
          <a:p>
            <a:r>
              <a:rPr lang="ru-RU" dirty="0"/>
              <a:t>Сначала необходимо перечислить цели, которых вы хотите достичь, а затем выбрать наиболее важную для работы над ней. Наконец, вам нужно выбрать методы сбора данных.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B2A61B92-0EDA-78FA-2533-A269CDE66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4" y="1670636"/>
            <a:ext cx="6589488" cy="446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3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52B72-C02E-D825-8DB8-5CF1B598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1</a:t>
            </a:r>
            <a:r>
              <a:rPr lang="en-US" sz="2400" dirty="0"/>
              <a:t>C </a:t>
            </a:r>
            <a:r>
              <a:rPr lang="ru-RU" sz="2400" dirty="0"/>
              <a:t>Выберите свои инструменты и создайте свой проект разработки (необязательно)</a:t>
            </a:r>
            <a:br>
              <a:rPr lang="ru-RU" sz="2400" dirty="0"/>
            </a:br>
            <a:r>
              <a:rPr lang="ru-RU" sz="2400" dirty="0"/>
              <a:t>Пример</a:t>
            </a:r>
            <a:endParaRPr lang="ru-KZ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872B81-ED68-70EE-6CAB-DD4D6F99B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04" y="1846263"/>
            <a:ext cx="6448081" cy="4301606"/>
          </a:xfrm>
        </p:spPr>
      </p:pic>
    </p:spTree>
    <p:extLst>
      <p:ext uri="{BB962C8B-B14F-4D97-AF65-F5344CB8AC3E}">
        <p14:creationId xmlns:p14="http://schemas.microsoft.com/office/powerpoint/2010/main" val="2645253692"/>
      </p:ext>
    </p:extLst>
  </p:cSld>
  <p:clrMapOvr>
    <a:masterClrMapping/>
  </p:clrMapOvr>
</p:sld>
</file>

<file path=ppt/theme/theme1.xml><?xml version="1.0" encoding="utf-8"?>
<a:theme xmlns:a="http://schemas.openxmlformats.org/drawingml/2006/main" name="AccelEd">
  <a:themeElements>
    <a:clrScheme name="Retrospektyvinė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yvinė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yvinė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lEd" id="{556A3C26-81EF-4621-AE23-BF8B00ACE921}" vid="{A5946A00-03D2-40BE-9D67-79BC6B86CA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ktyvinė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Retrospektyvinė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Retrospektyvinė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4.xml><?xml version="1.0" encoding="utf-8"?>
<a:themeOverride xmlns:a="http://schemas.openxmlformats.org/drawingml/2006/main">
  <a:clrScheme name="Retrospektyvinė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3250</TotalTime>
  <Words>1685</Words>
  <Application>Microsoft Macintosh PowerPoint</Application>
  <PresentationFormat>Широкоэкранный</PresentationFormat>
  <Paragraphs>110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AccelEd</vt:lpstr>
      <vt:lpstr>Мастер-класс  «Сервис-дизайн в развитии сестринских услуг»   Руководство по использованию инструментов сервис-дизайна</vt:lpstr>
      <vt:lpstr>Список инструментов</vt:lpstr>
      <vt:lpstr>Презентация PowerPoint</vt:lpstr>
      <vt:lpstr>1А Определите задачу развития</vt:lpstr>
      <vt:lpstr>1А Определите задачу развития Пример</vt:lpstr>
      <vt:lpstr>1B Путь обслуживания пользователей</vt:lpstr>
      <vt:lpstr>1B Путь обслуживания пользователей Пример</vt:lpstr>
      <vt:lpstr>1C Выберите свои инструменты и создайте свой проект разработки (необязательно)</vt:lpstr>
      <vt:lpstr>1C Выберите свои инструменты и создайте свой проект разработки (необязательно) Пример</vt:lpstr>
      <vt:lpstr>1D Посмотрите на свой сервис глазами клиента</vt:lpstr>
      <vt:lpstr>1D Посмотрите на свой сервис глазами клиента Пример</vt:lpstr>
      <vt:lpstr>1E Формулировка вопросов исследования </vt:lpstr>
      <vt:lpstr>1E Формулировка вопросов исследования  Пример</vt:lpstr>
      <vt:lpstr>1F Наблюдение за планом путешествия пользователя: документирование пути пользователя во время слежки и опроса</vt:lpstr>
      <vt:lpstr>1F Наблюдение за планом путешествия пользователя: документирование пути пользователя во время слежки и опроса</vt:lpstr>
      <vt:lpstr>1G Информированное согласие</vt:lpstr>
      <vt:lpstr>2A Карта эмпатии</vt:lpstr>
      <vt:lpstr>2A Карта эмпатии Пример</vt:lpstr>
      <vt:lpstr>2B Точка зрения клиента</vt:lpstr>
      <vt:lpstr>2B Точка зрения клиента Пример</vt:lpstr>
      <vt:lpstr> 2C Ментальная карта</vt:lpstr>
      <vt:lpstr>2D Формирование решений</vt:lpstr>
      <vt:lpstr>2D Формирование решений Пример</vt:lpstr>
      <vt:lpstr>3А Модели поведения</vt:lpstr>
      <vt:lpstr>3А Модели поведения Пример</vt:lpstr>
      <vt:lpstr>3В Персоны</vt:lpstr>
      <vt:lpstr>3В Персоны Пример</vt:lpstr>
      <vt:lpstr>3C Blueprint / Путь улучшенного ухода</vt:lpstr>
      <vt:lpstr>3C Blueprint / Путь улучшенного ухода Пример</vt:lpstr>
      <vt:lpstr>4А Собирайте информацию, улучшайте и продвигайте свои услуги</vt:lpstr>
      <vt:lpstr>4А Собирайте информацию, улучшайте и продвигайте свои услуги Пример</vt:lpstr>
      <vt:lpstr>Ссылки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</dc:title>
  <dc:creator>lisbeth.fagerstrom@abo.fi</dc:creator>
  <cp:lastModifiedBy>Қуаныш Жұлдыз</cp:lastModifiedBy>
  <cp:revision>161</cp:revision>
  <dcterms:created xsi:type="dcterms:W3CDTF">2021-11-10T13:49:24Z</dcterms:created>
  <dcterms:modified xsi:type="dcterms:W3CDTF">2023-01-06T17:51:44Z</dcterms:modified>
</cp:coreProperties>
</file>