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68" r:id="rId2"/>
    <p:sldId id="257" r:id="rId3"/>
    <p:sldId id="290" r:id="rId4"/>
    <p:sldId id="261" r:id="rId5"/>
    <p:sldId id="291" r:id="rId6"/>
    <p:sldId id="274" r:id="rId7"/>
    <p:sldId id="292" r:id="rId8"/>
    <p:sldId id="293" r:id="rId9"/>
    <p:sldId id="294" r:id="rId10"/>
    <p:sldId id="275" r:id="rId11"/>
    <p:sldId id="295" r:id="rId12"/>
    <p:sldId id="263" r:id="rId13"/>
    <p:sldId id="296" r:id="rId14"/>
    <p:sldId id="297" r:id="rId15"/>
    <p:sldId id="269" r:id="rId16"/>
    <p:sldId id="300" r:id="rId17"/>
    <p:sldId id="301" r:id="rId18"/>
    <p:sldId id="302" r:id="rId19"/>
    <p:sldId id="303" r:id="rId20"/>
    <p:sldId id="298" r:id="rId21"/>
    <p:sldId id="309" r:id="rId22"/>
    <p:sldId id="266" r:id="rId23"/>
    <p:sldId id="271" r:id="rId24"/>
    <p:sldId id="272" r:id="rId25"/>
    <p:sldId id="311" r:id="rId26"/>
    <p:sldId id="273" r:id="rId27"/>
    <p:sldId id="312" r:id="rId28"/>
    <p:sldId id="313" r:id="rId29"/>
    <p:sldId id="299" r:id="rId30"/>
    <p:sldId id="277" r:id="rId31"/>
    <p:sldId id="314" r:id="rId32"/>
    <p:sldId id="279" r:id="rId33"/>
    <p:sldId id="280" r:id="rId34"/>
    <p:sldId id="304" r:id="rId35"/>
    <p:sldId id="305" r:id="rId36"/>
    <p:sldId id="281" r:id="rId37"/>
    <p:sldId id="315" r:id="rId38"/>
    <p:sldId id="316" r:id="rId39"/>
    <p:sldId id="306" r:id="rId40"/>
    <p:sldId id="317" r:id="rId41"/>
    <p:sldId id="318" r:id="rId42"/>
    <p:sldId id="282" r:id="rId43"/>
    <p:sldId id="319" r:id="rId44"/>
    <p:sldId id="283" r:id="rId45"/>
    <p:sldId id="284" r:id="rId46"/>
    <p:sldId id="285" r:id="rId47"/>
    <p:sldId id="320" r:id="rId48"/>
    <p:sldId id="321" r:id="rId49"/>
    <p:sldId id="286" r:id="rId50"/>
    <p:sldId id="308" r:id="rId51"/>
    <p:sldId id="322" r:id="rId52"/>
    <p:sldId id="287" r:id="rId53"/>
    <p:sldId id="26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76124"/>
  </p:normalViewPr>
  <p:slideViewPr>
    <p:cSldViewPr snapToGrid="0">
      <p:cViewPr>
        <p:scale>
          <a:sx n="61" d="100"/>
          <a:sy n="61" d="100"/>
        </p:scale>
        <p:origin x="-1020" y="-72"/>
      </p:cViewPr>
      <p:guideLst>
        <p:guide orient="horz" pos="6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3A440-735C-FB4C-843F-0B52E556173F}"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GB"/>
        </a:p>
      </dgm:t>
    </dgm:pt>
    <dgm:pt modelId="{35A4A7B8-D7CC-BD40-87DA-D1349A3FE06C}">
      <dgm:prSet phldrT="[Text]" custT="1"/>
      <dgm:spPr/>
      <dgm:t>
        <a:bodyPr/>
        <a:lstStyle/>
        <a:p>
          <a:r>
            <a:rPr lang="en-GB" sz="1600" dirty="0"/>
            <a:t>Searching for relationships and grouping categories together</a:t>
          </a:r>
        </a:p>
      </dgm:t>
    </dgm:pt>
    <dgm:pt modelId="{C122F011-B236-A94F-8411-E8CFB1E90707}" type="parTrans" cxnId="{F8453FC7-7138-7A42-970A-A70713CD494E}">
      <dgm:prSet/>
      <dgm:spPr/>
      <dgm:t>
        <a:bodyPr/>
        <a:lstStyle/>
        <a:p>
          <a:endParaRPr lang="en-GB"/>
        </a:p>
      </dgm:t>
    </dgm:pt>
    <dgm:pt modelId="{2537CDD0-3FC6-4544-A071-89590F44C2B9}" type="sibTrans" cxnId="{F8453FC7-7138-7A42-970A-A70713CD494E}">
      <dgm:prSet/>
      <dgm:spPr/>
      <dgm:t>
        <a:bodyPr/>
        <a:lstStyle/>
        <a:p>
          <a:endParaRPr lang="en-GB"/>
        </a:p>
      </dgm:t>
    </dgm:pt>
    <dgm:pt modelId="{F088CE5E-6998-284A-A0E2-2679884BEB48}">
      <dgm:prSet phldrT="[Text]" custT="1"/>
      <dgm:spPr/>
      <dgm:t>
        <a:bodyPr/>
        <a:lstStyle/>
        <a:p>
          <a:r>
            <a:rPr lang="en-GB" sz="1600" dirty="0"/>
            <a:t>Recognising and describing patterns, themes and typologies</a:t>
          </a:r>
        </a:p>
      </dgm:t>
    </dgm:pt>
    <dgm:pt modelId="{89CBB915-1F2F-5348-AFE3-889C61EA0AB9}" type="parTrans" cxnId="{2AED2D0A-C29A-2D43-8357-F05AB8BE65D9}">
      <dgm:prSet/>
      <dgm:spPr/>
      <dgm:t>
        <a:bodyPr/>
        <a:lstStyle/>
        <a:p>
          <a:endParaRPr lang="en-GB"/>
        </a:p>
      </dgm:t>
    </dgm:pt>
    <dgm:pt modelId="{D88140A3-4130-3842-9856-DB64CF191B8A}" type="sibTrans" cxnId="{2AED2D0A-C29A-2D43-8357-F05AB8BE65D9}">
      <dgm:prSet/>
      <dgm:spPr/>
      <dgm:t>
        <a:bodyPr/>
        <a:lstStyle/>
        <a:p>
          <a:endParaRPr lang="en-GB"/>
        </a:p>
      </dgm:t>
    </dgm:pt>
    <dgm:pt modelId="{9E2472A9-DCF1-1344-8B27-FE03D0A21C43}">
      <dgm:prSet custT="1"/>
      <dgm:spPr/>
      <dgm:t>
        <a:bodyPr/>
        <a:lstStyle/>
        <a:p>
          <a:r>
            <a:rPr lang="en-GB" sz="1600" dirty="0"/>
            <a:t>Interpreting and searching for meaning</a:t>
          </a:r>
        </a:p>
      </dgm:t>
    </dgm:pt>
    <dgm:pt modelId="{832313CC-96E4-E140-8261-6668304B7CA9}" type="parTrans" cxnId="{9CBA149A-F00B-E04C-A1EE-3B0B48852A8C}">
      <dgm:prSet/>
      <dgm:spPr/>
      <dgm:t>
        <a:bodyPr/>
        <a:lstStyle/>
        <a:p>
          <a:endParaRPr lang="en-GB"/>
        </a:p>
      </dgm:t>
    </dgm:pt>
    <dgm:pt modelId="{B5307AB7-A923-A54F-B1A0-33D4C78647FC}" type="sibTrans" cxnId="{9CBA149A-F00B-E04C-A1EE-3B0B48852A8C}">
      <dgm:prSet/>
      <dgm:spPr/>
      <dgm:t>
        <a:bodyPr/>
        <a:lstStyle/>
        <a:p>
          <a:endParaRPr lang="en-GB"/>
        </a:p>
      </dgm:t>
    </dgm:pt>
    <dgm:pt modelId="{D5AAEDAC-9BBA-F345-BAF3-CF532221421A}">
      <dgm:prSet phldrT="[Text]" custT="1"/>
      <dgm:spPr/>
      <dgm:t>
        <a:bodyPr/>
        <a:lstStyle/>
        <a:p>
          <a:r>
            <a:rPr lang="en-GB" sz="1600" dirty="0"/>
            <a:t>Ordering and organising the collected material</a:t>
          </a:r>
        </a:p>
      </dgm:t>
    </dgm:pt>
    <dgm:pt modelId="{5E246F9F-E43A-3545-A424-7EE4A2024EB5}" type="parTrans" cxnId="{CB524B54-7F4D-6D47-836B-AA7BA345A38D}">
      <dgm:prSet/>
      <dgm:spPr/>
      <dgm:t>
        <a:bodyPr/>
        <a:lstStyle/>
        <a:p>
          <a:endParaRPr lang="en-GB"/>
        </a:p>
      </dgm:t>
    </dgm:pt>
    <dgm:pt modelId="{B60CC462-852C-0B48-9831-121035386D3A}" type="sibTrans" cxnId="{CB524B54-7F4D-6D47-836B-AA7BA345A38D}">
      <dgm:prSet/>
      <dgm:spPr/>
      <dgm:t>
        <a:bodyPr/>
        <a:lstStyle/>
        <a:p>
          <a:endParaRPr lang="en-GB"/>
        </a:p>
      </dgm:t>
    </dgm:pt>
    <dgm:pt modelId="{7B18EB9B-AC13-324A-A53A-6331A8D3F129}">
      <dgm:prSet/>
      <dgm:spPr/>
      <dgm:t>
        <a:bodyPr/>
        <a:lstStyle/>
        <a:p>
          <a:r>
            <a:rPr lang="en-GB" dirty="0"/>
            <a:t>Summarising and reducing the codes to large categories</a:t>
          </a:r>
        </a:p>
      </dgm:t>
    </dgm:pt>
    <dgm:pt modelId="{2CA99508-2777-144E-9BD5-6662DDC85B20}" type="parTrans" cxnId="{F939D519-1288-B946-A067-A436EFC2E0CE}">
      <dgm:prSet/>
      <dgm:spPr/>
      <dgm:t>
        <a:bodyPr/>
        <a:lstStyle/>
        <a:p>
          <a:endParaRPr lang="en-GB"/>
        </a:p>
      </dgm:t>
    </dgm:pt>
    <dgm:pt modelId="{92A03E57-E394-9247-BB42-8A8013B181D6}" type="sibTrans" cxnId="{F939D519-1288-B946-A067-A436EFC2E0CE}">
      <dgm:prSet/>
      <dgm:spPr/>
      <dgm:t>
        <a:bodyPr/>
        <a:lstStyle/>
        <a:p>
          <a:endParaRPr lang="en-GB"/>
        </a:p>
      </dgm:t>
    </dgm:pt>
    <dgm:pt modelId="{6BCB20F0-8E8E-784E-ABD9-F6F9FFD8E42D}">
      <dgm:prSet/>
      <dgm:spPr/>
      <dgm:t>
        <a:bodyPr/>
        <a:lstStyle/>
        <a:p>
          <a:r>
            <a:rPr lang="en-GB" dirty="0"/>
            <a:t>Reading, rereading and thinking about the data</a:t>
          </a:r>
        </a:p>
      </dgm:t>
    </dgm:pt>
    <dgm:pt modelId="{A44CC0C4-67FB-9047-9852-F6C6492CC2B3}" type="parTrans" cxnId="{BD6066FF-AFA7-6F4A-ABA2-320A0AB9FE5F}">
      <dgm:prSet/>
      <dgm:spPr/>
      <dgm:t>
        <a:bodyPr/>
        <a:lstStyle/>
        <a:p>
          <a:endParaRPr lang="en-GB"/>
        </a:p>
      </dgm:t>
    </dgm:pt>
    <dgm:pt modelId="{00594124-276D-BC4B-A00F-41A5011F63F3}" type="sibTrans" cxnId="{BD6066FF-AFA7-6F4A-ABA2-320A0AB9FE5F}">
      <dgm:prSet/>
      <dgm:spPr/>
      <dgm:t>
        <a:bodyPr/>
        <a:lstStyle/>
        <a:p>
          <a:endParaRPr lang="en-GB"/>
        </a:p>
      </dgm:t>
    </dgm:pt>
    <dgm:pt modelId="{4A826129-2C71-3E4B-91A7-154698D2B8F9}">
      <dgm:prSet/>
      <dgm:spPr/>
      <dgm:t>
        <a:bodyPr/>
        <a:lstStyle/>
        <a:p>
          <a:r>
            <a:rPr lang="en-GB" dirty="0"/>
            <a:t>Coding the data</a:t>
          </a:r>
        </a:p>
      </dgm:t>
    </dgm:pt>
    <dgm:pt modelId="{321B1504-3204-A540-8FF5-8B7028BF96C1}" type="parTrans" cxnId="{B3D0B1A2-97A7-2C4F-B161-5FBDB4882EA0}">
      <dgm:prSet/>
      <dgm:spPr/>
      <dgm:t>
        <a:bodyPr/>
        <a:lstStyle/>
        <a:p>
          <a:endParaRPr lang="en-GB"/>
        </a:p>
      </dgm:t>
    </dgm:pt>
    <dgm:pt modelId="{9AF20373-A87E-5C46-8857-E32F3B7D86E1}" type="sibTrans" cxnId="{B3D0B1A2-97A7-2C4F-B161-5FBDB4882EA0}">
      <dgm:prSet/>
      <dgm:spPr/>
      <dgm:t>
        <a:bodyPr/>
        <a:lstStyle/>
        <a:p>
          <a:endParaRPr lang="en-GB"/>
        </a:p>
      </dgm:t>
    </dgm:pt>
    <dgm:pt modelId="{D1C15592-DFD2-DE4B-B1B4-0386E9298A45}" type="pres">
      <dgm:prSet presAssocID="{9E03A440-735C-FB4C-843F-0B52E556173F}" presName="Name0" presStyleCnt="0">
        <dgm:presLayoutVars>
          <dgm:dir/>
          <dgm:resizeHandles val="exact"/>
        </dgm:presLayoutVars>
      </dgm:prSet>
      <dgm:spPr/>
      <dgm:t>
        <a:bodyPr/>
        <a:lstStyle/>
        <a:p>
          <a:endParaRPr lang="lt-LT"/>
        </a:p>
      </dgm:t>
    </dgm:pt>
    <dgm:pt modelId="{9E49B5DB-3308-8C4C-9306-7CF8F230274B}" type="pres">
      <dgm:prSet presAssocID="{9E03A440-735C-FB4C-843F-0B52E556173F}" presName="cycle" presStyleCnt="0"/>
      <dgm:spPr/>
    </dgm:pt>
    <dgm:pt modelId="{910FCE0D-94F9-C147-8ED9-D76768D3DA3E}" type="pres">
      <dgm:prSet presAssocID="{D5AAEDAC-9BBA-F345-BAF3-CF532221421A}" presName="nodeFirstNode" presStyleLbl="node1" presStyleIdx="0" presStyleCnt="7">
        <dgm:presLayoutVars>
          <dgm:bulletEnabled val="1"/>
        </dgm:presLayoutVars>
      </dgm:prSet>
      <dgm:spPr/>
      <dgm:t>
        <a:bodyPr/>
        <a:lstStyle/>
        <a:p>
          <a:endParaRPr lang="lt-LT"/>
        </a:p>
      </dgm:t>
    </dgm:pt>
    <dgm:pt modelId="{6E0ECDC0-6782-6445-899C-79DF817200F2}" type="pres">
      <dgm:prSet presAssocID="{B60CC462-852C-0B48-9831-121035386D3A}" presName="sibTransFirstNode" presStyleLbl="bgShp" presStyleIdx="0" presStyleCnt="1"/>
      <dgm:spPr/>
      <dgm:t>
        <a:bodyPr/>
        <a:lstStyle/>
        <a:p>
          <a:endParaRPr lang="lt-LT"/>
        </a:p>
      </dgm:t>
    </dgm:pt>
    <dgm:pt modelId="{7F62009A-F189-4A41-B9F4-7AD0CDBD4700}" type="pres">
      <dgm:prSet presAssocID="{6BCB20F0-8E8E-784E-ABD9-F6F9FFD8E42D}" presName="nodeFollowingNodes" presStyleLbl="node1" presStyleIdx="1" presStyleCnt="7">
        <dgm:presLayoutVars>
          <dgm:bulletEnabled val="1"/>
        </dgm:presLayoutVars>
      </dgm:prSet>
      <dgm:spPr/>
      <dgm:t>
        <a:bodyPr/>
        <a:lstStyle/>
        <a:p>
          <a:endParaRPr lang="lt-LT"/>
        </a:p>
      </dgm:t>
    </dgm:pt>
    <dgm:pt modelId="{536DB59C-6243-814F-B962-4B7E0B80C3B4}" type="pres">
      <dgm:prSet presAssocID="{4A826129-2C71-3E4B-91A7-154698D2B8F9}" presName="nodeFollowingNodes" presStyleLbl="node1" presStyleIdx="2" presStyleCnt="7">
        <dgm:presLayoutVars>
          <dgm:bulletEnabled val="1"/>
        </dgm:presLayoutVars>
      </dgm:prSet>
      <dgm:spPr/>
      <dgm:t>
        <a:bodyPr/>
        <a:lstStyle/>
        <a:p>
          <a:endParaRPr lang="lt-LT"/>
        </a:p>
      </dgm:t>
    </dgm:pt>
    <dgm:pt modelId="{816DEFC4-9D3B-6645-B11A-EA29E40F87D1}" type="pres">
      <dgm:prSet presAssocID="{7B18EB9B-AC13-324A-A53A-6331A8D3F129}" presName="nodeFollowingNodes" presStyleLbl="node1" presStyleIdx="3" presStyleCnt="7" custScaleX="106663" custScaleY="107089">
        <dgm:presLayoutVars>
          <dgm:bulletEnabled val="1"/>
        </dgm:presLayoutVars>
      </dgm:prSet>
      <dgm:spPr/>
      <dgm:t>
        <a:bodyPr/>
        <a:lstStyle/>
        <a:p>
          <a:endParaRPr lang="lt-LT"/>
        </a:p>
      </dgm:t>
    </dgm:pt>
    <dgm:pt modelId="{860330F6-B3D9-E240-8A3D-5B6EF2CDB1C0}" type="pres">
      <dgm:prSet presAssocID="{35A4A7B8-D7CC-BD40-87DA-D1349A3FE06C}" presName="nodeFollowingNodes" presStyleLbl="node1" presStyleIdx="4" presStyleCnt="7" custScaleX="108685" custScaleY="120207">
        <dgm:presLayoutVars>
          <dgm:bulletEnabled val="1"/>
        </dgm:presLayoutVars>
      </dgm:prSet>
      <dgm:spPr/>
      <dgm:t>
        <a:bodyPr/>
        <a:lstStyle/>
        <a:p>
          <a:endParaRPr lang="lt-LT"/>
        </a:p>
      </dgm:t>
    </dgm:pt>
    <dgm:pt modelId="{D900968A-6A1B-E148-8069-DD54470EC90D}" type="pres">
      <dgm:prSet presAssocID="{F088CE5E-6998-284A-A0E2-2679884BEB48}" presName="nodeFollowingNodes" presStyleLbl="node1" presStyleIdx="5" presStyleCnt="7">
        <dgm:presLayoutVars>
          <dgm:bulletEnabled val="1"/>
        </dgm:presLayoutVars>
      </dgm:prSet>
      <dgm:spPr/>
      <dgm:t>
        <a:bodyPr/>
        <a:lstStyle/>
        <a:p>
          <a:endParaRPr lang="lt-LT"/>
        </a:p>
      </dgm:t>
    </dgm:pt>
    <dgm:pt modelId="{9A9AA31C-30BE-E548-9561-B3E880D73FFC}" type="pres">
      <dgm:prSet presAssocID="{9E2472A9-DCF1-1344-8B27-FE03D0A21C43}" presName="nodeFollowingNodes" presStyleLbl="node1" presStyleIdx="6" presStyleCnt="7">
        <dgm:presLayoutVars>
          <dgm:bulletEnabled val="1"/>
        </dgm:presLayoutVars>
      </dgm:prSet>
      <dgm:spPr/>
      <dgm:t>
        <a:bodyPr/>
        <a:lstStyle/>
        <a:p>
          <a:endParaRPr lang="lt-LT"/>
        </a:p>
      </dgm:t>
    </dgm:pt>
  </dgm:ptLst>
  <dgm:cxnLst>
    <dgm:cxn modelId="{84C47D5F-D668-DB44-B572-E59F8E85642B}" type="presOf" srcId="{35A4A7B8-D7CC-BD40-87DA-D1349A3FE06C}" destId="{860330F6-B3D9-E240-8A3D-5B6EF2CDB1C0}" srcOrd="0" destOrd="0" presId="urn:microsoft.com/office/officeart/2005/8/layout/cycle3"/>
    <dgm:cxn modelId="{172DF2F0-5CD7-8E43-920A-6E87D4719A64}" type="presOf" srcId="{B60CC462-852C-0B48-9831-121035386D3A}" destId="{6E0ECDC0-6782-6445-899C-79DF817200F2}" srcOrd="0" destOrd="0" presId="urn:microsoft.com/office/officeart/2005/8/layout/cycle3"/>
    <dgm:cxn modelId="{09D2836A-CC84-A149-8378-F69B278F8F41}" type="presOf" srcId="{7B18EB9B-AC13-324A-A53A-6331A8D3F129}" destId="{816DEFC4-9D3B-6645-B11A-EA29E40F87D1}" srcOrd="0" destOrd="0" presId="urn:microsoft.com/office/officeart/2005/8/layout/cycle3"/>
    <dgm:cxn modelId="{EC992C56-E30B-B641-B908-45C756AD2DE7}" type="presOf" srcId="{F088CE5E-6998-284A-A0E2-2679884BEB48}" destId="{D900968A-6A1B-E148-8069-DD54470EC90D}" srcOrd="0" destOrd="0" presId="urn:microsoft.com/office/officeart/2005/8/layout/cycle3"/>
    <dgm:cxn modelId="{CB524B54-7F4D-6D47-836B-AA7BA345A38D}" srcId="{9E03A440-735C-FB4C-843F-0B52E556173F}" destId="{D5AAEDAC-9BBA-F345-BAF3-CF532221421A}" srcOrd="0" destOrd="0" parTransId="{5E246F9F-E43A-3545-A424-7EE4A2024EB5}" sibTransId="{B60CC462-852C-0B48-9831-121035386D3A}"/>
    <dgm:cxn modelId="{2AED2D0A-C29A-2D43-8357-F05AB8BE65D9}" srcId="{9E03A440-735C-FB4C-843F-0B52E556173F}" destId="{F088CE5E-6998-284A-A0E2-2679884BEB48}" srcOrd="5" destOrd="0" parTransId="{89CBB915-1F2F-5348-AFE3-889C61EA0AB9}" sibTransId="{D88140A3-4130-3842-9856-DB64CF191B8A}"/>
    <dgm:cxn modelId="{60894C2D-E240-3243-9A5F-35C1EE3880E4}" type="presOf" srcId="{9E03A440-735C-FB4C-843F-0B52E556173F}" destId="{D1C15592-DFD2-DE4B-B1B4-0386E9298A45}" srcOrd="0" destOrd="0" presId="urn:microsoft.com/office/officeart/2005/8/layout/cycle3"/>
    <dgm:cxn modelId="{A33B8F2B-0BD6-E34E-9218-89D8F4797C0B}" type="presOf" srcId="{4A826129-2C71-3E4B-91A7-154698D2B8F9}" destId="{536DB59C-6243-814F-B962-4B7E0B80C3B4}" srcOrd="0" destOrd="0" presId="urn:microsoft.com/office/officeart/2005/8/layout/cycle3"/>
    <dgm:cxn modelId="{4B84EB07-AD7F-9646-B727-E6C8F6625F4E}" type="presOf" srcId="{D5AAEDAC-9BBA-F345-BAF3-CF532221421A}" destId="{910FCE0D-94F9-C147-8ED9-D76768D3DA3E}" srcOrd="0" destOrd="0" presId="urn:microsoft.com/office/officeart/2005/8/layout/cycle3"/>
    <dgm:cxn modelId="{B3D0B1A2-97A7-2C4F-B161-5FBDB4882EA0}" srcId="{9E03A440-735C-FB4C-843F-0B52E556173F}" destId="{4A826129-2C71-3E4B-91A7-154698D2B8F9}" srcOrd="2" destOrd="0" parTransId="{321B1504-3204-A540-8FF5-8B7028BF96C1}" sibTransId="{9AF20373-A87E-5C46-8857-E32F3B7D86E1}"/>
    <dgm:cxn modelId="{F939D519-1288-B946-A067-A436EFC2E0CE}" srcId="{9E03A440-735C-FB4C-843F-0B52E556173F}" destId="{7B18EB9B-AC13-324A-A53A-6331A8D3F129}" srcOrd="3" destOrd="0" parTransId="{2CA99508-2777-144E-9BD5-6662DDC85B20}" sibTransId="{92A03E57-E394-9247-BB42-8A8013B181D6}"/>
    <dgm:cxn modelId="{BD47F8FE-5C95-3C4D-A8C8-D28B14414A0C}" type="presOf" srcId="{6BCB20F0-8E8E-784E-ABD9-F6F9FFD8E42D}" destId="{7F62009A-F189-4A41-B9F4-7AD0CDBD4700}" srcOrd="0" destOrd="0" presId="urn:microsoft.com/office/officeart/2005/8/layout/cycle3"/>
    <dgm:cxn modelId="{B06EE683-B8F1-E04C-8C48-3150503FD754}" type="presOf" srcId="{9E2472A9-DCF1-1344-8B27-FE03D0A21C43}" destId="{9A9AA31C-30BE-E548-9561-B3E880D73FFC}" srcOrd="0" destOrd="0" presId="urn:microsoft.com/office/officeart/2005/8/layout/cycle3"/>
    <dgm:cxn modelId="{9CBA149A-F00B-E04C-A1EE-3B0B48852A8C}" srcId="{9E03A440-735C-FB4C-843F-0B52E556173F}" destId="{9E2472A9-DCF1-1344-8B27-FE03D0A21C43}" srcOrd="6" destOrd="0" parTransId="{832313CC-96E4-E140-8261-6668304B7CA9}" sibTransId="{B5307AB7-A923-A54F-B1A0-33D4C78647FC}"/>
    <dgm:cxn modelId="{BD6066FF-AFA7-6F4A-ABA2-320A0AB9FE5F}" srcId="{9E03A440-735C-FB4C-843F-0B52E556173F}" destId="{6BCB20F0-8E8E-784E-ABD9-F6F9FFD8E42D}" srcOrd="1" destOrd="0" parTransId="{A44CC0C4-67FB-9047-9852-F6C6492CC2B3}" sibTransId="{00594124-276D-BC4B-A00F-41A5011F63F3}"/>
    <dgm:cxn modelId="{F8453FC7-7138-7A42-970A-A70713CD494E}" srcId="{9E03A440-735C-FB4C-843F-0B52E556173F}" destId="{35A4A7B8-D7CC-BD40-87DA-D1349A3FE06C}" srcOrd="4" destOrd="0" parTransId="{C122F011-B236-A94F-8411-E8CFB1E90707}" sibTransId="{2537CDD0-3FC6-4544-A071-89590F44C2B9}"/>
    <dgm:cxn modelId="{F46E1870-CED5-2746-B126-98D8A7A9591A}" type="presParOf" srcId="{D1C15592-DFD2-DE4B-B1B4-0386E9298A45}" destId="{9E49B5DB-3308-8C4C-9306-7CF8F230274B}" srcOrd="0" destOrd="0" presId="urn:microsoft.com/office/officeart/2005/8/layout/cycle3"/>
    <dgm:cxn modelId="{A32F68AC-215E-DE44-943E-F925EB4530AA}" type="presParOf" srcId="{9E49B5DB-3308-8C4C-9306-7CF8F230274B}" destId="{910FCE0D-94F9-C147-8ED9-D76768D3DA3E}" srcOrd="0" destOrd="0" presId="urn:microsoft.com/office/officeart/2005/8/layout/cycle3"/>
    <dgm:cxn modelId="{06ABDBDF-0166-874A-8B21-47311D6DD944}" type="presParOf" srcId="{9E49B5DB-3308-8C4C-9306-7CF8F230274B}" destId="{6E0ECDC0-6782-6445-899C-79DF817200F2}" srcOrd="1" destOrd="0" presId="urn:microsoft.com/office/officeart/2005/8/layout/cycle3"/>
    <dgm:cxn modelId="{3222D15A-25C6-0C43-9AE3-E3234299091F}" type="presParOf" srcId="{9E49B5DB-3308-8C4C-9306-7CF8F230274B}" destId="{7F62009A-F189-4A41-B9F4-7AD0CDBD4700}" srcOrd="2" destOrd="0" presId="urn:microsoft.com/office/officeart/2005/8/layout/cycle3"/>
    <dgm:cxn modelId="{560825D1-F190-5C41-907A-0CD4FEFA643B}" type="presParOf" srcId="{9E49B5DB-3308-8C4C-9306-7CF8F230274B}" destId="{536DB59C-6243-814F-B962-4B7E0B80C3B4}" srcOrd="3" destOrd="0" presId="urn:microsoft.com/office/officeart/2005/8/layout/cycle3"/>
    <dgm:cxn modelId="{8B950BC1-285B-8945-A3C6-9DF097315FEA}" type="presParOf" srcId="{9E49B5DB-3308-8C4C-9306-7CF8F230274B}" destId="{816DEFC4-9D3B-6645-B11A-EA29E40F87D1}" srcOrd="4" destOrd="0" presId="urn:microsoft.com/office/officeart/2005/8/layout/cycle3"/>
    <dgm:cxn modelId="{751ACD4F-57FD-2946-96B2-8BDA25BC7161}" type="presParOf" srcId="{9E49B5DB-3308-8C4C-9306-7CF8F230274B}" destId="{860330F6-B3D9-E240-8A3D-5B6EF2CDB1C0}" srcOrd="5" destOrd="0" presId="urn:microsoft.com/office/officeart/2005/8/layout/cycle3"/>
    <dgm:cxn modelId="{CBD9D734-28EE-F542-A89D-6A45447394B1}" type="presParOf" srcId="{9E49B5DB-3308-8C4C-9306-7CF8F230274B}" destId="{D900968A-6A1B-E148-8069-DD54470EC90D}" srcOrd="6" destOrd="0" presId="urn:microsoft.com/office/officeart/2005/8/layout/cycle3"/>
    <dgm:cxn modelId="{EBAD3CF5-95F5-494A-B906-FEA3792DF3F0}" type="presParOf" srcId="{9E49B5DB-3308-8C4C-9306-7CF8F230274B}" destId="{9A9AA31C-30BE-E548-9561-B3E880D73FFC}"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ECDC0-6782-6445-899C-79DF817200F2}">
      <dsp:nvSpPr>
        <dsp:cNvPr id="0" name=""/>
        <dsp:cNvSpPr/>
      </dsp:nvSpPr>
      <dsp:spPr>
        <a:xfrm>
          <a:off x="1267991" y="-78646"/>
          <a:ext cx="5592016" cy="5592016"/>
        </a:xfrm>
        <a:prstGeom prst="circularArrow">
          <a:avLst>
            <a:gd name="adj1" fmla="val 5544"/>
            <a:gd name="adj2" fmla="val 330680"/>
            <a:gd name="adj3" fmla="val 14501840"/>
            <a:gd name="adj4" fmla="val 16958206"/>
            <a:gd name="adj5" fmla="val 5757"/>
          </a:avLst>
        </a:prstGeom>
        <a:solidFill>
          <a:schemeClr val="accent1">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910FCE0D-94F9-C147-8ED9-D76768D3DA3E}">
      <dsp:nvSpPr>
        <dsp:cNvPr id="0" name=""/>
        <dsp:cNvSpPr/>
      </dsp:nvSpPr>
      <dsp:spPr>
        <a:xfrm>
          <a:off x="3184921" y="-41191"/>
          <a:ext cx="1758156" cy="879078"/>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Ordering and organising the collected material</a:t>
          </a:r>
        </a:p>
      </dsp:txBody>
      <dsp:txXfrm>
        <a:off x="3227834" y="1722"/>
        <a:ext cx="1672330" cy="793252"/>
      </dsp:txXfrm>
    </dsp:sp>
    <dsp:sp modelId="{7F62009A-F189-4A41-B9F4-7AD0CDBD4700}">
      <dsp:nvSpPr>
        <dsp:cNvPr id="0" name=""/>
        <dsp:cNvSpPr/>
      </dsp:nvSpPr>
      <dsp:spPr>
        <a:xfrm>
          <a:off x="5049320" y="856654"/>
          <a:ext cx="1758156" cy="879078"/>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a:t>Reading, rereading and thinking about the data</a:t>
          </a:r>
        </a:p>
      </dsp:txBody>
      <dsp:txXfrm>
        <a:off x="5092233" y="899567"/>
        <a:ext cx="1672330" cy="793252"/>
      </dsp:txXfrm>
    </dsp:sp>
    <dsp:sp modelId="{536DB59C-6243-814F-B962-4B7E0B80C3B4}">
      <dsp:nvSpPr>
        <dsp:cNvPr id="0" name=""/>
        <dsp:cNvSpPr/>
      </dsp:nvSpPr>
      <dsp:spPr>
        <a:xfrm>
          <a:off x="5509788" y="2874098"/>
          <a:ext cx="1758156" cy="879078"/>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a:t>Coding the data</a:t>
          </a:r>
        </a:p>
      </dsp:txBody>
      <dsp:txXfrm>
        <a:off x="5552701" y="2917011"/>
        <a:ext cx="1672330" cy="793252"/>
      </dsp:txXfrm>
    </dsp:sp>
    <dsp:sp modelId="{816DEFC4-9D3B-6645-B11A-EA29E40F87D1}">
      <dsp:nvSpPr>
        <dsp:cNvPr id="0" name=""/>
        <dsp:cNvSpPr/>
      </dsp:nvSpPr>
      <dsp:spPr>
        <a:xfrm>
          <a:off x="4161011" y="4460804"/>
          <a:ext cx="1875302" cy="941395"/>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a:t>Summarising and reducing the codes to large categories</a:t>
          </a:r>
        </a:p>
      </dsp:txBody>
      <dsp:txXfrm>
        <a:off x="4206966" y="4506759"/>
        <a:ext cx="1783392" cy="849485"/>
      </dsp:txXfrm>
    </dsp:sp>
    <dsp:sp modelId="{860330F6-B3D9-E240-8A3D-5B6EF2CDB1C0}">
      <dsp:nvSpPr>
        <dsp:cNvPr id="0" name=""/>
        <dsp:cNvSpPr/>
      </dsp:nvSpPr>
      <dsp:spPr>
        <a:xfrm>
          <a:off x="2073910" y="4403145"/>
          <a:ext cx="1910852" cy="1056713"/>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Searching for relationships and grouping categories together</a:t>
          </a:r>
        </a:p>
      </dsp:txBody>
      <dsp:txXfrm>
        <a:off x="2125494" y="4454729"/>
        <a:ext cx="1807684" cy="953545"/>
      </dsp:txXfrm>
    </dsp:sp>
    <dsp:sp modelId="{D900968A-6A1B-E148-8069-DD54470EC90D}">
      <dsp:nvSpPr>
        <dsp:cNvPr id="0" name=""/>
        <dsp:cNvSpPr/>
      </dsp:nvSpPr>
      <dsp:spPr>
        <a:xfrm>
          <a:off x="860055" y="2874098"/>
          <a:ext cx="1758156" cy="879078"/>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Recognising and describing patterns, themes and typologies</a:t>
          </a:r>
        </a:p>
      </dsp:txBody>
      <dsp:txXfrm>
        <a:off x="902968" y="2917011"/>
        <a:ext cx="1672330" cy="793252"/>
      </dsp:txXfrm>
    </dsp:sp>
    <dsp:sp modelId="{9A9AA31C-30BE-E548-9561-B3E880D73FFC}">
      <dsp:nvSpPr>
        <dsp:cNvPr id="0" name=""/>
        <dsp:cNvSpPr/>
      </dsp:nvSpPr>
      <dsp:spPr>
        <a:xfrm>
          <a:off x="1320523" y="856654"/>
          <a:ext cx="1758156" cy="879078"/>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Interpreting and searching for meaning</a:t>
          </a:r>
        </a:p>
      </dsp:txBody>
      <dsp:txXfrm>
        <a:off x="1363436" y="899567"/>
        <a:ext cx="1672330" cy="79325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6E4EA-A592-4B3C-84B8-EB43BD280C89}" type="datetimeFigureOut">
              <a:rPr lang="en-US" smtClean="0"/>
              <a:t>11/2/2021</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53B9C-3A07-45FE-922C-29F3E73C4F53}" type="slidenum">
              <a:rPr lang="en-US" smtClean="0"/>
              <a:t>‹#›</a:t>
            </a:fld>
            <a:endParaRPr lang="en-US"/>
          </a:p>
        </p:txBody>
      </p:sp>
    </p:spTree>
    <p:extLst>
      <p:ext uri="{BB962C8B-B14F-4D97-AF65-F5344CB8AC3E}">
        <p14:creationId xmlns:p14="http://schemas.microsoft.com/office/powerpoint/2010/main" val="125036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554442-29AC-C94B-9DA4-C25C0A583CDD}" type="slidenum">
              <a:rPr lang="x-none" smtClean="0"/>
              <a:t>4</a:t>
            </a:fld>
            <a:endParaRPr lang="x-none"/>
          </a:p>
        </p:txBody>
      </p:sp>
    </p:spTree>
    <p:extLst>
      <p:ext uri="{BB962C8B-B14F-4D97-AF65-F5344CB8AC3E}">
        <p14:creationId xmlns:p14="http://schemas.microsoft.com/office/powerpoint/2010/main" val="3974362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21</a:t>
            </a:fld>
            <a:endParaRPr lang="x-none"/>
          </a:p>
        </p:txBody>
      </p:sp>
    </p:spTree>
    <p:extLst>
      <p:ext uri="{BB962C8B-B14F-4D97-AF65-F5344CB8AC3E}">
        <p14:creationId xmlns:p14="http://schemas.microsoft.com/office/powerpoint/2010/main" val="111416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23</a:t>
            </a:fld>
            <a:endParaRPr lang="x-none"/>
          </a:p>
        </p:txBody>
      </p:sp>
    </p:spTree>
    <p:extLst>
      <p:ext uri="{BB962C8B-B14F-4D97-AF65-F5344CB8AC3E}">
        <p14:creationId xmlns:p14="http://schemas.microsoft.com/office/powerpoint/2010/main" val="219433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24</a:t>
            </a:fld>
            <a:endParaRPr lang="x-none"/>
          </a:p>
        </p:txBody>
      </p:sp>
    </p:spTree>
    <p:extLst>
      <p:ext uri="{BB962C8B-B14F-4D97-AF65-F5344CB8AC3E}">
        <p14:creationId xmlns:p14="http://schemas.microsoft.com/office/powerpoint/2010/main" val="3158558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26</a:t>
            </a:fld>
            <a:endParaRPr lang="x-none"/>
          </a:p>
        </p:txBody>
      </p:sp>
    </p:spTree>
    <p:extLst>
      <p:ext uri="{BB962C8B-B14F-4D97-AF65-F5344CB8AC3E}">
        <p14:creationId xmlns:p14="http://schemas.microsoft.com/office/powerpoint/2010/main" val="782931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28</a:t>
            </a:fld>
            <a:endParaRPr lang="x-none"/>
          </a:p>
        </p:txBody>
      </p:sp>
    </p:spTree>
    <p:extLst>
      <p:ext uri="{BB962C8B-B14F-4D97-AF65-F5344CB8AC3E}">
        <p14:creationId xmlns:p14="http://schemas.microsoft.com/office/powerpoint/2010/main" val="1289623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30</a:t>
            </a:fld>
            <a:endParaRPr lang="x-none"/>
          </a:p>
        </p:txBody>
      </p:sp>
    </p:spTree>
    <p:extLst>
      <p:ext uri="{BB962C8B-B14F-4D97-AF65-F5344CB8AC3E}">
        <p14:creationId xmlns:p14="http://schemas.microsoft.com/office/powerpoint/2010/main" val="1136017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35</a:t>
            </a:fld>
            <a:endParaRPr lang="x-none"/>
          </a:p>
        </p:txBody>
      </p:sp>
    </p:spTree>
    <p:extLst>
      <p:ext uri="{BB962C8B-B14F-4D97-AF65-F5344CB8AC3E}">
        <p14:creationId xmlns:p14="http://schemas.microsoft.com/office/powerpoint/2010/main" val="1873442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39</a:t>
            </a:fld>
            <a:endParaRPr lang="x-none"/>
          </a:p>
        </p:txBody>
      </p:sp>
    </p:spTree>
    <p:extLst>
      <p:ext uri="{BB962C8B-B14F-4D97-AF65-F5344CB8AC3E}">
        <p14:creationId xmlns:p14="http://schemas.microsoft.com/office/powerpoint/2010/main" val="1192395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41</a:t>
            </a:fld>
            <a:endParaRPr lang="x-none"/>
          </a:p>
        </p:txBody>
      </p:sp>
    </p:spTree>
    <p:extLst>
      <p:ext uri="{BB962C8B-B14F-4D97-AF65-F5344CB8AC3E}">
        <p14:creationId xmlns:p14="http://schemas.microsoft.com/office/powerpoint/2010/main" val="3133240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It brings order to disorderly data, and the researchers must show how they arrived at the structures and linkages.</a:t>
            </a:r>
          </a:p>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44</a:t>
            </a:fld>
            <a:endParaRPr lang="x-none"/>
          </a:p>
        </p:txBody>
      </p:sp>
    </p:spTree>
    <p:extLst>
      <p:ext uri="{BB962C8B-B14F-4D97-AF65-F5344CB8AC3E}">
        <p14:creationId xmlns:p14="http://schemas.microsoft.com/office/powerpoint/2010/main" val="302998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5</a:t>
            </a:fld>
            <a:endParaRPr lang="x-none"/>
          </a:p>
        </p:txBody>
      </p:sp>
    </p:spTree>
    <p:extLst>
      <p:ext uri="{BB962C8B-B14F-4D97-AF65-F5344CB8AC3E}">
        <p14:creationId xmlns:p14="http://schemas.microsoft.com/office/powerpoint/2010/main" val="3882998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The each step or stage can be revisted  or repeated.</a:t>
            </a:r>
          </a:p>
        </p:txBody>
      </p:sp>
      <p:sp>
        <p:nvSpPr>
          <p:cNvPr id="4" name="Slide Number Placeholder 3"/>
          <p:cNvSpPr>
            <a:spLocks noGrp="1"/>
          </p:cNvSpPr>
          <p:nvPr>
            <p:ph type="sldNum" sz="quarter" idx="5"/>
          </p:nvPr>
        </p:nvSpPr>
        <p:spPr/>
        <p:txBody>
          <a:bodyPr/>
          <a:lstStyle/>
          <a:p>
            <a:fld id="{8B554442-29AC-C94B-9DA4-C25C0A583CDD}" type="slidenum">
              <a:rPr lang="x-none" smtClean="0"/>
              <a:t>45</a:t>
            </a:fld>
            <a:endParaRPr lang="x-none"/>
          </a:p>
        </p:txBody>
      </p:sp>
    </p:spTree>
    <p:extLst>
      <p:ext uri="{BB962C8B-B14F-4D97-AF65-F5344CB8AC3E}">
        <p14:creationId xmlns:p14="http://schemas.microsoft.com/office/powerpoint/2010/main" val="482705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46</a:t>
            </a:fld>
            <a:endParaRPr lang="x-none"/>
          </a:p>
        </p:txBody>
      </p:sp>
    </p:spTree>
    <p:extLst>
      <p:ext uri="{BB962C8B-B14F-4D97-AF65-F5344CB8AC3E}">
        <p14:creationId xmlns:p14="http://schemas.microsoft.com/office/powerpoint/2010/main" val="4062882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47</a:t>
            </a:fld>
            <a:endParaRPr lang="x-none"/>
          </a:p>
        </p:txBody>
      </p:sp>
    </p:spTree>
    <p:extLst>
      <p:ext uri="{BB962C8B-B14F-4D97-AF65-F5344CB8AC3E}">
        <p14:creationId xmlns:p14="http://schemas.microsoft.com/office/powerpoint/2010/main" val="2852387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48</a:t>
            </a:fld>
            <a:endParaRPr lang="x-none"/>
          </a:p>
        </p:txBody>
      </p:sp>
    </p:spTree>
    <p:extLst>
      <p:ext uri="{BB962C8B-B14F-4D97-AF65-F5344CB8AC3E}">
        <p14:creationId xmlns:p14="http://schemas.microsoft.com/office/powerpoint/2010/main" val="2524680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50</a:t>
            </a:fld>
            <a:endParaRPr lang="x-none"/>
          </a:p>
        </p:txBody>
      </p:sp>
    </p:spTree>
    <p:extLst>
      <p:ext uri="{BB962C8B-B14F-4D97-AF65-F5344CB8AC3E}">
        <p14:creationId xmlns:p14="http://schemas.microsoft.com/office/powerpoint/2010/main" val="364060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6</a:t>
            </a:fld>
            <a:endParaRPr lang="x-none"/>
          </a:p>
        </p:txBody>
      </p:sp>
    </p:spTree>
    <p:extLst>
      <p:ext uri="{BB962C8B-B14F-4D97-AF65-F5344CB8AC3E}">
        <p14:creationId xmlns:p14="http://schemas.microsoft.com/office/powerpoint/2010/main" val="89633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9</a:t>
            </a:fld>
            <a:endParaRPr lang="x-none"/>
          </a:p>
        </p:txBody>
      </p:sp>
    </p:spTree>
    <p:extLst>
      <p:ext uri="{BB962C8B-B14F-4D97-AF65-F5344CB8AC3E}">
        <p14:creationId xmlns:p14="http://schemas.microsoft.com/office/powerpoint/2010/main" val="178840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10</a:t>
            </a:fld>
            <a:endParaRPr lang="x-none"/>
          </a:p>
        </p:txBody>
      </p:sp>
    </p:spTree>
    <p:extLst>
      <p:ext uri="{BB962C8B-B14F-4D97-AF65-F5344CB8AC3E}">
        <p14:creationId xmlns:p14="http://schemas.microsoft.com/office/powerpoint/2010/main" val="905219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11</a:t>
            </a:fld>
            <a:endParaRPr lang="x-none"/>
          </a:p>
        </p:txBody>
      </p:sp>
    </p:spTree>
    <p:extLst>
      <p:ext uri="{BB962C8B-B14F-4D97-AF65-F5344CB8AC3E}">
        <p14:creationId xmlns:p14="http://schemas.microsoft.com/office/powerpoint/2010/main" val="743620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14</a:t>
            </a:fld>
            <a:endParaRPr lang="x-none"/>
          </a:p>
        </p:txBody>
      </p:sp>
    </p:spTree>
    <p:extLst>
      <p:ext uri="{BB962C8B-B14F-4D97-AF65-F5344CB8AC3E}">
        <p14:creationId xmlns:p14="http://schemas.microsoft.com/office/powerpoint/2010/main" val="2255047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sz="1200" b="1" dirty="0">
                <a:solidFill>
                  <a:srgbClr val="0070C0"/>
                </a:solidFill>
              </a:rPr>
              <a:t>Descriptive  or conventional ethnography;</a:t>
            </a:r>
            <a:endParaRPr lang="x-none" sz="1200" dirty="0"/>
          </a:p>
          <a:p>
            <a:r>
              <a:rPr lang="x-none" sz="1200" b="1" dirty="0">
                <a:solidFill>
                  <a:srgbClr val="0070C0"/>
                </a:solidFill>
              </a:rPr>
              <a:t>Critical ethnography;</a:t>
            </a:r>
            <a:endParaRPr lang="x-none" sz="1200" dirty="0"/>
          </a:p>
          <a:p>
            <a:r>
              <a:rPr lang="x-none" sz="1200" b="1" dirty="0">
                <a:solidFill>
                  <a:srgbClr val="0070C0"/>
                </a:solidFill>
              </a:rPr>
              <a:t>Auto – ethnography.</a:t>
            </a:r>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15</a:t>
            </a:fld>
            <a:endParaRPr lang="x-none"/>
          </a:p>
        </p:txBody>
      </p:sp>
    </p:spTree>
    <p:extLst>
      <p:ext uri="{BB962C8B-B14F-4D97-AF65-F5344CB8AC3E}">
        <p14:creationId xmlns:p14="http://schemas.microsoft.com/office/powerpoint/2010/main" val="3147577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bg1"/>
                </a:solidFill>
                <a:latin typeface="+mn-lt"/>
                <a:ea typeface="+mn-ea"/>
                <a:cs typeface="+mn-cs"/>
              </a:rPr>
              <a:t/>
            </a:r>
            <a:br>
              <a:rPr lang="en-US" sz="1200" kern="1200" dirty="0">
                <a:solidFill>
                  <a:schemeClr val="bg1"/>
                </a:solidFill>
                <a:latin typeface="+mn-lt"/>
                <a:ea typeface="+mn-ea"/>
                <a:cs typeface="+mn-cs"/>
              </a:rPr>
            </a:br>
            <a:endParaRPr lang="x-none" dirty="0"/>
          </a:p>
        </p:txBody>
      </p:sp>
      <p:sp>
        <p:nvSpPr>
          <p:cNvPr id="4" name="Slide Number Placeholder 3"/>
          <p:cNvSpPr>
            <a:spLocks noGrp="1"/>
          </p:cNvSpPr>
          <p:nvPr>
            <p:ph type="sldNum" sz="quarter" idx="5"/>
          </p:nvPr>
        </p:nvSpPr>
        <p:spPr/>
        <p:txBody>
          <a:bodyPr/>
          <a:lstStyle/>
          <a:p>
            <a:fld id="{8B554442-29AC-C94B-9DA4-C25C0A583CDD}" type="slidenum">
              <a:rPr lang="x-none" smtClean="0"/>
              <a:t>18</a:t>
            </a:fld>
            <a:endParaRPr lang="x-none"/>
          </a:p>
        </p:txBody>
      </p:sp>
    </p:spTree>
    <p:extLst>
      <p:ext uri="{BB962C8B-B14F-4D97-AF65-F5344CB8AC3E}">
        <p14:creationId xmlns:p14="http://schemas.microsoft.com/office/powerpoint/2010/main" val="401630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79" y="1557225"/>
            <a:ext cx="10061171" cy="2470280"/>
          </a:xfrm>
        </p:spPr>
        <p:txBody>
          <a:bodyPr anchor="b">
            <a:normAutofit/>
          </a:bodyPr>
          <a:lstStyle>
            <a:lvl1pPr algn="ctr">
              <a:lnSpc>
                <a:spcPct val="85000"/>
              </a:lnSpc>
              <a:defRPr sz="8000" spc="-50" baseline="0">
                <a:solidFill>
                  <a:srgbClr val="0070C0"/>
                </a:solidFill>
              </a:defRPr>
            </a:lvl1pPr>
          </a:lstStyle>
          <a:p>
            <a:r>
              <a:rPr lang="lt-LT"/>
              <a:t>Spustelėję redag. ruoš. pavad. stilių</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0070C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12" descr="A picture containing graphical user interface&#10;&#10;Description automatically generated">
            <a:extLst>
              <a:ext uri="{FF2B5EF4-FFF2-40B4-BE49-F238E27FC236}">
                <a16:creationId xmlns="" xmlns:a16="http://schemas.microsoft.com/office/drawing/2014/main" id="{9DA36D6F-0A78-4ABF-BA3C-47B8BD1BB529}"/>
              </a:ext>
            </a:extLst>
          </p:cNvPr>
          <p:cNvPicPr>
            <a:picLocks noChangeAspect="1"/>
          </p:cNvPicPr>
          <p:nvPr userDrawn="1"/>
        </p:nvPicPr>
        <p:blipFill>
          <a:blip r:embed="rId2"/>
          <a:stretch>
            <a:fillRect/>
          </a:stretch>
        </p:blipFill>
        <p:spPr>
          <a:xfrm>
            <a:off x="15" y="161322"/>
            <a:ext cx="3352799" cy="714978"/>
          </a:xfrm>
          <a:prstGeom prst="rect">
            <a:avLst/>
          </a:prstGeom>
        </p:spPr>
      </p:pic>
      <p:sp>
        <p:nvSpPr>
          <p:cNvPr id="12" name="TextBox 11"/>
          <p:cNvSpPr txBox="1"/>
          <p:nvPr userDrawn="1"/>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 xmlns:a16="http://schemas.microsoft.com/office/drawing/2014/main" id="{4B91A6DE-4906-4E8E-B059-08E1ACFD3DC2}"/>
              </a:ext>
            </a:extLst>
          </p:cNvPr>
          <p:cNvPicPr>
            <a:picLocks noChangeAspect="1"/>
          </p:cNvPicPr>
          <p:nvPr userDrawn="1"/>
        </p:nvPicPr>
        <p:blipFill>
          <a:blip r:embed="rId3"/>
          <a:stretch>
            <a:fillRect/>
          </a:stretch>
        </p:blipFill>
        <p:spPr>
          <a:xfrm>
            <a:off x="10492959" y="159116"/>
            <a:ext cx="1330982" cy="769881"/>
          </a:xfrm>
          <a:prstGeom prst="rect">
            <a:avLst/>
          </a:prstGeom>
        </p:spPr>
      </p:pic>
    </p:spTree>
    <p:extLst>
      <p:ext uri="{BB962C8B-B14F-4D97-AF65-F5344CB8AC3E}">
        <p14:creationId xmlns:p14="http://schemas.microsoft.com/office/powerpoint/2010/main" val="3392601653"/>
      </p:ext>
    </p:extLst>
  </p:cSld>
  <p:clrMapOvr>
    <a:masterClrMapping/>
  </p:clrMapOvr>
  <p:extLst>
    <p:ext uri="{DCECCB84-F9BA-43D5-87BE-67443E8EF086}">
      <p15:sldGuideLst xmlns="" xmlns:p15="http://schemas.microsoft.com/office/powerpoint/2012/main">
        <p15:guide id="1" orient="horz" pos="720" userDrawn="1">
          <p15:clr>
            <a:srgbClr val="FBAE40"/>
          </p15:clr>
        </p15:guide>
        <p15:guide id="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a:xfrm>
            <a:off x="263611" y="970494"/>
            <a:ext cx="11277600" cy="808963"/>
          </a:xfrm>
        </p:spPr>
        <p:txBody>
          <a:bodyPr/>
          <a:lstStyle>
            <a:lvl1pPr marL="0" algn="ctr">
              <a:defRPr sz="4400"/>
            </a:lvl1p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Tree>
    <p:extLst>
      <p:ext uri="{BB962C8B-B14F-4D97-AF65-F5344CB8AC3E}">
        <p14:creationId xmlns:p14="http://schemas.microsoft.com/office/powerpoint/2010/main" val="383660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304800" y="893766"/>
            <a:ext cx="11261124" cy="682917"/>
          </a:xfrm>
        </p:spPr>
        <p:txBody>
          <a:bodyPr/>
          <a:lstStyle>
            <a:lvl1pPr algn="ctr">
              <a:defRPr/>
            </a:lvl1pPr>
          </a:lstStyle>
          <a:p>
            <a:r>
              <a:rPr lang="lt-LT"/>
              <a:t>Spustelėję redag. ruoš. pavad. stilių</a:t>
            </a:r>
            <a:endParaRPr lang="en-US" dirty="0"/>
          </a:p>
        </p:txBody>
      </p:sp>
      <p:sp>
        <p:nvSpPr>
          <p:cNvPr id="3" name="Text Placeholder 2"/>
          <p:cNvSpPr>
            <a:spLocks noGrp="1"/>
          </p:cNvSpPr>
          <p:nvPr>
            <p:ph type="body" idx="1"/>
          </p:nvPr>
        </p:nvSpPr>
        <p:spPr>
          <a:xfrm>
            <a:off x="304800" y="1846052"/>
            <a:ext cx="5730240"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304800" y="2619388"/>
            <a:ext cx="5730240" cy="3341145"/>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5348004"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217920" y="2619388"/>
            <a:ext cx="5348004" cy="3341146"/>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Tree>
    <p:extLst>
      <p:ext uri="{BB962C8B-B14F-4D97-AF65-F5344CB8AC3E}">
        <p14:creationId xmlns:p14="http://schemas.microsoft.com/office/powerpoint/2010/main" val="84304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sirinktinis make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Tree>
    <p:extLst>
      <p:ext uri="{BB962C8B-B14F-4D97-AF65-F5344CB8AC3E}">
        <p14:creationId xmlns:p14="http://schemas.microsoft.com/office/powerpoint/2010/main" val="373354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88796" y="2142111"/>
            <a:ext cx="10061171" cy="2470280"/>
          </a:xfrm>
        </p:spPr>
        <p:txBody>
          <a:bodyPr anchor="b">
            <a:normAutofit/>
          </a:bodyPr>
          <a:lstStyle>
            <a:lvl1pPr algn="ctr">
              <a:lnSpc>
                <a:spcPct val="85000"/>
              </a:lnSpc>
              <a:defRPr sz="8000" spc="-50" baseline="0">
                <a:solidFill>
                  <a:srgbClr val="0070C0"/>
                </a:solidFill>
              </a:defRPr>
            </a:lvl1pPr>
          </a:lstStyle>
          <a:p>
            <a:r>
              <a:rPr lang="lt-LT"/>
              <a:t>Spustelėję redag. ruoš. pavad. stilių</a:t>
            </a:r>
            <a:endParaRPr lang="en-US" dirty="0"/>
          </a:p>
        </p:txBody>
      </p:sp>
      <p:pic>
        <p:nvPicPr>
          <p:cNvPr id="10" name="Picture 12" descr="A picture containing graphical user interface&#10;&#10;Description automatically generated">
            <a:extLst>
              <a:ext uri="{FF2B5EF4-FFF2-40B4-BE49-F238E27FC236}">
                <a16:creationId xmlns="" xmlns:a16="http://schemas.microsoft.com/office/drawing/2014/main" id="{9DA36D6F-0A78-4ABF-BA3C-47B8BD1BB529}"/>
              </a:ext>
            </a:extLst>
          </p:cNvPr>
          <p:cNvPicPr>
            <a:picLocks noChangeAspect="1"/>
          </p:cNvPicPr>
          <p:nvPr userDrawn="1"/>
        </p:nvPicPr>
        <p:blipFill>
          <a:blip r:embed="rId2"/>
          <a:stretch>
            <a:fillRect/>
          </a:stretch>
        </p:blipFill>
        <p:spPr>
          <a:xfrm>
            <a:off x="15" y="127774"/>
            <a:ext cx="3519577" cy="750543"/>
          </a:xfrm>
          <a:prstGeom prst="rect">
            <a:avLst/>
          </a:prstGeom>
        </p:spPr>
      </p:pic>
      <p:sp>
        <p:nvSpPr>
          <p:cNvPr id="12" name="TextBox 11"/>
          <p:cNvSpPr txBox="1"/>
          <p:nvPr userDrawn="1"/>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3" name="Picture 2">
            <a:extLst>
              <a:ext uri="{FF2B5EF4-FFF2-40B4-BE49-F238E27FC236}">
                <a16:creationId xmlns="" xmlns:a16="http://schemas.microsoft.com/office/drawing/2014/main" id="{11F1D42B-C63A-4E8A-B953-0F567EEA1BE1}"/>
              </a:ext>
            </a:extLst>
          </p:cNvPr>
          <p:cNvPicPr>
            <a:picLocks noChangeAspect="1"/>
          </p:cNvPicPr>
          <p:nvPr userDrawn="1"/>
        </p:nvPicPr>
        <p:blipFill>
          <a:blip r:embed="rId3"/>
          <a:stretch>
            <a:fillRect/>
          </a:stretch>
        </p:blipFill>
        <p:spPr>
          <a:xfrm>
            <a:off x="10432871" y="127774"/>
            <a:ext cx="1297550" cy="750543"/>
          </a:xfrm>
          <a:prstGeom prst="rect">
            <a:avLst/>
          </a:prstGeom>
        </p:spPr>
      </p:pic>
    </p:spTree>
    <p:extLst>
      <p:ext uri="{BB962C8B-B14F-4D97-AF65-F5344CB8AC3E}">
        <p14:creationId xmlns:p14="http://schemas.microsoft.com/office/powerpoint/2010/main" val="162688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07A1D6-70ED-1645-BE16-C73BE3C873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38410D70-9960-7D4F-9E3B-C1CEE278EE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3586827E-8129-704A-9F4F-2F4A60D93CA6}"/>
              </a:ext>
            </a:extLst>
          </p:cNvPr>
          <p:cNvSpPr>
            <a:spLocks noGrp="1"/>
          </p:cNvSpPr>
          <p:nvPr>
            <p:ph type="dt" sz="half" idx="10"/>
          </p:nvPr>
        </p:nvSpPr>
        <p:spPr/>
        <p:txBody>
          <a:bodyPr/>
          <a:lstStyle/>
          <a:p>
            <a:fld id="{7C22AE61-A87F-5146-8CAC-0DC993D1820B}" type="datetimeFigureOut">
              <a:rPr lang="x-none" smtClean="0"/>
              <a:t>2021.11.02</a:t>
            </a:fld>
            <a:endParaRPr lang="x-none"/>
          </a:p>
        </p:txBody>
      </p:sp>
      <p:sp>
        <p:nvSpPr>
          <p:cNvPr id="5" name="Footer Placeholder 4">
            <a:extLst>
              <a:ext uri="{FF2B5EF4-FFF2-40B4-BE49-F238E27FC236}">
                <a16:creationId xmlns="" xmlns:a16="http://schemas.microsoft.com/office/drawing/2014/main" id="{B23F2598-F41F-3C4D-B86A-230D4BE9A37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5505B5A8-20D4-CB49-9AB5-2D4724C29BE3}"/>
              </a:ext>
            </a:extLst>
          </p:cNvPr>
          <p:cNvSpPr>
            <a:spLocks noGrp="1"/>
          </p:cNvSpPr>
          <p:nvPr>
            <p:ph type="sldNum" sz="quarter" idx="12"/>
          </p:nvPr>
        </p:nvSpPr>
        <p:spPr/>
        <p:txBody>
          <a:bodyPr/>
          <a:lstStyle/>
          <a:p>
            <a:fld id="{BA92E6AC-BB9B-9A46-97E5-5BD2B9721AB1}" type="slidenum">
              <a:rPr lang="x-none" smtClean="0"/>
              <a:t>‹#›</a:t>
            </a:fld>
            <a:endParaRPr lang="x-none"/>
          </a:p>
        </p:txBody>
      </p:sp>
    </p:spTree>
    <p:extLst>
      <p:ext uri="{BB962C8B-B14F-4D97-AF65-F5344CB8AC3E}">
        <p14:creationId xmlns:p14="http://schemas.microsoft.com/office/powerpoint/2010/main" val="49851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3611" y="970494"/>
            <a:ext cx="11170508" cy="808963"/>
          </a:xfrm>
          <a:prstGeom prst="rect">
            <a:avLst/>
          </a:prstGeom>
        </p:spPr>
        <p:txBody>
          <a:bodyPr vert="horz" lIns="91440" tIns="45720" rIns="91440" bIns="45720" rtlCol="0" anchor="b">
            <a:normAutofit/>
          </a:bodyPr>
          <a:lstStyle/>
          <a:p>
            <a:r>
              <a:rPr lang="lt-LT" dirty="0"/>
              <a:t>Spustelėję </a:t>
            </a:r>
            <a:r>
              <a:rPr lang="lt-LT" dirty="0" err="1"/>
              <a:t>redag</a:t>
            </a:r>
            <a:r>
              <a:rPr lang="lt-LT" dirty="0"/>
              <a:t>. ruoš. pavad. stilių</a:t>
            </a:r>
            <a:endParaRPr lang="en-US" dirty="0"/>
          </a:p>
        </p:txBody>
      </p:sp>
      <p:sp>
        <p:nvSpPr>
          <p:cNvPr id="3" name="Text Placeholder 2"/>
          <p:cNvSpPr>
            <a:spLocks noGrp="1"/>
          </p:cNvSpPr>
          <p:nvPr>
            <p:ph type="body" idx="1"/>
          </p:nvPr>
        </p:nvSpPr>
        <p:spPr>
          <a:xfrm>
            <a:off x="263611" y="1845734"/>
            <a:ext cx="11277600" cy="4023360"/>
          </a:xfrm>
          <a:prstGeom prst="rect">
            <a:avLst/>
          </a:prstGeom>
        </p:spPr>
        <p:txBody>
          <a:bodyPr vert="horz" lIns="0" tIns="45720" rIns="0" bIns="45720" rtlCol="0">
            <a:normAutofit/>
          </a:bodyPr>
          <a:lstStyle/>
          <a:p>
            <a:pPr lvl="0"/>
            <a:r>
              <a:rPr lang="lt-LT" dirty="0"/>
              <a:t>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2" descr="A picture containing graphical user interface&#10;&#10;Description automatically generated">
            <a:extLst>
              <a:ext uri="{FF2B5EF4-FFF2-40B4-BE49-F238E27FC236}">
                <a16:creationId xmlns="" xmlns:a16="http://schemas.microsoft.com/office/drawing/2014/main" id="{9DA36D6F-0A78-4ABF-BA3C-47B8BD1BB529}"/>
              </a:ext>
            </a:extLst>
          </p:cNvPr>
          <p:cNvPicPr>
            <a:picLocks noChangeAspect="1"/>
          </p:cNvPicPr>
          <p:nvPr userDrawn="1"/>
        </p:nvPicPr>
        <p:blipFill>
          <a:blip r:embed="rId8"/>
          <a:stretch>
            <a:fillRect/>
          </a:stretch>
        </p:blipFill>
        <p:spPr>
          <a:xfrm>
            <a:off x="0" y="125249"/>
            <a:ext cx="3519577" cy="750543"/>
          </a:xfrm>
          <a:prstGeom prst="rect">
            <a:avLst/>
          </a:prstGeom>
        </p:spPr>
      </p:pic>
      <p:sp>
        <p:nvSpPr>
          <p:cNvPr id="8" name="TextBox 7"/>
          <p:cNvSpPr txBox="1"/>
          <p:nvPr userDrawn="1"/>
        </p:nvSpPr>
        <p:spPr>
          <a:xfrm>
            <a:off x="263611" y="6305977"/>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 xmlns:a16="http://schemas.microsoft.com/office/drawing/2014/main" id="{ACDC2833-4B21-4E16-88A8-EE218A7DAEA7}"/>
              </a:ext>
            </a:extLst>
          </p:cNvPr>
          <p:cNvPicPr>
            <a:picLocks noChangeAspect="1"/>
          </p:cNvPicPr>
          <p:nvPr userDrawn="1"/>
        </p:nvPicPr>
        <p:blipFill>
          <a:blip r:embed="rId9"/>
          <a:stretch>
            <a:fillRect/>
          </a:stretch>
        </p:blipFill>
        <p:spPr>
          <a:xfrm>
            <a:off x="10607193" y="139107"/>
            <a:ext cx="1322733" cy="765110"/>
          </a:xfrm>
          <a:prstGeom prst="rect">
            <a:avLst/>
          </a:prstGeom>
        </p:spPr>
      </p:pic>
    </p:spTree>
    <p:extLst>
      <p:ext uri="{BB962C8B-B14F-4D97-AF65-F5344CB8AC3E}">
        <p14:creationId xmlns:p14="http://schemas.microsoft.com/office/powerpoint/2010/main" val="4292309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Lst>
  <p:txStyles>
    <p:titleStyle>
      <a:lvl1pPr algn="l" defTabSz="914400" rtl="0" eaLnBrk="1" latinLnBrk="0" hangingPunct="1">
        <a:lnSpc>
          <a:spcPct val="85000"/>
        </a:lnSpc>
        <a:spcBef>
          <a:spcPct val="0"/>
        </a:spcBef>
        <a:buNone/>
        <a:defRPr sz="4800" kern="1200" spc="-50" baseline="0">
          <a:solidFill>
            <a:srgbClr val="0070C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552"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tandfonline.com/doi/full/10.3109/0142159X.2013.804977?scroll=top&amp;needAccess=tru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doi.org/10.1186/s13063-016-1340-2" TargetMode="External"/><Relationship Id="rId2" Type="http://schemas.openxmlformats.org/officeDocument/2006/relationships/hyperlink" Target="https://doi.org/10.3109/0142159X.2013.804977"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6669A7-F32C-484C-9874-A51A080D389A}"/>
              </a:ext>
            </a:extLst>
          </p:cNvPr>
          <p:cNvSpPr>
            <a:spLocks noGrp="1"/>
          </p:cNvSpPr>
          <p:nvPr>
            <p:ph type="ctrTitle"/>
          </p:nvPr>
        </p:nvSpPr>
        <p:spPr>
          <a:xfrm>
            <a:off x="1069383" y="852407"/>
            <a:ext cx="9598617" cy="3270142"/>
          </a:xfrm>
        </p:spPr>
        <p:txBody>
          <a:bodyPr>
            <a:noAutofit/>
          </a:bodyPr>
          <a:lstStyle/>
          <a:p>
            <a:r>
              <a:rPr lang="en-GB" sz="4400" b="1" dirty="0">
                <a:latin typeface="Arial" panose="020B0604020202020204" pitchFamily="34" charset="0"/>
                <a:cs typeface="Arial" panose="020B0604020202020204" pitchFamily="34" charset="0"/>
              </a:rPr>
              <a:t>Different approaches of qualitative research and their </a:t>
            </a:r>
            <a:r>
              <a:rPr lang="en-GB" sz="4400" b="1" dirty="0" smtClean="0">
                <a:latin typeface="Arial" panose="020B0604020202020204" pitchFamily="34" charset="0"/>
                <a:cs typeface="Arial" panose="020B0604020202020204" pitchFamily="34" charset="0"/>
              </a:rPr>
              <a:t>application III</a:t>
            </a:r>
            <a:br>
              <a:rPr lang="en-GB" sz="4400" b="1" dirty="0" smtClean="0">
                <a:latin typeface="Arial" panose="020B0604020202020204" pitchFamily="34" charset="0"/>
                <a:cs typeface="Arial" panose="020B0604020202020204" pitchFamily="34" charset="0"/>
              </a:rPr>
            </a:br>
            <a:r>
              <a:rPr lang="en-GB" sz="4400" b="1" dirty="0">
                <a:latin typeface="Arial" panose="020B0604020202020204" pitchFamily="34" charset="0"/>
                <a:cs typeface="Arial" panose="020B0604020202020204" pitchFamily="34" charset="0"/>
              </a:rPr>
              <a:t/>
            </a:r>
            <a:br>
              <a:rPr lang="en-GB" sz="4400" b="1" dirty="0">
                <a:latin typeface="Arial" panose="020B0604020202020204" pitchFamily="34" charset="0"/>
                <a:cs typeface="Arial" panose="020B0604020202020204" pitchFamily="34" charset="0"/>
              </a:rPr>
            </a:br>
            <a:r>
              <a:rPr lang="lt-LT" sz="4400" dirty="0">
                <a:latin typeface="Arial" panose="020B0604020202020204" pitchFamily="34" charset="0"/>
                <a:cs typeface="Arial" panose="020B0604020202020204" pitchFamily="34" charset="0"/>
              </a:rPr>
              <a:t/>
            </a:r>
            <a:br>
              <a:rPr lang="lt-LT" sz="4400" dirty="0">
                <a:latin typeface="Arial" panose="020B0604020202020204" pitchFamily="34" charset="0"/>
                <a:cs typeface="Arial" panose="020B0604020202020204" pitchFamily="34" charset="0"/>
              </a:rPr>
            </a:br>
            <a:r>
              <a:rPr lang="x-none" sz="4400" b="1" smtClean="0">
                <a:solidFill>
                  <a:schemeClr val="accent1">
                    <a:lumMod val="75000"/>
                  </a:schemeClr>
                </a:solidFill>
                <a:latin typeface="Arial" panose="020B0604020202020204" pitchFamily="34" charset="0"/>
                <a:cs typeface="Arial" panose="020B0604020202020204" pitchFamily="34" charset="0"/>
              </a:rPr>
              <a:t>Ethnography</a:t>
            </a:r>
            <a:endParaRPr lang="x-none" sz="4400" b="1" dirty="0">
              <a:solidFill>
                <a:schemeClr val="accent1">
                  <a:lumMod val="75000"/>
                </a:schemeClr>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61F9B5A7-F349-4349-9331-350A6DD4679E}"/>
              </a:ext>
            </a:extLst>
          </p:cNvPr>
          <p:cNvSpPr>
            <a:spLocks noGrp="1"/>
          </p:cNvSpPr>
          <p:nvPr>
            <p:ph type="subTitle" idx="1"/>
          </p:nvPr>
        </p:nvSpPr>
        <p:spPr/>
        <p:txBody>
          <a:bodyPr/>
          <a:lstStyle/>
          <a:p>
            <a:pPr algn="ctr"/>
            <a:r>
              <a:rPr lang="lt-LT" sz="2000" b="1" dirty="0" err="1">
                <a:latin typeface="+mn-lt"/>
                <a:cs typeface="Times New Roman" panose="02020603050405020304" pitchFamily="18" charset="0"/>
              </a:rPr>
              <a:t>Presented</a:t>
            </a:r>
            <a:r>
              <a:rPr lang="lt-LT" sz="2000" b="1" dirty="0">
                <a:latin typeface="+mn-lt"/>
                <a:cs typeface="Times New Roman" panose="02020603050405020304" pitchFamily="18" charset="0"/>
              </a:rPr>
              <a:t> </a:t>
            </a:r>
            <a:r>
              <a:rPr lang="lt-LT" sz="2000" b="1" dirty="0" err="1">
                <a:latin typeface="+mn-lt"/>
                <a:cs typeface="Times New Roman" panose="02020603050405020304" pitchFamily="18" charset="0"/>
              </a:rPr>
              <a:t>by</a:t>
            </a:r>
            <a:r>
              <a:rPr lang="lt-LT" sz="2000" b="1" dirty="0">
                <a:latin typeface="+mn-lt"/>
                <a:cs typeface="Times New Roman" panose="02020603050405020304" pitchFamily="18" charset="0"/>
              </a:rPr>
              <a:t> Jurgita Gulbiniene</a:t>
            </a:r>
          </a:p>
          <a:p>
            <a:pPr algn="ctr"/>
            <a:r>
              <a:rPr lang="lt-LT" sz="2000" b="1" dirty="0">
                <a:latin typeface="+mn-lt"/>
                <a:cs typeface="Times New Roman" panose="02020603050405020304" pitchFamily="18" charset="0"/>
              </a:rPr>
              <a:t>LSMU</a:t>
            </a:r>
            <a:endParaRPr lang="en-US" sz="2000" b="1" dirty="0">
              <a:latin typeface="+mn-lt"/>
              <a:cs typeface="Times New Roman" panose="02020603050405020304" pitchFamily="18" charset="0"/>
            </a:endParaRPr>
          </a:p>
          <a:p>
            <a:endParaRPr lang="x-none" dirty="0"/>
          </a:p>
        </p:txBody>
      </p:sp>
    </p:spTree>
    <p:extLst>
      <p:ext uri="{BB962C8B-B14F-4D97-AF65-F5344CB8AC3E}">
        <p14:creationId xmlns:p14="http://schemas.microsoft.com/office/powerpoint/2010/main" val="2433220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272FA1-153B-4141-9C0E-819A8402B8EC}"/>
              </a:ext>
            </a:extLst>
          </p:cNvPr>
          <p:cNvSpPr>
            <a:spLocks noGrp="1"/>
          </p:cNvSpPr>
          <p:nvPr>
            <p:ph type="title"/>
          </p:nvPr>
        </p:nvSpPr>
        <p:spPr>
          <a:xfrm>
            <a:off x="838200" y="550183"/>
            <a:ext cx="10515600" cy="931412"/>
          </a:xfrm>
        </p:spPr>
        <p:txBody>
          <a:bodyPr>
            <a:normAutofit/>
          </a:bodyPr>
          <a:lstStyle/>
          <a:p>
            <a:r>
              <a:rPr lang="en-GB" sz="4000" b="1" dirty="0">
                <a:latin typeface="Calibri" panose="020F0502020204030204" pitchFamily="34" charset="0"/>
                <a:cs typeface="Calibri" panose="020F0502020204030204" pitchFamily="34" charset="0"/>
              </a:rPr>
              <a:t>Ethnography as a methodology</a:t>
            </a:r>
            <a:endParaRPr lang="x-none" sz="40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 xmlns:a16="http://schemas.microsoft.com/office/drawing/2014/main" id="{5087C502-F725-B74B-8519-343003617118}"/>
              </a:ext>
            </a:extLst>
          </p:cNvPr>
          <p:cNvSpPr>
            <a:spLocks noGrp="1"/>
          </p:cNvSpPr>
          <p:nvPr>
            <p:ph idx="1"/>
          </p:nvPr>
        </p:nvSpPr>
        <p:spPr>
          <a:xfrm>
            <a:off x="457200" y="1883228"/>
            <a:ext cx="10896600" cy="4079689"/>
          </a:xfrm>
        </p:spPr>
        <p:txBody>
          <a:bodyPr>
            <a:noAutofit/>
          </a:bodyPr>
          <a:lstStyle/>
          <a:p>
            <a:pPr>
              <a:buFont typeface="Arial" panose="020B0604020202020204" pitchFamily="34" charset="0"/>
              <a:buChar char="•"/>
            </a:pPr>
            <a:r>
              <a:rPr lang="en-GB" sz="2200" dirty="0">
                <a:solidFill>
                  <a:schemeClr val="tx1"/>
                </a:solidFill>
              </a:rPr>
              <a:t>Ethnography is a research methodology when collection of data in naturalistic social settings. </a:t>
            </a:r>
          </a:p>
          <a:p>
            <a:pPr>
              <a:buFont typeface="Arial" panose="020B0604020202020204" pitchFamily="34" charset="0"/>
              <a:buChar char="•"/>
            </a:pPr>
            <a:r>
              <a:rPr lang="en-GB" sz="2200" dirty="0">
                <a:solidFill>
                  <a:schemeClr val="tx1"/>
                </a:solidFill>
              </a:rPr>
              <a:t>Ethnographic data collection through:</a:t>
            </a:r>
          </a:p>
          <a:p>
            <a:pPr lvl="1">
              <a:buFont typeface="Arial" panose="020B0604020202020204" pitchFamily="34" charset="0"/>
              <a:buChar char="•"/>
            </a:pPr>
            <a:r>
              <a:rPr lang="en-GB" sz="2200" dirty="0">
                <a:solidFill>
                  <a:schemeClr val="tx1"/>
                </a:solidFill>
              </a:rPr>
              <a:t>observation of individuals and groups of individuals, </a:t>
            </a:r>
          </a:p>
          <a:p>
            <a:pPr lvl="1">
              <a:buFont typeface="Arial" panose="020B0604020202020204" pitchFamily="34" charset="0"/>
              <a:buChar char="•"/>
            </a:pPr>
            <a:r>
              <a:rPr lang="en-GB" sz="2200" dirty="0">
                <a:solidFill>
                  <a:schemeClr val="tx1"/>
                </a:solidFill>
              </a:rPr>
              <a:t>unstructured interviews, </a:t>
            </a:r>
          </a:p>
          <a:p>
            <a:pPr lvl="1">
              <a:buFont typeface="Arial" panose="020B0604020202020204" pitchFamily="34" charset="0"/>
              <a:buChar char="•"/>
            </a:pPr>
            <a:r>
              <a:rPr lang="en-GB" sz="2200" dirty="0">
                <a:solidFill>
                  <a:schemeClr val="tx1"/>
                </a:solidFill>
              </a:rPr>
              <a:t>documentary analysis, </a:t>
            </a:r>
          </a:p>
          <a:p>
            <a:pPr lvl="1">
              <a:buFont typeface="Arial" panose="020B0604020202020204" pitchFamily="34" charset="0"/>
              <a:buChar char="•"/>
            </a:pPr>
            <a:r>
              <a:rPr lang="en-GB" sz="2200" dirty="0">
                <a:solidFill>
                  <a:schemeClr val="tx1"/>
                </a:solidFill>
              </a:rPr>
              <a:t>and the use of a researcher’s field notes. </a:t>
            </a:r>
          </a:p>
          <a:p>
            <a:pPr>
              <a:buFont typeface="Arial" panose="020B0604020202020204" pitchFamily="34" charset="0"/>
              <a:buChar char="•"/>
            </a:pPr>
            <a:r>
              <a:rPr lang="en-GB" sz="2200" dirty="0">
                <a:solidFill>
                  <a:schemeClr val="tx1"/>
                </a:solidFill>
              </a:rPr>
              <a:t>Ethnographers neither hypothesize about their research and , nor does the ethnographic method set out to test hypotheses. </a:t>
            </a:r>
          </a:p>
          <a:p>
            <a:pPr>
              <a:buFont typeface="Arial" panose="020B0604020202020204" pitchFamily="34" charset="0"/>
              <a:buChar char="•"/>
            </a:pPr>
            <a:r>
              <a:rPr lang="en-GB" sz="2200" dirty="0">
                <a:solidFill>
                  <a:schemeClr val="tx1"/>
                </a:solidFill>
              </a:rPr>
              <a:t>The research questions are therefore not necessarily specified at the beginning.</a:t>
            </a:r>
            <a:endParaRPr lang="x-none" sz="2200" dirty="0">
              <a:solidFill>
                <a:schemeClr val="tx1"/>
              </a:solidFill>
            </a:endParaRPr>
          </a:p>
        </p:txBody>
      </p:sp>
    </p:spTree>
    <p:extLst>
      <p:ext uri="{BB962C8B-B14F-4D97-AF65-F5344CB8AC3E}">
        <p14:creationId xmlns:p14="http://schemas.microsoft.com/office/powerpoint/2010/main" val="197382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43B8DB-5CC2-3240-8EB8-6E535D5DE03B}"/>
              </a:ext>
            </a:extLst>
          </p:cNvPr>
          <p:cNvSpPr>
            <a:spLocks noGrp="1"/>
          </p:cNvSpPr>
          <p:nvPr>
            <p:ph type="title"/>
          </p:nvPr>
        </p:nvSpPr>
        <p:spPr>
          <a:xfrm>
            <a:off x="321808" y="535901"/>
            <a:ext cx="10515600" cy="992188"/>
          </a:xfrm>
        </p:spPr>
        <p:txBody>
          <a:bodyPr>
            <a:normAutofit/>
          </a:bodyPr>
          <a:lstStyle/>
          <a:p>
            <a:r>
              <a:rPr lang="en-GB" sz="4000" b="1" dirty="0">
                <a:latin typeface="+mn-lt"/>
              </a:rPr>
              <a:t>Ethnography as a methodology</a:t>
            </a:r>
            <a:endParaRPr lang="x-none" sz="4000" dirty="0">
              <a:latin typeface="+mn-lt"/>
            </a:endParaRPr>
          </a:p>
        </p:txBody>
      </p:sp>
      <p:sp>
        <p:nvSpPr>
          <p:cNvPr id="3" name="Content Placeholder 2">
            <a:extLst>
              <a:ext uri="{FF2B5EF4-FFF2-40B4-BE49-F238E27FC236}">
                <a16:creationId xmlns="" xmlns:a16="http://schemas.microsoft.com/office/drawing/2014/main" id="{E8DC1E01-AAEA-BD4E-A334-40A6A8645C5E}"/>
              </a:ext>
            </a:extLst>
          </p:cNvPr>
          <p:cNvSpPr>
            <a:spLocks noGrp="1"/>
          </p:cNvSpPr>
          <p:nvPr>
            <p:ph idx="1"/>
          </p:nvPr>
        </p:nvSpPr>
        <p:spPr>
          <a:xfrm>
            <a:off x="681037" y="2068286"/>
            <a:ext cx="10515600" cy="3757719"/>
          </a:xfrm>
        </p:spPr>
        <p:txBody>
          <a:bodyPr>
            <a:normAutofit/>
          </a:bodyPr>
          <a:lstStyle/>
          <a:p>
            <a:pPr marL="514350" indent="-514350">
              <a:buFont typeface="+mj-lt"/>
              <a:buAutoNum type="arabicPeriod"/>
            </a:pPr>
            <a:r>
              <a:rPr lang="en-GB" dirty="0">
                <a:solidFill>
                  <a:schemeClr val="tx1"/>
                </a:solidFill>
              </a:rPr>
              <a:t>People's actions and accounts are studied in everyday contexts, rather than under conditions created by the researcher. Research takes place ‘in the field’.</a:t>
            </a:r>
          </a:p>
          <a:p>
            <a:pPr marL="514350" indent="-514350">
              <a:buFont typeface="+mj-lt"/>
              <a:buAutoNum type="arabicPeriod"/>
            </a:pPr>
            <a:r>
              <a:rPr lang="en-GB" dirty="0">
                <a:solidFill>
                  <a:schemeClr val="tx1"/>
                </a:solidFill>
              </a:rPr>
              <a:t>Data are gathered from a range of sources: participant observation and/or relatively informal conversations and documentary evidence.</a:t>
            </a:r>
          </a:p>
          <a:p>
            <a:pPr marL="514350" indent="-514350">
              <a:buFont typeface="+mj-lt"/>
              <a:buAutoNum type="arabicPeriod"/>
            </a:pPr>
            <a:r>
              <a:rPr lang="en-GB" dirty="0">
                <a:solidFill>
                  <a:schemeClr val="tx1"/>
                </a:solidFill>
              </a:rPr>
              <a:t>Data collection is, for the most part, relatively ‘unstructured’.</a:t>
            </a:r>
          </a:p>
          <a:p>
            <a:pPr marL="514350" indent="-514350">
              <a:buFont typeface="+mj-lt"/>
              <a:buAutoNum type="arabicPeriod"/>
            </a:pPr>
            <a:r>
              <a:rPr lang="en-GB" dirty="0">
                <a:solidFill>
                  <a:schemeClr val="tx1"/>
                </a:solidFill>
              </a:rPr>
              <a:t>The focus is usually on a few cases, generally fairly small-scale, perhaps a single setting or group of people.</a:t>
            </a:r>
          </a:p>
          <a:p>
            <a:pPr marL="514350" indent="-514350">
              <a:buFont typeface="+mj-lt"/>
              <a:buAutoNum type="arabicPeriod"/>
            </a:pPr>
            <a:r>
              <a:rPr lang="en-GB" dirty="0">
                <a:solidFill>
                  <a:schemeClr val="tx1"/>
                </a:solidFill>
              </a:rPr>
              <a:t>The analysis of data involves interpretation of the meanings, functions, and consequences of human actions and institutional practices, and how these are implicated in local, and perhaps also wider, contexts. </a:t>
            </a:r>
            <a:endParaRPr lang="x-none" dirty="0">
              <a:solidFill>
                <a:schemeClr val="tx1"/>
              </a:solidFill>
            </a:endParaRPr>
          </a:p>
        </p:txBody>
      </p:sp>
      <p:sp>
        <p:nvSpPr>
          <p:cNvPr id="5" name="TextBox 4">
            <a:extLst>
              <a:ext uri="{FF2B5EF4-FFF2-40B4-BE49-F238E27FC236}">
                <a16:creationId xmlns="" xmlns:a16="http://schemas.microsoft.com/office/drawing/2014/main" id="{7FA3D0EF-2F77-D44C-B9FD-DB350336F865}"/>
              </a:ext>
            </a:extLst>
          </p:cNvPr>
          <p:cNvSpPr txBox="1"/>
          <p:nvPr/>
        </p:nvSpPr>
        <p:spPr>
          <a:xfrm>
            <a:off x="1585912" y="5863074"/>
            <a:ext cx="10244137" cy="954107"/>
          </a:xfrm>
          <a:prstGeom prst="rect">
            <a:avLst/>
          </a:prstGeom>
          <a:noFill/>
        </p:spPr>
        <p:txBody>
          <a:bodyPr wrap="square">
            <a:spAutoFit/>
          </a:bodyPr>
          <a:lstStyle/>
          <a:p>
            <a:pPr algn="r"/>
            <a:r>
              <a:rPr lang="en-GB" sz="1400" dirty="0">
                <a:solidFill>
                  <a:srgbClr val="333333"/>
                </a:solidFill>
                <a:latin typeface="Droid Serif"/>
              </a:rPr>
              <a:t>(Hammersley &amp; Atkinson 2007</a:t>
            </a:r>
            <a:r>
              <a:rPr lang="en-GB" sz="1400" dirty="0">
                <a:solidFill>
                  <a:srgbClr val="10147E"/>
                </a:solidFill>
                <a:latin typeface="Droid Serif"/>
              </a:rPr>
              <a:t>)</a:t>
            </a:r>
          </a:p>
          <a:p>
            <a:r>
              <a:rPr lang="x-none" sz="1400" dirty="0"/>
              <a:t>S. Reeves, J. Peller, J. Goldman, S. Kitto Ethnography in qualitative educational research: AMEE Guide No. 80; Published online: 28 Jun 2013: e1365-e1379  https://doi.org/10.3109/0142159X.2013.804977</a:t>
            </a:r>
          </a:p>
          <a:p>
            <a:endParaRPr lang="x-none" sz="1400" dirty="0"/>
          </a:p>
        </p:txBody>
      </p:sp>
    </p:spTree>
    <p:extLst>
      <p:ext uri="{BB962C8B-B14F-4D97-AF65-F5344CB8AC3E}">
        <p14:creationId xmlns:p14="http://schemas.microsoft.com/office/powerpoint/2010/main" val="672530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9A1B6D-C4FF-D041-BC94-39F28C036500}"/>
              </a:ext>
            </a:extLst>
          </p:cNvPr>
          <p:cNvSpPr>
            <a:spLocks noGrp="1"/>
          </p:cNvSpPr>
          <p:nvPr>
            <p:ph type="title"/>
          </p:nvPr>
        </p:nvSpPr>
        <p:spPr/>
        <p:txBody>
          <a:bodyPr/>
          <a:lstStyle/>
          <a:p>
            <a:endParaRPr lang="x-none" dirty="0"/>
          </a:p>
        </p:txBody>
      </p:sp>
      <p:sp>
        <p:nvSpPr>
          <p:cNvPr id="3" name="Content Placeholder 2">
            <a:extLst>
              <a:ext uri="{FF2B5EF4-FFF2-40B4-BE49-F238E27FC236}">
                <a16:creationId xmlns="" xmlns:a16="http://schemas.microsoft.com/office/drawing/2014/main" id="{108419D8-FE76-3A48-98D6-7FA6FADF2D68}"/>
              </a:ext>
            </a:extLst>
          </p:cNvPr>
          <p:cNvSpPr>
            <a:spLocks noGrp="1"/>
          </p:cNvSpPr>
          <p:nvPr>
            <p:ph idx="1"/>
          </p:nvPr>
        </p:nvSpPr>
        <p:spPr>
          <a:xfrm>
            <a:off x="533399" y="2351314"/>
            <a:ext cx="11007811" cy="3517780"/>
          </a:xfrm>
        </p:spPr>
        <p:txBody>
          <a:bodyPr>
            <a:normAutofit/>
          </a:bodyPr>
          <a:lstStyle/>
          <a:p>
            <a:r>
              <a:rPr lang="en-GB" sz="3600" b="1" dirty="0">
                <a:solidFill>
                  <a:srgbClr val="0070C0"/>
                </a:solidFill>
              </a:rPr>
              <a:t>Can ethnographic method could be used in medicine or nursing?</a:t>
            </a:r>
          </a:p>
          <a:p>
            <a:pPr marL="0" indent="0">
              <a:buNone/>
            </a:pPr>
            <a:endParaRPr lang="x-none" sz="3600" b="1" dirty="0">
              <a:solidFill>
                <a:srgbClr val="0070C0"/>
              </a:solidFill>
            </a:endParaRPr>
          </a:p>
          <a:p>
            <a:endParaRPr lang="x-none" dirty="0"/>
          </a:p>
        </p:txBody>
      </p:sp>
    </p:spTree>
    <p:extLst>
      <p:ext uri="{BB962C8B-B14F-4D97-AF65-F5344CB8AC3E}">
        <p14:creationId xmlns:p14="http://schemas.microsoft.com/office/powerpoint/2010/main" val="197908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F013DF-4FFC-F94D-BB1F-F48FFE16AF1D}"/>
              </a:ext>
            </a:extLst>
          </p:cNvPr>
          <p:cNvSpPr>
            <a:spLocks noGrp="1"/>
          </p:cNvSpPr>
          <p:nvPr>
            <p:ph type="title"/>
          </p:nvPr>
        </p:nvSpPr>
        <p:spPr>
          <a:xfrm>
            <a:off x="263611" y="970494"/>
            <a:ext cx="11277600" cy="586163"/>
          </a:xfrm>
        </p:spPr>
        <p:txBody>
          <a:bodyPr>
            <a:normAutofit fontScale="90000"/>
          </a:bodyPr>
          <a:lstStyle/>
          <a:p>
            <a:r>
              <a:rPr lang="en-GB" b="1" dirty="0">
                <a:solidFill>
                  <a:srgbClr val="0070C0"/>
                </a:solidFill>
                <a:latin typeface="+mn-lt"/>
              </a:rPr>
              <a:t>Ethnography in Medicine</a:t>
            </a:r>
            <a:endParaRPr lang="x-none" dirty="0">
              <a:latin typeface="+mn-lt"/>
            </a:endParaRPr>
          </a:p>
        </p:txBody>
      </p:sp>
      <p:sp>
        <p:nvSpPr>
          <p:cNvPr id="3" name="Content Placeholder 2">
            <a:extLst>
              <a:ext uri="{FF2B5EF4-FFF2-40B4-BE49-F238E27FC236}">
                <a16:creationId xmlns="" xmlns:a16="http://schemas.microsoft.com/office/drawing/2014/main" id="{94E5FD8A-CFDA-9241-9CD3-4D760A0FACF3}"/>
              </a:ext>
            </a:extLst>
          </p:cNvPr>
          <p:cNvSpPr>
            <a:spLocks noGrp="1"/>
          </p:cNvSpPr>
          <p:nvPr>
            <p:ph idx="1"/>
          </p:nvPr>
        </p:nvSpPr>
        <p:spPr>
          <a:xfrm>
            <a:off x="838200" y="2142699"/>
            <a:ext cx="10515600" cy="4034264"/>
          </a:xfrm>
        </p:spPr>
        <p:txBody>
          <a:bodyPr>
            <a:normAutofit/>
          </a:bodyPr>
          <a:lstStyle/>
          <a:p>
            <a:r>
              <a:rPr lang="en-GB" dirty="0">
                <a:solidFill>
                  <a:schemeClr val="tx1"/>
                </a:solidFill>
              </a:rPr>
              <a:t>Peculiarities of ethnographic research:</a:t>
            </a:r>
          </a:p>
          <a:p>
            <a:pPr lvl="1"/>
            <a:r>
              <a:rPr lang="en-GB" sz="2000" dirty="0">
                <a:solidFill>
                  <a:schemeClr val="tx1"/>
                </a:solidFill>
              </a:rPr>
              <a:t>to help health professionals to contextualise the behaviour, belief and feelings of their clients or colleagues.</a:t>
            </a:r>
          </a:p>
          <a:p>
            <a:pPr lvl="1"/>
            <a:endParaRPr lang="en-GB" sz="2000" dirty="0">
              <a:solidFill>
                <a:schemeClr val="tx1"/>
              </a:solidFill>
            </a:endParaRPr>
          </a:p>
          <a:p>
            <a:pPr lvl="1"/>
            <a:r>
              <a:rPr lang="en-GB" sz="2000" dirty="0">
                <a:solidFill>
                  <a:schemeClr val="tx1"/>
                </a:solidFill>
              </a:rPr>
              <a:t> identify the cultural influences on the individuals and groups.</a:t>
            </a:r>
          </a:p>
          <a:p>
            <a:endParaRPr lang="en-GB" dirty="0">
              <a:solidFill>
                <a:schemeClr val="tx1"/>
              </a:solidFill>
            </a:endParaRPr>
          </a:p>
          <a:p>
            <a:r>
              <a:rPr lang="en-GB" dirty="0">
                <a:solidFill>
                  <a:schemeClr val="tx1"/>
                </a:solidFill>
              </a:rPr>
              <a:t>The goals of ethnographer in the health arena – to improve practise and to enhance care for their patients. </a:t>
            </a:r>
            <a:endParaRPr lang="x-none" dirty="0">
              <a:solidFill>
                <a:schemeClr val="tx1"/>
              </a:solidFill>
            </a:endParaRPr>
          </a:p>
        </p:txBody>
      </p:sp>
    </p:spTree>
    <p:extLst>
      <p:ext uri="{BB962C8B-B14F-4D97-AF65-F5344CB8AC3E}">
        <p14:creationId xmlns:p14="http://schemas.microsoft.com/office/powerpoint/2010/main" val="1116889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A5519-6E65-8648-8841-8BEFEAF2D43E}"/>
              </a:ext>
            </a:extLst>
          </p:cNvPr>
          <p:cNvSpPr>
            <a:spLocks noGrp="1"/>
          </p:cNvSpPr>
          <p:nvPr>
            <p:ph type="title"/>
          </p:nvPr>
        </p:nvSpPr>
        <p:spPr>
          <a:xfrm>
            <a:off x="263611" y="970494"/>
            <a:ext cx="11277600" cy="651477"/>
          </a:xfrm>
        </p:spPr>
        <p:txBody>
          <a:bodyPr>
            <a:normAutofit/>
          </a:bodyPr>
          <a:lstStyle/>
          <a:p>
            <a:r>
              <a:rPr lang="en-GB" sz="4000" b="1" dirty="0">
                <a:solidFill>
                  <a:srgbClr val="0070C0"/>
                </a:solidFill>
                <a:latin typeface="+mn-lt"/>
              </a:rPr>
              <a:t>Ethnography in Nursing</a:t>
            </a:r>
            <a:endParaRPr lang="x-none" sz="4000" dirty="0">
              <a:latin typeface="+mn-lt"/>
            </a:endParaRPr>
          </a:p>
        </p:txBody>
      </p:sp>
      <p:sp>
        <p:nvSpPr>
          <p:cNvPr id="3" name="Content Placeholder 2">
            <a:extLst>
              <a:ext uri="{FF2B5EF4-FFF2-40B4-BE49-F238E27FC236}">
                <a16:creationId xmlns="" xmlns:a16="http://schemas.microsoft.com/office/drawing/2014/main" id="{8A3C175A-3F70-6540-81DF-6B66502BA5B6}"/>
              </a:ext>
            </a:extLst>
          </p:cNvPr>
          <p:cNvSpPr>
            <a:spLocks noGrp="1"/>
          </p:cNvSpPr>
          <p:nvPr>
            <p:ph idx="1"/>
          </p:nvPr>
        </p:nvSpPr>
        <p:spPr>
          <a:xfrm>
            <a:off x="838200" y="2100263"/>
            <a:ext cx="10515600" cy="4076700"/>
          </a:xfrm>
        </p:spPr>
        <p:txBody>
          <a:bodyPr>
            <a:normAutofit/>
          </a:bodyPr>
          <a:lstStyle/>
          <a:p>
            <a:r>
              <a:rPr lang="x-none" dirty="0">
                <a:solidFill>
                  <a:schemeClr val="tx1"/>
                </a:solidFill>
              </a:rPr>
              <a:t>Etnographic research </a:t>
            </a:r>
            <a:r>
              <a:rPr lang="en-GB" dirty="0">
                <a:solidFill>
                  <a:schemeClr val="tx1"/>
                </a:solidFill>
              </a:rPr>
              <a:t>in Nursing </a:t>
            </a:r>
            <a:r>
              <a:rPr lang="x-none" dirty="0">
                <a:solidFill>
                  <a:schemeClr val="tx1"/>
                </a:solidFill>
              </a:rPr>
              <a:t>is helpful:</a:t>
            </a:r>
          </a:p>
          <a:p>
            <a:pPr lvl="1"/>
            <a:r>
              <a:rPr lang="en-GB" sz="2000" dirty="0">
                <a:solidFill>
                  <a:schemeClr val="tx1"/>
                </a:solidFill>
              </a:rPr>
              <a:t>S</a:t>
            </a:r>
            <a:r>
              <a:rPr lang="x-none" sz="2000" dirty="0">
                <a:solidFill>
                  <a:schemeClr val="tx1"/>
                </a:solidFill>
              </a:rPr>
              <a:t>tudying cultures, linked to nursing, with their rules, rituals, rutine activities;</a:t>
            </a:r>
          </a:p>
          <a:p>
            <a:pPr lvl="1"/>
            <a:r>
              <a:rPr lang="en-GB" sz="2000" dirty="0">
                <a:solidFill>
                  <a:schemeClr val="tx1"/>
                </a:solidFill>
              </a:rPr>
              <a:t>D</a:t>
            </a:r>
            <a:r>
              <a:rPr lang="x-none" sz="2000" dirty="0">
                <a:solidFill>
                  <a:schemeClr val="tx1"/>
                </a:solidFill>
              </a:rPr>
              <a:t>iscovering the ”insider view” of patients and collegues;</a:t>
            </a:r>
          </a:p>
          <a:p>
            <a:pPr lvl="1"/>
            <a:r>
              <a:rPr lang="en-GB" sz="2000" dirty="0">
                <a:solidFill>
                  <a:schemeClr val="tx1"/>
                </a:solidFill>
              </a:rPr>
              <a:t>E</a:t>
            </a:r>
            <a:r>
              <a:rPr lang="x-none" sz="2000" dirty="0">
                <a:solidFill>
                  <a:schemeClr val="tx1"/>
                </a:solidFill>
              </a:rPr>
              <a:t>xplaining phenomena related to nursing</a:t>
            </a:r>
          </a:p>
          <a:p>
            <a:pPr lvl="1"/>
            <a:r>
              <a:rPr lang="en-GB" sz="2000" dirty="0">
                <a:solidFill>
                  <a:schemeClr val="tx1"/>
                </a:solidFill>
              </a:rPr>
              <a:t>E</a:t>
            </a:r>
            <a:r>
              <a:rPr lang="x-none" sz="2000" dirty="0">
                <a:solidFill>
                  <a:schemeClr val="tx1"/>
                </a:solidFill>
              </a:rPr>
              <a:t>xamining the conflicting perspectives of professionals with the organisational culture</a:t>
            </a:r>
          </a:p>
          <a:p>
            <a:pPr lvl="1"/>
            <a:endParaRPr lang="x-none" dirty="0">
              <a:solidFill>
                <a:schemeClr val="tx1"/>
              </a:solidFill>
            </a:endParaRPr>
          </a:p>
          <a:p>
            <a:pPr lvl="1"/>
            <a:endParaRPr lang="x-none" dirty="0">
              <a:solidFill>
                <a:schemeClr val="tx1"/>
              </a:solidFill>
            </a:endParaRPr>
          </a:p>
          <a:p>
            <a:pPr lvl="1"/>
            <a:endParaRPr lang="x-none" dirty="0">
              <a:solidFill>
                <a:schemeClr val="tx1"/>
              </a:solidFill>
            </a:endParaRPr>
          </a:p>
          <a:p>
            <a:pPr marL="457200" lvl="1" indent="0" algn="r">
              <a:buNone/>
            </a:pPr>
            <a:r>
              <a:rPr lang="x-none" sz="1400" dirty="0">
                <a:solidFill>
                  <a:schemeClr val="tx1"/>
                </a:solidFill>
              </a:rPr>
              <a:t>K.Gerrish, J.Lathlean Etnography. The researh process in nursing. 7th edition Wiley Blackwell, 2015; p.199-210</a:t>
            </a:r>
          </a:p>
          <a:p>
            <a:pPr marL="457200" lvl="1" indent="0" algn="r">
              <a:buNone/>
            </a:pPr>
            <a:r>
              <a:rPr lang="x-none" sz="1400" dirty="0">
                <a:solidFill>
                  <a:schemeClr val="tx1"/>
                </a:solidFill>
              </a:rPr>
              <a:t>I.Holloway, K.Galvin Etnography. Qualitative research in Nursing and Healthcare. 4th edition Wiley Blackwell, 2017; p.159-17</a:t>
            </a:r>
            <a:r>
              <a:rPr lang="x-none" sz="1600" dirty="0">
                <a:solidFill>
                  <a:schemeClr val="tx1"/>
                </a:solidFill>
              </a:rPr>
              <a:t>7</a:t>
            </a:r>
          </a:p>
          <a:p>
            <a:pPr marL="457200" lvl="1" indent="0" algn="r">
              <a:buNone/>
            </a:pPr>
            <a:endParaRPr lang="x-none" sz="1600" dirty="0">
              <a:solidFill>
                <a:schemeClr val="tx1"/>
              </a:solidFill>
            </a:endParaRPr>
          </a:p>
          <a:p>
            <a:pPr lvl="1"/>
            <a:endParaRPr lang="x-none" dirty="0">
              <a:solidFill>
                <a:schemeClr val="tx1"/>
              </a:solidFill>
            </a:endParaRPr>
          </a:p>
        </p:txBody>
      </p:sp>
    </p:spTree>
    <p:extLst>
      <p:ext uri="{BB962C8B-B14F-4D97-AF65-F5344CB8AC3E}">
        <p14:creationId xmlns:p14="http://schemas.microsoft.com/office/powerpoint/2010/main" val="10055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8B0AEF-89D3-C145-81A4-93B72CD74FDF}"/>
              </a:ext>
            </a:extLst>
          </p:cNvPr>
          <p:cNvSpPr>
            <a:spLocks noGrp="1"/>
          </p:cNvSpPr>
          <p:nvPr>
            <p:ph type="title"/>
          </p:nvPr>
        </p:nvSpPr>
        <p:spPr>
          <a:xfrm>
            <a:off x="263611" y="970495"/>
            <a:ext cx="11277600" cy="716792"/>
          </a:xfrm>
        </p:spPr>
        <p:txBody>
          <a:bodyPr/>
          <a:lstStyle/>
          <a:p>
            <a:r>
              <a:rPr lang="lt-LT" b="1" dirty="0" err="1">
                <a:latin typeface="+mn-lt"/>
              </a:rPr>
              <a:t>Ethnography</a:t>
            </a:r>
            <a:r>
              <a:rPr lang="lt-LT" b="1" dirty="0">
                <a:latin typeface="+mn-lt"/>
              </a:rPr>
              <a:t> </a:t>
            </a:r>
            <a:r>
              <a:rPr lang="lt-LT" b="1" dirty="0" err="1">
                <a:latin typeface="+mn-lt"/>
              </a:rPr>
              <a:t>methods</a:t>
            </a:r>
            <a:endParaRPr lang="x-none" b="1" dirty="0">
              <a:latin typeface="+mn-lt"/>
            </a:endParaRPr>
          </a:p>
        </p:txBody>
      </p:sp>
      <p:sp>
        <p:nvSpPr>
          <p:cNvPr id="3" name="Content Placeholder 2">
            <a:extLst>
              <a:ext uri="{FF2B5EF4-FFF2-40B4-BE49-F238E27FC236}">
                <a16:creationId xmlns="" xmlns:a16="http://schemas.microsoft.com/office/drawing/2014/main" id="{EF36E47E-7C7E-914F-B067-DF9E1E28CDD4}"/>
              </a:ext>
            </a:extLst>
          </p:cNvPr>
          <p:cNvSpPr>
            <a:spLocks noGrp="1"/>
          </p:cNvSpPr>
          <p:nvPr>
            <p:ph idx="1"/>
          </p:nvPr>
        </p:nvSpPr>
        <p:spPr>
          <a:xfrm>
            <a:off x="707571" y="2117558"/>
            <a:ext cx="10646229" cy="3939662"/>
          </a:xfrm>
        </p:spPr>
        <p:txBody>
          <a:bodyPr>
            <a:normAutofit/>
          </a:bodyPr>
          <a:lstStyle/>
          <a:p>
            <a:r>
              <a:rPr lang="x-none" b="1" dirty="0">
                <a:solidFill>
                  <a:schemeClr val="tx1"/>
                </a:solidFill>
              </a:rPr>
              <a:t>Descriptive  or conventional ethnography </a:t>
            </a:r>
            <a:r>
              <a:rPr lang="x-none" dirty="0">
                <a:solidFill>
                  <a:schemeClr val="tx1"/>
                </a:solidFill>
              </a:rPr>
              <a:t>– focuse on description and through analysis, uncovers patterns, typologies and categories.</a:t>
            </a:r>
          </a:p>
          <a:p>
            <a:endParaRPr lang="x-none" dirty="0">
              <a:solidFill>
                <a:schemeClr val="tx1"/>
              </a:solidFill>
            </a:endParaRPr>
          </a:p>
          <a:p>
            <a:r>
              <a:rPr lang="x-none" b="1" dirty="0">
                <a:solidFill>
                  <a:schemeClr val="tx1"/>
                </a:solidFill>
              </a:rPr>
              <a:t>Critical ethnography </a:t>
            </a:r>
            <a:r>
              <a:rPr lang="x-none" dirty="0">
                <a:solidFill>
                  <a:schemeClr val="tx1"/>
                </a:solidFill>
              </a:rPr>
              <a:t>– involves the study of macro-social factors such as power and control and examines common-sense assuptions and hidden agendas in this arena; it therefore has political elements or focuses on power relationships.</a:t>
            </a:r>
          </a:p>
          <a:p>
            <a:endParaRPr lang="x-none" dirty="0">
              <a:solidFill>
                <a:schemeClr val="tx1"/>
              </a:solidFill>
            </a:endParaRPr>
          </a:p>
          <a:p>
            <a:r>
              <a:rPr lang="x-none" b="1" dirty="0">
                <a:solidFill>
                  <a:schemeClr val="tx1"/>
                </a:solidFill>
              </a:rPr>
              <a:t>Auto – ethnography </a:t>
            </a:r>
            <a:r>
              <a:rPr lang="x-none" dirty="0">
                <a:solidFill>
                  <a:schemeClr val="tx1"/>
                </a:solidFill>
              </a:rPr>
              <a:t>– focus their studies on themselves, their own thoughts and feeling rather than center their research on others.</a:t>
            </a:r>
          </a:p>
        </p:txBody>
      </p:sp>
    </p:spTree>
    <p:extLst>
      <p:ext uri="{BB962C8B-B14F-4D97-AF65-F5344CB8AC3E}">
        <p14:creationId xmlns:p14="http://schemas.microsoft.com/office/powerpoint/2010/main" val="2378366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EF767A3-2D41-CC42-8A01-8D9C1A7764CE}"/>
              </a:ext>
            </a:extLst>
          </p:cNvPr>
          <p:cNvSpPr>
            <a:spLocks noGrp="1"/>
          </p:cNvSpPr>
          <p:nvPr>
            <p:ph type="title"/>
          </p:nvPr>
        </p:nvSpPr>
        <p:spPr>
          <a:xfrm>
            <a:off x="831850" y="1709739"/>
            <a:ext cx="10515600" cy="1719262"/>
          </a:xfrm>
        </p:spPr>
        <p:txBody>
          <a:bodyPr>
            <a:normAutofit/>
          </a:bodyPr>
          <a:lstStyle/>
          <a:p>
            <a:r>
              <a:rPr lang="en-GB" sz="4000" b="1" dirty="0">
                <a:solidFill>
                  <a:srgbClr val="0070C0"/>
                </a:solidFill>
                <a:latin typeface="Calibri" panose="020F0502020204030204" pitchFamily="34" charset="0"/>
                <a:cs typeface="Calibri" panose="020F0502020204030204" pitchFamily="34" charset="0"/>
              </a:rPr>
              <a:t>Activity: to determine which ethnographic method was used in the research?</a:t>
            </a:r>
            <a:endParaRPr lang="x-none" sz="4000" b="1"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 xmlns:a16="http://schemas.microsoft.com/office/drawing/2014/main" id="{829BB085-0070-8D42-8907-1DFE4535D61B}"/>
              </a:ext>
            </a:extLst>
          </p:cNvPr>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884644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3FD2CD9-8BAC-CA4D-9086-21BCB7A5B201}"/>
              </a:ext>
            </a:extLst>
          </p:cNvPr>
          <p:cNvSpPr>
            <a:spLocks noGrp="1"/>
          </p:cNvSpPr>
          <p:nvPr>
            <p:ph idx="1"/>
          </p:nvPr>
        </p:nvSpPr>
        <p:spPr>
          <a:xfrm>
            <a:off x="457199" y="816429"/>
            <a:ext cx="7326087" cy="3701142"/>
          </a:xfrm>
        </p:spPr>
        <p:txBody>
          <a:bodyPr anchor="t">
            <a:noAutofit/>
          </a:bodyPr>
          <a:lstStyle/>
          <a:p>
            <a:pPr marL="0" indent="0">
              <a:buNone/>
            </a:pPr>
            <a:r>
              <a:rPr lang="en-GB" sz="2000" b="1" dirty="0"/>
              <a:t>Representations and care practices of professionals regarding indigenous use of alcohol</a:t>
            </a:r>
          </a:p>
          <a:p>
            <a:pPr marL="0" indent="0">
              <a:buNone/>
            </a:pPr>
            <a:endParaRPr lang="en-GB" sz="2000" b="1" dirty="0"/>
          </a:p>
          <a:p>
            <a:pPr marL="0" indent="0" algn="just">
              <a:buNone/>
            </a:pPr>
            <a:r>
              <a:rPr lang="en-GB" sz="1600" b="1" dirty="0">
                <a:solidFill>
                  <a:schemeClr val="tx1"/>
                </a:solidFill>
              </a:rPr>
              <a:t>Abstract. </a:t>
            </a:r>
            <a:r>
              <a:rPr lang="en-GB" sz="1600" dirty="0">
                <a:solidFill>
                  <a:schemeClr val="tx1"/>
                </a:solidFill>
              </a:rPr>
              <a:t>Indigenous people's health in Brazil is organized by the indigenous health subsystem, structured according to that of SUS, and described in the National Policy for Health Care of Indigenous Peoples. Alcohol consumption has been regarded as a health issue among indigenous peoples. In this paper, we describe the representations attributed by health professionals concerning alcohol use among indigenous peoples, and how these influence care practices. This is a descriptive ethnographic study based on interviews and participant observation. Analysis and interpretation were made with the support of Software Atlas TI 8.0. Excessive consumption occurs in specific contexts, and professionals view alcohol use as a problem. Drinking patterns vary with ethnicity, religion, and location, thus resulting in the need to develop cultural competencies that support implementation of effective actions and that also allow for collective construction, as stipulated in the policies. A network of supporters is described, among which are indigenous leaders, traditional healers, and the Evangelical Church. The study shows the difficulties of both carrying out policies and implementing actions which correspond to the indigenous peoples' expectations, recognizing the cultural and social rationale related to alcohol use.</a:t>
            </a:r>
          </a:p>
        </p:txBody>
      </p:sp>
      <p:pic>
        <p:nvPicPr>
          <p:cNvPr id="5" name="Picture 4" descr="Text&#10;&#10;Description automatically generated">
            <a:extLst>
              <a:ext uri="{FF2B5EF4-FFF2-40B4-BE49-F238E27FC236}">
                <a16:creationId xmlns="" xmlns:a16="http://schemas.microsoft.com/office/drawing/2014/main" id="{1BE72858-4A7D-FA4A-B04F-703848A6A265}"/>
              </a:ext>
            </a:extLst>
          </p:cNvPr>
          <p:cNvPicPr>
            <a:picLocks noChangeAspect="1"/>
          </p:cNvPicPr>
          <p:nvPr/>
        </p:nvPicPr>
        <p:blipFill rotWithShape="1">
          <a:blip r:embed="rId2"/>
          <a:srcRect l="-996" r="-1" b="36551"/>
          <a:stretch/>
        </p:blipFill>
        <p:spPr>
          <a:xfrm>
            <a:off x="7901309" y="864493"/>
            <a:ext cx="3727997" cy="2312751"/>
          </a:xfrm>
          <a:prstGeom prst="rect">
            <a:avLst/>
          </a:prstGeom>
          <a:ln w="28575">
            <a:solidFill>
              <a:schemeClr val="tx1"/>
            </a:solidFill>
          </a:ln>
        </p:spPr>
      </p:pic>
    </p:spTree>
    <p:extLst>
      <p:ext uri="{BB962C8B-B14F-4D97-AF65-F5344CB8AC3E}">
        <p14:creationId xmlns:p14="http://schemas.microsoft.com/office/powerpoint/2010/main" val="1076244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AD7B95-DB22-0947-BFD3-8AA1AFED7827}"/>
              </a:ext>
            </a:extLst>
          </p:cNvPr>
          <p:cNvSpPr>
            <a:spLocks noGrp="1"/>
          </p:cNvSpPr>
          <p:nvPr>
            <p:ph type="title"/>
          </p:nvPr>
        </p:nvSpPr>
        <p:spPr>
          <a:xfrm>
            <a:off x="376932" y="388810"/>
            <a:ext cx="6711066" cy="1098796"/>
          </a:xfrm>
        </p:spPr>
        <p:txBody>
          <a:bodyPr anchor="b">
            <a:normAutofit/>
          </a:bodyPr>
          <a:lstStyle/>
          <a:p>
            <a:r>
              <a:rPr lang="en-GB" sz="2400" b="1" dirty="0">
                <a:latin typeface="+mn-lt"/>
              </a:rPr>
              <a:t>Conversation about Death with older people: an </a:t>
            </a:r>
            <a:r>
              <a:rPr lang="en-GB" sz="2400" b="1" dirty="0" err="1">
                <a:latin typeface="+mn-lt"/>
              </a:rPr>
              <a:t>Etnographic</a:t>
            </a:r>
            <a:r>
              <a:rPr lang="en-GB" sz="2400" b="1" dirty="0">
                <a:latin typeface="+mn-lt"/>
              </a:rPr>
              <a:t> study in Nursing Homes </a:t>
            </a:r>
            <a:endParaRPr lang="x-none" sz="2400" dirty="0">
              <a:solidFill>
                <a:srgbClr val="FF0000"/>
              </a:solidFill>
              <a:latin typeface="+mn-lt"/>
            </a:endParaRPr>
          </a:p>
        </p:txBody>
      </p:sp>
      <p:sp>
        <p:nvSpPr>
          <p:cNvPr id="3" name="Content Placeholder 2">
            <a:extLst>
              <a:ext uri="{FF2B5EF4-FFF2-40B4-BE49-F238E27FC236}">
                <a16:creationId xmlns="" xmlns:a16="http://schemas.microsoft.com/office/drawing/2014/main" id="{1E00FE08-2166-4646-A2A6-D3323A840DB8}"/>
              </a:ext>
            </a:extLst>
          </p:cNvPr>
          <p:cNvSpPr>
            <a:spLocks noGrp="1"/>
          </p:cNvSpPr>
          <p:nvPr>
            <p:ph idx="1"/>
          </p:nvPr>
        </p:nvSpPr>
        <p:spPr>
          <a:xfrm>
            <a:off x="433346" y="2102649"/>
            <a:ext cx="7458797" cy="3547091"/>
          </a:xfrm>
        </p:spPr>
        <p:txBody>
          <a:bodyPr anchor="t">
            <a:noAutofit/>
          </a:bodyPr>
          <a:lstStyle/>
          <a:p>
            <a:pPr algn="just"/>
            <a:r>
              <a:rPr lang="en-GB" sz="1600" b="1" dirty="0">
                <a:solidFill>
                  <a:schemeClr val="tx1"/>
                </a:solidFill>
              </a:rPr>
              <a:t>Abstract</a:t>
            </a:r>
            <a:r>
              <a:rPr lang="en-GB" sz="1600" dirty="0">
                <a:solidFill>
                  <a:schemeClr val="tx1"/>
                </a:solidFill>
              </a:rPr>
              <a:t>: Nursing homes are often places where older persons “come to die.” Despite this, death and dying are seldom articulated or talked about. The aim of this study was to explore assistant nurses’ experiences of conversations about death and dying with nursing home residents. This study is part of an implementation project through a knowledge-based educational intervention based on palliative care principles. An ethnographic study design was applied in seven nursing homes, where eight assistant nurses were interviewed and followed in their daily assignments through participant observations. The assistant nurses stated that they had the knowledge and tools to conduct such conversations, even though they lacked the time and felt that emotional strain could be a hinder for conversations about death and dying. The assistant nurses used the strategies of distracting, comforting, and disregarding either when they perceived that residents’ reflections on death and dying were part of their illness and disease or when there was a lack of alignment between the residents’ contemplations and the concept of dying well. They indicated that ambivalence and ambiguity toward conversations about death and dying should be taken into consideration in future implementations of knowledge-based palliative care that take place in nursing homes after this project is finalized.</a:t>
            </a:r>
          </a:p>
          <a:p>
            <a:pPr algn="just"/>
            <a:endParaRPr lang="x-none" sz="1600" dirty="0">
              <a:solidFill>
                <a:schemeClr val="tx1"/>
              </a:solidFill>
            </a:endParaRPr>
          </a:p>
        </p:txBody>
      </p:sp>
      <p:pic>
        <p:nvPicPr>
          <p:cNvPr id="5" name="Picture 4" descr="Graphical user interface, text&#10;&#10;Description automatically generated">
            <a:extLst>
              <a:ext uri="{FF2B5EF4-FFF2-40B4-BE49-F238E27FC236}">
                <a16:creationId xmlns="" xmlns:a16="http://schemas.microsoft.com/office/drawing/2014/main" id="{7A10C266-ECE6-AF4A-A796-D1224620BC59}"/>
              </a:ext>
            </a:extLst>
          </p:cNvPr>
          <p:cNvPicPr>
            <a:picLocks noChangeAspect="1"/>
          </p:cNvPicPr>
          <p:nvPr/>
        </p:nvPicPr>
        <p:blipFill rotWithShape="1">
          <a:blip r:embed="rId3"/>
          <a:srcRect b="25965"/>
          <a:stretch/>
        </p:blipFill>
        <p:spPr>
          <a:xfrm>
            <a:off x="8139843" y="938208"/>
            <a:ext cx="3512126" cy="2701507"/>
          </a:xfrm>
          <a:prstGeom prst="rect">
            <a:avLst/>
          </a:prstGeom>
          <a:ln w="19050">
            <a:solidFill>
              <a:schemeClr val="accent1"/>
            </a:solidFill>
          </a:ln>
        </p:spPr>
      </p:pic>
    </p:spTree>
    <p:extLst>
      <p:ext uri="{BB962C8B-B14F-4D97-AF65-F5344CB8AC3E}">
        <p14:creationId xmlns:p14="http://schemas.microsoft.com/office/powerpoint/2010/main" val="2211916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C5AE3B1-A253-E847-B7DF-805737375711}"/>
              </a:ext>
            </a:extLst>
          </p:cNvPr>
          <p:cNvSpPr>
            <a:spLocks noGrp="1"/>
          </p:cNvSpPr>
          <p:nvPr>
            <p:ph idx="1"/>
          </p:nvPr>
        </p:nvSpPr>
        <p:spPr>
          <a:xfrm>
            <a:off x="341194" y="903514"/>
            <a:ext cx="7195232" cy="5037463"/>
          </a:xfrm>
        </p:spPr>
        <p:txBody>
          <a:bodyPr anchor="t">
            <a:noAutofit/>
          </a:bodyPr>
          <a:lstStyle/>
          <a:p>
            <a:pPr marL="0" indent="0">
              <a:buNone/>
            </a:pPr>
            <a:r>
              <a:rPr lang="en-GB" sz="2000" b="1" dirty="0"/>
              <a:t>A critical ethnography of doctor-patient interaction in southern Iran</a:t>
            </a:r>
          </a:p>
          <a:p>
            <a:pPr marL="0" indent="0">
              <a:buNone/>
            </a:pPr>
            <a:endParaRPr lang="en-GB" sz="2000" b="1" dirty="0"/>
          </a:p>
          <a:p>
            <a:pPr marL="0" indent="0">
              <a:buNone/>
            </a:pPr>
            <a:r>
              <a:rPr lang="en-GB" sz="1600" b="1" dirty="0">
                <a:solidFill>
                  <a:schemeClr val="tx1"/>
                </a:solidFill>
              </a:rPr>
              <a:t>Abstract</a:t>
            </a:r>
          </a:p>
          <a:p>
            <a:pPr algn="just"/>
            <a:r>
              <a:rPr lang="en-GB" sz="1400" dirty="0">
                <a:solidFill>
                  <a:schemeClr val="tx1"/>
                </a:solidFill>
              </a:rPr>
              <a:t>Doctor-patient interaction is a subject with ethical ramifications, besides being an important issue in medical sociology. The main goal of this critical study is to explore the interactional experience of hospital admitted patients. For this reason, the study, carried out in an educational hospital in southern Iran, entailed 156 recorded clinical consultations, 920 hours of participant observation, and six focus groups consisting of patients and their families. The research method used is Critical Ethnography, which was introduced by PF </a:t>
            </a:r>
            <a:r>
              <a:rPr lang="en-GB" sz="1400" dirty="0" err="1">
                <a:solidFill>
                  <a:schemeClr val="tx1"/>
                </a:solidFill>
              </a:rPr>
              <a:t>Carspecken</a:t>
            </a:r>
            <a:r>
              <a:rPr lang="en-GB" sz="1400" dirty="0">
                <a:solidFill>
                  <a:schemeClr val="tx1"/>
                </a:solidFill>
              </a:rPr>
              <a:t>. The results showed that negative interactional experience was common among the participants. Six related themes were: doctors' inattentiveness; weak interaction; violation of patients' privacy; unjustified pain; long waiting period and ambiguity; and faceless physicians. According to the participants' observations, poor interaction with doctors has led to these negative experiences. The findings showed that doctors were inconsiderate about patients' concerns and due to this, patients were dissatisfied. Theoretically, this form of fragmented collaboration has deep roots in the framework of modern medicine, but in the context of this study, the intensity of the fragmentation between doctors and patients was observed to be intolerable. To solve this problem, models of patient-centredness and narrative medicine are recommended. In addition, the health system should monitor and evaluate the observance of ethics by physicians</a:t>
            </a:r>
            <a:r>
              <a:rPr lang="en-GB" sz="1400" dirty="0"/>
              <a:t>.</a:t>
            </a:r>
          </a:p>
          <a:p>
            <a:endParaRPr lang="x-none" sz="1600" dirty="0"/>
          </a:p>
        </p:txBody>
      </p:sp>
      <p:pic>
        <p:nvPicPr>
          <p:cNvPr id="5" name="Picture 4" descr="Graphical user interface, text&#10;&#10;Description automatically generated">
            <a:extLst>
              <a:ext uri="{FF2B5EF4-FFF2-40B4-BE49-F238E27FC236}">
                <a16:creationId xmlns="" xmlns:a16="http://schemas.microsoft.com/office/drawing/2014/main" id="{2D8DE9FF-966A-2B40-81C4-D644D14C1BC8}"/>
              </a:ext>
            </a:extLst>
          </p:cNvPr>
          <p:cNvPicPr>
            <a:picLocks noChangeAspect="1"/>
          </p:cNvPicPr>
          <p:nvPr/>
        </p:nvPicPr>
        <p:blipFill>
          <a:blip r:embed="rId2"/>
          <a:stretch>
            <a:fillRect/>
          </a:stretch>
        </p:blipFill>
        <p:spPr>
          <a:xfrm>
            <a:off x="7843940" y="1357833"/>
            <a:ext cx="4170530" cy="2064412"/>
          </a:xfrm>
          <a:prstGeom prst="rect">
            <a:avLst/>
          </a:prstGeom>
          <a:ln w="28575">
            <a:solidFill>
              <a:schemeClr val="accent1"/>
            </a:solidFill>
          </a:ln>
        </p:spPr>
      </p:pic>
    </p:spTree>
    <p:extLst>
      <p:ext uri="{BB962C8B-B14F-4D97-AF65-F5344CB8AC3E}">
        <p14:creationId xmlns:p14="http://schemas.microsoft.com/office/powerpoint/2010/main" val="300563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727BB-9BCE-8840-B5BE-3E91927A91E6}"/>
              </a:ext>
            </a:extLst>
          </p:cNvPr>
          <p:cNvSpPr>
            <a:spLocks noGrp="1"/>
          </p:cNvSpPr>
          <p:nvPr>
            <p:ph type="title"/>
          </p:nvPr>
        </p:nvSpPr>
        <p:spPr/>
        <p:txBody>
          <a:bodyPr/>
          <a:lstStyle/>
          <a:p>
            <a:r>
              <a:rPr lang="x-none" b="1" dirty="0">
                <a:solidFill>
                  <a:schemeClr val="accent1">
                    <a:lumMod val="75000"/>
                  </a:schemeClr>
                </a:solidFill>
                <a:latin typeface="+mn-lt"/>
              </a:rPr>
              <a:t>Contents</a:t>
            </a:r>
          </a:p>
        </p:txBody>
      </p:sp>
      <p:sp>
        <p:nvSpPr>
          <p:cNvPr id="3" name="Content Placeholder 2">
            <a:extLst>
              <a:ext uri="{FF2B5EF4-FFF2-40B4-BE49-F238E27FC236}">
                <a16:creationId xmlns="" xmlns:a16="http://schemas.microsoft.com/office/drawing/2014/main" id="{606B748B-DC6B-8443-A485-0C99EAFB5C83}"/>
              </a:ext>
            </a:extLst>
          </p:cNvPr>
          <p:cNvSpPr>
            <a:spLocks noGrp="1"/>
          </p:cNvSpPr>
          <p:nvPr>
            <p:ph idx="1"/>
          </p:nvPr>
        </p:nvSpPr>
        <p:spPr>
          <a:xfrm>
            <a:off x="751113" y="1845734"/>
            <a:ext cx="10790097" cy="4023360"/>
          </a:xfrm>
        </p:spPr>
        <p:txBody>
          <a:bodyPr>
            <a:normAutofit/>
          </a:bodyPr>
          <a:lstStyle/>
          <a:p>
            <a:pPr>
              <a:buFont typeface="Arial" panose="020B0604020202020204" pitchFamily="34" charset="0"/>
              <a:buChar char="•"/>
            </a:pPr>
            <a:endParaRPr lang="x-none" b="1" dirty="0">
              <a:solidFill>
                <a:schemeClr val="tx1"/>
              </a:solidFill>
            </a:endParaRPr>
          </a:p>
          <a:p>
            <a:pPr>
              <a:buFont typeface="Arial" panose="020B0604020202020204" pitchFamily="34" charset="0"/>
              <a:buChar char="•"/>
            </a:pPr>
            <a:r>
              <a:rPr lang="x-none" b="1" dirty="0">
                <a:solidFill>
                  <a:schemeClr val="tx1"/>
                </a:solidFill>
              </a:rPr>
              <a:t>The development of ethnography methods</a:t>
            </a:r>
            <a:endParaRPr lang="en-GB" b="1" dirty="0">
              <a:solidFill>
                <a:schemeClr val="tx1"/>
              </a:solidFill>
            </a:endParaRPr>
          </a:p>
          <a:p>
            <a:pPr>
              <a:buFont typeface="Arial" panose="020B0604020202020204" pitchFamily="34" charset="0"/>
              <a:buChar char="•"/>
            </a:pPr>
            <a:r>
              <a:rPr lang="en-GB" b="1" dirty="0">
                <a:solidFill>
                  <a:schemeClr val="tx1"/>
                </a:solidFill>
                <a:latin typeface="Calibri" panose="020F0502020204030204" pitchFamily="34" charset="0"/>
                <a:cs typeface="Calibri" panose="020F0502020204030204" pitchFamily="34" charset="0"/>
              </a:rPr>
              <a:t>Ethnographic method</a:t>
            </a:r>
            <a:endParaRPr lang="en-GB" b="1" dirty="0">
              <a:solidFill>
                <a:schemeClr val="tx1"/>
              </a:solidFill>
            </a:endParaRPr>
          </a:p>
          <a:p>
            <a:pPr>
              <a:buFont typeface="Arial" panose="020B0604020202020204" pitchFamily="34" charset="0"/>
              <a:buChar char="•"/>
            </a:pPr>
            <a:r>
              <a:rPr lang="en-GB" b="1" dirty="0">
                <a:solidFill>
                  <a:schemeClr val="tx1"/>
                </a:solidFill>
              </a:rPr>
              <a:t>D</a:t>
            </a:r>
            <a:r>
              <a:rPr lang="x-none" b="1" dirty="0">
                <a:solidFill>
                  <a:schemeClr val="tx1"/>
                </a:solidFill>
              </a:rPr>
              <a:t>ata collection through observation and interviews </a:t>
            </a:r>
            <a:r>
              <a:rPr lang="en-GB" b="1" dirty="0">
                <a:solidFill>
                  <a:schemeClr val="tx1"/>
                </a:solidFill>
              </a:rPr>
              <a:t> </a:t>
            </a:r>
            <a:endParaRPr lang="x-none" b="1" dirty="0">
              <a:solidFill>
                <a:schemeClr val="tx1"/>
              </a:solidFill>
            </a:endParaRPr>
          </a:p>
          <a:p>
            <a:pPr>
              <a:buFont typeface="Arial" panose="020B0604020202020204" pitchFamily="34" charset="0"/>
              <a:buChar char="•"/>
            </a:pPr>
            <a:r>
              <a:rPr lang="x-none" b="1" dirty="0">
                <a:solidFill>
                  <a:schemeClr val="tx1"/>
                </a:solidFill>
              </a:rPr>
              <a:t>Fieldwork and fieldnotes</a:t>
            </a:r>
            <a:endParaRPr lang="en-GB" b="1" dirty="0">
              <a:solidFill>
                <a:schemeClr val="tx1"/>
              </a:solidFill>
            </a:endParaRPr>
          </a:p>
          <a:p>
            <a:pPr>
              <a:buFont typeface="Arial" panose="020B0604020202020204" pitchFamily="34" charset="0"/>
              <a:buChar char="•"/>
            </a:pPr>
            <a:r>
              <a:rPr lang="x-none" b="1" dirty="0">
                <a:solidFill>
                  <a:schemeClr val="tx1"/>
                </a:solidFill>
              </a:rPr>
              <a:t>Data analysis and interpretation </a:t>
            </a:r>
          </a:p>
          <a:p>
            <a:pPr>
              <a:buFont typeface="Arial" panose="020B0604020202020204" pitchFamily="34" charset="0"/>
              <a:buChar char="•"/>
            </a:pPr>
            <a:r>
              <a:rPr lang="x-none" b="1" dirty="0">
                <a:solidFill>
                  <a:schemeClr val="tx1"/>
                </a:solidFill>
              </a:rPr>
              <a:t>Pitfalls and problems during ethnonursing </a:t>
            </a:r>
          </a:p>
        </p:txBody>
      </p:sp>
    </p:spTree>
    <p:extLst>
      <p:ext uri="{BB962C8B-B14F-4D97-AF65-F5344CB8AC3E}">
        <p14:creationId xmlns:p14="http://schemas.microsoft.com/office/powerpoint/2010/main" val="3920305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1EF8DE-58A4-3344-AA9F-5B7570B68B25}"/>
              </a:ext>
            </a:extLst>
          </p:cNvPr>
          <p:cNvSpPr>
            <a:spLocks noGrp="1"/>
          </p:cNvSpPr>
          <p:nvPr>
            <p:ph type="title"/>
          </p:nvPr>
        </p:nvSpPr>
        <p:spPr>
          <a:xfrm>
            <a:off x="457200" y="502020"/>
            <a:ext cx="7606586" cy="1642970"/>
          </a:xfrm>
        </p:spPr>
        <p:txBody>
          <a:bodyPr anchor="b">
            <a:normAutofit/>
          </a:bodyPr>
          <a:lstStyle/>
          <a:p>
            <a:r>
              <a:rPr lang="en-GB" sz="2800" b="1" dirty="0">
                <a:latin typeface="+mn-lt"/>
              </a:rPr>
              <a:t>Working together in Aboriginal health: a framework to guide health professional practice</a:t>
            </a:r>
            <a:r>
              <a:rPr lang="en-GB" sz="2800" b="1" dirty="0"/>
              <a:t/>
            </a:r>
            <a:br>
              <a:rPr lang="en-GB" sz="2800" b="1" dirty="0"/>
            </a:br>
            <a:endParaRPr lang="x-none" sz="2800" dirty="0"/>
          </a:p>
        </p:txBody>
      </p:sp>
      <p:sp>
        <p:nvSpPr>
          <p:cNvPr id="3" name="Content Placeholder 2">
            <a:extLst>
              <a:ext uri="{FF2B5EF4-FFF2-40B4-BE49-F238E27FC236}">
                <a16:creationId xmlns="" xmlns:a16="http://schemas.microsoft.com/office/drawing/2014/main" id="{2B6CA1DA-0A05-F542-9E9F-8F937A16F7E1}"/>
              </a:ext>
            </a:extLst>
          </p:cNvPr>
          <p:cNvSpPr>
            <a:spLocks noGrp="1"/>
          </p:cNvSpPr>
          <p:nvPr>
            <p:ph idx="1"/>
          </p:nvPr>
        </p:nvSpPr>
        <p:spPr>
          <a:xfrm>
            <a:off x="248475" y="1819481"/>
            <a:ext cx="8335086" cy="3535083"/>
          </a:xfrm>
        </p:spPr>
        <p:txBody>
          <a:bodyPr anchor="t">
            <a:noAutofit/>
          </a:bodyPr>
          <a:lstStyle/>
          <a:p>
            <a:r>
              <a:rPr lang="en-GB" sz="1400" b="1" dirty="0">
                <a:solidFill>
                  <a:schemeClr val="tx1"/>
                </a:solidFill>
              </a:rPr>
              <a:t>Background</a:t>
            </a:r>
            <a:r>
              <a:rPr lang="en-GB" sz="1400" dirty="0">
                <a:solidFill>
                  <a:schemeClr val="tx1"/>
                </a:solidFill>
              </a:rPr>
              <a:t>: Working effectively with Aboriginal and Torres Strait Islander people is important for maximising the effectiveness of a health care interaction between and Aboriginal and Torres Strait Islander patients and a health professional. This paper presents a framework to guide health professional practice in Aboriginal and Torres Strait Islander health. </a:t>
            </a:r>
          </a:p>
          <a:p>
            <a:r>
              <a:rPr lang="en-GB" sz="1400" b="1" dirty="0">
                <a:solidFill>
                  <a:schemeClr val="tx1"/>
                </a:solidFill>
              </a:rPr>
              <a:t>Methods</a:t>
            </a:r>
            <a:r>
              <a:rPr lang="en-GB" sz="1400" dirty="0">
                <a:solidFill>
                  <a:schemeClr val="tx1"/>
                </a:solidFill>
              </a:rPr>
              <a:t>: This qualitative study was based in a social constructionist epistemology and was guided by a critical social research methodology. Two methods were employed: interviews with Aboriginal health workers and allied health professionals about their experiences of working together in Aboriginal health, and an auto-ethnography conducted by the researcher, a non-Aboriginal dietitian and researcher who worked closely with two Aboriginal communities while undertaking this research. </a:t>
            </a:r>
          </a:p>
          <a:p>
            <a:pPr algn="just"/>
            <a:r>
              <a:rPr lang="en-GB" sz="1400" b="1" dirty="0">
                <a:solidFill>
                  <a:schemeClr val="tx1"/>
                </a:solidFill>
              </a:rPr>
              <a:t>Results</a:t>
            </a:r>
            <a:r>
              <a:rPr lang="en-GB" sz="1400" dirty="0">
                <a:solidFill>
                  <a:schemeClr val="tx1"/>
                </a:solidFill>
              </a:rPr>
              <a:t>: Interviews were conducted with 44 allied health professionals and Aboriginal health workers in 2010. Critical Social research, which involves the deconstruction and reconstruction of data, was used to analyse data and guided the evolution of themes. Strategies that were identified as important to guide practice when working respectfully in Aboriginal health included: Aboriginal and non-Aboriginal people working with Aboriginal health workers, using appropriate processes, demonstrating commitment to building relationships, relinquishing control, having an awareness of Aboriginal history, communication, commitment, flexibility, humility, honesty, and persistence. Reciprocity and reflection/reflexivity were found to be cornerstone strategies from which many other strategies naturally followed. Strategies were grouped into three categories: approach, skills and personal attributes which led to development of the Framework. </a:t>
            </a:r>
          </a:p>
          <a:p>
            <a:r>
              <a:rPr lang="en-GB" sz="1400" b="1" dirty="0">
                <a:solidFill>
                  <a:schemeClr val="tx1"/>
                </a:solidFill>
              </a:rPr>
              <a:t>Conclusions</a:t>
            </a:r>
            <a:r>
              <a:rPr lang="en-GB" sz="1400" dirty="0">
                <a:solidFill>
                  <a:schemeClr val="tx1"/>
                </a:solidFill>
              </a:rPr>
              <a:t>: The approach, skills and personal attributes of health professionals are important when working in Aboriginal health. The strategies identified in each category provide a Framework for all health professionals to use when working with Aboriginal and Torres Strait Islander people. </a:t>
            </a:r>
          </a:p>
          <a:p>
            <a:endParaRPr lang="x-none" sz="1400" dirty="0">
              <a:solidFill>
                <a:schemeClr val="tx1"/>
              </a:solidFill>
            </a:endParaRPr>
          </a:p>
        </p:txBody>
      </p:sp>
      <p:pic>
        <p:nvPicPr>
          <p:cNvPr id="6" name="Picture 5" descr="Graphical user interface, text, application, email&#10;&#10;Description automatically generated">
            <a:extLst>
              <a:ext uri="{FF2B5EF4-FFF2-40B4-BE49-F238E27FC236}">
                <a16:creationId xmlns="" xmlns:a16="http://schemas.microsoft.com/office/drawing/2014/main" id="{18A18FAD-5E45-7943-B1E2-FBFFA5C90174}"/>
              </a:ext>
            </a:extLst>
          </p:cNvPr>
          <p:cNvPicPr>
            <a:picLocks noChangeAspect="1"/>
          </p:cNvPicPr>
          <p:nvPr/>
        </p:nvPicPr>
        <p:blipFill>
          <a:blip r:embed="rId2"/>
          <a:stretch>
            <a:fillRect/>
          </a:stretch>
        </p:blipFill>
        <p:spPr>
          <a:xfrm>
            <a:off x="8730265" y="1139111"/>
            <a:ext cx="3213260" cy="2289889"/>
          </a:xfrm>
          <a:prstGeom prst="rect">
            <a:avLst/>
          </a:prstGeom>
          <a:ln>
            <a:solidFill>
              <a:schemeClr val="accent1"/>
            </a:solidFill>
          </a:ln>
        </p:spPr>
      </p:pic>
    </p:spTree>
    <p:extLst>
      <p:ext uri="{BB962C8B-B14F-4D97-AF65-F5344CB8AC3E}">
        <p14:creationId xmlns:p14="http://schemas.microsoft.com/office/powerpoint/2010/main" val="3973439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88D007-851D-524D-8CD9-8F7BB2FD79FB}"/>
              </a:ext>
            </a:extLst>
          </p:cNvPr>
          <p:cNvSpPr>
            <a:spLocks noGrp="1"/>
          </p:cNvSpPr>
          <p:nvPr>
            <p:ph type="title"/>
          </p:nvPr>
        </p:nvSpPr>
        <p:spPr>
          <a:xfrm>
            <a:off x="248863" y="719771"/>
            <a:ext cx="11277600" cy="808963"/>
          </a:xfrm>
        </p:spPr>
        <p:txBody>
          <a:bodyPr/>
          <a:lstStyle/>
          <a:p>
            <a:r>
              <a:rPr lang="x-none" b="1" dirty="0">
                <a:latin typeface="+mn-lt"/>
              </a:rPr>
              <a:t>Macro and micro-etnohgraphies</a:t>
            </a:r>
          </a:p>
        </p:txBody>
      </p:sp>
      <p:sp>
        <p:nvSpPr>
          <p:cNvPr id="3" name="Content Placeholder 2">
            <a:extLst>
              <a:ext uri="{FF2B5EF4-FFF2-40B4-BE49-F238E27FC236}">
                <a16:creationId xmlns="" xmlns:a16="http://schemas.microsoft.com/office/drawing/2014/main" id="{1E786417-C5BC-674D-8E4A-3617073BAF20}"/>
              </a:ext>
            </a:extLst>
          </p:cNvPr>
          <p:cNvSpPr>
            <a:spLocks noGrp="1"/>
          </p:cNvSpPr>
          <p:nvPr>
            <p:ph idx="1"/>
          </p:nvPr>
        </p:nvSpPr>
        <p:spPr>
          <a:xfrm>
            <a:off x="722671" y="2403986"/>
            <a:ext cx="10338619" cy="3465107"/>
          </a:xfrm>
        </p:spPr>
        <p:txBody>
          <a:bodyPr>
            <a:normAutofit/>
          </a:bodyPr>
          <a:lstStyle/>
          <a:p>
            <a:r>
              <a:rPr lang="x-none" sz="2400" dirty="0">
                <a:solidFill>
                  <a:schemeClr val="tx1"/>
                </a:solidFill>
              </a:rPr>
              <a:t>A macro-etnohgraphies examines a large culture with its institutions, communities and value systems.</a:t>
            </a:r>
          </a:p>
          <a:p>
            <a:endParaRPr lang="x-none" sz="2400" dirty="0">
              <a:solidFill>
                <a:schemeClr val="tx1"/>
              </a:solidFill>
            </a:endParaRPr>
          </a:p>
          <a:p>
            <a:r>
              <a:rPr lang="x-none" sz="2400" dirty="0">
                <a:solidFill>
                  <a:schemeClr val="tx1"/>
                </a:solidFill>
              </a:rPr>
              <a:t>Micro-etnohgraphies consist of research in small unit, or focus on activities within small social settings.</a:t>
            </a:r>
          </a:p>
          <a:p>
            <a:endParaRPr lang="x-none" sz="2400" dirty="0">
              <a:solidFill>
                <a:schemeClr val="tx1"/>
              </a:solidFill>
            </a:endParaRPr>
          </a:p>
        </p:txBody>
      </p:sp>
    </p:spTree>
    <p:extLst>
      <p:ext uri="{BB962C8B-B14F-4D97-AF65-F5344CB8AC3E}">
        <p14:creationId xmlns:p14="http://schemas.microsoft.com/office/powerpoint/2010/main" val="3358878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304330-1AB0-BE4E-BD24-73F7D7D5B5C7}"/>
              </a:ext>
            </a:extLst>
          </p:cNvPr>
          <p:cNvSpPr>
            <a:spLocks noGrp="1"/>
          </p:cNvSpPr>
          <p:nvPr>
            <p:ph type="title"/>
          </p:nvPr>
        </p:nvSpPr>
        <p:spPr>
          <a:xfrm>
            <a:off x="263611" y="970495"/>
            <a:ext cx="11277600" cy="548590"/>
          </a:xfrm>
        </p:spPr>
        <p:txBody>
          <a:bodyPr>
            <a:normAutofit fontScale="90000"/>
          </a:bodyPr>
          <a:lstStyle/>
          <a:p>
            <a:r>
              <a:rPr lang="x-none" b="1" dirty="0">
                <a:solidFill>
                  <a:srgbClr val="0070C0"/>
                </a:solidFill>
                <a:latin typeface="+mn-lt"/>
              </a:rPr>
              <a:t>The main features of etnography</a:t>
            </a:r>
          </a:p>
        </p:txBody>
      </p:sp>
      <p:sp>
        <p:nvSpPr>
          <p:cNvPr id="3" name="Content Placeholder 2">
            <a:extLst>
              <a:ext uri="{FF2B5EF4-FFF2-40B4-BE49-F238E27FC236}">
                <a16:creationId xmlns="" xmlns:a16="http://schemas.microsoft.com/office/drawing/2014/main" id="{014731A2-187E-2A4E-A4AB-B0601185997E}"/>
              </a:ext>
            </a:extLst>
          </p:cNvPr>
          <p:cNvSpPr>
            <a:spLocks noGrp="1"/>
          </p:cNvSpPr>
          <p:nvPr>
            <p:ph idx="1"/>
          </p:nvPr>
        </p:nvSpPr>
        <p:spPr>
          <a:xfrm>
            <a:off x="545689" y="2315496"/>
            <a:ext cx="10995521" cy="3553597"/>
          </a:xfrm>
        </p:spPr>
        <p:txBody>
          <a:bodyPr>
            <a:normAutofit/>
          </a:bodyPr>
          <a:lstStyle/>
          <a:p>
            <a:pPr>
              <a:buFont typeface="Arial" panose="020B0604020202020204" pitchFamily="34" charset="0"/>
              <a:buChar char="•"/>
            </a:pPr>
            <a:r>
              <a:rPr lang="en-GB" sz="2400" dirty="0">
                <a:solidFill>
                  <a:schemeClr val="tx1"/>
                </a:solidFill>
              </a:rPr>
              <a:t>Planning issues: access and ethics</a:t>
            </a:r>
          </a:p>
          <a:p>
            <a:pPr>
              <a:buFont typeface="Arial" panose="020B0604020202020204" pitchFamily="34" charset="0"/>
              <a:buChar char="•"/>
            </a:pPr>
            <a:r>
              <a:rPr lang="x-none" sz="2400" dirty="0">
                <a:solidFill>
                  <a:schemeClr val="tx1"/>
                </a:solidFill>
              </a:rPr>
              <a:t>Selection of sample and settings</a:t>
            </a:r>
          </a:p>
          <a:p>
            <a:pPr>
              <a:buFont typeface="Arial" panose="020B0604020202020204" pitchFamily="34" charset="0"/>
              <a:buChar char="•"/>
            </a:pPr>
            <a:r>
              <a:rPr lang="en-GB" sz="2400" dirty="0">
                <a:solidFill>
                  <a:schemeClr val="tx1"/>
                </a:solidFill>
              </a:rPr>
              <a:t>D</a:t>
            </a:r>
            <a:r>
              <a:rPr lang="x-none" sz="2400" dirty="0">
                <a:solidFill>
                  <a:schemeClr val="tx1"/>
                </a:solidFill>
              </a:rPr>
              <a:t>ata collection through observation and interviews;</a:t>
            </a:r>
          </a:p>
          <a:p>
            <a:pPr>
              <a:buFont typeface="Arial" panose="020B0604020202020204" pitchFamily="34" charset="0"/>
              <a:buChar char="•"/>
            </a:pPr>
            <a:r>
              <a:rPr lang="x-none" sz="2400" dirty="0">
                <a:solidFill>
                  <a:schemeClr val="tx1"/>
                </a:solidFill>
              </a:rPr>
              <a:t>The emic-etic dimension</a:t>
            </a:r>
          </a:p>
          <a:p>
            <a:pPr>
              <a:buFont typeface="Arial" panose="020B0604020202020204" pitchFamily="34" charset="0"/>
              <a:buChar char="•"/>
            </a:pPr>
            <a:r>
              <a:rPr lang="x-none" sz="2400" dirty="0">
                <a:solidFill>
                  <a:schemeClr val="tx1"/>
                </a:solidFill>
              </a:rPr>
              <a:t>The use of “thick” description</a:t>
            </a:r>
          </a:p>
          <a:p>
            <a:pPr>
              <a:buFont typeface="Arial" panose="020B0604020202020204" pitchFamily="34" charset="0"/>
              <a:buChar char="•"/>
            </a:pPr>
            <a:endParaRPr lang="x-none" sz="2400" dirty="0">
              <a:solidFill>
                <a:schemeClr val="tx1"/>
              </a:solidFill>
            </a:endParaRPr>
          </a:p>
        </p:txBody>
      </p:sp>
    </p:spTree>
    <p:extLst>
      <p:ext uri="{BB962C8B-B14F-4D97-AF65-F5344CB8AC3E}">
        <p14:creationId xmlns:p14="http://schemas.microsoft.com/office/powerpoint/2010/main" val="1633710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304330-1AB0-BE4E-BD24-73F7D7D5B5C7}"/>
              </a:ext>
            </a:extLst>
          </p:cNvPr>
          <p:cNvSpPr>
            <a:spLocks noGrp="1"/>
          </p:cNvSpPr>
          <p:nvPr>
            <p:ph type="title"/>
          </p:nvPr>
        </p:nvSpPr>
        <p:spPr>
          <a:xfrm>
            <a:off x="278359" y="764017"/>
            <a:ext cx="11277600" cy="808963"/>
          </a:xfrm>
        </p:spPr>
        <p:txBody>
          <a:bodyPr>
            <a:normAutofit/>
          </a:bodyPr>
          <a:lstStyle/>
          <a:p>
            <a:r>
              <a:rPr lang="en-GB" b="1" dirty="0">
                <a:latin typeface="+mn-lt"/>
              </a:rPr>
              <a:t>Planning issues: access and ethics</a:t>
            </a:r>
            <a:endParaRPr lang="x-none" dirty="0"/>
          </a:p>
        </p:txBody>
      </p:sp>
      <p:sp>
        <p:nvSpPr>
          <p:cNvPr id="3" name="Content Placeholder 2">
            <a:extLst>
              <a:ext uri="{FF2B5EF4-FFF2-40B4-BE49-F238E27FC236}">
                <a16:creationId xmlns="" xmlns:a16="http://schemas.microsoft.com/office/drawing/2014/main" id="{014731A2-187E-2A4E-A4AB-B0601185997E}"/>
              </a:ext>
            </a:extLst>
          </p:cNvPr>
          <p:cNvSpPr>
            <a:spLocks noGrp="1"/>
          </p:cNvSpPr>
          <p:nvPr>
            <p:ph idx="1"/>
          </p:nvPr>
        </p:nvSpPr>
        <p:spPr>
          <a:xfrm>
            <a:off x="427703" y="1932039"/>
            <a:ext cx="11277600" cy="4403992"/>
          </a:xfrm>
        </p:spPr>
        <p:txBody>
          <a:bodyPr>
            <a:normAutofit fontScale="70000" lnSpcReduction="20000"/>
          </a:bodyPr>
          <a:lstStyle/>
          <a:p>
            <a:pPr algn="just"/>
            <a:r>
              <a:rPr lang="en-GB" sz="2600" dirty="0">
                <a:solidFill>
                  <a:schemeClr val="tx1"/>
                </a:solidFill>
              </a:rPr>
              <a:t>Ethnographic research  to be undertaken in an ethical way, with due care and attention to safeguarding the interests of research participants. </a:t>
            </a:r>
          </a:p>
          <a:p>
            <a:pPr algn="just"/>
            <a:r>
              <a:rPr lang="en-GB" sz="2600" dirty="0">
                <a:solidFill>
                  <a:schemeClr val="tx1"/>
                </a:solidFill>
              </a:rPr>
              <a:t>Access into the research setting cannot be considered a ‘one-off’ event. Often access will need to be re-negotiated with the different individuals at different stages of a study (initial contact, entry into different research sites) as the work proceeds over time.</a:t>
            </a:r>
          </a:p>
          <a:p>
            <a:pPr marL="0" indent="0" algn="just">
              <a:buNone/>
            </a:pPr>
            <a:endParaRPr lang="en-GB" sz="2600" dirty="0">
              <a:solidFill>
                <a:schemeClr val="tx1"/>
              </a:solidFill>
            </a:endParaRPr>
          </a:p>
          <a:p>
            <a:pPr algn="just"/>
            <a:r>
              <a:rPr lang="en-GB" sz="2600" dirty="0">
                <a:solidFill>
                  <a:schemeClr val="tx1"/>
                </a:solidFill>
              </a:rPr>
              <a:t>To all ethnographies need prior ethical approval from the research ethics committee which covers the institution in which the study is due to be undertaken. </a:t>
            </a:r>
          </a:p>
          <a:p>
            <a:pPr algn="just"/>
            <a:endParaRPr lang="en-GB" sz="2600" dirty="0">
              <a:solidFill>
                <a:schemeClr val="tx1"/>
              </a:solidFill>
            </a:endParaRPr>
          </a:p>
          <a:p>
            <a:pPr algn="just"/>
            <a:r>
              <a:rPr lang="en-GB" sz="2600" dirty="0">
                <a:solidFill>
                  <a:schemeClr val="tx1"/>
                </a:solidFill>
              </a:rPr>
              <a:t>After ethical approval the responsibility of the ethnographer to ensure it is effectively practiced:</a:t>
            </a:r>
          </a:p>
          <a:p>
            <a:pPr lvl="1" algn="just"/>
            <a:r>
              <a:rPr lang="en-GB" sz="2600" dirty="0">
                <a:solidFill>
                  <a:schemeClr val="tx1"/>
                </a:solidFill>
              </a:rPr>
              <a:t>undertaking informed consent before data collection activities, </a:t>
            </a:r>
          </a:p>
          <a:p>
            <a:pPr lvl="1" algn="just"/>
            <a:r>
              <a:rPr lang="en-GB" sz="2600" dirty="0">
                <a:solidFill>
                  <a:schemeClr val="tx1"/>
                </a:solidFill>
              </a:rPr>
              <a:t>ensuring anonymity of participants,</a:t>
            </a:r>
          </a:p>
          <a:p>
            <a:pPr lvl="1" algn="just"/>
            <a:r>
              <a:rPr lang="en-GB" sz="2600" dirty="0"/>
              <a:t> maintaining confidentiality and privacy of all data gathered.</a:t>
            </a:r>
          </a:p>
          <a:p>
            <a:pPr lvl="1"/>
            <a:endParaRPr lang="en-GB" dirty="0"/>
          </a:p>
          <a:p>
            <a:pPr marL="914400" lvl="2" indent="0" algn="r">
              <a:buNone/>
            </a:pPr>
            <a:r>
              <a:rPr lang="x-none" dirty="0"/>
              <a:t>S. Reeves, J. Peller, J. Goldman, S. Kitto Ethnography in qualitative educational research: AMEE Guide No. 80; Published online: 28 Jun 2013: e1365-e1379  https://doi.org/10.3109/0142159X.2013.804977</a:t>
            </a:r>
          </a:p>
          <a:p>
            <a:endParaRPr lang="x-none" dirty="0"/>
          </a:p>
        </p:txBody>
      </p:sp>
    </p:spTree>
    <p:extLst>
      <p:ext uri="{BB962C8B-B14F-4D97-AF65-F5344CB8AC3E}">
        <p14:creationId xmlns:p14="http://schemas.microsoft.com/office/powerpoint/2010/main" val="1301165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304330-1AB0-BE4E-BD24-73F7D7D5B5C7}"/>
              </a:ext>
            </a:extLst>
          </p:cNvPr>
          <p:cNvSpPr>
            <a:spLocks noGrp="1"/>
          </p:cNvSpPr>
          <p:nvPr>
            <p:ph type="title"/>
          </p:nvPr>
        </p:nvSpPr>
        <p:spPr>
          <a:xfrm>
            <a:off x="838200" y="571603"/>
            <a:ext cx="10515600" cy="972185"/>
          </a:xfrm>
        </p:spPr>
        <p:txBody>
          <a:bodyPr>
            <a:normAutofit/>
          </a:bodyPr>
          <a:lstStyle/>
          <a:p>
            <a:r>
              <a:rPr lang="x-none" b="1" dirty="0">
                <a:solidFill>
                  <a:srgbClr val="0070C0"/>
                </a:solidFill>
                <a:latin typeface="+mn-lt"/>
              </a:rPr>
              <a:t>Selection of sample and settings</a:t>
            </a:r>
          </a:p>
        </p:txBody>
      </p:sp>
      <p:sp>
        <p:nvSpPr>
          <p:cNvPr id="3" name="Content Placeholder 2">
            <a:extLst>
              <a:ext uri="{FF2B5EF4-FFF2-40B4-BE49-F238E27FC236}">
                <a16:creationId xmlns="" xmlns:a16="http://schemas.microsoft.com/office/drawing/2014/main" id="{014731A2-187E-2A4E-A4AB-B0601185997E}"/>
              </a:ext>
            </a:extLst>
          </p:cNvPr>
          <p:cNvSpPr>
            <a:spLocks noGrp="1"/>
          </p:cNvSpPr>
          <p:nvPr>
            <p:ph idx="1"/>
          </p:nvPr>
        </p:nvSpPr>
        <p:spPr>
          <a:xfrm>
            <a:off x="838200" y="2064774"/>
            <a:ext cx="10515600" cy="4112189"/>
          </a:xfrm>
        </p:spPr>
        <p:txBody>
          <a:bodyPr>
            <a:normAutofit fontScale="92500"/>
          </a:bodyPr>
          <a:lstStyle/>
          <a:p>
            <a:r>
              <a:rPr lang="x-none" sz="2400" dirty="0">
                <a:solidFill>
                  <a:schemeClr val="tx1"/>
                </a:solidFill>
              </a:rPr>
              <a:t>The criteria for sampling must be justified in the study and be explicit.</a:t>
            </a:r>
          </a:p>
          <a:p>
            <a:r>
              <a:rPr lang="x-none" sz="2400" dirty="0">
                <a:solidFill>
                  <a:schemeClr val="tx1"/>
                </a:solidFill>
              </a:rPr>
              <a:t>The choosed informants should be suitable and representative of the group under study.</a:t>
            </a:r>
          </a:p>
          <a:p>
            <a:r>
              <a:rPr lang="x-none" sz="2400" dirty="0">
                <a:solidFill>
                  <a:schemeClr val="tx1"/>
                </a:solidFill>
              </a:rPr>
              <a:t>The sampling have be taken from a particular cultural or subcultural group.</a:t>
            </a:r>
          </a:p>
          <a:p>
            <a:r>
              <a:rPr lang="x-none" sz="2400" dirty="0">
                <a:solidFill>
                  <a:schemeClr val="tx1"/>
                </a:solidFill>
              </a:rPr>
              <a:t>Etnographers have to search for idividuals (key informants) within a culture who can give them specific detailed information about culture.</a:t>
            </a:r>
          </a:p>
          <a:p>
            <a:pPr lvl="1"/>
            <a:r>
              <a:rPr lang="x-none" dirty="0">
                <a:solidFill>
                  <a:schemeClr val="tx1"/>
                </a:solidFill>
              </a:rPr>
              <a:t>Key informants hold special and expert knowledge about the history and subculture of a group, about interactions processes in it and cultural rules, rituals and language.</a:t>
            </a:r>
          </a:p>
          <a:p>
            <a:endParaRPr lang="x-none" sz="2400" dirty="0">
              <a:solidFill>
                <a:schemeClr val="tx1"/>
              </a:solidFill>
            </a:endParaRPr>
          </a:p>
          <a:p>
            <a:pPr marL="0" indent="0" algn="r">
              <a:buNone/>
            </a:pPr>
            <a:r>
              <a:rPr lang="x-none" sz="1500" dirty="0">
                <a:solidFill>
                  <a:schemeClr val="tx1"/>
                </a:solidFill>
              </a:rPr>
              <a:t>I.Holloway, K.Galvin Etnography. Qualitative research in Nursing and Healthcare. 4th edition Wiley Blackwell, 2017; p.159-177</a:t>
            </a:r>
          </a:p>
          <a:p>
            <a:pPr marL="0" indent="0" algn="r">
              <a:buNone/>
            </a:pPr>
            <a:r>
              <a:rPr lang="x-none" sz="1500" dirty="0">
                <a:solidFill>
                  <a:schemeClr val="tx1"/>
                </a:solidFill>
              </a:rPr>
              <a:t>K.Gerrish, J.Lathlean Etnography. The researh process in nursing. 7th edition Wiley Blackwell, 2015; p.199-210</a:t>
            </a:r>
          </a:p>
          <a:p>
            <a:endParaRPr lang="x-none" sz="2400" dirty="0">
              <a:solidFill>
                <a:schemeClr val="tx1"/>
              </a:solidFill>
            </a:endParaRPr>
          </a:p>
          <a:p>
            <a:endParaRPr lang="x-none" sz="2400" dirty="0">
              <a:solidFill>
                <a:schemeClr val="tx1"/>
              </a:solidFill>
            </a:endParaRPr>
          </a:p>
          <a:p>
            <a:endParaRPr lang="x-none" sz="2400" dirty="0">
              <a:solidFill>
                <a:schemeClr val="tx1"/>
              </a:solidFill>
            </a:endParaRPr>
          </a:p>
        </p:txBody>
      </p:sp>
    </p:spTree>
    <p:extLst>
      <p:ext uri="{BB962C8B-B14F-4D97-AF65-F5344CB8AC3E}">
        <p14:creationId xmlns:p14="http://schemas.microsoft.com/office/powerpoint/2010/main" val="234697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E977970-3F7A-654D-9004-75D32DA0139F}"/>
              </a:ext>
            </a:extLst>
          </p:cNvPr>
          <p:cNvSpPr>
            <a:spLocks noGrp="1"/>
          </p:cNvSpPr>
          <p:nvPr>
            <p:ph type="ctrTitle"/>
          </p:nvPr>
        </p:nvSpPr>
        <p:spPr/>
        <p:txBody>
          <a:bodyPr/>
          <a:lstStyle/>
          <a:p>
            <a:r>
              <a:rPr lang="en-GB" sz="8000" b="1" dirty="0">
                <a:solidFill>
                  <a:schemeClr val="accent1">
                    <a:lumMod val="75000"/>
                  </a:schemeClr>
                </a:solidFill>
                <a:latin typeface="Calibri" panose="020F0502020204030204" pitchFamily="34" charset="0"/>
                <a:cs typeface="Calibri" panose="020F0502020204030204" pitchFamily="34" charset="0"/>
              </a:rPr>
              <a:t>D</a:t>
            </a:r>
            <a:r>
              <a:rPr lang="x-none" sz="8000" b="1" dirty="0">
                <a:solidFill>
                  <a:schemeClr val="accent1">
                    <a:lumMod val="75000"/>
                  </a:schemeClr>
                </a:solidFill>
                <a:latin typeface="Calibri" panose="020F0502020204030204" pitchFamily="34" charset="0"/>
                <a:cs typeface="Calibri" panose="020F0502020204030204" pitchFamily="34" charset="0"/>
              </a:rPr>
              <a:t>ata collection</a:t>
            </a:r>
            <a:endParaRPr lang="x-none" dirty="0">
              <a:solidFill>
                <a:schemeClr val="accent1">
                  <a:lumMod val="75000"/>
                </a:schemeClr>
              </a:solidFill>
              <a:latin typeface="Calibri" panose="020F0502020204030204" pitchFamily="34" charset="0"/>
              <a:cs typeface="Calibri" panose="020F0502020204030204" pitchFamily="34" charset="0"/>
            </a:endParaRPr>
          </a:p>
        </p:txBody>
      </p:sp>
      <p:sp>
        <p:nvSpPr>
          <p:cNvPr id="5" name="Subtitle 4">
            <a:extLst>
              <a:ext uri="{FF2B5EF4-FFF2-40B4-BE49-F238E27FC236}">
                <a16:creationId xmlns="" xmlns:a16="http://schemas.microsoft.com/office/drawing/2014/main" id="{8BCBF52B-0606-2D40-90E2-25412DAC6D59}"/>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2944649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304330-1AB0-BE4E-BD24-73F7D7D5B5C7}"/>
              </a:ext>
            </a:extLst>
          </p:cNvPr>
          <p:cNvSpPr>
            <a:spLocks noGrp="1"/>
          </p:cNvSpPr>
          <p:nvPr>
            <p:ph type="title"/>
          </p:nvPr>
        </p:nvSpPr>
        <p:spPr>
          <a:xfrm>
            <a:off x="234115" y="681038"/>
            <a:ext cx="11277600" cy="808963"/>
          </a:xfrm>
        </p:spPr>
        <p:txBody>
          <a:bodyPr/>
          <a:lstStyle/>
          <a:p>
            <a:r>
              <a:rPr lang="en-GB" b="1" dirty="0">
                <a:latin typeface="+mn-lt"/>
              </a:rPr>
              <a:t>D</a:t>
            </a:r>
            <a:r>
              <a:rPr lang="x-none" b="1" dirty="0">
                <a:latin typeface="+mn-lt"/>
              </a:rPr>
              <a:t>ata collection</a:t>
            </a:r>
          </a:p>
        </p:txBody>
      </p:sp>
      <p:sp>
        <p:nvSpPr>
          <p:cNvPr id="3" name="Content Placeholder 2">
            <a:extLst>
              <a:ext uri="{FF2B5EF4-FFF2-40B4-BE49-F238E27FC236}">
                <a16:creationId xmlns="" xmlns:a16="http://schemas.microsoft.com/office/drawing/2014/main" id="{014731A2-187E-2A4E-A4AB-B0601185997E}"/>
              </a:ext>
            </a:extLst>
          </p:cNvPr>
          <p:cNvSpPr>
            <a:spLocks noGrp="1"/>
          </p:cNvSpPr>
          <p:nvPr>
            <p:ph idx="1"/>
          </p:nvPr>
        </p:nvSpPr>
        <p:spPr>
          <a:xfrm>
            <a:off x="838200" y="2331719"/>
            <a:ext cx="10515600" cy="3845243"/>
          </a:xfrm>
        </p:spPr>
        <p:txBody>
          <a:bodyPr>
            <a:normAutofit/>
          </a:bodyPr>
          <a:lstStyle/>
          <a:p>
            <a:r>
              <a:rPr lang="en-GB" sz="2400" dirty="0">
                <a:solidFill>
                  <a:schemeClr val="tx1"/>
                </a:solidFill>
              </a:rPr>
              <a:t>D</a:t>
            </a:r>
            <a:r>
              <a:rPr lang="x-none" sz="2400" dirty="0">
                <a:solidFill>
                  <a:schemeClr val="tx1"/>
                </a:solidFill>
              </a:rPr>
              <a:t>ata collection through observation and interviews </a:t>
            </a:r>
            <a:r>
              <a:rPr lang="en-GB" sz="2400" dirty="0">
                <a:solidFill>
                  <a:schemeClr val="tx1"/>
                </a:solidFill>
              </a:rPr>
              <a:t> </a:t>
            </a:r>
          </a:p>
          <a:p>
            <a:pPr lvl="1"/>
            <a:r>
              <a:rPr lang="en-GB" sz="2400" dirty="0">
                <a:solidFill>
                  <a:schemeClr val="tx1"/>
                </a:solidFill>
              </a:rPr>
              <a:t>Participant observation</a:t>
            </a:r>
          </a:p>
          <a:p>
            <a:pPr lvl="1"/>
            <a:r>
              <a:rPr lang="en-GB" sz="2400" dirty="0">
                <a:solidFill>
                  <a:schemeClr val="tx1"/>
                </a:solidFill>
              </a:rPr>
              <a:t>The ethnographic interviews</a:t>
            </a:r>
          </a:p>
          <a:p>
            <a:pPr lvl="1"/>
            <a:r>
              <a:rPr lang="en-GB" sz="2400" dirty="0">
                <a:solidFill>
                  <a:schemeClr val="tx1"/>
                </a:solidFill>
              </a:rPr>
              <a:t>Documentary data</a:t>
            </a:r>
          </a:p>
          <a:p>
            <a:endParaRPr lang="en-GB" sz="2400" dirty="0">
              <a:solidFill>
                <a:schemeClr val="tx1"/>
              </a:solidFill>
            </a:endParaRPr>
          </a:p>
          <a:p>
            <a:endParaRPr lang="x-none" sz="2400" dirty="0">
              <a:solidFill>
                <a:schemeClr val="tx1"/>
              </a:solidFill>
            </a:endParaRPr>
          </a:p>
        </p:txBody>
      </p:sp>
    </p:spTree>
    <p:extLst>
      <p:ext uri="{BB962C8B-B14F-4D97-AF65-F5344CB8AC3E}">
        <p14:creationId xmlns:p14="http://schemas.microsoft.com/office/powerpoint/2010/main" val="4275639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28ADAA-6AA5-0644-B404-1AC7A8800438}"/>
              </a:ext>
            </a:extLst>
          </p:cNvPr>
          <p:cNvSpPr>
            <a:spLocks noGrp="1"/>
          </p:cNvSpPr>
          <p:nvPr>
            <p:ph type="title"/>
          </p:nvPr>
        </p:nvSpPr>
        <p:spPr>
          <a:xfrm>
            <a:off x="537209" y="571603"/>
            <a:ext cx="10816590" cy="960755"/>
          </a:xfrm>
        </p:spPr>
        <p:txBody>
          <a:bodyPr/>
          <a:lstStyle/>
          <a:p>
            <a:r>
              <a:rPr lang="en-GB" b="1" dirty="0">
                <a:solidFill>
                  <a:srgbClr val="0070C0"/>
                </a:solidFill>
                <a:latin typeface="+mn-lt"/>
              </a:rPr>
              <a:t>Participant observation</a:t>
            </a:r>
            <a:endParaRPr lang="x-none" b="1" dirty="0">
              <a:solidFill>
                <a:srgbClr val="0070C0"/>
              </a:solidFill>
              <a:latin typeface="+mn-lt"/>
            </a:endParaRPr>
          </a:p>
        </p:txBody>
      </p:sp>
      <p:sp>
        <p:nvSpPr>
          <p:cNvPr id="3" name="Content Placeholder 2">
            <a:extLst>
              <a:ext uri="{FF2B5EF4-FFF2-40B4-BE49-F238E27FC236}">
                <a16:creationId xmlns="" xmlns:a16="http://schemas.microsoft.com/office/drawing/2014/main" id="{C664E713-C8F2-694C-89AB-5CCFBB60F98A}"/>
              </a:ext>
            </a:extLst>
          </p:cNvPr>
          <p:cNvSpPr>
            <a:spLocks noGrp="1"/>
          </p:cNvSpPr>
          <p:nvPr>
            <p:ph idx="1"/>
          </p:nvPr>
        </p:nvSpPr>
        <p:spPr>
          <a:xfrm>
            <a:off x="537210" y="2067339"/>
            <a:ext cx="10816589" cy="3880872"/>
          </a:xfrm>
        </p:spPr>
        <p:txBody>
          <a:bodyPr>
            <a:normAutofit/>
          </a:bodyPr>
          <a:lstStyle/>
          <a:p>
            <a:pPr>
              <a:buFont typeface="Arial" panose="020B0604020202020204" pitchFamily="34" charset="0"/>
              <a:buChar char="•"/>
            </a:pPr>
            <a:r>
              <a:rPr lang="en-GB" dirty="0">
                <a:solidFill>
                  <a:schemeClr val="tx1"/>
                </a:solidFill>
              </a:rPr>
              <a:t>Researches are immersed in the setting and become familiar with it. </a:t>
            </a:r>
          </a:p>
          <a:p>
            <a:pPr>
              <a:buFont typeface="Arial" panose="020B0604020202020204" pitchFamily="34" charset="0"/>
              <a:buChar char="•"/>
            </a:pPr>
            <a:r>
              <a:rPr lang="en-GB" dirty="0">
                <a:solidFill>
                  <a:schemeClr val="tx1"/>
                </a:solidFill>
              </a:rPr>
              <a:t>Prolonged observation produced more in-depth knowledge of culture.</a:t>
            </a:r>
          </a:p>
          <a:p>
            <a:pPr>
              <a:buFont typeface="Arial" panose="020B0604020202020204" pitchFamily="34" charset="0"/>
              <a:buChar char="•"/>
            </a:pPr>
            <a:r>
              <a:rPr lang="en-GB" dirty="0">
                <a:solidFill>
                  <a:schemeClr val="tx1"/>
                </a:solidFill>
              </a:rPr>
              <a:t>Researchers need to attempt to put aside their assumptions, come to the setting as 'cultural strangers' and keep an open mind in seeking the emic perspective (insider view) perspective of the inhabitant of the world they study.</a:t>
            </a:r>
          </a:p>
          <a:p>
            <a:pPr>
              <a:buFont typeface="Arial" panose="020B0604020202020204" pitchFamily="34" charset="0"/>
              <a:buChar char="•"/>
            </a:pPr>
            <a:r>
              <a:rPr lang="en-GB" dirty="0">
                <a:solidFill>
                  <a:schemeClr val="tx1"/>
                </a:solidFill>
              </a:rPr>
              <a:t>Observation might be become starting points for in-depth interviews</a:t>
            </a:r>
          </a:p>
        </p:txBody>
      </p:sp>
    </p:spTree>
    <p:extLst>
      <p:ext uri="{BB962C8B-B14F-4D97-AF65-F5344CB8AC3E}">
        <p14:creationId xmlns:p14="http://schemas.microsoft.com/office/powerpoint/2010/main" val="979282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28ADAA-6AA5-0644-B404-1AC7A8800438}"/>
              </a:ext>
            </a:extLst>
          </p:cNvPr>
          <p:cNvSpPr>
            <a:spLocks noGrp="1"/>
          </p:cNvSpPr>
          <p:nvPr>
            <p:ph type="title"/>
          </p:nvPr>
        </p:nvSpPr>
        <p:spPr>
          <a:xfrm>
            <a:off x="537210" y="546074"/>
            <a:ext cx="11469260" cy="960755"/>
          </a:xfrm>
        </p:spPr>
        <p:txBody>
          <a:bodyPr>
            <a:normAutofit fontScale="90000"/>
          </a:bodyPr>
          <a:lstStyle/>
          <a:p>
            <a:r>
              <a:rPr lang="en-GB" b="1" dirty="0">
                <a:latin typeface="+mn-lt"/>
              </a:rPr>
              <a:t>Participant observation: typology of researchers role</a:t>
            </a:r>
            <a:endParaRPr lang="x-none" b="1" dirty="0">
              <a:latin typeface="+mn-lt"/>
            </a:endParaRPr>
          </a:p>
        </p:txBody>
      </p:sp>
      <p:sp>
        <p:nvSpPr>
          <p:cNvPr id="3" name="Content Placeholder 2">
            <a:extLst>
              <a:ext uri="{FF2B5EF4-FFF2-40B4-BE49-F238E27FC236}">
                <a16:creationId xmlns="" xmlns:a16="http://schemas.microsoft.com/office/drawing/2014/main" id="{C664E713-C8F2-694C-89AB-5CCFBB60F98A}"/>
              </a:ext>
            </a:extLst>
          </p:cNvPr>
          <p:cNvSpPr>
            <a:spLocks noGrp="1"/>
          </p:cNvSpPr>
          <p:nvPr>
            <p:ph idx="1"/>
          </p:nvPr>
        </p:nvSpPr>
        <p:spPr>
          <a:xfrm>
            <a:off x="537210" y="2020529"/>
            <a:ext cx="10816589" cy="3927682"/>
          </a:xfrm>
        </p:spPr>
        <p:txBody>
          <a:bodyPr>
            <a:normAutofit/>
          </a:bodyPr>
          <a:lstStyle/>
          <a:p>
            <a:pPr marL="0" indent="0">
              <a:buNone/>
            </a:pPr>
            <a:r>
              <a:rPr lang="en-GB" sz="2400" dirty="0">
                <a:solidFill>
                  <a:schemeClr val="tx1"/>
                </a:solidFill>
              </a:rPr>
              <a:t>Typology of researchers role:</a:t>
            </a:r>
          </a:p>
          <a:p>
            <a:r>
              <a:rPr lang="en-GB" sz="2400" dirty="0">
                <a:solidFill>
                  <a:schemeClr val="tx1"/>
                </a:solidFill>
              </a:rPr>
              <a:t>An ethnographer begins to act and act as an insider through participation, but always has a sense of objectivity to the observation involved, which allows a person to separate from the group under study.</a:t>
            </a:r>
          </a:p>
          <a:p>
            <a:endParaRPr lang="en-GB" sz="2400" dirty="0">
              <a:solidFill>
                <a:schemeClr val="tx1"/>
              </a:solidFill>
            </a:endParaRPr>
          </a:p>
          <a:p>
            <a:endParaRPr lang="en-GB" sz="2400" dirty="0">
              <a:solidFill>
                <a:schemeClr val="tx1"/>
              </a:solidFill>
            </a:endParaRPr>
          </a:p>
        </p:txBody>
      </p:sp>
      <p:pic>
        <p:nvPicPr>
          <p:cNvPr id="2050" name="Picture 2" descr="Figure">
            <a:extLst>
              <a:ext uri="{FF2B5EF4-FFF2-40B4-BE49-F238E27FC236}">
                <a16:creationId xmlns="" xmlns:a16="http://schemas.microsoft.com/office/drawing/2014/main" id="{53F4F6F8-091B-2A41-8CD2-B3EFA0D71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765" y="4019416"/>
            <a:ext cx="8332303" cy="11478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11A65692-BE4A-8945-B2A3-14411A504C2D}"/>
              </a:ext>
            </a:extLst>
          </p:cNvPr>
          <p:cNvSpPr/>
          <p:nvPr/>
        </p:nvSpPr>
        <p:spPr>
          <a:xfrm>
            <a:off x="353962" y="5535030"/>
            <a:ext cx="10999838" cy="984885"/>
          </a:xfrm>
          <a:prstGeom prst="rect">
            <a:avLst/>
          </a:prstGeom>
        </p:spPr>
        <p:txBody>
          <a:bodyPr wrap="square">
            <a:spAutoFit/>
          </a:bodyPr>
          <a:lstStyle/>
          <a:p>
            <a:pPr algn="r"/>
            <a:r>
              <a:rPr lang="en-GB" sz="1400" dirty="0"/>
              <a:t>Gold's typology of research roles</a:t>
            </a:r>
          </a:p>
          <a:p>
            <a:pPr lvl="2"/>
            <a:r>
              <a:rPr lang="x-none" sz="1400" dirty="0"/>
              <a:t>S. Reeves, J. Peller, J. Goldman, S. Kitto Ethnography in qualitative educational research: AMEE Guide No. 80; Published online: 28 Jun 2013: e1365-e1379  https://doi.org/10.3109/0142159X.2013.804977</a:t>
            </a:r>
          </a:p>
          <a:p>
            <a:pPr algn="r"/>
            <a:r>
              <a:rPr lang="en-GB" sz="1600" dirty="0"/>
              <a:t> </a:t>
            </a:r>
            <a:endParaRPr lang="x-none" sz="1600" dirty="0"/>
          </a:p>
        </p:txBody>
      </p:sp>
    </p:spTree>
    <p:extLst>
      <p:ext uri="{BB962C8B-B14F-4D97-AF65-F5344CB8AC3E}">
        <p14:creationId xmlns:p14="http://schemas.microsoft.com/office/powerpoint/2010/main" val="333754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8BA93C-7970-BA45-A900-73AB4F029F77}"/>
              </a:ext>
            </a:extLst>
          </p:cNvPr>
          <p:cNvSpPr>
            <a:spLocks noGrp="1"/>
          </p:cNvSpPr>
          <p:nvPr>
            <p:ph type="title"/>
          </p:nvPr>
        </p:nvSpPr>
        <p:spPr>
          <a:xfrm>
            <a:off x="263611" y="970494"/>
            <a:ext cx="11277600" cy="592835"/>
          </a:xfrm>
        </p:spPr>
        <p:txBody>
          <a:bodyPr>
            <a:normAutofit fontScale="90000"/>
          </a:bodyPr>
          <a:lstStyle/>
          <a:p>
            <a:r>
              <a:rPr lang="en-GB" sz="4000" b="1" dirty="0">
                <a:latin typeface="+mn-lt"/>
              </a:rPr>
              <a:t>Observational dimensions and their descriptions</a:t>
            </a:r>
            <a:endParaRPr lang="x-none" sz="4000" b="1" dirty="0">
              <a:latin typeface="+mn-lt"/>
            </a:endParaRPr>
          </a:p>
        </p:txBody>
      </p:sp>
      <p:sp>
        <p:nvSpPr>
          <p:cNvPr id="3" name="Content Placeholder 2">
            <a:extLst>
              <a:ext uri="{FF2B5EF4-FFF2-40B4-BE49-F238E27FC236}">
                <a16:creationId xmlns="" xmlns:a16="http://schemas.microsoft.com/office/drawing/2014/main" id="{CCEA9AF4-3753-3F4A-8FE8-216962C79AE0}"/>
              </a:ext>
            </a:extLst>
          </p:cNvPr>
          <p:cNvSpPr>
            <a:spLocks noGrp="1"/>
          </p:cNvSpPr>
          <p:nvPr>
            <p:ph idx="1"/>
          </p:nvPr>
        </p:nvSpPr>
        <p:spPr>
          <a:xfrm>
            <a:off x="1302026" y="1991032"/>
            <a:ext cx="6437243" cy="3692942"/>
          </a:xfrm>
        </p:spPr>
        <p:txBody>
          <a:bodyPr>
            <a:noAutofit/>
          </a:bodyPr>
          <a:lstStyle/>
          <a:p>
            <a:pPr marL="0" indent="0">
              <a:buNone/>
            </a:pPr>
            <a:r>
              <a:rPr lang="en-GB" sz="1800" b="1" dirty="0">
                <a:solidFill>
                  <a:schemeClr val="tx1"/>
                </a:solidFill>
              </a:rPr>
              <a:t>Space</a:t>
            </a:r>
            <a:r>
              <a:rPr lang="en-GB" sz="1800" dirty="0">
                <a:solidFill>
                  <a:schemeClr val="tx1"/>
                </a:solidFill>
              </a:rPr>
              <a:t>—Physical layout of the place(s)</a:t>
            </a:r>
          </a:p>
          <a:p>
            <a:pPr marL="0" indent="0">
              <a:buNone/>
            </a:pPr>
            <a:r>
              <a:rPr lang="en-GB" sz="1800" b="1" dirty="0">
                <a:solidFill>
                  <a:schemeClr val="tx1"/>
                </a:solidFill>
              </a:rPr>
              <a:t>Actor</a:t>
            </a:r>
            <a:r>
              <a:rPr lang="en-GB" sz="1800" dirty="0">
                <a:solidFill>
                  <a:schemeClr val="tx1"/>
                </a:solidFill>
              </a:rPr>
              <a:t>—Range of people involved</a:t>
            </a:r>
          </a:p>
          <a:p>
            <a:pPr marL="0" indent="0">
              <a:buNone/>
            </a:pPr>
            <a:r>
              <a:rPr lang="en-GB" sz="1800" b="1" dirty="0">
                <a:solidFill>
                  <a:schemeClr val="tx1"/>
                </a:solidFill>
              </a:rPr>
              <a:t>Activity</a:t>
            </a:r>
            <a:r>
              <a:rPr lang="en-GB" sz="1800" dirty="0">
                <a:solidFill>
                  <a:schemeClr val="tx1"/>
                </a:solidFill>
              </a:rPr>
              <a:t>—A set of related activities that occur</a:t>
            </a:r>
          </a:p>
          <a:p>
            <a:pPr marL="0" indent="0">
              <a:buNone/>
            </a:pPr>
            <a:r>
              <a:rPr lang="en-GB" sz="1800" b="1" dirty="0">
                <a:solidFill>
                  <a:schemeClr val="tx1"/>
                </a:solidFill>
              </a:rPr>
              <a:t>Object</a:t>
            </a:r>
            <a:r>
              <a:rPr lang="en-GB" sz="1800" dirty="0">
                <a:solidFill>
                  <a:schemeClr val="tx1"/>
                </a:solidFill>
              </a:rPr>
              <a:t>—The physical things that are present</a:t>
            </a:r>
          </a:p>
          <a:p>
            <a:pPr marL="0" indent="0">
              <a:buNone/>
            </a:pPr>
            <a:r>
              <a:rPr lang="en-GB" sz="1800" b="1" dirty="0">
                <a:solidFill>
                  <a:schemeClr val="tx1"/>
                </a:solidFill>
              </a:rPr>
              <a:t>Act</a:t>
            </a:r>
            <a:r>
              <a:rPr lang="en-GB" sz="1800" dirty="0">
                <a:solidFill>
                  <a:schemeClr val="tx1"/>
                </a:solidFill>
              </a:rPr>
              <a:t>—Single actions people undertake</a:t>
            </a:r>
          </a:p>
          <a:p>
            <a:pPr marL="0" indent="0">
              <a:buNone/>
            </a:pPr>
            <a:r>
              <a:rPr lang="en-GB" sz="1800" b="1" dirty="0">
                <a:solidFill>
                  <a:schemeClr val="tx1"/>
                </a:solidFill>
              </a:rPr>
              <a:t>Event</a:t>
            </a:r>
            <a:r>
              <a:rPr lang="en-GB" sz="1800" dirty="0">
                <a:solidFill>
                  <a:schemeClr val="tx1"/>
                </a:solidFill>
              </a:rPr>
              <a:t>—Activities that people carry out</a:t>
            </a:r>
          </a:p>
          <a:p>
            <a:pPr marL="0" indent="0">
              <a:buNone/>
            </a:pPr>
            <a:r>
              <a:rPr lang="en-GB" sz="1800" b="1" dirty="0">
                <a:solidFill>
                  <a:schemeClr val="tx1"/>
                </a:solidFill>
              </a:rPr>
              <a:t>Time</a:t>
            </a:r>
            <a:r>
              <a:rPr lang="en-GB" sz="1800" dirty="0">
                <a:solidFill>
                  <a:schemeClr val="tx1"/>
                </a:solidFill>
              </a:rPr>
              <a:t>—The sequencing of events that occur</a:t>
            </a:r>
          </a:p>
          <a:p>
            <a:pPr marL="0" indent="0">
              <a:buNone/>
            </a:pPr>
            <a:r>
              <a:rPr lang="en-GB" sz="1800" b="1" dirty="0">
                <a:solidFill>
                  <a:schemeClr val="tx1"/>
                </a:solidFill>
              </a:rPr>
              <a:t>Goal</a:t>
            </a:r>
            <a:r>
              <a:rPr lang="en-GB" sz="1800" dirty="0">
                <a:solidFill>
                  <a:schemeClr val="tx1"/>
                </a:solidFill>
              </a:rPr>
              <a:t>—Things that people are trying to accomplish</a:t>
            </a:r>
          </a:p>
          <a:p>
            <a:pPr marL="0" indent="0">
              <a:buNone/>
            </a:pPr>
            <a:r>
              <a:rPr lang="en-GB" sz="1800" b="1" dirty="0">
                <a:solidFill>
                  <a:schemeClr val="tx1"/>
                </a:solidFill>
              </a:rPr>
              <a:t>Feeling</a:t>
            </a:r>
            <a:r>
              <a:rPr lang="en-GB" sz="1800" dirty="0">
                <a:solidFill>
                  <a:schemeClr val="tx1"/>
                </a:solidFill>
              </a:rPr>
              <a:t>—Emotions felt and expressed</a:t>
            </a:r>
          </a:p>
          <a:p>
            <a:endParaRPr lang="x-none" sz="1800" dirty="0">
              <a:solidFill>
                <a:schemeClr val="tx1"/>
              </a:solidFill>
            </a:endParaRPr>
          </a:p>
        </p:txBody>
      </p:sp>
      <p:sp>
        <p:nvSpPr>
          <p:cNvPr id="5" name="TextBox 4">
            <a:extLst>
              <a:ext uri="{FF2B5EF4-FFF2-40B4-BE49-F238E27FC236}">
                <a16:creationId xmlns="" xmlns:a16="http://schemas.microsoft.com/office/drawing/2014/main" id="{F07DA45A-130B-1E4E-B563-35A189BF7A4A}"/>
              </a:ext>
            </a:extLst>
          </p:cNvPr>
          <p:cNvSpPr txBox="1"/>
          <p:nvPr/>
        </p:nvSpPr>
        <p:spPr>
          <a:xfrm>
            <a:off x="2319129" y="5751443"/>
            <a:ext cx="9501809" cy="738664"/>
          </a:xfrm>
          <a:prstGeom prst="rect">
            <a:avLst/>
          </a:prstGeom>
          <a:noFill/>
        </p:spPr>
        <p:txBody>
          <a:bodyPr wrap="square">
            <a:spAutoFit/>
          </a:bodyPr>
          <a:lstStyle/>
          <a:p>
            <a:r>
              <a:rPr lang="en-GB" sz="1400" dirty="0"/>
              <a:t>S. Reeves, A. </a:t>
            </a:r>
            <a:r>
              <a:rPr lang="en-GB" sz="1400" dirty="0" err="1"/>
              <a:t>Kuper</a:t>
            </a:r>
            <a:r>
              <a:rPr lang="en-GB" sz="1400" dirty="0"/>
              <a:t>, B. D. Hodges QUALITATIVE RESEARCH Qualitative research methodologies: ethnography; BMJ 30 AUGUST,  2008 (337):512-514</a:t>
            </a:r>
            <a:endParaRPr lang="x-none" sz="1400" dirty="0"/>
          </a:p>
          <a:p>
            <a:r>
              <a:rPr lang="x-none" sz="1400" dirty="0"/>
              <a:t>K.Gerrish, J.Lathlean Etnography. The researh process in nursing. 7th edition Wiley Blackwell, 2015; p.199-210</a:t>
            </a:r>
          </a:p>
        </p:txBody>
      </p:sp>
    </p:spTree>
    <p:extLst>
      <p:ext uri="{BB962C8B-B14F-4D97-AF65-F5344CB8AC3E}">
        <p14:creationId xmlns:p14="http://schemas.microsoft.com/office/powerpoint/2010/main" val="805174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D4B901-5CD6-4B47-B88F-C1A96C11AC33}"/>
              </a:ext>
            </a:extLst>
          </p:cNvPr>
          <p:cNvSpPr>
            <a:spLocks noGrp="1"/>
          </p:cNvSpPr>
          <p:nvPr>
            <p:ph type="title"/>
          </p:nvPr>
        </p:nvSpPr>
        <p:spPr>
          <a:xfrm>
            <a:off x="263611" y="720122"/>
            <a:ext cx="11277600" cy="808963"/>
          </a:xfrm>
        </p:spPr>
        <p:txBody>
          <a:bodyPr>
            <a:normAutofit/>
          </a:bodyPr>
          <a:lstStyle/>
          <a:p>
            <a:r>
              <a:rPr lang="en" sz="4000" b="1" dirty="0">
                <a:latin typeface="+mn-lt"/>
              </a:rPr>
              <a:t>Activity: What is Ethnography?</a:t>
            </a:r>
            <a:endParaRPr lang="x-none" sz="4000" b="1" dirty="0">
              <a:latin typeface="+mn-lt"/>
            </a:endParaRPr>
          </a:p>
        </p:txBody>
      </p:sp>
      <p:sp>
        <p:nvSpPr>
          <p:cNvPr id="3" name="Content Placeholder 2">
            <a:extLst>
              <a:ext uri="{FF2B5EF4-FFF2-40B4-BE49-F238E27FC236}">
                <a16:creationId xmlns="" xmlns:a16="http://schemas.microsoft.com/office/drawing/2014/main" id="{F6B41491-08C7-9C4C-826A-254814F4D2C2}"/>
              </a:ext>
            </a:extLst>
          </p:cNvPr>
          <p:cNvSpPr>
            <a:spLocks noGrp="1"/>
          </p:cNvSpPr>
          <p:nvPr>
            <p:ph idx="1"/>
          </p:nvPr>
        </p:nvSpPr>
        <p:spPr>
          <a:xfrm>
            <a:off x="263611" y="2286000"/>
            <a:ext cx="11277600" cy="3583094"/>
          </a:xfrm>
        </p:spPr>
        <p:txBody>
          <a:bodyPr>
            <a:normAutofit/>
          </a:bodyPr>
          <a:lstStyle/>
          <a:p>
            <a:pPr marL="365125" indent="-365125">
              <a:lnSpc>
                <a:spcPct val="150000"/>
              </a:lnSpc>
              <a:spcBef>
                <a:spcPts val="0"/>
              </a:spcBef>
            </a:pPr>
            <a:r>
              <a:rPr lang="en-GB" dirty="0">
                <a:solidFill>
                  <a:schemeClr val="tx1"/>
                </a:solidFill>
                <a:ea typeface="Times"/>
                <a:cs typeface="Times"/>
                <a:sym typeface="Times"/>
              </a:rPr>
              <a:t>In groups of </a:t>
            </a:r>
            <a:r>
              <a:rPr lang="ru-RU" dirty="0">
                <a:solidFill>
                  <a:schemeClr val="tx1"/>
                </a:solidFill>
                <a:ea typeface="Times"/>
                <a:cs typeface="Times"/>
                <a:sym typeface="Times"/>
              </a:rPr>
              <a:t>3</a:t>
            </a:r>
            <a:r>
              <a:rPr lang="en-GB" dirty="0">
                <a:solidFill>
                  <a:schemeClr val="tx1"/>
                </a:solidFill>
                <a:ea typeface="Times"/>
                <a:cs typeface="Times"/>
                <a:sym typeface="Times"/>
              </a:rPr>
              <a:t> or </a:t>
            </a:r>
            <a:r>
              <a:rPr lang="ru-RU" dirty="0">
                <a:solidFill>
                  <a:schemeClr val="tx1"/>
                </a:solidFill>
                <a:ea typeface="Times"/>
                <a:cs typeface="Times"/>
                <a:sym typeface="Times"/>
              </a:rPr>
              <a:t>4</a:t>
            </a:r>
            <a:r>
              <a:rPr lang="en-GB" dirty="0">
                <a:solidFill>
                  <a:schemeClr val="tx1"/>
                </a:solidFill>
                <a:ea typeface="Times"/>
                <a:cs typeface="Times"/>
                <a:sym typeface="Times"/>
              </a:rPr>
              <a:t> students brainstorm thinking about:</a:t>
            </a:r>
          </a:p>
          <a:p>
            <a:pPr marL="914400" lvl="1" indent="-381000">
              <a:lnSpc>
                <a:spcPct val="150000"/>
              </a:lnSpc>
              <a:spcBef>
                <a:spcPts val="1600"/>
              </a:spcBef>
              <a:buSzPts val="2400"/>
              <a:buFont typeface="Times"/>
              <a:buChar char="●"/>
            </a:pPr>
            <a:r>
              <a:rPr lang="en-GB" sz="2000" dirty="0">
                <a:solidFill>
                  <a:schemeClr val="tx1"/>
                </a:solidFill>
                <a:ea typeface="Times"/>
                <a:cs typeface="Times"/>
                <a:sym typeface="Times"/>
              </a:rPr>
              <a:t>What is ethnography?</a:t>
            </a:r>
          </a:p>
          <a:p>
            <a:pPr marL="914400" lvl="1" indent="-381000">
              <a:lnSpc>
                <a:spcPct val="150000"/>
              </a:lnSpc>
              <a:spcBef>
                <a:spcPts val="0"/>
              </a:spcBef>
              <a:buSzPts val="2400"/>
              <a:buFont typeface="Times"/>
              <a:buChar char="●"/>
            </a:pPr>
            <a:r>
              <a:rPr lang="en-GB" sz="2000" dirty="0">
                <a:solidFill>
                  <a:schemeClr val="tx1"/>
                </a:solidFill>
                <a:ea typeface="Times"/>
                <a:cs typeface="Times"/>
                <a:sym typeface="Times"/>
              </a:rPr>
              <a:t>Why and how do we use it?</a:t>
            </a:r>
          </a:p>
          <a:p>
            <a:endParaRPr lang="x-none" dirty="0">
              <a:solidFill>
                <a:schemeClr val="tx1"/>
              </a:solidFill>
            </a:endParaRPr>
          </a:p>
        </p:txBody>
      </p:sp>
    </p:spTree>
    <p:extLst>
      <p:ext uri="{BB962C8B-B14F-4D97-AF65-F5344CB8AC3E}">
        <p14:creationId xmlns:p14="http://schemas.microsoft.com/office/powerpoint/2010/main" val="4082246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4BCE2A-591A-2648-B889-E5610024DBAB}"/>
              </a:ext>
            </a:extLst>
          </p:cNvPr>
          <p:cNvSpPr>
            <a:spLocks noGrp="1"/>
          </p:cNvSpPr>
          <p:nvPr>
            <p:ph type="title"/>
          </p:nvPr>
        </p:nvSpPr>
        <p:spPr>
          <a:xfrm>
            <a:off x="661220" y="681037"/>
            <a:ext cx="10515600" cy="766445"/>
          </a:xfrm>
        </p:spPr>
        <p:txBody>
          <a:bodyPr/>
          <a:lstStyle/>
          <a:p>
            <a:r>
              <a:rPr lang="en-GB" b="1" dirty="0">
                <a:solidFill>
                  <a:srgbClr val="0070C0"/>
                </a:solidFill>
                <a:latin typeface="+mn-lt"/>
              </a:rPr>
              <a:t>The ethnographic interviews</a:t>
            </a:r>
            <a:endParaRPr lang="x-none" dirty="0">
              <a:solidFill>
                <a:srgbClr val="0070C0"/>
              </a:solidFill>
              <a:latin typeface="+mn-lt"/>
            </a:endParaRPr>
          </a:p>
        </p:txBody>
      </p:sp>
      <p:sp>
        <p:nvSpPr>
          <p:cNvPr id="3" name="Content Placeholder 2">
            <a:extLst>
              <a:ext uri="{FF2B5EF4-FFF2-40B4-BE49-F238E27FC236}">
                <a16:creationId xmlns="" xmlns:a16="http://schemas.microsoft.com/office/drawing/2014/main" id="{AEB46CA8-5BD6-984C-B352-5B3D79DF209D}"/>
              </a:ext>
            </a:extLst>
          </p:cNvPr>
          <p:cNvSpPr>
            <a:spLocks noGrp="1"/>
          </p:cNvSpPr>
          <p:nvPr>
            <p:ph idx="1"/>
          </p:nvPr>
        </p:nvSpPr>
        <p:spPr>
          <a:xfrm>
            <a:off x="838200" y="1976283"/>
            <a:ext cx="10515600" cy="4200679"/>
          </a:xfrm>
        </p:spPr>
        <p:txBody>
          <a:bodyPr>
            <a:normAutofit fontScale="92500" lnSpcReduction="20000"/>
          </a:bodyPr>
          <a:lstStyle/>
          <a:p>
            <a:r>
              <a:rPr lang="en-GB" sz="2400" dirty="0">
                <a:solidFill>
                  <a:schemeClr val="tx1"/>
                </a:solidFill>
              </a:rPr>
              <a:t>This method of interviewing “does not use fixed questions, but aims to engage the interviewee in conversation to elicit their understandings and interpretations” (Liamputtong &amp; Ezzy 2005, p.332). </a:t>
            </a:r>
          </a:p>
          <a:p>
            <a:pPr marL="914400" lvl="2" indent="0">
              <a:buNone/>
            </a:pPr>
            <a:r>
              <a:rPr lang="x-none" sz="1400" dirty="0">
                <a:solidFill>
                  <a:schemeClr val="tx1"/>
                </a:solidFill>
              </a:rPr>
              <a:t>S. Reeves, J. Peller, J. Goldman, S. Kitto Ethnography in qualitative educational research: AMEE Guide No. 80; Published online: 28 Jun 2013: e1365-e1379  https://doi.org/10.3109/0142159X.2013.804977</a:t>
            </a:r>
          </a:p>
          <a:p>
            <a:endParaRPr lang="en-GB" sz="2400" dirty="0">
              <a:solidFill>
                <a:schemeClr val="tx1"/>
              </a:solidFill>
            </a:endParaRPr>
          </a:p>
          <a:p>
            <a:r>
              <a:rPr lang="en-GB" sz="2400" dirty="0">
                <a:solidFill>
                  <a:schemeClr val="tx1"/>
                </a:solidFill>
              </a:rPr>
              <a:t>These interviews engaging the participant to converse about a particular topic or discussion relevant to the research questions or topic being explored. </a:t>
            </a:r>
          </a:p>
          <a:p>
            <a:pPr marL="0" indent="0">
              <a:buNone/>
            </a:pPr>
            <a:endParaRPr lang="en-GB" sz="2400" dirty="0">
              <a:solidFill>
                <a:schemeClr val="tx1"/>
              </a:solidFill>
            </a:endParaRPr>
          </a:p>
          <a:p>
            <a:r>
              <a:rPr lang="en-GB" sz="2400" dirty="0">
                <a:solidFill>
                  <a:schemeClr val="tx1"/>
                </a:solidFill>
              </a:rPr>
              <a:t>The  interviews are complimentary to participant observation and provide insight into articulating and explaining social everyday life.</a:t>
            </a:r>
          </a:p>
          <a:p>
            <a:pPr marL="0" indent="0">
              <a:buNone/>
            </a:pPr>
            <a:endParaRPr lang="en-GB" sz="2400" dirty="0">
              <a:solidFill>
                <a:schemeClr val="tx1"/>
              </a:solidFill>
            </a:endParaRPr>
          </a:p>
          <a:p>
            <a:r>
              <a:rPr lang="en-GB" sz="2400" dirty="0">
                <a:solidFill>
                  <a:schemeClr val="tx1"/>
                </a:solidFill>
              </a:rPr>
              <a:t>The interviews may be formal or informal, in depth and unstructured or semi-structured.</a:t>
            </a:r>
          </a:p>
          <a:p>
            <a:endParaRPr lang="x-none" sz="2400" dirty="0">
              <a:solidFill>
                <a:schemeClr val="tx1"/>
              </a:solidFill>
            </a:endParaRPr>
          </a:p>
        </p:txBody>
      </p:sp>
    </p:spTree>
    <p:extLst>
      <p:ext uri="{BB962C8B-B14F-4D97-AF65-F5344CB8AC3E}">
        <p14:creationId xmlns:p14="http://schemas.microsoft.com/office/powerpoint/2010/main" val="1052311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240E6C-64F5-AD42-98FC-E9E123DB04FF}"/>
              </a:ext>
            </a:extLst>
          </p:cNvPr>
          <p:cNvSpPr>
            <a:spLocks noGrp="1"/>
          </p:cNvSpPr>
          <p:nvPr>
            <p:ph type="title"/>
          </p:nvPr>
        </p:nvSpPr>
        <p:spPr/>
        <p:txBody>
          <a:bodyPr>
            <a:normAutofit fontScale="90000"/>
          </a:bodyPr>
          <a:lstStyle/>
          <a:p>
            <a:r>
              <a:rPr lang="en-GB" b="1" dirty="0">
                <a:solidFill>
                  <a:srgbClr val="0070C0"/>
                </a:solidFill>
                <a:latin typeface="+mn-lt"/>
              </a:rPr>
              <a:t>The ethnographic interviews</a:t>
            </a:r>
            <a:endParaRPr lang="x-none" dirty="0">
              <a:latin typeface="+mn-lt"/>
            </a:endParaRPr>
          </a:p>
        </p:txBody>
      </p:sp>
      <p:sp>
        <p:nvSpPr>
          <p:cNvPr id="3" name="Content Placeholder 2">
            <a:extLst>
              <a:ext uri="{FF2B5EF4-FFF2-40B4-BE49-F238E27FC236}">
                <a16:creationId xmlns="" xmlns:a16="http://schemas.microsoft.com/office/drawing/2014/main" id="{32ECC445-8EC3-7A40-A860-C23C86804151}"/>
              </a:ext>
            </a:extLst>
          </p:cNvPr>
          <p:cNvSpPr>
            <a:spLocks noGrp="1"/>
          </p:cNvSpPr>
          <p:nvPr>
            <p:ph sz="half" idx="2"/>
          </p:nvPr>
        </p:nvSpPr>
        <p:spPr/>
        <p:txBody>
          <a:bodyPr>
            <a:noAutofit/>
          </a:bodyPr>
          <a:lstStyle/>
          <a:p>
            <a:r>
              <a:rPr lang="en-GB" sz="1800" b="1" dirty="0"/>
              <a:t>Example No 1:</a:t>
            </a:r>
          </a:p>
          <a:p>
            <a:pPr lvl="1"/>
            <a:r>
              <a:rPr lang="en-GB" dirty="0">
                <a:solidFill>
                  <a:schemeClr val="tx1"/>
                </a:solidFill>
              </a:rPr>
              <a:t>General questions:</a:t>
            </a:r>
          </a:p>
          <a:p>
            <a:pPr lvl="2"/>
            <a:r>
              <a:rPr lang="en-GB" sz="1800" dirty="0">
                <a:solidFill>
                  <a:schemeClr val="tx1"/>
                </a:solidFill>
              </a:rPr>
              <a:t>Tell me about your illness</a:t>
            </a:r>
          </a:p>
          <a:p>
            <a:pPr lvl="1"/>
            <a:r>
              <a:rPr lang="en-GB" dirty="0">
                <a:solidFill>
                  <a:schemeClr val="tx1"/>
                </a:solidFill>
              </a:rPr>
              <a:t>Focused questions:</a:t>
            </a:r>
          </a:p>
          <a:p>
            <a:pPr lvl="2"/>
            <a:r>
              <a:rPr lang="en-GB" sz="1800" dirty="0">
                <a:solidFill>
                  <a:schemeClr val="tx1"/>
                </a:solidFill>
              </a:rPr>
              <a:t>What  did you feel when you were first diagnosed?</a:t>
            </a:r>
          </a:p>
          <a:p>
            <a:pPr lvl="2"/>
            <a:r>
              <a:rPr lang="en-GB" sz="1800" dirty="0">
                <a:solidFill>
                  <a:schemeClr val="tx1"/>
                </a:solidFill>
              </a:rPr>
              <a:t>What was you reaction to this?</a:t>
            </a:r>
          </a:p>
        </p:txBody>
      </p:sp>
      <p:sp>
        <p:nvSpPr>
          <p:cNvPr id="6" name="Content Placeholder 5">
            <a:extLst>
              <a:ext uri="{FF2B5EF4-FFF2-40B4-BE49-F238E27FC236}">
                <a16:creationId xmlns="" xmlns:a16="http://schemas.microsoft.com/office/drawing/2014/main" id="{B2E74971-B33E-BA4C-ABFC-88E59E41CFA4}"/>
              </a:ext>
            </a:extLst>
          </p:cNvPr>
          <p:cNvSpPr>
            <a:spLocks noGrp="1"/>
          </p:cNvSpPr>
          <p:nvPr>
            <p:ph sz="quarter" idx="4"/>
          </p:nvPr>
        </p:nvSpPr>
        <p:spPr/>
        <p:txBody>
          <a:bodyPr/>
          <a:lstStyle/>
          <a:p>
            <a:r>
              <a:rPr lang="en-GB" sz="1800" b="1" dirty="0"/>
              <a:t>Example No 2:</a:t>
            </a:r>
          </a:p>
          <a:p>
            <a:pPr lvl="1"/>
            <a:r>
              <a:rPr lang="en-GB" dirty="0">
                <a:solidFill>
                  <a:schemeClr val="tx1"/>
                </a:solidFill>
              </a:rPr>
              <a:t>General questions:</a:t>
            </a:r>
          </a:p>
          <a:p>
            <a:pPr lvl="2"/>
            <a:r>
              <a:rPr lang="en-GB" sz="1800" dirty="0">
                <a:solidFill>
                  <a:schemeClr val="tx1"/>
                </a:solidFill>
              </a:rPr>
              <a:t>Can you describe you care and treatment?</a:t>
            </a:r>
          </a:p>
          <a:p>
            <a:pPr lvl="1"/>
            <a:r>
              <a:rPr lang="en-GB" dirty="0">
                <a:solidFill>
                  <a:schemeClr val="tx1"/>
                </a:solidFill>
              </a:rPr>
              <a:t>Focused questions:</a:t>
            </a:r>
          </a:p>
          <a:p>
            <a:pPr lvl="2"/>
            <a:r>
              <a:rPr lang="en-GB" sz="1800" dirty="0">
                <a:solidFill>
                  <a:schemeClr val="tx1"/>
                </a:solidFill>
              </a:rPr>
              <a:t>Tell me about your experiences of nursing care.</a:t>
            </a:r>
          </a:p>
          <a:p>
            <a:pPr lvl="2"/>
            <a:r>
              <a:rPr lang="en-GB" sz="1800" dirty="0">
                <a:solidFill>
                  <a:schemeClr val="tx1"/>
                </a:solidFill>
              </a:rPr>
              <a:t>You said that the nurses always make time for patients in spite of having so much work to do, please, can you tell me more about this?</a:t>
            </a:r>
            <a:endParaRPr lang="x-none" sz="1800" dirty="0">
              <a:solidFill>
                <a:schemeClr val="tx1"/>
              </a:solidFill>
            </a:endParaRPr>
          </a:p>
          <a:p>
            <a:endParaRPr lang="x-none" dirty="0"/>
          </a:p>
        </p:txBody>
      </p:sp>
      <p:sp>
        <p:nvSpPr>
          <p:cNvPr id="7" name="TextBox 6">
            <a:extLst>
              <a:ext uri="{FF2B5EF4-FFF2-40B4-BE49-F238E27FC236}">
                <a16:creationId xmlns="" xmlns:a16="http://schemas.microsoft.com/office/drawing/2014/main" id="{7B744ACA-F513-6942-B9F0-DB900FC673DA}"/>
              </a:ext>
            </a:extLst>
          </p:cNvPr>
          <p:cNvSpPr txBox="1"/>
          <p:nvPr/>
        </p:nvSpPr>
        <p:spPr>
          <a:xfrm>
            <a:off x="3694133" y="5698923"/>
            <a:ext cx="7871791" cy="523220"/>
          </a:xfrm>
          <a:prstGeom prst="rect">
            <a:avLst/>
          </a:prstGeom>
          <a:noFill/>
        </p:spPr>
        <p:txBody>
          <a:bodyPr wrap="square">
            <a:spAutoFit/>
          </a:bodyPr>
          <a:lstStyle/>
          <a:p>
            <a:r>
              <a:rPr lang="x-none" sz="1400" dirty="0"/>
              <a:t>K.Gerrish, J.Lathlean Etnography. The researh process in nursing. 7th edition Wiley Blackwell, 2015; p.199-210</a:t>
            </a:r>
          </a:p>
        </p:txBody>
      </p:sp>
      <p:sp>
        <p:nvSpPr>
          <p:cNvPr id="9" name="TextBox 8">
            <a:extLst>
              <a:ext uri="{FF2B5EF4-FFF2-40B4-BE49-F238E27FC236}">
                <a16:creationId xmlns="" xmlns:a16="http://schemas.microsoft.com/office/drawing/2014/main" id="{49EA88BF-5B94-CD48-9A86-68977F586BC4}"/>
              </a:ext>
            </a:extLst>
          </p:cNvPr>
          <p:cNvSpPr txBox="1"/>
          <p:nvPr/>
        </p:nvSpPr>
        <p:spPr>
          <a:xfrm>
            <a:off x="304800" y="1781439"/>
            <a:ext cx="9532374" cy="369332"/>
          </a:xfrm>
          <a:prstGeom prst="rect">
            <a:avLst/>
          </a:prstGeom>
          <a:noFill/>
        </p:spPr>
        <p:txBody>
          <a:bodyPr wrap="square">
            <a:spAutoFit/>
          </a:bodyPr>
          <a:lstStyle/>
          <a:p>
            <a:r>
              <a:rPr lang="en-GB" sz="1800" dirty="0">
                <a:solidFill>
                  <a:schemeClr val="tx1"/>
                </a:solidFill>
              </a:rPr>
              <a:t>The interviews questions could start from general (former) to focused (specific). </a:t>
            </a:r>
          </a:p>
        </p:txBody>
      </p:sp>
    </p:spTree>
    <p:extLst>
      <p:ext uri="{BB962C8B-B14F-4D97-AF65-F5344CB8AC3E}">
        <p14:creationId xmlns:p14="http://schemas.microsoft.com/office/powerpoint/2010/main" val="4287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4BCE2A-591A-2648-B889-E5610024DBAB}"/>
              </a:ext>
            </a:extLst>
          </p:cNvPr>
          <p:cNvSpPr>
            <a:spLocks noGrp="1"/>
          </p:cNvSpPr>
          <p:nvPr>
            <p:ph type="title"/>
          </p:nvPr>
        </p:nvSpPr>
        <p:spPr>
          <a:xfrm>
            <a:off x="838200" y="681038"/>
            <a:ext cx="10515600" cy="793802"/>
          </a:xfrm>
        </p:spPr>
        <p:txBody>
          <a:bodyPr>
            <a:normAutofit/>
          </a:bodyPr>
          <a:lstStyle/>
          <a:p>
            <a:r>
              <a:rPr lang="en-GB" b="1" dirty="0">
                <a:solidFill>
                  <a:srgbClr val="0070C0"/>
                </a:solidFill>
                <a:latin typeface="+mn-lt"/>
              </a:rPr>
              <a:t>Documentary data</a:t>
            </a:r>
            <a:endParaRPr lang="x-none" dirty="0"/>
          </a:p>
        </p:txBody>
      </p:sp>
      <p:sp>
        <p:nvSpPr>
          <p:cNvPr id="3" name="Content Placeholder 2">
            <a:extLst>
              <a:ext uri="{FF2B5EF4-FFF2-40B4-BE49-F238E27FC236}">
                <a16:creationId xmlns="" xmlns:a16="http://schemas.microsoft.com/office/drawing/2014/main" id="{AEB46CA8-5BD6-984C-B352-5B3D79DF209D}"/>
              </a:ext>
            </a:extLst>
          </p:cNvPr>
          <p:cNvSpPr>
            <a:spLocks noGrp="1"/>
          </p:cNvSpPr>
          <p:nvPr>
            <p:ph idx="1"/>
          </p:nvPr>
        </p:nvSpPr>
        <p:spPr>
          <a:xfrm>
            <a:off x="663677" y="2241754"/>
            <a:ext cx="10877534" cy="3627339"/>
          </a:xfrm>
        </p:spPr>
        <p:txBody>
          <a:bodyPr>
            <a:normAutofit/>
          </a:bodyPr>
          <a:lstStyle/>
          <a:p>
            <a:r>
              <a:rPr lang="en-GB" sz="2200" dirty="0">
                <a:solidFill>
                  <a:schemeClr val="tx1"/>
                </a:solidFill>
              </a:rPr>
              <a:t>Document analysis is the analysis of textual documents such as media reports, legislation and/or graphic documents such as photographs and maps. </a:t>
            </a:r>
          </a:p>
          <a:p>
            <a:endParaRPr lang="en-GB" sz="2200" dirty="0">
              <a:solidFill>
                <a:schemeClr val="tx1"/>
              </a:solidFill>
            </a:endParaRPr>
          </a:p>
          <a:p>
            <a:r>
              <a:rPr lang="en-GB" sz="2200" dirty="0">
                <a:solidFill>
                  <a:schemeClr val="tx1"/>
                </a:solidFill>
              </a:rPr>
              <a:t>Document analysis can provide useful background information to the study while also providing insight into how participants view themselves.</a:t>
            </a:r>
          </a:p>
          <a:p>
            <a:endParaRPr lang="en-GB" sz="2200" dirty="0">
              <a:solidFill>
                <a:schemeClr val="tx1"/>
              </a:solidFill>
            </a:endParaRPr>
          </a:p>
          <a:p>
            <a:r>
              <a:rPr lang="en-GB" sz="2200" dirty="0">
                <a:solidFill>
                  <a:schemeClr val="tx1"/>
                </a:solidFill>
              </a:rPr>
              <a:t>This analysis, in triangulation with the other methods, can provide insight into how participants represent themselves.</a:t>
            </a:r>
            <a:endParaRPr lang="x-none" sz="2200" dirty="0">
              <a:solidFill>
                <a:schemeClr val="tx1"/>
              </a:solidFill>
            </a:endParaRPr>
          </a:p>
        </p:txBody>
      </p:sp>
    </p:spTree>
    <p:extLst>
      <p:ext uri="{BB962C8B-B14F-4D97-AF65-F5344CB8AC3E}">
        <p14:creationId xmlns:p14="http://schemas.microsoft.com/office/powerpoint/2010/main" val="1584232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4BCE2A-591A-2648-B889-E5610024DBAB}"/>
              </a:ext>
            </a:extLst>
          </p:cNvPr>
          <p:cNvSpPr>
            <a:spLocks noGrp="1"/>
          </p:cNvSpPr>
          <p:nvPr>
            <p:ph type="title"/>
          </p:nvPr>
        </p:nvSpPr>
        <p:spPr/>
        <p:txBody>
          <a:bodyPr/>
          <a:lstStyle/>
          <a:p>
            <a:r>
              <a:rPr lang="x-none" b="1" dirty="0">
                <a:latin typeface="Calibri" panose="020F0502020204030204" pitchFamily="34" charset="0"/>
                <a:cs typeface="Calibri" panose="020F0502020204030204" pitchFamily="34" charset="0"/>
              </a:rPr>
              <a:t>The emic-etic dimension</a:t>
            </a:r>
          </a:p>
        </p:txBody>
      </p:sp>
      <p:sp>
        <p:nvSpPr>
          <p:cNvPr id="3" name="Content Placeholder 2">
            <a:extLst>
              <a:ext uri="{FF2B5EF4-FFF2-40B4-BE49-F238E27FC236}">
                <a16:creationId xmlns="" xmlns:a16="http://schemas.microsoft.com/office/drawing/2014/main" id="{AEB46CA8-5BD6-984C-B352-5B3D79DF209D}"/>
              </a:ext>
            </a:extLst>
          </p:cNvPr>
          <p:cNvSpPr>
            <a:spLocks noGrp="1"/>
          </p:cNvSpPr>
          <p:nvPr>
            <p:ph idx="1"/>
          </p:nvPr>
        </p:nvSpPr>
        <p:spPr>
          <a:xfrm>
            <a:off x="457199" y="1961534"/>
            <a:ext cx="11084011" cy="3907559"/>
          </a:xfrm>
        </p:spPr>
        <p:txBody>
          <a:bodyPr>
            <a:normAutofit/>
          </a:bodyPr>
          <a:lstStyle/>
          <a:p>
            <a:r>
              <a:rPr lang="x-none" dirty="0">
                <a:solidFill>
                  <a:schemeClr val="tx1"/>
                </a:solidFill>
              </a:rPr>
              <a:t>Etnographers use the constructs of the informants and also aply their own sceintific conceptual farmework, the called – </a:t>
            </a:r>
            <a:r>
              <a:rPr lang="x-none" i="1" dirty="0">
                <a:solidFill>
                  <a:schemeClr val="tx1"/>
                </a:solidFill>
              </a:rPr>
              <a:t>emic</a:t>
            </a:r>
            <a:r>
              <a:rPr lang="x-none" dirty="0">
                <a:solidFill>
                  <a:schemeClr val="tx1"/>
                </a:solidFill>
              </a:rPr>
              <a:t> and </a:t>
            </a:r>
            <a:r>
              <a:rPr lang="x-none" i="1" dirty="0">
                <a:solidFill>
                  <a:schemeClr val="tx1"/>
                </a:solidFill>
              </a:rPr>
              <a:t>etic</a:t>
            </a:r>
            <a:r>
              <a:rPr lang="x-none" dirty="0">
                <a:solidFill>
                  <a:schemeClr val="tx1"/>
                </a:solidFill>
              </a:rPr>
              <a:t> perspectives.</a:t>
            </a:r>
          </a:p>
          <a:p>
            <a:r>
              <a:rPr lang="x-none" i="1" dirty="0">
                <a:solidFill>
                  <a:schemeClr val="tx1"/>
                </a:solidFill>
              </a:rPr>
              <a:t>Emic</a:t>
            </a:r>
            <a:r>
              <a:rPr lang="x-none" dirty="0">
                <a:solidFill>
                  <a:schemeClr val="tx1"/>
                </a:solidFill>
              </a:rPr>
              <a:t> perspectives (insider’s):</a:t>
            </a:r>
          </a:p>
          <a:p>
            <a:pPr lvl="1"/>
            <a:r>
              <a:rPr lang="x-none" dirty="0">
                <a:solidFill>
                  <a:schemeClr val="tx1"/>
                </a:solidFill>
              </a:rPr>
              <a:t>The researcher needs an understanding or the emic perspective, the insider’s or native’s perceptions.</a:t>
            </a:r>
          </a:p>
          <a:p>
            <a:pPr lvl="1"/>
            <a:r>
              <a:rPr lang="x-none" dirty="0">
                <a:solidFill>
                  <a:schemeClr val="tx1"/>
                </a:solidFill>
              </a:rPr>
              <a:t>The researcher who uses the emic perspective gives explanations of events from cultural member’s point of view.</a:t>
            </a:r>
          </a:p>
          <a:p>
            <a:r>
              <a:rPr lang="x-none" i="1" dirty="0">
                <a:solidFill>
                  <a:schemeClr val="tx1"/>
                </a:solidFill>
              </a:rPr>
              <a:t>Etic</a:t>
            </a:r>
            <a:r>
              <a:rPr lang="x-none" dirty="0">
                <a:solidFill>
                  <a:schemeClr val="tx1"/>
                </a:solidFill>
              </a:rPr>
              <a:t> perspectives (outsider’s):</a:t>
            </a:r>
          </a:p>
          <a:p>
            <a:pPr lvl="1"/>
            <a:r>
              <a:rPr lang="x-none" dirty="0">
                <a:solidFill>
                  <a:schemeClr val="tx1"/>
                </a:solidFill>
              </a:rPr>
              <a:t>The researcher used to identify the problems and described them rather than listening to the members’ own ideas.</a:t>
            </a:r>
          </a:p>
          <a:p>
            <a:pPr marL="457200" lvl="1" indent="0">
              <a:buNone/>
            </a:pPr>
            <a:r>
              <a:rPr lang="en-GB" dirty="0">
                <a:solidFill>
                  <a:schemeClr val="tx1"/>
                </a:solidFill>
              </a:rPr>
              <a:t>E</a:t>
            </a:r>
            <a:r>
              <a:rPr lang="x-none" dirty="0">
                <a:solidFill>
                  <a:schemeClr val="tx1"/>
                </a:solidFill>
              </a:rPr>
              <a:t>tic are sceintific accounts by researcher, based on that whch is directly observable</a:t>
            </a:r>
          </a:p>
        </p:txBody>
      </p:sp>
    </p:spTree>
    <p:extLst>
      <p:ext uri="{BB962C8B-B14F-4D97-AF65-F5344CB8AC3E}">
        <p14:creationId xmlns:p14="http://schemas.microsoft.com/office/powerpoint/2010/main" val="2957959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6142EDD-07B3-A74D-8375-9344C9DDACD9}"/>
              </a:ext>
            </a:extLst>
          </p:cNvPr>
          <p:cNvSpPr>
            <a:spLocks noGrp="1"/>
          </p:cNvSpPr>
          <p:nvPr>
            <p:ph type="ctrTitle"/>
          </p:nvPr>
        </p:nvSpPr>
        <p:spPr>
          <a:xfrm>
            <a:off x="1097279" y="1557225"/>
            <a:ext cx="10061171" cy="2144620"/>
          </a:xfrm>
        </p:spPr>
        <p:txBody>
          <a:bodyPr>
            <a:normAutofit/>
          </a:bodyPr>
          <a:lstStyle/>
          <a:p>
            <a:r>
              <a:rPr lang="x-none" sz="6000" b="1" dirty="0">
                <a:solidFill>
                  <a:schemeClr val="accent2"/>
                </a:solidFill>
                <a:latin typeface="+mn-lt"/>
              </a:rPr>
              <a:t>Fieldwork and fieldnotes</a:t>
            </a:r>
          </a:p>
        </p:txBody>
      </p:sp>
      <p:sp>
        <p:nvSpPr>
          <p:cNvPr id="5" name="Subtitle 4">
            <a:extLst>
              <a:ext uri="{FF2B5EF4-FFF2-40B4-BE49-F238E27FC236}">
                <a16:creationId xmlns="" xmlns:a16="http://schemas.microsoft.com/office/drawing/2014/main" id="{B83A5E54-7D1C-5E4F-AC2F-258FE7BD85A4}"/>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4091469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63A8B2-8BCF-8B48-B027-DE576E95F287}"/>
              </a:ext>
            </a:extLst>
          </p:cNvPr>
          <p:cNvSpPr>
            <a:spLocks noGrp="1"/>
          </p:cNvSpPr>
          <p:nvPr>
            <p:ph type="title"/>
          </p:nvPr>
        </p:nvSpPr>
        <p:spPr/>
        <p:txBody>
          <a:bodyPr>
            <a:normAutofit/>
          </a:bodyPr>
          <a:lstStyle/>
          <a:p>
            <a:r>
              <a:rPr lang="x-none" sz="4000" b="1" dirty="0">
                <a:latin typeface="+mn-lt"/>
              </a:rPr>
              <a:t>Fieldwork</a:t>
            </a:r>
          </a:p>
        </p:txBody>
      </p:sp>
      <p:sp>
        <p:nvSpPr>
          <p:cNvPr id="3" name="Content Placeholder 2">
            <a:extLst>
              <a:ext uri="{FF2B5EF4-FFF2-40B4-BE49-F238E27FC236}">
                <a16:creationId xmlns="" xmlns:a16="http://schemas.microsoft.com/office/drawing/2014/main" id="{67CF55A2-7939-6346-BC9B-F46EB4867127}"/>
              </a:ext>
            </a:extLst>
          </p:cNvPr>
          <p:cNvSpPr>
            <a:spLocks noGrp="1"/>
          </p:cNvSpPr>
          <p:nvPr>
            <p:ph idx="1"/>
          </p:nvPr>
        </p:nvSpPr>
        <p:spPr/>
        <p:txBody>
          <a:bodyPr>
            <a:normAutofit/>
          </a:bodyPr>
          <a:lstStyle/>
          <a:p>
            <a:r>
              <a:rPr lang="x-none" sz="2200" dirty="0">
                <a:solidFill>
                  <a:schemeClr val="tx1"/>
                </a:solidFill>
              </a:rPr>
              <a:t>The term fieldwork is used to describe data collection outside laboratories.</a:t>
            </a:r>
          </a:p>
          <a:p>
            <a:r>
              <a:rPr lang="en-GB" sz="2200" dirty="0">
                <a:solidFill>
                  <a:schemeClr val="tx1"/>
                </a:solidFill>
              </a:rPr>
              <a:t>F</a:t>
            </a:r>
            <a:r>
              <a:rPr lang="x-none" sz="2200" dirty="0">
                <a:solidFill>
                  <a:schemeClr val="tx1"/>
                </a:solidFill>
              </a:rPr>
              <a:t>ieldwork means working in the natural settingof the informats, observing them and talking to them over prolonged periods of time.</a:t>
            </a:r>
          </a:p>
          <a:p>
            <a:r>
              <a:rPr lang="x-none" sz="2200" dirty="0">
                <a:solidFill>
                  <a:schemeClr val="tx1"/>
                </a:solidFill>
              </a:rPr>
              <a:t>The steps of fieldwork:</a:t>
            </a:r>
          </a:p>
          <a:p>
            <a:pPr marL="971550" lvl="1" indent="-514350">
              <a:buFont typeface="+mj-lt"/>
              <a:buAutoNum type="arabicPeriod"/>
            </a:pPr>
            <a:r>
              <a:rPr lang="x-none" sz="2200" dirty="0">
                <a:solidFill>
                  <a:schemeClr val="tx1"/>
                </a:solidFill>
              </a:rPr>
              <a:t>The researches gain access to observe and study the culture in which they are interested and write notes on their observation.</a:t>
            </a:r>
          </a:p>
          <a:p>
            <a:pPr marL="971550" lvl="1" indent="-514350">
              <a:buFont typeface="+mj-lt"/>
              <a:buAutoNum type="arabicPeriod"/>
            </a:pPr>
            <a:r>
              <a:rPr lang="x-none" sz="2200" dirty="0">
                <a:solidFill>
                  <a:schemeClr val="tx1"/>
                </a:solidFill>
              </a:rPr>
              <a:t>The researches start focusing on particular issues. They question the informants on the initial observations.</a:t>
            </a:r>
          </a:p>
          <a:p>
            <a:pPr marL="971550" lvl="1" indent="-514350">
              <a:buFont typeface="+mj-lt"/>
              <a:buAutoNum type="arabicPeriod"/>
            </a:pPr>
            <a:r>
              <a:rPr lang="x-none" sz="2200" dirty="0">
                <a:solidFill>
                  <a:schemeClr val="tx1"/>
                </a:solidFill>
              </a:rPr>
              <a:t>The researches realise that saturation has occur</a:t>
            </a:r>
            <a:r>
              <a:rPr lang="en-GB" sz="2200" dirty="0">
                <a:solidFill>
                  <a:schemeClr val="tx1"/>
                </a:solidFill>
              </a:rPr>
              <a:t>r</a:t>
            </a:r>
            <a:r>
              <a:rPr lang="x-none" sz="2200" dirty="0">
                <a:solidFill>
                  <a:schemeClr val="tx1"/>
                </a:solidFill>
              </a:rPr>
              <a:t>ed and they start the process of disengagement.</a:t>
            </a:r>
          </a:p>
          <a:p>
            <a:endParaRPr lang="x-none" sz="2200" dirty="0">
              <a:solidFill>
                <a:schemeClr val="tx1"/>
              </a:solidFill>
            </a:endParaRPr>
          </a:p>
          <a:p>
            <a:endParaRPr lang="x-none" sz="2200" dirty="0">
              <a:solidFill>
                <a:schemeClr val="tx1"/>
              </a:solidFill>
            </a:endParaRPr>
          </a:p>
        </p:txBody>
      </p:sp>
    </p:spTree>
    <p:extLst>
      <p:ext uri="{BB962C8B-B14F-4D97-AF65-F5344CB8AC3E}">
        <p14:creationId xmlns:p14="http://schemas.microsoft.com/office/powerpoint/2010/main" val="2190235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4BCE2A-591A-2648-B889-E5610024DBAB}"/>
              </a:ext>
            </a:extLst>
          </p:cNvPr>
          <p:cNvSpPr>
            <a:spLocks noGrp="1"/>
          </p:cNvSpPr>
          <p:nvPr>
            <p:ph type="title"/>
          </p:nvPr>
        </p:nvSpPr>
        <p:spPr>
          <a:xfrm>
            <a:off x="599660" y="681039"/>
            <a:ext cx="10515600" cy="911788"/>
          </a:xfrm>
        </p:spPr>
        <p:txBody>
          <a:bodyPr>
            <a:normAutofit/>
          </a:bodyPr>
          <a:lstStyle/>
          <a:p>
            <a:pPr algn="ctr"/>
            <a:r>
              <a:rPr lang="x-none" sz="4000" b="1" dirty="0">
                <a:latin typeface="+mn-lt"/>
              </a:rPr>
              <a:t>The etnographic record: field and analytic notes</a:t>
            </a:r>
          </a:p>
        </p:txBody>
      </p:sp>
      <p:sp>
        <p:nvSpPr>
          <p:cNvPr id="3" name="Content Placeholder 2">
            <a:extLst>
              <a:ext uri="{FF2B5EF4-FFF2-40B4-BE49-F238E27FC236}">
                <a16:creationId xmlns="" xmlns:a16="http://schemas.microsoft.com/office/drawing/2014/main" id="{AEB46CA8-5BD6-984C-B352-5B3D79DF209D}"/>
              </a:ext>
            </a:extLst>
          </p:cNvPr>
          <p:cNvSpPr>
            <a:spLocks noGrp="1"/>
          </p:cNvSpPr>
          <p:nvPr>
            <p:ph idx="1"/>
          </p:nvPr>
        </p:nvSpPr>
        <p:spPr>
          <a:xfrm>
            <a:off x="838200" y="2285999"/>
            <a:ext cx="10515600" cy="3890963"/>
          </a:xfrm>
        </p:spPr>
        <p:txBody>
          <a:bodyPr>
            <a:normAutofit/>
          </a:bodyPr>
          <a:lstStyle/>
          <a:p>
            <a:r>
              <a:rPr lang="x-none" sz="2400" dirty="0"/>
              <a:t>The types of fieldnotes in etnography:</a:t>
            </a:r>
          </a:p>
          <a:p>
            <a:pPr lvl="1"/>
            <a:r>
              <a:rPr lang="x-none" sz="2400" dirty="0"/>
              <a:t>The condensed account</a:t>
            </a:r>
          </a:p>
          <a:p>
            <a:pPr lvl="1"/>
            <a:r>
              <a:rPr lang="x-none" sz="2400" dirty="0"/>
              <a:t>The expanded account</a:t>
            </a:r>
          </a:p>
          <a:p>
            <a:pPr lvl="1"/>
            <a:r>
              <a:rPr lang="x-none" sz="2400" dirty="0"/>
              <a:t>The fieldwork journal</a:t>
            </a:r>
          </a:p>
          <a:p>
            <a:pPr lvl="1"/>
            <a:r>
              <a:rPr lang="x-none" sz="2400" dirty="0"/>
              <a:t>Analysis and interpretation notes</a:t>
            </a:r>
          </a:p>
        </p:txBody>
      </p:sp>
    </p:spTree>
    <p:extLst>
      <p:ext uri="{BB962C8B-B14F-4D97-AF65-F5344CB8AC3E}">
        <p14:creationId xmlns:p14="http://schemas.microsoft.com/office/powerpoint/2010/main" val="3340277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1B5472-1CB6-164D-A027-7140FDEF72A3}"/>
              </a:ext>
            </a:extLst>
          </p:cNvPr>
          <p:cNvSpPr>
            <a:spLocks noGrp="1"/>
          </p:cNvSpPr>
          <p:nvPr>
            <p:ph type="title"/>
          </p:nvPr>
        </p:nvSpPr>
        <p:spPr>
          <a:xfrm>
            <a:off x="263611" y="970495"/>
            <a:ext cx="11277600" cy="720194"/>
          </a:xfrm>
        </p:spPr>
        <p:txBody>
          <a:bodyPr>
            <a:normAutofit/>
          </a:bodyPr>
          <a:lstStyle/>
          <a:p>
            <a:r>
              <a:rPr lang="en-GB" sz="3600" dirty="0">
                <a:latin typeface="+mn-lt"/>
              </a:rPr>
              <a:t>The analyse of field notes </a:t>
            </a:r>
            <a:r>
              <a:rPr lang="en-GB" sz="2000" dirty="0">
                <a:latin typeface="+mn-lt"/>
              </a:rPr>
              <a:t>(Wadsworth </a:t>
            </a:r>
            <a:r>
              <a:rPr lang="en-GB" sz="2000" dirty="0">
                <a:latin typeface="+mn-lt"/>
                <a:hlinkClick r:id="rId2"/>
              </a:rPr>
              <a:t>1998</a:t>
            </a:r>
            <a:r>
              <a:rPr lang="en-GB" sz="2000" dirty="0">
                <a:latin typeface="+mn-lt"/>
              </a:rPr>
              <a:t>, p55)</a:t>
            </a:r>
            <a:endParaRPr lang="x-none" sz="2000" dirty="0">
              <a:latin typeface="+mn-lt"/>
            </a:endParaRPr>
          </a:p>
        </p:txBody>
      </p:sp>
      <p:graphicFrame>
        <p:nvGraphicFramePr>
          <p:cNvPr id="4" name="Content Placeholder 3">
            <a:extLst>
              <a:ext uri="{FF2B5EF4-FFF2-40B4-BE49-F238E27FC236}">
                <a16:creationId xmlns="" xmlns:a16="http://schemas.microsoft.com/office/drawing/2014/main" id="{12605DAC-50A2-364E-97D1-432A2CDCB995}"/>
              </a:ext>
            </a:extLst>
          </p:cNvPr>
          <p:cNvGraphicFramePr>
            <a:graphicFrameLocks noGrp="1"/>
          </p:cNvGraphicFramePr>
          <p:nvPr>
            <p:ph idx="1"/>
          </p:nvPr>
        </p:nvGraphicFramePr>
        <p:xfrm>
          <a:off x="838200" y="2039517"/>
          <a:ext cx="10515600" cy="3412118"/>
        </p:xfrm>
        <a:graphic>
          <a:graphicData uri="http://schemas.openxmlformats.org/drawingml/2006/table">
            <a:tbl>
              <a:tblPr/>
              <a:tblGrid>
                <a:gridCol w="990600">
                  <a:extLst>
                    <a:ext uri="{9D8B030D-6E8A-4147-A177-3AD203B41FA5}">
                      <a16:colId xmlns="" xmlns:a16="http://schemas.microsoft.com/office/drawing/2014/main" val="285619051"/>
                    </a:ext>
                  </a:extLst>
                </a:gridCol>
                <a:gridCol w="9525000">
                  <a:extLst>
                    <a:ext uri="{9D8B030D-6E8A-4147-A177-3AD203B41FA5}">
                      <a16:colId xmlns="" xmlns:a16="http://schemas.microsoft.com/office/drawing/2014/main" val="3856113175"/>
                    </a:ext>
                  </a:extLst>
                </a:gridCol>
              </a:tblGrid>
              <a:tr h="326963">
                <a:tc>
                  <a:txBody>
                    <a:bodyPr/>
                    <a:lstStyle/>
                    <a:p>
                      <a:pPr algn="ctr"/>
                      <a:r>
                        <a:rPr lang="en-GB" sz="1600" b="1" dirty="0">
                          <a:effectLst/>
                          <a:latin typeface="+mn-lt"/>
                        </a:rPr>
                        <a:t>Issues to consider</a:t>
                      </a:r>
                    </a:p>
                  </a:txBody>
                  <a:tcPr marL="81741" marR="81741" marT="40870" marB="4087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GB" sz="1600" b="1" dirty="0">
                          <a:effectLst/>
                          <a:latin typeface="+mn-lt"/>
                        </a:rPr>
                        <a:t>Description</a:t>
                      </a:r>
                    </a:p>
                  </a:txBody>
                  <a:tcPr marL="81741" marR="81741" marT="40870" marB="4087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57426124"/>
                  </a:ext>
                </a:extLst>
              </a:tr>
              <a:tr h="667000">
                <a:tc>
                  <a:txBody>
                    <a:bodyPr/>
                    <a:lstStyle/>
                    <a:p>
                      <a:pPr algn="ctr"/>
                      <a:r>
                        <a:rPr lang="x-none" sz="1600" dirty="0">
                          <a:effectLst/>
                          <a:latin typeface="+mn-lt"/>
                        </a:rPr>
                        <a:t>1</a:t>
                      </a:r>
                    </a:p>
                  </a:txBody>
                  <a:tcPr marL="81741" marR="81741" marT="40870" marB="40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GB" sz="1600" dirty="0">
                          <a:effectLst/>
                          <a:latin typeface="+mn-lt"/>
                        </a:rPr>
                        <a:t>Diligently record your observations as soon as possible after you have finished them, remembering to describe not only what you have seen and experienced but also recording your feelings and perceptions of the events.</a:t>
                      </a:r>
                    </a:p>
                  </a:txBody>
                  <a:tcPr marL="81741" marR="81741" marT="40870" marB="40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449424134"/>
                  </a:ext>
                </a:extLst>
              </a:tr>
              <a:tr h="326963">
                <a:tc>
                  <a:txBody>
                    <a:bodyPr/>
                    <a:lstStyle/>
                    <a:p>
                      <a:pPr algn="ctr"/>
                      <a:r>
                        <a:rPr lang="x-none" sz="1600" dirty="0">
                          <a:effectLst/>
                          <a:latin typeface="+mn-lt"/>
                        </a:rPr>
                        <a:t>2</a:t>
                      </a:r>
                    </a:p>
                  </a:txBody>
                  <a:tcPr marL="81741" marR="81741" marT="40870" marB="40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GB" sz="1600">
                          <a:effectLst/>
                          <a:latin typeface="+mn-lt"/>
                        </a:rPr>
                        <a:t>Work out themes as they emerge.</a:t>
                      </a:r>
                    </a:p>
                  </a:txBody>
                  <a:tcPr marL="81741" marR="81741" marT="40870" marB="40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924442563"/>
                  </a:ext>
                </a:extLst>
              </a:tr>
              <a:tr h="572185">
                <a:tc>
                  <a:txBody>
                    <a:bodyPr/>
                    <a:lstStyle/>
                    <a:p>
                      <a:pPr algn="ctr"/>
                      <a:r>
                        <a:rPr lang="x-none" sz="1600" dirty="0">
                          <a:effectLst/>
                          <a:latin typeface="+mn-lt"/>
                        </a:rPr>
                        <a:t>3</a:t>
                      </a:r>
                    </a:p>
                  </a:txBody>
                  <a:tcPr marL="81741" marR="81741" marT="40870" marB="40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GB" sz="1600">
                          <a:effectLst/>
                          <a:latin typeface="+mn-lt"/>
                        </a:rPr>
                        <a:t>Record your reflections about primary observation but keep them separate by using a separate column alongside.</a:t>
                      </a:r>
                    </a:p>
                  </a:txBody>
                  <a:tcPr marL="81741" marR="81741" marT="40870" marB="40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028369573"/>
                  </a:ext>
                </a:extLst>
              </a:tr>
              <a:tr h="704365">
                <a:tc>
                  <a:txBody>
                    <a:bodyPr/>
                    <a:lstStyle/>
                    <a:p>
                      <a:pPr algn="ctr"/>
                      <a:r>
                        <a:rPr lang="x-none" sz="1600" dirty="0">
                          <a:effectLst/>
                          <a:latin typeface="+mn-lt"/>
                        </a:rPr>
                        <a:t>4</a:t>
                      </a:r>
                    </a:p>
                  </a:txBody>
                  <a:tcPr marL="81741" marR="81741" marT="40870" marB="40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GB" sz="1600">
                          <a:effectLst/>
                          <a:latin typeface="+mn-lt"/>
                        </a:rPr>
                        <a:t>Work out how to check these interpretations. What questions will you need to ask to make sure that you are hearing or seeing what you think you are? Who will you need to ask?</a:t>
                      </a:r>
                    </a:p>
                  </a:txBody>
                  <a:tcPr marL="81741" marR="81741" marT="40870" marB="40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601463491"/>
                  </a:ext>
                </a:extLst>
              </a:tr>
              <a:tr h="572185">
                <a:tc>
                  <a:txBody>
                    <a:bodyPr/>
                    <a:lstStyle/>
                    <a:p>
                      <a:pPr algn="ctr"/>
                      <a:r>
                        <a:rPr lang="x-none" sz="1600" dirty="0">
                          <a:effectLst/>
                          <a:latin typeface="+mn-lt"/>
                        </a:rPr>
                        <a:t>5</a:t>
                      </a:r>
                    </a:p>
                  </a:txBody>
                  <a:tcPr marL="81741" marR="81741" marT="40870" marB="40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GB" sz="1600" dirty="0">
                          <a:effectLst/>
                          <a:latin typeface="+mn-lt"/>
                        </a:rPr>
                        <a:t>Arrange a series of more formal ‘feedback’ sessions with the informants.</a:t>
                      </a:r>
                    </a:p>
                  </a:txBody>
                  <a:tcPr marL="81741" marR="81741" marT="40870" marB="408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925483485"/>
                  </a:ext>
                </a:extLst>
              </a:tr>
            </a:tbl>
          </a:graphicData>
        </a:graphic>
      </p:graphicFrame>
      <p:sp>
        <p:nvSpPr>
          <p:cNvPr id="6" name="TextBox 5">
            <a:extLst>
              <a:ext uri="{FF2B5EF4-FFF2-40B4-BE49-F238E27FC236}">
                <a16:creationId xmlns="" xmlns:a16="http://schemas.microsoft.com/office/drawing/2014/main" id="{C85461FA-7AA6-0C47-886D-DBC585012BBB}"/>
              </a:ext>
            </a:extLst>
          </p:cNvPr>
          <p:cNvSpPr txBox="1"/>
          <p:nvPr/>
        </p:nvSpPr>
        <p:spPr>
          <a:xfrm>
            <a:off x="838200" y="5800464"/>
            <a:ext cx="10515600" cy="523220"/>
          </a:xfrm>
          <a:prstGeom prst="rect">
            <a:avLst/>
          </a:prstGeom>
          <a:noFill/>
        </p:spPr>
        <p:txBody>
          <a:bodyPr wrap="square">
            <a:spAutoFit/>
          </a:bodyPr>
          <a:lstStyle/>
          <a:p>
            <a:r>
              <a:rPr lang="x-none" sz="1400" dirty="0"/>
              <a:t>S. Reeves, J. Peller, J. Goldman, S. Kitto Ethnography in qualitative educational research: AMEE Guide No. 80; Published online: 28 Jun 2013: e1365-e1379  https://doi.org/10.3109/0142159X.2013.804977</a:t>
            </a:r>
          </a:p>
        </p:txBody>
      </p:sp>
    </p:spTree>
    <p:extLst>
      <p:ext uri="{BB962C8B-B14F-4D97-AF65-F5344CB8AC3E}">
        <p14:creationId xmlns:p14="http://schemas.microsoft.com/office/powerpoint/2010/main" val="2562346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19B25E-A034-DE4B-82C4-0725BC44B42F}"/>
              </a:ext>
            </a:extLst>
          </p:cNvPr>
          <p:cNvSpPr>
            <a:spLocks noGrp="1"/>
          </p:cNvSpPr>
          <p:nvPr>
            <p:ph type="title"/>
          </p:nvPr>
        </p:nvSpPr>
        <p:spPr/>
        <p:txBody>
          <a:bodyPr>
            <a:normAutofit/>
          </a:bodyPr>
          <a:lstStyle/>
          <a:p>
            <a:r>
              <a:rPr lang="x-none" sz="4000" b="1" dirty="0">
                <a:latin typeface="Calibri" panose="020F0502020204030204" pitchFamily="34" charset="0"/>
                <a:cs typeface="Calibri" panose="020F0502020204030204" pitchFamily="34" charset="0"/>
              </a:rPr>
              <a:t>The fieldnotes in etnography</a:t>
            </a:r>
          </a:p>
        </p:txBody>
      </p:sp>
      <p:sp>
        <p:nvSpPr>
          <p:cNvPr id="3" name="Content Placeholder 2">
            <a:extLst>
              <a:ext uri="{FF2B5EF4-FFF2-40B4-BE49-F238E27FC236}">
                <a16:creationId xmlns="" xmlns:a16="http://schemas.microsoft.com/office/drawing/2014/main" id="{7065938E-938E-454F-98D1-49F76D777A79}"/>
              </a:ext>
            </a:extLst>
          </p:cNvPr>
          <p:cNvSpPr>
            <a:spLocks noGrp="1"/>
          </p:cNvSpPr>
          <p:nvPr>
            <p:ph idx="1"/>
          </p:nvPr>
        </p:nvSpPr>
        <p:spPr>
          <a:xfrm>
            <a:off x="516193" y="2094270"/>
            <a:ext cx="10840065" cy="3774823"/>
          </a:xfrm>
        </p:spPr>
        <p:txBody>
          <a:bodyPr>
            <a:normAutofit/>
          </a:bodyPr>
          <a:lstStyle/>
          <a:p>
            <a:r>
              <a:rPr lang="en-GB" dirty="0">
                <a:solidFill>
                  <a:schemeClr val="tx1"/>
                </a:solidFill>
              </a:rPr>
              <a:t>It is important that observations, descriptions and interpretations are clearly indicated throughout writing field notes because the field notes become a record and a data point during the data analysis and writing process. </a:t>
            </a:r>
          </a:p>
          <a:p>
            <a:endParaRPr lang="en-GB" dirty="0">
              <a:solidFill>
                <a:schemeClr val="tx1"/>
              </a:solidFill>
            </a:endParaRPr>
          </a:p>
          <a:p>
            <a:r>
              <a:rPr lang="en-GB" dirty="0">
                <a:solidFill>
                  <a:schemeClr val="tx1"/>
                </a:solidFill>
              </a:rPr>
              <a:t>The clearer the differentiation becomes, the better position the ethnographer is in to report both the phenomenon they record and the interpretations they add during the research process.</a:t>
            </a:r>
          </a:p>
          <a:p>
            <a:endParaRPr lang="en-GB" dirty="0">
              <a:solidFill>
                <a:schemeClr val="tx1"/>
              </a:solidFill>
            </a:endParaRPr>
          </a:p>
          <a:p>
            <a:pPr marL="0" indent="0">
              <a:buNone/>
            </a:pPr>
            <a:r>
              <a:rPr lang="x-none" sz="1400" dirty="0">
                <a:solidFill>
                  <a:schemeClr val="tx1"/>
                </a:solidFill>
              </a:rPr>
              <a:t>S. Reeves, J. Peller, J. Goldman, S. Kitto Ethnography in qualitative educational research: AMEE Guide No. 80; Published online: 28 Jun 2013: e1365-e1379  https://doi.org/10.3109/0142159X.2013.804977</a:t>
            </a:r>
          </a:p>
          <a:p>
            <a:endParaRPr lang="x-none" dirty="0">
              <a:solidFill>
                <a:schemeClr val="tx1"/>
              </a:solidFill>
            </a:endParaRPr>
          </a:p>
        </p:txBody>
      </p:sp>
    </p:spTree>
    <p:extLst>
      <p:ext uri="{BB962C8B-B14F-4D97-AF65-F5344CB8AC3E}">
        <p14:creationId xmlns:p14="http://schemas.microsoft.com/office/powerpoint/2010/main" val="2879049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41B208-B664-0F4C-B2F9-DD731E468258}"/>
              </a:ext>
            </a:extLst>
          </p:cNvPr>
          <p:cNvSpPr>
            <a:spLocks noGrp="1"/>
          </p:cNvSpPr>
          <p:nvPr>
            <p:ph type="title"/>
          </p:nvPr>
        </p:nvSpPr>
        <p:spPr>
          <a:xfrm>
            <a:off x="263611" y="970494"/>
            <a:ext cx="11277600" cy="607583"/>
          </a:xfrm>
        </p:spPr>
        <p:txBody>
          <a:bodyPr>
            <a:normAutofit fontScale="90000"/>
          </a:bodyPr>
          <a:lstStyle/>
          <a:p>
            <a:r>
              <a:rPr lang="x-none" sz="4000" b="1" dirty="0">
                <a:latin typeface="+mn-lt"/>
              </a:rPr>
              <a:t>Example of fieldnotes:</a:t>
            </a:r>
          </a:p>
        </p:txBody>
      </p:sp>
      <p:sp>
        <p:nvSpPr>
          <p:cNvPr id="3" name="Content Placeholder 2">
            <a:extLst>
              <a:ext uri="{FF2B5EF4-FFF2-40B4-BE49-F238E27FC236}">
                <a16:creationId xmlns="" xmlns:a16="http://schemas.microsoft.com/office/drawing/2014/main" id="{ACF427E8-D3B6-4244-9AB9-EEB66745363F}"/>
              </a:ext>
            </a:extLst>
          </p:cNvPr>
          <p:cNvSpPr>
            <a:spLocks noGrp="1"/>
          </p:cNvSpPr>
          <p:nvPr>
            <p:ph idx="1"/>
          </p:nvPr>
        </p:nvSpPr>
        <p:spPr>
          <a:xfrm>
            <a:off x="263611" y="2330244"/>
            <a:ext cx="11277600" cy="3538849"/>
          </a:xfrm>
        </p:spPr>
        <p:txBody>
          <a:bodyPr>
            <a:normAutofit/>
          </a:bodyPr>
          <a:lstStyle/>
          <a:p>
            <a:r>
              <a:rPr lang="en-GB" sz="1800" dirty="0">
                <a:solidFill>
                  <a:schemeClr val="tx1"/>
                </a:solidFill>
              </a:rPr>
              <a:t>“In my ethnographic study, I collated contemporaneous contextual fieldnotes (concerning policies, economic and political circumstances at the point of time I was conducting the fieldwork). I included those fieldnotes in presenting a description of the sample in question, concerning their motivations to remain resident in the South of France, as well as their hesitation in moving to another location or returning to their home countries.</a:t>
            </a:r>
          </a:p>
          <a:p>
            <a:pPr lvl="1"/>
            <a:r>
              <a:rPr lang="en-GB" sz="1800" i="1" dirty="0">
                <a:solidFill>
                  <a:schemeClr val="tx1"/>
                </a:solidFill>
              </a:rPr>
              <a:t>The legal working hours in France were 35 hours a week for all companies. Any overtime in excess of these 35 hours must be compensated by time off in lieu (so called RTT days). In addition employees are entitled to a minimum 25 days annual leave. With the RTT days on top of annual vacation, total annual leave of over 50 days is not uncommon. This is a major incentive for the sample in their desire to remain in France, where they can avail of such policies.</a:t>
            </a:r>
          </a:p>
          <a:p>
            <a:pPr lvl="1"/>
            <a:endParaRPr lang="en-GB" sz="1600" dirty="0">
              <a:solidFill>
                <a:schemeClr val="tx1"/>
              </a:solidFill>
            </a:endParaRPr>
          </a:p>
          <a:p>
            <a:pPr algn="r"/>
            <a:r>
              <a:rPr lang="en-GB" sz="1500" dirty="0">
                <a:solidFill>
                  <a:schemeClr val="tx1"/>
                </a:solidFill>
              </a:rPr>
              <a:t>Approaches To Qualitative Research: Theory &amp; Its Practical Application A Guide For Dissertation Students Edited By John Hogan, Paddy Dolan &amp; Paul Donnelly. Published</a:t>
            </a:r>
            <a:r>
              <a:rPr lang="x-none" sz="1500" dirty="0">
                <a:solidFill>
                  <a:schemeClr val="tx1"/>
                </a:solidFill>
              </a:rPr>
              <a:t> 2009 </a:t>
            </a:r>
            <a:r>
              <a:rPr lang="en-GB" sz="1500" dirty="0">
                <a:solidFill>
                  <a:schemeClr val="tx1"/>
                </a:solidFill>
              </a:rPr>
              <a:t>By OAK TREE PRESS 19 Rutland Street, Cork, Ireland</a:t>
            </a:r>
          </a:p>
          <a:p>
            <a:endParaRPr lang="en-GB" dirty="0">
              <a:solidFill>
                <a:schemeClr val="tx1"/>
              </a:solidFill>
            </a:endParaRPr>
          </a:p>
          <a:p>
            <a:endParaRPr lang="x-none" dirty="0">
              <a:solidFill>
                <a:schemeClr val="tx1"/>
              </a:solidFill>
            </a:endParaRPr>
          </a:p>
        </p:txBody>
      </p:sp>
    </p:spTree>
    <p:extLst>
      <p:ext uri="{BB962C8B-B14F-4D97-AF65-F5344CB8AC3E}">
        <p14:creationId xmlns:p14="http://schemas.microsoft.com/office/powerpoint/2010/main" val="1748069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721247-5B99-284D-BBE5-DF29A988B9EF}"/>
              </a:ext>
            </a:extLst>
          </p:cNvPr>
          <p:cNvSpPr>
            <a:spLocks noGrp="1"/>
          </p:cNvSpPr>
          <p:nvPr>
            <p:ph type="title"/>
          </p:nvPr>
        </p:nvSpPr>
        <p:spPr>
          <a:xfrm>
            <a:off x="263611" y="970494"/>
            <a:ext cx="11277600" cy="607935"/>
          </a:xfrm>
        </p:spPr>
        <p:txBody>
          <a:bodyPr>
            <a:normAutofit fontScale="90000"/>
          </a:bodyPr>
          <a:lstStyle/>
          <a:p>
            <a:r>
              <a:rPr lang="x-none" sz="4000" b="1" dirty="0">
                <a:latin typeface="+mn-lt"/>
              </a:rPr>
              <a:t>The development of ethnography</a:t>
            </a:r>
          </a:p>
        </p:txBody>
      </p:sp>
      <p:sp>
        <p:nvSpPr>
          <p:cNvPr id="3" name="Content Placeholder 2">
            <a:extLst>
              <a:ext uri="{FF2B5EF4-FFF2-40B4-BE49-F238E27FC236}">
                <a16:creationId xmlns="" xmlns:a16="http://schemas.microsoft.com/office/drawing/2014/main" id="{DBA692D2-69E1-6B46-8AE2-9C44A74B9ADE}"/>
              </a:ext>
            </a:extLst>
          </p:cNvPr>
          <p:cNvSpPr>
            <a:spLocks noGrp="1"/>
          </p:cNvSpPr>
          <p:nvPr>
            <p:ph idx="1"/>
          </p:nvPr>
        </p:nvSpPr>
        <p:spPr>
          <a:xfrm>
            <a:off x="601068" y="1864146"/>
            <a:ext cx="11277600" cy="4023360"/>
          </a:xfrm>
        </p:spPr>
        <p:txBody>
          <a:bodyPr>
            <a:normAutofit fontScale="92500"/>
          </a:bodyPr>
          <a:lstStyle/>
          <a:p>
            <a:endParaRPr lang="en-GB" sz="2000" dirty="0">
              <a:solidFill>
                <a:schemeClr val="tx1"/>
              </a:solidFill>
            </a:endParaRPr>
          </a:p>
          <a:p>
            <a:r>
              <a:rPr lang="en-GB" sz="2000" dirty="0">
                <a:solidFill>
                  <a:schemeClr val="tx1"/>
                </a:solidFill>
              </a:rPr>
              <a:t>Ethnographic methods developed within the field of social anthropology in the 19th and 20th centuries by famous anthropologists such as Bronislaw Malinowski, Alfred Radcliffe-Brown and Franz Boas.</a:t>
            </a:r>
          </a:p>
          <a:p>
            <a:endParaRPr lang="en-GB" sz="2000" dirty="0">
              <a:solidFill>
                <a:schemeClr val="tx1"/>
              </a:solidFill>
            </a:endParaRPr>
          </a:p>
          <a:p>
            <a:r>
              <a:rPr lang="en-GB" sz="2000" dirty="0">
                <a:solidFill>
                  <a:schemeClr val="tx1"/>
                </a:solidFill>
              </a:rPr>
              <a:t>In the mid-twentieth century when cultures became more linked with each other and Western anthropologists could not find homogeneous isolated cultures abroad they turned to research their own cultures. </a:t>
            </a:r>
          </a:p>
          <a:p>
            <a:pPr marL="457200" lvl="1" indent="0">
              <a:buNone/>
            </a:pPr>
            <a:r>
              <a:rPr lang="x-none" sz="1500" dirty="0">
                <a:solidFill>
                  <a:schemeClr val="tx1"/>
                </a:solidFill>
              </a:rPr>
              <a:t>I.Holloway, K.Galvin Etnography. Qualitative research in Nursing and Healthcare. 4th edition Wiley Blackwell, 2017; p.159-177</a:t>
            </a:r>
          </a:p>
          <a:p>
            <a:pPr marL="0" indent="0">
              <a:buNone/>
            </a:pPr>
            <a:endParaRPr lang="en-GB" sz="2000" dirty="0">
              <a:solidFill>
                <a:schemeClr val="tx1"/>
              </a:solidFill>
            </a:endParaRPr>
          </a:p>
          <a:p>
            <a:r>
              <a:rPr lang="en-GB" sz="2000" dirty="0">
                <a:solidFill>
                  <a:schemeClr val="tx1"/>
                </a:solidFill>
              </a:rPr>
              <a:t>This approach was later adopted by members of the Chicago School of Sociology (for example, Everett Hughes, Robert Park, Louis Wirth) and applied to a variety of urban settings in their studies of social life.</a:t>
            </a:r>
          </a:p>
          <a:p>
            <a:pPr marL="457200" lvl="1" indent="0">
              <a:buNone/>
            </a:pPr>
            <a:r>
              <a:rPr lang="en-GB" sz="1500" dirty="0">
                <a:solidFill>
                  <a:schemeClr val="tx1"/>
                </a:solidFill>
              </a:rPr>
              <a:t>S. Reeves, A. </a:t>
            </a:r>
            <a:r>
              <a:rPr lang="en-GB" sz="1500" dirty="0" err="1">
                <a:solidFill>
                  <a:schemeClr val="tx1"/>
                </a:solidFill>
              </a:rPr>
              <a:t>Kuper</a:t>
            </a:r>
            <a:r>
              <a:rPr lang="en-GB" sz="1500" dirty="0">
                <a:solidFill>
                  <a:schemeClr val="tx1"/>
                </a:solidFill>
              </a:rPr>
              <a:t>, B. D. Hodges QUALITATIVE RESEARCH Qualitative research methodologies: ethnography; BMJ 30 AUGUST,  2008 (337):512-514</a:t>
            </a:r>
          </a:p>
          <a:p>
            <a:pPr marL="457200" lvl="1" indent="0" algn="r">
              <a:buNone/>
            </a:pPr>
            <a:endParaRPr lang="en-GB" sz="1500" dirty="0">
              <a:solidFill>
                <a:schemeClr val="tx1"/>
              </a:solidFill>
            </a:endParaRPr>
          </a:p>
          <a:p>
            <a:endParaRPr lang="en-GB" sz="2000" dirty="0">
              <a:solidFill>
                <a:schemeClr val="tx1"/>
              </a:solidFill>
            </a:endParaRPr>
          </a:p>
        </p:txBody>
      </p:sp>
    </p:spTree>
    <p:extLst>
      <p:ext uri="{BB962C8B-B14F-4D97-AF65-F5344CB8AC3E}">
        <p14:creationId xmlns:p14="http://schemas.microsoft.com/office/powerpoint/2010/main" val="1085043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DD6D51A-9450-4D4F-9EF4-D570696927FF}"/>
              </a:ext>
            </a:extLst>
          </p:cNvPr>
          <p:cNvSpPr>
            <a:spLocks noGrp="1"/>
          </p:cNvSpPr>
          <p:nvPr>
            <p:ph type="ctrTitle"/>
          </p:nvPr>
        </p:nvSpPr>
        <p:spPr>
          <a:xfrm>
            <a:off x="477980" y="1122363"/>
            <a:ext cx="10347335" cy="2288349"/>
          </a:xfrm>
        </p:spPr>
        <p:txBody>
          <a:bodyPr anchor="b">
            <a:normAutofit/>
          </a:bodyPr>
          <a:lstStyle/>
          <a:p>
            <a:r>
              <a:rPr lang="x-none" sz="4800" b="1" dirty="0">
                <a:solidFill>
                  <a:schemeClr val="accent2"/>
                </a:solidFill>
                <a:latin typeface="+mn-lt"/>
              </a:rPr>
              <a:t>Data analysis and interpretation </a:t>
            </a:r>
          </a:p>
        </p:txBody>
      </p:sp>
      <p:sp>
        <p:nvSpPr>
          <p:cNvPr id="5" name="Subtitle 4">
            <a:extLst>
              <a:ext uri="{FF2B5EF4-FFF2-40B4-BE49-F238E27FC236}">
                <a16:creationId xmlns="" xmlns:a16="http://schemas.microsoft.com/office/drawing/2014/main" id="{385860F2-6BD3-BB40-9C8E-3DA90F21789D}"/>
              </a:ext>
            </a:extLst>
          </p:cNvPr>
          <p:cNvSpPr>
            <a:spLocks noGrp="1"/>
          </p:cNvSpPr>
          <p:nvPr>
            <p:ph type="subTitle" idx="1"/>
          </p:nvPr>
        </p:nvSpPr>
        <p:spPr>
          <a:xfrm>
            <a:off x="477980" y="4872922"/>
            <a:ext cx="4023359" cy="1208141"/>
          </a:xfrm>
        </p:spPr>
        <p:txBody>
          <a:bodyPr>
            <a:normAutofit/>
          </a:bodyPr>
          <a:lstStyle/>
          <a:p>
            <a:pPr algn="l"/>
            <a:endParaRPr lang="x-none" sz="2000"/>
          </a:p>
        </p:txBody>
      </p:sp>
    </p:spTree>
    <p:extLst>
      <p:ext uri="{BB962C8B-B14F-4D97-AF65-F5344CB8AC3E}">
        <p14:creationId xmlns:p14="http://schemas.microsoft.com/office/powerpoint/2010/main" val="83166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679CD7-A060-4649-81B0-6BB03545CA33}"/>
              </a:ext>
            </a:extLst>
          </p:cNvPr>
          <p:cNvSpPr>
            <a:spLocks noGrp="1"/>
          </p:cNvSpPr>
          <p:nvPr>
            <p:ph type="title"/>
          </p:nvPr>
        </p:nvSpPr>
        <p:spPr/>
        <p:txBody>
          <a:bodyPr/>
          <a:lstStyle/>
          <a:p>
            <a:r>
              <a:rPr lang="en-GB" b="1" dirty="0">
                <a:latin typeface="+mn-lt"/>
              </a:rPr>
              <a:t>Data analysis</a:t>
            </a:r>
            <a:endParaRPr lang="x-none" b="1" dirty="0">
              <a:latin typeface="+mn-lt"/>
            </a:endParaRPr>
          </a:p>
        </p:txBody>
      </p:sp>
      <p:sp>
        <p:nvSpPr>
          <p:cNvPr id="3" name="Content Placeholder 2">
            <a:extLst>
              <a:ext uri="{FF2B5EF4-FFF2-40B4-BE49-F238E27FC236}">
                <a16:creationId xmlns="" xmlns:a16="http://schemas.microsoft.com/office/drawing/2014/main" id="{2C65A563-135E-AF45-8693-37A3253F752C}"/>
              </a:ext>
            </a:extLst>
          </p:cNvPr>
          <p:cNvSpPr>
            <a:spLocks noGrp="1"/>
          </p:cNvSpPr>
          <p:nvPr>
            <p:ph idx="1"/>
          </p:nvPr>
        </p:nvSpPr>
        <p:spPr>
          <a:xfrm>
            <a:off x="752168" y="2215922"/>
            <a:ext cx="10982632" cy="3671584"/>
          </a:xfrm>
        </p:spPr>
        <p:txBody>
          <a:bodyPr>
            <a:normAutofit/>
          </a:bodyPr>
          <a:lstStyle/>
          <a:p>
            <a:r>
              <a:rPr lang="en-GB" sz="2400" dirty="0">
                <a:solidFill>
                  <a:schemeClr val="tx1"/>
                </a:solidFill>
                <a:latin typeface="Calibri" panose="020F0502020204030204" pitchFamily="34" charset="0"/>
                <a:cs typeface="Calibri" panose="020F0502020204030204" pitchFamily="34" charset="0"/>
              </a:rPr>
              <a:t>There are three aspects of data analysis: </a:t>
            </a:r>
          </a:p>
          <a:p>
            <a:pPr lvl="1"/>
            <a:r>
              <a:rPr lang="en-GB" sz="2400" dirty="0">
                <a:solidFill>
                  <a:schemeClr val="tx1"/>
                </a:solidFill>
                <a:latin typeface="Calibri" panose="020F0502020204030204" pitchFamily="34" charset="0"/>
                <a:cs typeface="Calibri" panose="020F0502020204030204" pitchFamily="34" charset="0"/>
              </a:rPr>
              <a:t>Description, </a:t>
            </a:r>
          </a:p>
          <a:p>
            <a:pPr lvl="1"/>
            <a:r>
              <a:rPr lang="en-GB" sz="2400" dirty="0">
                <a:solidFill>
                  <a:schemeClr val="tx1"/>
                </a:solidFill>
                <a:latin typeface="Calibri" panose="020F0502020204030204" pitchFamily="34" charset="0"/>
                <a:cs typeface="Calibri" panose="020F0502020204030204" pitchFamily="34" charset="0"/>
              </a:rPr>
              <a:t>Analysis </a:t>
            </a:r>
          </a:p>
          <a:p>
            <a:pPr lvl="1"/>
            <a:r>
              <a:rPr lang="en-GB" sz="2400" dirty="0">
                <a:solidFill>
                  <a:schemeClr val="tx1"/>
                </a:solidFill>
                <a:latin typeface="Calibri" panose="020F0502020204030204" pitchFamily="34" charset="0"/>
                <a:cs typeface="Calibri" panose="020F0502020204030204" pitchFamily="34" charset="0"/>
              </a:rPr>
              <a:t>Interpretation</a:t>
            </a:r>
          </a:p>
          <a:p>
            <a:pPr marL="201168" lvl="1" indent="0">
              <a:buNone/>
            </a:pPr>
            <a:endParaRPr lang="en-GB" sz="2400" dirty="0">
              <a:solidFill>
                <a:schemeClr val="tx1"/>
              </a:solidFill>
              <a:latin typeface="Calibri" panose="020F0502020204030204" pitchFamily="34" charset="0"/>
              <a:cs typeface="Calibri" panose="020F0502020204030204" pitchFamily="34" charset="0"/>
            </a:endParaRPr>
          </a:p>
          <a:p>
            <a:r>
              <a:rPr lang="en-GB" sz="2400" dirty="0">
                <a:solidFill>
                  <a:schemeClr val="tx1"/>
                </a:solidFill>
                <a:latin typeface="Calibri" panose="020F0502020204030204" pitchFamily="34" charset="0"/>
                <a:cs typeface="Calibri" panose="020F0502020204030204" pitchFamily="34" charset="0"/>
              </a:rPr>
              <a:t>These three components are not always easily teased apart.</a:t>
            </a:r>
            <a:endParaRPr lang="x-none"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7616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10F1D5-8A79-9C48-BEA0-72432930F685}"/>
              </a:ext>
            </a:extLst>
          </p:cNvPr>
          <p:cNvSpPr>
            <a:spLocks noGrp="1"/>
          </p:cNvSpPr>
          <p:nvPr>
            <p:ph type="title"/>
          </p:nvPr>
        </p:nvSpPr>
        <p:spPr/>
        <p:txBody>
          <a:bodyPr/>
          <a:lstStyle/>
          <a:p>
            <a:r>
              <a:rPr lang="x-none" b="1" dirty="0">
                <a:latin typeface="+mn-lt"/>
              </a:rPr>
              <a:t>Description</a:t>
            </a:r>
            <a:r>
              <a:rPr lang="x-none" dirty="0"/>
              <a:t>	</a:t>
            </a:r>
          </a:p>
        </p:txBody>
      </p:sp>
      <p:sp>
        <p:nvSpPr>
          <p:cNvPr id="3" name="Content Placeholder 2">
            <a:extLst>
              <a:ext uri="{FF2B5EF4-FFF2-40B4-BE49-F238E27FC236}">
                <a16:creationId xmlns="" xmlns:a16="http://schemas.microsoft.com/office/drawing/2014/main" id="{225C9919-B054-C94B-97F4-EF413DC7BCF7}"/>
              </a:ext>
            </a:extLst>
          </p:cNvPr>
          <p:cNvSpPr>
            <a:spLocks noGrp="1"/>
          </p:cNvSpPr>
          <p:nvPr>
            <p:ph idx="1"/>
          </p:nvPr>
        </p:nvSpPr>
        <p:spPr>
          <a:xfrm>
            <a:off x="838200" y="2080591"/>
            <a:ext cx="10515600" cy="4306956"/>
          </a:xfrm>
        </p:spPr>
        <p:txBody>
          <a:bodyPr>
            <a:normAutofit/>
          </a:bodyPr>
          <a:lstStyle/>
          <a:p>
            <a:r>
              <a:rPr lang="en-GB" sz="2400" dirty="0">
                <a:solidFill>
                  <a:schemeClr val="tx1"/>
                </a:solidFill>
              </a:rPr>
              <a:t>N</a:t>
            </a:r>
            <a:r>
              <a:rPr lang="x-none" sz="2400" dirty="0">
                <a:solidFill>
                  <a:schemeClr val="tx1"/>
                </a:solidFill>
              </a:rPr>
              <a:t>ot everything observed or heard is described but only that which is relevnant for the study at hand. </a:t>
            </a:r>
            <a:r>
              <a:rPr lang="en-GB" sz="2400" dirty="0">
                <a:solidFill>
                  <a:schemeClr val="tx1"/>
                </a:solidFill>
              </a:rPr>
              <a:t>T</a:t>
            </a:r>
            <a:r>
              <a:rPr lang="x-none" sz="2400" dirty="0">
                <a:solidFill>
                  <a:schemeClr val="tx1"/>
                </a:solidFill>
              </a:rPr>
              <a:t>his involves analysis and interpretation</a:t>
            </a:r>
          </a:p>
          <a:p>
            <a:endParaRPr lang="x-none" sz="2400" dirty="0">
              <a:solidFill>
                <a:schemeClr val="tx1"/>
              </a:solidFill>
            </a:endParaRPr>
          </a:p>
          <a:p>
            <a:r>
              <a:rPr lang="en-GB" sz="2400" dirty="0">
                <a:solidFill>
                  <a:schemeClr val="tx1"/>
                </a:solidFill>
              </a:rPr>
              <a:t>R</a:t>
            </a:r>
            <a:r>
              <a:rPr lang="x-none" sz="2400" dirty="0">
                <a:solidFill>
                  <a:schemeClr val="tx1"/>
                </a:solidFill>
              </a:rPr>
              <a:t>esearchers describe by writing a story, which is a report of the actions, interactions and events within a cultural group.</a:t>
            </a:r>
          </a:p>
          <a:p>
            <a:endParaRPr lang="x-none" sz="2400" dirty="0">
              <a:solidFill>
                <a:schemeClr val="tx1"/>
              </a:solidFill>
            </a:endParaRPr>
          </a:p>
          <a:p>
            <a:r>
              <a:rPr lang="en-GB" sz="2400" dirty="0">
                <a:solidFill>
                  <a:schemeClr val="tx1"/>
                </a:solidFill>
              </a:rPr>
              <a:t>T</a:t>
            </a:r>
            <a:r>
              <a:rPr lang="x-none" sz="2400" dirty="0">
                <a:solidFill>
                  <a:schemeClr val="tx1"/>
                </a:solidFill>
              </a:rPr>
              <a:t>he description is enhanced by the portrayal of critical event and ordinary life, as well as rituals and roles.</a:t>
            </a:r>
          </a:p>
          <a:p>
            <a:endParaRPr lang="x-none" sz="1400" dirty="0">
              <a:solidFill>
                <a:schemeClr val="tx1"/>
              </a:solidFill>
            </a:endParaRPr>
          </a:p>
          <a:p>
            <a:pPr marL="457200" lvl="1" indent="0" algn="r">
              <a:buNone/>
            </a:pPr>
            <a:r>
              <a:rPr lang="x-none" sz="1400" dirty="0">
                <a:solidFill>
                  <a:schemeClr val="tx1"/>
                </a:solidFill>
              </a:rPr>
              <a:t>I.Holloway, K.Galvin Etnography. Qualitative research in Nursing and Healthcare. 4th edition Wiley Blackwell, 2017; p.159-177</a:t>
            </a:r>
          </a:p>
          <a:p>
            <a:endParaRPr lang="x-none" dirty="0">
              <a:solidFill>
                <a:schemeClr val="tx1"/>
              </a:solidFill>
            </a:endParaRPr>
          </a:p>
        </p:txBody>
      </p:sp>
    </p:spTree>
    <p:extLst>
      <p:ext uri="{BB962C8B-B14F-4D97-AF65-F5344CB8AC3E}">
        <p14:creationId xmlns:p14="http://schemas.microsoft.com/office/powerpoint/2010/main" val="790392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CB8DE8-9877-1E4D-9FD6-97D600CA4C61}"/>
              </a:ext>
            </a:extLst>
          </p:cNvPr>
          <p:cNvSpPr>
            <a:spLocks noGrp="1"/>
          </p:cNvSpPr>
          <p:nvPr>
            <p:ph type="title"/>
          </p:nvPr>
        </p:nvSpPr>
        <p:spPr>
          <a:xfrm>
            <a:off x="263611" y="970495"/>
            <a:ext cx="11277600" cy="696074"/>
          </a:xfrm>
        </p:spPr>
        <p:txBody>
          <a:bodyPr/>
          <a:lstStyle/>
          <a:p>
            <a:r>
              <a:rPr lang="x-none" b="1" dirty="0">
                <a:latin typeface="+mn-lt"/>
              </a:rPr>
              <a:t>The use of “thick description”</a:t>
            </a:r>
          </a:p>
        </p:txBody>
      </p:sp>
      <p:sp>
        <p:nvSpPr>
          <p:cNvPr id="3" name="Content Placeholder 2">
            <a:extLst>
              <a:ext uri="{FF2B5EF4-FFF2-40B4-BE49-F238E27FC236}">
                <a16:creationId xmlns="" xmlns:a16="http://schemas.microsoft.com/office/drawing/2014/main" id="{842D9690-4E93-5446-ACE3-906A75A63085}"/>
              </a:ext>
            </a:extLst>
          </p:cNvPr>
          <p:cNvSpPr>
            <a:spLocks noGrp="1"/>
          </p:cNvSpPr>
          <p:nvPr>
            <p:ph idx="1"/>
          </p:nvPr>
        </p:nvSpPr>
        <p:spPr>
          <a:xfrm>
            <a:off x="838200" y="2239617"/>
            <a:ext cx="10515600" cy="3937346"/>
          </a:xfrm>
        </p:spPr>
        <p:txBody>
          <a:bodyPr>
            <a:normAutofit/>
          </a:bodyPr>
          <a:lstStyle/>
          <a:p>
            <a:r>
              <a:rPr lang="en-GB" sz="2400" dirty="0">
                <a:solidFill>
                  <a:schemeClr val="tx1"/>
                </a:solidFill>
              </a:rPr>
              <a:t>“Thick description” – it’s description that make explicit the detailed patterns of cultural and social relationships and puts them in context.</a:t>
            </a:r>
          </a:p>
          <a:p>
            <a:endParaRPr lang="en-GB" sz="2400" dirty="0">
              <a:solidFill>
                <a:schemeClr val="tx1"/>
              </a:solidFill>
            </a:endParaRPr>
          </a:p>
          <a:p>
            <a:r>
              <a:rPr lang="en-GB" sz="2400" dirty="0">
                <a:solidFill>
                  <a:schemeClr val="tx1"/>
                </a:solidFill>
              </a:rPr>
              <a:t> “Thick description” aims to give readers a sense of the emotion, thoughts and perceptions that research participants experience. </a:t>
            </a:r>
          </a:p>
          <a:p>
            <a:endParaRPr lang="en-GB" sz="2400" dirty="0">
              <a:solidFill>
                <a:schemeClr val="tx1"/>
              </a:solidFill>
            </a:endParaRPr>
          </a:p>
          <a:p>
            <a:r>
              <a:rPr lang="en-GB" sz="2400" dirty="0">
                <a:solidFill>
                  <a:schemeClr val="tx1"/>
                </a:solidFill>
              </a:rPr>
              <a:t>It deal with the meaning and interpretations of people in a culture.</a:t>
            </a:r>
            <a:endParaRPr lang="x-none" sz="2400" dirty="0">
              <a:solidFill>
                <a:schemeClr val="tx1"/>
              </a:solidFill>
            </a:endParaRPr>
          </a:p>
        </p:txBody>
      </p:sp>
    </p:spTree>
    <p:extLst>
      <p:ext uri="{BB962C8B-B14F-4D97-AF65-F5344CB8AC3E}">
        <p14:creationId xmlns:p14="http://schemas.microsoft.com/office/powerpoint/2010/main" val="3207266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EB6ADE-18CC-5B40-8424-95B97E8AA517}"/>
              </a:ext>
            </a:extLst>
          </p:cNvPr>
          <p:cNvSpPr>
            <a:spLocks noGrp="1"/>
          </p:cNvSpPr>
          <p:nvPr>
            <p:ph type="title"/>
          </p:nvPr>
        </p:nvSpPr>
        <p:spPr>
          <a:xfrm>
            <a:off x="263611" y="970494"/>
            <a:ext cx="11277600" cy="533841"/>
          </a:xfrm>
        </p:spPr>
        <p:txBody>
          <a:bodyPr>
            <a:normAutofit fontScale="90000"/>
          </a:bodyPr>
          <a:lstStyle/>
          <a:p>
            <a:r>
              <a:rPr lang="x-none" b="1" dirty="0">
                <a:latin typeface="+mn-lt"/>
              </a:rPr>
              <a:t>Analysis</a:t>
            </a:r>
          </a:p>
        </p:txBody>
      </p:sp>
      <p:sp>
        <p:nvSpPr>
          <p:cNvPr id="3" name="Content Placeholder 2">
            <a:extLst>
              <a:ext uri="{FF2B5EF4-FFF2-40B4-BE49-F238E27FC236}">
                <a16:creationId xmlns="" xmlns:a16="http://schemas.microsoft.com/office/drawing/2014/main" id="{A76E3B92-BC25-EA4A-8D3E-17B723F5B150}"/>
              </a:ext>
            </a:extLst>
          </p:cNvPr>
          <p:cNvSpPr>
            <a:spLocks noGrp="1"/>
          </p:cNvSpPr>
          <p:nvPr>
            <p:ph idx="1"/>
          </p:nvPr>
        </p:nvSpPr>
        <p:spPr>
          <a:xfrm>
            <a:off x="707923" y="2050026"/>
            <a:ext cx="10833288" cy="3819068"/>
          </a:xfrm>
        </p:spPr>
        <p:txBody>
          <a:bodyPr>
            <a:noAutofit/>
          </a:bodyPr>
          <a:lstStyle/>
          <a:p>
            <a:pPr>
              <a:buFont typeface="Wingdings" pitchFamily="2" charset="2"/>
              <a:buChar char="§"/>
            </a:pPr>
            <a:r>
              <a:rPr lang="en-GB" dirty="0">
                <a:solidFill>
                  <a:schemeClr val="tx1"/>
                </a:solidFill>
              </a:rPr>
              <a:t>Analysis entails working with the data. </a:t>
            </a:r>
          </a:p>
          <a:p>
            <a:pPr>
              <a:buFont typeface="Wingdings" pitchFamily="2" charset="2"/>
              <a:buChar char="§"/>
            </a:pPr>
            <a:r>
              <a:rPr lang="en-GB" dirty="0">
                <a:solidFill>
                  <a:schemeClr val="tx1"/>
                </a:solidFill>
              </a:rPr>
              <a:t>The researchers process the data by coding/labelling and transform the raw data through finding themes and by making linkages between ideas.</a:t>
            </a:r>
          </a:p>
          <a:p>
            <a:pPr>
              <a:buFont typeface="Wingdings" pitchFamily="2" charset="2"/>
              <a:buChar char="§"/>
            </a:pPr>
            <a:r>
              <a:rPr lang="en-GB" dirty="0">
                <a:solidFill>
                  <a:schemeClr val="tx1"/>
                </a:solidFill>
              </a:rPr>
              <a:t>Analysis and interpretation proceed parallel but is more scientific and systematic.</a:t>
            </a:r>
          </a:p>
          <a:p>
            <a:pPr>
              <a:buFont typeface="Wingdings" pitchFamily="2" charset="2"/>
              <a:buChar char="§"/>
            </a:pPr>
            <a:r>
              <a:rPr lang="en-GB" dirty="0">
                <a:solidFill>
                  <a:schemeClr val="tx1"/>
                </a:solidFill>
              </a:rPr>
              <a:t> The analytic proceed is iterative: this means that researchers go back and forth, from the data collection, reading and thinking about them to the analysis.</a:t>
            </a:r>
          </a:p>
          <a:p>
            <a:pPr>
              <a:buFont typeface="Wingdings" pitchFamily="2" charset="2"/>
              <a:buChar char="§"/>
            </a:pPr>
            <a:r>
              <a:rPr lang="en-GB" dirty="0">
                <a:solidFill>
                  <a:schemeClr val="tx1"/>
                </a:solidFill>
              </a:rPr>
              <a:t>They then return to collecting new data and analysing them. This process continues until the collection and analysis are complete.</a:t>
            </a:r>
          </a:p>
          <a:p>
            <a:pPr>
              <a:buFont typeface="Wingdings" pitchFamily="2" charset="2"/>
              <a:buChar char="§"/>
            </a:pPr>
            <a:endParaRPr lang="x-none" dirty="0">
              <a:solidFill>
                <a:schemeClr val="tx1"/>
              </a:solidFill>
            </a:endParaRPr>
          </a:p>
        </p:txBody>
      </p:sp>
    </p:spTree>
    <p:extLst>
      <p:ext uri="{BB962C8B-B14F-4D97-AF65-F5344CB8AC3E}">
        <p14:creationId xmlns:p14="http://schemas.microsoft.com/office/powerpoint/2010/main" val="1055173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2112E2-1130-994E-9454-ED76655932FF}"/>
              </a:ext>
            </a:extLst>
          </p:cNvPr>
          <p:cNvSpPr>
            <a:spLocks noGrp="1"/>
          </p:cNvSpPr>
          <p:nvPr>
            <p:ph type="ctrTitle"/>
          </p:nvPr>
        </p:nvSpPr>
        <p:spPr>
          <a:xfrm>
            <a:off x="346710" y="1120877"/>
            <a:ext cx="4309896" cy="722671"/>
          </a:xfrm>
        </p:spPr>
        <p:txBody>
          <a:bodyPr>
            <a:normAutofit/>
          </a:bodyPr>
          <a:lstStyle/>
          <a:p>
            <a:r>
              <a:rPr lang="x-none" sz="3200" b="1" dirty="0">
                <a:latin typeface="+mn-lt"/>
              </a:rPr>
              <a:t>Steps in the analysis</a:t>
            </a:r>
          </a:p>
        </p:txBody>
      </p:sp>
      <p:sp>
        <p:nvSpPr>
          <p:cNvPr id="3" name="Content Placeholder 2">
            <a:extLst>
              <a:ext uri="{FF2B5EF4-FFF2-40B4-BE49-F238E27FC236}">
                <a16:creationId xmlns="" xmlns:a16="http://schemas.microsoft.com/office/drawing/2014/main" id="{5F07CB3C-6AA6-D346-A4C5-1CC1012DBCAD}"/>
              </a:ext>
            </a:extLst>
          </p:cNvPr>
          <p:cNvSpPr>
            <a:spLocks noGrp="1"/>
          </p:cNvSpPr>
          <p:nvPr>
            <p:ph idx="4294967295"/>
          </p:nvPr>
        </p:nvSpPr>
        <p:spPr>
          <a:xfrm>
            <a:off x="471167" y="5225239"/>
            <a:ext cx="4115582" cy="874465"/>
          </a:xfrm>
        </p:spPr>
        <p:txBody>
          <a:bodyPr>
            <a:normAutofit/>
          </a:bodyPr>
          <a:lstStyle/>
          <a:p>
            <a:pPr marL="0" indent="0">
              <a:buNone/>
            </a:pPr>
            <a:r>
              <a:rPr lang="en-GB" sz="2400" dirty="0"/>
              <a:t>T</a:t>
            </a:r>
            <a:r>
              <a:rPr lang="x-none" sz="2400" dirty="0"/>
              <a:t>he process of analysis involves several steps.</a:t>
            </a:r>
          </a:p>
        </p:txBody>
      </p:sp>
      <p:graphicFrame>
        <p:nvGraphicFramePr>
          <p:cNvPr id="5" name="Diagram 4">
            <a:extLst>
              <a:ext uri="{FF2B5EF4-FFF2-40B4-BE49-F238E27FC236}">
                <a16:creationId xmlns="" xmlns:a16="http://schemas.microsoft.com/office/drawing/2014/main" id="{BB3BB322-1842-B545-94DB-FA6FE717FA04}"/>
              </a:ext>
            </a:extLst>
          </p:cNvPr>
          <p:cNvGraphicFramePr/>
          <p:nvPr/>
        </p:nvGraphicFramePr>
        <p:xfrm>
          <a:off x="3717290" y="68103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0508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9E1A9F-512B-7343-A724-15E41B47A7F1}"/>
              </a:ext>
            </a:extLst>
          </p:cNvPr>
          <p:cNvSpPr>
            <a:spLocks noGrp="1"/>
          </p:cNvSpPr>
          <p:nvPr>
            <p:ph type="title"/>
          </p:nvPr>
        </p:nvSpPr>
        <p:spPr>
          <a:xfrm>
            <a:off x="263611" y="970495"/>
            <a:ext cx="11277600" cy="622332"/>
          </a:xfrm>
        </p:spPr>
        <p:txBody>
          <a:bodyPr>
            <a:normAutofit fontScale="90000"/>
          </a:bodyPr>
          <a:lstStyle/>
          <a:p>
            <a:r>
              <a:rPr lang="x-none" b="1" dirty="0">
                <a:latin typeface="+mn-lt"/>
              </a:rPr>
              <a:t>Interpretation</a:t>
            </a:r>
          </a:p>
        </p:txBody>
      </p:sp>
      <p:sp>
        <p:nvSpPr>
          <p:cNvPr id="3" name="Content Placeholder 2">
            <a:extLst>
              <a:ext uri="{FF2B5EF4-FFF2-40B4-BE49-F238E27FC236}">
                <a16:creationId xmlns="" xmlns:a16="http://schemas.microsoft.com/office/drawing/2014/main" id="{8214F9FF-441C-444B-A8F4-C72A9A724E1A}"/>
              </a:ext>
            </a:extLst>
          </p:cNvPr>
          <p:cNvSpPr>
            <a:spLocks noGrp="1"/>
          </p:cNvSpPr>
          <p:nvPr>
            <p:ph idx="1"/>
          </p:nvPr>
        </p:nvSpPr>
        <p:spPr/>
        <p:txBody>
          <a:bodyPr>
            <a:normAutofit/>
          </a:bodyPr>
          <a:lstStyle/>
          <a:p>
            <a:r>
              <a:rPr lang="x-none" sz="2400" dirty="0">
                <a:solidFill>
                  <a:schemeClr val="tx1"/>
                </a:solidFill>
              </a:rPr>
              <a:t>Researchers take the last step, that of interpretation, during and after the analysis, making inferences, providing meaning and giving possible explanations for the phenomena. </a:t>
            </a:r>
          </a:p>
          <a:p>
            <a:endParaRPr lang="x-none" sz="2400" dirty="0">
              <a:solidFill>
                <a:schemeClr val="tx1"/>
              </a:solidFill>
            </a:endParaRPr>
          </a:p>
          <a:p>
            <a:r>
              <a:rPr lang="en-GB" sz="2400" dirty="0">
                <a:solidFill>
                  <a:schemeClr val="tx1"/>
                </a:solidFill>
              </a:rPr>
              <a:t>I</a:t>
            </a:r>
            <a:r>
              <a:rPr lang="x-none" sz="2400" dirty="0">
                <a:solidFill>
                  <a:schemeClr val="tx1"/>
                </a:solidFill>
              </a:rPr>
              <a:t>nterpretation involves some speculation, theorising and explaining, although it must be directly grounded in the data.</a:t>
            </a:r>
          </a:p>
          <a:p>
            <a:endParaRPr lang="x-none" sz="2400" dirty="0">
              <a:solidFill>
                <a:schemeClr val="tx1"/>
              </a:solidFill>
            </a:endParaRPr>
          </a:p>
          <a:p>
            <a:r>
              <a:rPr lang="en-GB" sz="2400" dirty="0">
                <a:solidFill>
                  <a:schemeClr val="tx1"/>
                </a:solidFill>
              </a:rPr>
              <a:t>E</a:t>
            </a:r>
            <a:r>
              <a:rPr lang="x-none" sz="2400" dirty="0">
                <a:solidFill>
                  <a:schemeClr val="tx1"/>
                </a:solidFill>
              </a:rPr>
              <a:t>ventually, the story is put together form the descriptions, analyses and interpretations.</a:t>
            </a:r>
          </a:p>
        </p:txBody>
      </p:sp>
    </p:spTree>
    <p:extLst>
      <p:ext uri="{BB962C8B-B14F-4D97-AF65-F5344CB8AC3E}">
        <p14:creationId xmlns:p14="http://schemas.microsoft.com/office/powerpoint/2010/main" val="654226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87078C-FA84-5A42-8CBF-DC41491944F8}"/>
              </a:ext>
            </a:extLst>
          </p:cNvPr>
          <p:cNvSpPr>
            <a:spLocks noGrp="1"/>
          </p:cNvSpPr>
          <p:nvPr>
            <p:ph type="title"/>
          </p:nvPr>
        </p:nvSpPr>
        <p:spPr>
          <a:xfrm>
            <a:off x="457200" y="953847"/>
            <a:ext cx="11277600" cy="808963"/>
          </a:xfrm>
        </p:spPr>
        <p:txBody>
          <a:bodyPr>
            <a:normAutofit fontScale="90000"/>
          </a:bodyPr>
          <a:lstStyle/>
          <a:p>
            <a:r>
              <a:rPr lang="en-GB" b="1" dirty="0">
                <a:latin typeface="Calibri" panose="020F0502020204030204" pitchFamily="34" charset="0"/>
                <a:cs typeface="Calibri" panose="020F0502020204030204" pitchFamily="34" charset="0"/>
              </a:rPr>
              <a:t>Evaluating the quality of ethnographic work</a:t>
            </a:r>
            <a:br>
              <a:rPr lang="en-GB" b="1" dirty="0">
                <a:latin typeface="Calibri" panose="020F0502020204030204" pitchFamily="34" charset="0"/>
                <a:cs typeface="Calibri" panose="020F0502020204030204" pitchFamily="34" charset="0"/>
              </a:rPr>
            </a:br>
            <a:endParaRPr lang="x-none"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 xmlns:a16="http://schemas.microsoft.com/office/drawing/2014/main" id="{A69DBC02-1FE7-BB4F-AF15-3ADFCE3CA901}"/>
              </a:ext>
            </a:extLst>
          </p:cNvPr>
          <p:cNvSpPr>
            <a:spLocks noGrp="1"/>
          </p:cNvSpPr>
          <p:nvPr>
            <p:ph idx="1"/>
          </p:nvPr>
        </p:nvSpPr>
        <p:spPr>
          <a:xfrm>
            <a:off x="838200" y="1516284"/>
            <a:ext cx="10515600" cy="4660679"/>
          </a:xfrm>
        </p:spPr>
        <p:txBody>
          <a:bodyPr>
            <a:normAutofit/>
          </a:bodyPr>
          <a:lstStyle/>
          <a:p>
            <a:pPr marL="0" indent="0">
              <a:buNone/>
            </a:pPr>
            <a:r>
              <a:rPr lang="en-GB" sz="1800" dirty="0">
                <a:solidFill>
                  <a:schemeClr val="tx1"/>
                </a:solidFill>
              </a:rPr>
              <a:t>The good quality ethnographic work needs to ensure it explicitly incorporates such factors in its design and implementation. This table also provides a useful way for readers of ethnographic work to begin to evaluate its methodological quality.</a:t>
            </a:r>
          </a:p>
          <a:p>
            <a:endParaRPr lang="en-GB" sz="1800" dirty="0"/>
          </a:p>
          <a:p>
            <a:endParaRPr lang="x-none" sz="1800" dirty="0"/>
          </a:p>
        </p:txBody>
      </p:sp>
      <p:graphicFrame>
        <p:nvGraphicFramePr>
          <p:cNvPr id="4" name="Table 3">
            <a:extLst>
              <a:ext uri="{FF2B5EF4-FFF2-40B4-BE49-F238E27FC236}">
                <a16:creationId xmlns="" xmlns:a16="http://schemas.microsoft.com/office/drawing/2014/main" id="{E36545AC-8852-8A4C-82C0-2AA34A8E22E7}"/>
              </a:ext>
            </a:extLst>
          </p:cNvPr>
          <p:cNvGraphicFramePr>
            <a:graphicFrameLocks noGrp="1"/>
          </p:cNvGraphicFramePr>
          <p:nvPr/>
        </p:nvGraphicFramePr>
        <p:xfrm>
          <a:off x="838200" y="2569580"/>
          <a:ext cx="10515600" cy="3340957"/>
        </p:xfrm>
        <a:graphic>
          <a:graphicData uri="http://schemas.openxmlformats.org/drawingml/2006/table">
            <a:tbl>
              <a:tblPr/>
              <a:tblGrid>
                <a:gridCol w="1268392">
                  <a:extLst>
                    <a:ext uri="{9D8B030D-6E8A-4147-A177-3AD203B41FA5}">
                      <a16:colId xmlns="" xmlns:a16="http://schemas.microsoft.com/office/drawing/2014/main" val="3370196367"/>
                    </a:ext>
                  </a:extLst>
                </a:gridCol>
                <a:gridCol w="9247208">
                  <a:extLst>
                    <a:ext uri="{9D8B030D-6E8A-4147-A177-3AD203B41FA5}">
                      <a16:colId xmlns="" xmlns:a16="http://schemas.microsoft.com/office/drawing/2014/main" val="126320988"/>
                    </a:ext>
                  </a:extLst>
                </a:gridCol>
              </a:tblGrid>
              <a:tr h="285669">
                <a:tc>
                  <a:txBody>
                    <a:bodyPr/>
                    <a:lstStyle/>
                    <a:p>
                      <a:pPr algn="l"/>
                      <a:r>
                        <a:rPr lang="en-GB" sz="1400" b="1" dirty="0">
                          <a:effectLst/>
                        </a:rPr>
                        <a:t>Consideration</a:t>
                      </a:r>
                    </a:p>
                  </a:txBody>
                  <a:tcPr marL="53065" marR="53065" marT="26533" marB="2653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B w="9525" cap="flat" cmpd="sng" algn="ctr">
                      <a:solidFill>
                        <a:srgbClr val="000000"/>
                      </a:solidFill>
                      <a:prstDash val="solid"/>
                      <a:round/>
                      <a:headEnd type="none" w="med" len="med"/>
                      <a:tailEnd type="none" w="med" len="med"/>
                    </a:lnB>
                    <a:solidFill>
                      <a:srgbClr val="FFFFFF"/>
                    </a:solidFill>
                  </a:tcPr>
                </a:tc>
                <a:tc>
                  <a:txBody>
                    <a:bodyPr/>
                    <a:lstStyle/>
                    <a:p>
                      <a:pPr algn="ctr"/>
                      <a:r>
                        <a:rPr lang="en-GB" sz="1400" b="1" dirty="0">
                          <a:effectLst/>
                        </a:rPr>
                        <a:t>Descriptor</a:t>
                      </a:r>
                    </a:p>
                  </a:txBody>
                  <a:tcPr marL="53065" marR="53065" marT="26533" marB="2653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260284760"/>
                  </a:ext>
                </a:extLst>
              </a:tr>
              <a:tr h="514439">
                <a:tc>
                  <a:txBody>
                    <a:bodyPr/>
                    <a:lstStyle/>
                    <a:p>
                      <a:pPr algn="l"/>
                      <a:r>
                        <a:rPr lang="en-GB" sz="1400">
                          <a:effectLst/>
                        </a:rPr>
                        <a:t>Substantive contribution</a:t>
                      </a:r>
                    </a:p>
                  </a:txBody>
                  <a:tcPr marL="53065" marR="53065" marT="26533" marB="265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GB" sz="1400">
                          <a:effectLst/>
                        </a:rPr>
                        <a:t>Does this piece contribute to our understanding of social-life? Does the writer demonstrate a deeply grounded (if embedded) human-world understanding and perspective? How has this perspective informed the construction of the text?</a:t>
                      </a:r>
                    </a:p>
                  </a:txBody>
                  <a:tcPr marL="53065" marR="53065" marT="26533" marB="265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66582389"/>
                  </a:ext>
                </a:extLst>
              </a:tr>
              <a:tr h="514439">
                <a:tc>
                  <a:txBody>
                    <a:bodyPr/>
                    <a:lstStyle/>
                    <a:p>
                      <a:pPr algn="l"/>
                      <a:r>
                        <a:rPr lang="en-GB" sz="1400">
                          <a:effectLst/>
                        </a:rPr>
                        <a:t>Aesthetic merit</a:t>
                      </a:r>
                    </a:p>
                  </a:txBody>
                  <a:tcPr marL="53065" marR="53065" marT="26533" marB="265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GB" sz="1400" dirty="0">
                          <a:effectLst/>
                        </a:rPr>
                        <a:t>Does this piece succeed aesthetically? Does the use of creative analytical practices open up the text, invite interpretive responses? Is the text artistically shaped, satisfying, complex, and not boring?</a:t>
                      </a:r>
                    </a:p>
                  </a:txBody>
                  <a:tcPr marL="53065" marR="53065" marT="26533" marB="265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849344346"/>
                  </a:ext>
                </a:extLst>
              </a:tr>
              <a:tr h="971979">
                <a:tc>
                  <a:txBody>
                    <a:bodyPr/>
                    <a:lstStyle/>
                    <a:p>
                      <a:pPr algn="l"/>
                      <a:r>
                        <a:rPr lang="en-GB" sz="1400">
                          <a:effectLst/>
                        </a:rPr>
                        <a:t>Reflexivity</a:t>
                      </a:r>
                    </a:p>
                  </a:txBody>
                  <a:tcPr marL="53065" marR="53065" marT="26533" marB="265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GB" sz="1400">
                          <a:effectLst/>
                        </a:rPr>
                        <a:t>How did the author come to write this text? How was the information gathered? Ethical issues? How has the author's subjectivity been both a producer and a product of this text? Is there adequate self-awareness and self exposure for the reader to make judgments about the point of view? Do authors hold themselves accountable to the standards of knowing and telling of the people they have studied?</a:t>
                      </a:r>
                    </a:p>
                  </a:txBody>
                  <a:tcPr marL="53065" marR="53065" marT="26533" marB="265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661183295"/>
                  </a:ext>
                </a:extLst>
              </a:tr>
              <a:tr h="514439">
                <a:tc>
                  <a:txBody>
                    <a:bodyPr/>
                    <a:lstStyle/>
                    <a:p>
                      <a:pPr algn="l"/>
                      <a:r>
                        <a:rPr lang="en-GB" sz="1400">
                          <a:effectLst/>
                        </a:rPr>
                        <a:t>Impact</a:t>
                      </a:r>
                    </a:p>
                  </a:txBody>
                  <a:tcPr marL="53065" marR="53065" marT="26533" marB="265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GB" sz="1400">
                          <a:effectLst/>
                        </a:rPr>
                        <a:t>Does this affect me? Emotionally? Intellectually? Generate new questions? Move me to write? Move me to try new research practices? Move me to action?</a:t>
                      </a:r>
                    </a:p>
                  </a:txBody>
                  <a:tcPr marL="53065" marR="53065" marT="26533" marB="265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242394330"/>
                  </a:ext>
                </a:extLst>
              </a:tr>
              <a:tr h="539992">
                <a:tc>
                  <a:txBody>
                    <a:bodyPr/>
                    <a:lstStyle/>
                    <a:p>
                      <a:pPr algn="l"/>
                      <a:r>
                        <a:rPr lang="en-GB" sz="1400">
                          <a:effectLst/>
                        </a:rPr>
                        <a:t>Expresses a reality</a:t>
                      </a:r>
                    </a:p>
                  </a:txBody>
                  <a:tcPr marL="53065" marR="53065" marT="26533" marB="265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en-GB" sz="1400" dirty="0">
                          <a:effectLst/>
                        </a:rPr>
                        <a:t>Does this text embody a fleshed out, embodied sense of lived-experience? Does it seem “true” – a credible account of a cultural, social, individual, or communal sense of the “real”?</a:t>
                      </a:r>
                    </a:p>
                  </a:txBody>
                  <a:tcPr marL="53065" marR="53065" marT="26533" marB="265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764021612"/>
                  </a:ext>
                </a:extLst>
              </a:tr>
            </a:tbl>
          </a:graphicData>
        </a:graphic>
      </p:graphicFrame>
      <p:sp>
        <p:nvSpPr>
          <p:cNvPr id="6" name="TextBox 5">
            <a:extLst>
              <a:ext uri="{FF2B5EF4-FFF2-40B4-BE49-F238E27FC236}">
                <a16:creationId xmlns="" xmlns:a16="http://schemas.microsoft.com/office/drawing/2014/main" id="{3EDEFE37-9D7D-C247-84F5-36238C9B9B5F}"/>
              </a:ext>
            </a:extLst>
          </p:cNvPr>
          <p:cNvSpPr txBox="1"/>
          <p:nvPr/>
        </p:nvSpPr>
        <p:spPr>
          <a:xfrm>
            <a:off x="2032819" y="6033177"/>
            <a:ext cx="10515600" cy="276999"/>
          </a:xfrm>
          <a:prstGeom prst="rect">
            <a:avLst/>
          </a:prstGeom>
          <a:noFill/>
        </p:spPr>
        <p:txBody>
          <a:bodyPr wrap="square">
            <a:spAutoFit/>
          </a:bodyPr>
          <a:lstStyle/>
          <a:p>
            <a:r>
              <a:rPr lang="en-GB" sz="1200" dirty="0"/>
              <a:t>S. Reeves, J. Peller, J. Goldman, S. </a:t>
            </a:r>
            <a:r>
              <a:rPr lang="en-GB" sz="1200" dirty="0" err="1"/>
              <a:t>Kitto</a:t>
            </a:r>
            <a:r>
              <a:rPr lang="en-GB" sz="1200" dirty="0"/>
              <a:t> Ethnography in qualitative educational research: AMEE Guide No. 80; Published online: 28 Jun 2013: e1365-e1379 </a:t>
            </a:r>
            <a:endParaRPr lang="x-none" sz="1200" dirty="0"/>
          </a:p>
        </p:txBody>
      </p:sp>
    </p:spTree>
    <p:extLst>
      <p:ext uri="{BB962C8B-B14F-4D97-AF65-F5344CB8AC3E}">
        <p14:creationId xmlns:p14="http://schemas.microsoft.com/office/powerpoint/2010/main" val="3482728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D10D73-8D94-CA4E-88D5-2DFDA588B3DF}"/>
              </a:ext>
            </a:extLst>
          </p:cNvPr>
          <p:cNvSpPr>
            <a:spLocks noGrp="1"/>
          </p:cNvSpPr>
          <p:nvPr>
            <p:ph type="title"/>
          </p:nvPr>
        </p:nvSpPr>
        <p:spPr>
          <a:xfrm>
            <a:off x="263611" y="970495"/>
            <a:ext cx="11277600" cy="622332"/>
          </a:xfrm>
        </p:spPr>
        <p:txBody>
          <a:bodyPr>
            <a:normAutofit/>
          </a:bodyPr>
          <a:lstStyle/>
          <a:p>
            <a:pPr algn="ctr"/>
            <a:r>
              <a:rPr lang="en-GB" sz="4000" b="1" dirty="0">
                <a:latin typeface="+mn-lt"/>
              </a:rPr>
              <a:t>Advantages and  Disadvantages of ethnography</a:t>
            </a:r>
            <a:endParaRPr lang="x-none" sz="4000" dirty="0">
              <a:latin typeface="+mn-lt"/>
            </a:endParaRPr>
          </a:p>
        </p:txBody>
      </p:sp>
      <p:graphicFrame>
        <p:nvGraphicFramePr>
          <p:cNvPr id="4" name="Table 4">
            <a:extLst>
              <a:ext uri="{FF2B5EF4-FFF2-40B4-BE49-F238E27FC236}">
                <a16:creationId xmlns="" xmlns:a16="http://schemas.microsoft.com/office/drawing/2014/main" id="{F1F4933C-732D-9F43-88B7-DA628FD9CAB3}"/>
              </a:ext>
            </a:extLst>
          </p:cNvPr>
          <p:cNvGraphicFramePr>
            <a:graphicFrameLocks noGrp="1"/>
          </p:cNvGraphicFramePr>
          <p:nvPr>
            <p:ph idx="1"/>
          </p:nvPr>
        </p:nvGraphicFramePr>
        <p:xfrm>
          <a:off x="838200" y="1825625"/>
          <a:ext cx="10515600" cy="4572000"/>
        </p:xfrm>
        <a:graphic>
          <a:graphicData uri="http://schemas.openxmlformats.org/drawingml/2006/table">
            <a:tbl>
              <a:tblPr firstRow="1" bandRow="1">
                <a:tableStyleId>{5C22544A-7EE6-4342-B048-85BDC9FD1C3A}</a:tableStyleId>
              </a:tblPr>
              <a:tblGrid>
                <a:gridCol w="5257800">
                  <a:extLst>
                    <a:ext uri="{9D8B030D-6E8A-4147-A177-3AD203B41FA5}">
                      <a16:colId xmlns="" xmlns:a16="http://schemas.microsoft.com/office/drawing/2014/main" val="1527970179"/>
                    </a:ext>
                  </a:extLst>
                </a:gridCol>
                <a:gridCol w="5257800">
                  <a:extLst>
                    <a:ext uri="{9D8B030D-6E8A-4147-A177-3AD203B41FA5}">
                      <a16:colId xmlns="" xmlns:a16="http://schemas.microsoft.com/office/drawing/2014/main" val="267382839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mn-lt"/>
                          <a:ea typeface="+mn-ea"/>
                          <a:cs typeface="+mn-cs"/>
                        </a:rPr>
                        <a:t>Advantages of ethnography</a:t>
                      </a:r>
                      <a:endParaRPr lang="ru-RU" sz="1800" b="1"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kern="1200" dirty="0">
                        <a:solidFill>
                          <a:schemeClr val="bg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dirty="0">
                          <a:solidFill>
                            <a:schemeClr val="bg1"/>
                          </a:solidFill>
                          <a:effectLst/>
                          <a:latin typeface="+mn-lt"/>
                          <a:ea typeface="+mn-ea"/>
                          <a:cs typeface="+mn-cs"/>
                        </a:rPr>
                        <a:t>Disadvantages of ethnography</a:t>
                      </a:r>
                    </a:p>
                    <a:p>
                      <a:endParaRPr lang="x-none" dirty="0">
                        <a:solidFill>
                          <a:schemeClr val="bg1"/>
                        </a:solidFill>
                      </a:endParaRPr>
                    </a:p>
                  </a:txBody>
                  <a:tcPr/>
                </a:tc>
                <a:extLst>
                  <a:ext uri="{0D108BD9-81ED-4DB2-BD59-A6C34878D82A}">
                    <a16:rowId xmlns="" xmlns:a16="http://schemas.microsoft.com/office/drawing/2014/main" val="739984054"/>
                  </a:ext>
                </a:extLst>
              </a:tr>
              <a:tr h="370840">
                <a:tc>
                  <a:txBody>
                    <a:bodyPr/>
                    <a:lstStyle/>
                    <a:p>
                      <a:pPr marL="285750" indent="-285750">
                        <a:buFont typeface="Arial" panose="020B0604020202020204" pitchFamily="34" charset="0"/>
                        <a:buChar char="•"/>
                      </a:pPr>
                      <a:r>
                        <a:rPr lang="en-GB" sz="1800" b="0" i="0" u="none" strike="noStrike" kern="1200" dirty="0">
                          <a:solidFill>
                            <a:schemeClr val="dk1"/>
                          </a:solidFill>
                          <a:effectLst/>
                          <a:latin typeface="+mn-lt"/>
                          <a:ea typeface="+mn-ea"/>
                          <a:cs typeface="+mn-cs"/>
                        </a:rPr>
                        <a:t>It gives the researcher direct access to the culture and practices of a group.</a:t>
                      </a:r>
                      <a:endParaRPr lang="ru-RU" sz="1800" b="0" i="0" u="none" strike="noStrike" kern="1200" dirty="0">
                        <a:solidFill>
                          <a:schemeClr val="dk1"/>
                        </a:solidFill>
                        <a:effectLst/>
                        <a:latin typeface="+mn-lt"/>
                        <a:ea typeface="+mn-ea"/>
                        <a:cs typeface="+mn-cs"/>
                      </a:endParaRPr>
                    </a:p>
                    <a:p>
                      <a:pPr marL="285750" indent="-285750">
                        <a:buFont typeface="Arial" panose="020B0604020202020204" pitchFamily="34" charset="0"/>
                        <a:buChar char="•"/>
                      </a:pPr>
                      <a:endParaRPr lang="ru-RU" sz="1800" b="0" i="0" u="none" strike="noStrike"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b="0" i="0" u="none" strike="noStrike" kern="1200" dirty="0">
                          <a:solidFill>
                            <a:schemeClr val="dk1"/>
                          </a:solidFill>
                          <a:effectLst/>
                          <a:latin typeface="+mn-lt"/>
                          <a:ea typeface="+mn-ea"/>
                          <a:cs typeface="+mn-cs"/>
                        </a:rPr>
                        <a:t>It is a useful approach for learning first-hand about the behaviour and interactions of people within a particular context.</a:t>
                      </a:r>
                      <a:endParaRPr lang="ru-RU" sz="1800" b="0" i="0" u="none" strike="noStrike" kern="1200" dirty="0">
                        <a:solidFill>
                          <a:schemeClr val="dk1"/>
                        </a:solidFill>
                        <a:effectLst/>
                        <a:latin typeface="+mn-lt"/>
                        <a:ea typeface="+mn-ea"/>
                        <a:cs typeface="+mn-cs"/>
                      </a:endParaRPr>
                    </a:p>
                    <a:p>
                      <a:pPr marL="285750" indent="-285750">
                        <a:buFont typeface="Arial" panose="020B0604020202020204" pitchFamily="34" charset="0"/>
                        <a:buChar char="•"/>
                      </a:pPr>
                      <a:endParaRPr lang="en-GB" sz="1800" b="0" i="0" u="none" strike="noStrike" kern="1200" dirty="0">
                        <a:solidFill>
                          <a:schemeClr val="dk1"/>
                        </a:solidFill>
                        <a:effectLst/>
                        <a:latin typeface="+mn-lt"/>
                        <a:ea typeface="+mn-ea"/>
                        <a:cs typeface="+mn-cs"/>
                      </a:endParaRPr>
                    </a:p>
                    <a:p>
                      <a:pPr marL="285750" indent="-285750">
                        <a:buFont typeface="Arial" panose="020B0604020202020204" pitchFamily="34" charset="0"/>
                        <a:buChar char="•"/>
                      </a:pPr>
                      <a:r>
                        <a:rPr lang="en-GB" dirty="0"/>
                        <a:t>May have access to more authentic information and spontaneously observe dynamics that you could not have found out about simply by asking.</a:t>
                      </a:r>
                      <a:endParaRPr lang="ru-RU"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It aims to offer a rich narrative account of a specific culture, allowing to explore many different aspects of the group and setting.</a:t>
                      </a:r>
                      <a:endParaRPr lang="x-none" dirty="0"/>
                    </a:p>
                  </a:txBody>
                  <a:tcPr/>
                </a:tc>
                <a:tc>
                  <a:txBody>
                    <a:bodyPr/>
                    <a:lstStyle/>
                    <a:p>
                      <a:pPr marL="285750" indent="-285750">
                        <a:buFont typeface="Arial" panose="020B0604020202020204" pitchFamily="34" charset="0"/>
                        <a:buChar char="•"/>
                      </a:pPr>
                      <a:r>
                        <a:rPr lang="lt-LT" sz="1800" b="0" i="0" u="none" strike="noStrike" kern="1200" dirty="0">
                          <a:solidFill>
                            <a:schemeClr val="dk1"/>
                          </a:solidFill>
                          <a:effectLst/>
                          <a:latin typeface="+mn-lt"/>
                          <a:ea typeface="+mn-ea"/>
                          <a:cs typeface="+mn-cs"/>
                        </a:rPr>
                        <a:t>It </a:t>
                      </a:r>
                      <a:r>
                        <a:rPr lang="en-GB" sz="1800" b="0" i="0" u="none" strike="noStrike" kern="1200" dirty="0">
                          <a:solidFill>
                            <a:schemeClr val="dk1"/>
                          </a:solidFill>
                          <a:effectLst/>
                          <a:latin typeface="+mn-lt"/>
                          <a:ea typeface="+mn-ea"/>
                          <a:cs typeface="+mn-cs"/>
                        </a:rPr>
                        <a:t>is a time-consuming method. </a:t>
                      </a:r>
                    </a:p>
                    <a:p>
                      <a:pPr marL="285750" indent="-285750">
                        <a:buFont typeface="Arial" panose="020B0604020202020204" pitchFamily="34" charset="0"/>
                        <a:buChar char="•"/>
                      </a:pPr>
                      <a:endParaRPr lang="en-GB" sz="1800" b="0" i="0" u="none" strike="noStrike"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b="0" i="0" u="none" strike="noStrike" kern="1200" dirty="0">
                          <a:solidFill>
                            <a:schemeClr val="dk1"/>
                          </a:solidFill>
                          <a:effectLst/>
                          <a:latin typeface="+mn-lt"/>
                          <a:ea typeface="+mn-ea"/>
                          <a:cs typeface="+mn-cs"/>
                        </a:rPr>
                        <a:t>This long-term immersion can be challenging, and requires careful planning.</a:t>
                      </a:r>
                    </a:p>
                    <a:p>
                      <a:pPr marL="285750" indent="-285750">
                        <a:buFont typeface="Arial" panose="020B0604020202020204" pitchFamily="34" charset="0"/>
                        <a:buChar char="•"/>
                      </a:pPr>
                      <a:endParaRPr lang="en-GB" sz="1800" b="0" i="0" u="none" strike="noStrike"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b="0" i="0" u="none" strike="noStrike" kern="1200" dirty="0">
                          <a:solidFill>
                            <a:schemeClr val="dk1"/>
                          </a:solidFill>
                          <a:effectLst/>
                          <a:latin typeface="+mn-lt"/>
                          <a:ea typeface="+mn-ea"/>
                          <a:cs typeface="+mn-cs"/>
                        </a:rPr>
                        <a:t>Ethnographic research can run the risk of researcher bias. </a:t>
                      </a:r>
                    </a:p>
                    <a:p>
                      <a:pPr marL="285750" indent="-285750">
                        <a:buFont typeface="Arial" panose="020B0604020202020204" pitchFamily="34" charset="0"/>
                        <a:buChar char="•"/>
                      </a:pPr>
                      <a:endParaRPr lang="en-GB" sz="1800" b="0" i="0" u="none" strike="noStrike" kern="1200" dirty="0">
                        <a:solidFill>
                          <a:schemeClr val="dk1"/>
                        </a:solidFill>
                        <a:effectLst/>
                        <a:latin typeface="+mn-lt"/>
                        <a:ea typeface="+mn-ea"/>
                        <a:cs typeface="+mn-cs"/>
                      </a:endParaRPr>
                    </a:p>
                    <a:p>
                      <a:pPr marL="285750" indent="-285750">
                        <a:buFont typeface="Arial" panose="020B0604020202020204" pitchFamily="34" charset="0"/>
                        <a:buChar char="•"/>
                      </a:pPr>
                      <a:r>
                        <a:rPr lang="en-GB" sz="1800" b="0" i="0" u="none" strike="noStrike" kern="1200" dirty="0">
                          <a:solidFill>
                            <a:schemeClr val="dk1"/>
                          </a:solidFill>
                          <a:effectLst/>
                          <a:latin typeface="+mn-lt"/>
                          <a:ea typeface="+mn-ea"/>
                          <a:cs typeface="+mn-cs"/>
                        </a:rPr>
                        <a:t>There are often also ethical considerations to take into account.</a:t>
                      </a:r>
                    </a:p>
                  </a:txBody>
                  <a:tcPr/>
                </a:tc>
                <a:extLst>
                  <a:ext uri="{0D108BD9-81ED-4DB2-BD59-A6C34878D82A}">
                    <a16:rowId xmlns="" xmlns:a16="http://schemas.microsoft.com/office/drawing/2014/main" val="1389917550"/>
                  </a:ext>
                </a:extLst>
              </a:tr>
            </a:tbl>
          </a:graphicData>
        </a:graphic>
      </p:graphicFrame>
    </p:spTree>
    <p:extLst>
      <p:ext uri="{BB962C8B-B14F-4D97-AF65-F5344CB8AC3E}">
        <p14:creationId xmlns:p14="http://schemas.microsoft.com/office/powerpoint/2010/main" val="1899703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08E3FE-1489-E449-808F-DC7F76EF2962}"/>
              </a:ext>
            </a:extLst>
          </p:cNvPr>
          <p:cNvSpPr>
            <a:spLocks noGrp="1"/>
          </p:cNvSpPr>
          <p:nvPr>
            <p:ph type="title"/>
          </p:nvPr>
        </p:nvSpPr>
        <p:spPr>
          <a:xfrm>
            <a:off x="263610" y="823010"/>
            <a:ext cx="11277600" cy="808963"/>
          </a:xfrm>
        </p:spPr>
        <p:txBody>
          <a:bodyPr/>
          <a:lstStyle/>
          <a:p>
            <a:r>
              <a:rPr lang="x-none" b="1" dirty="0">
                <a:latin typeface="+mn-lt"/>
              </a:rPr>
              <a:t>Pitfalls and problems during ethnonursing </a:t>
            </a:r>
          </a:p>
        </p:txBody>
      </p:sp>
      <p:sp>
        <p:nvSpPr>
          <p:cNvPr id="3" name="Content Placeholder 2">
            <a:extLst>
              <a:ext uri="{FF2B5EF4-FFF2-40B4-BE49-F238E27FC236}">
                <a16:creationId xmlns="" xmlns:a16="http://schemas.microsoft.com/office/drawing/2014/main" id="{635DC816-9224-F845-B4C8-2513870A0964}"/>
              </a:ext>
            </a:extLst>
          </p:cNvPr>
          <p:cNvSpPr>
            <a:spLocks noGrp="1"/>
          </p:cNvSpPr>
          <p:nvPr>
            <p:ph idx="1"/>
          </p:nvPr>
        </p:nvSpPr>
        <p:spPr>
          <a:xfrm>
            <a:off x="604683" y="1845734"/>
            <a:ext cx="10936527" cy="4023360"/>
          </a:xfrm>
        </p:spPr>
        <p:txBody>
          <a:bodyPr>
            <a:noAutofit/>
          </a:bodyPr>
          <a:lstStyle/>
          <a:p>
            <a:r>
              <a:rPr lang="en-GB" sz="2000" dirty="0">
                <a:solidFill>
                  <a:schemeClr val="tx1"/>
                </a:solidFill>
              </a:rPr>
              <a:t>It's difficult to conduct a research  lasting a year and longer. </a:t>
            </a:r>
          </a:p>
          <a:p>
            <a:r>
              <a:rPr lang="en-GB" sz="2000" dirty="0">
                <a:solidFill>
                  <a:schemeClr val="tx1"/>
                </a:solidFill>
              </a:rPr>
              <a:t>It is difficult as an insider to become ‘cultural stranger’ questioning the assumptions of the familiar culture:</a:t>
            </a:r>
          </a:p>
          <a:p>
            <a:pPr lvl="1"/>
            <a:r>
              <a:rPr lang="en-GB" sz="2000" dirty="0">
                <a:solidFill>
                  <a:schemeClr val="tx1"/>
                </a:solidFill>
              </a:rPr>
              <a:t>Nurse ethnographers often experience conflict between their role as researcher and their nursing role.</a:t>
            </a:r>
          </a:p>
          <a:p>
            <a:pPr lvl="1"/>
            <a:r>
              <a:rPr lang="en-GB" sz="2000" dirty="0">
                <a:solidFill>
                  <a:schemeClr val="tx1"/>
                </a:solidFill>
              </a:rPr>
              <a:t>The health professionals are taught to adopt a systematic approach to their clinical work, could find it difficult to bear ambiguity.</a:t>
            </a:r>
          </a:p>
          <a:p>
            <a:pPr lvl="1"/>
            <a:r>
              <a:rPr lang="en-GB" sz="2000" dirty="0">
                <a:solidFill>
                  <a:schemeClr val="tx1"/>
                </a:solidFill>
              </a:rPr>
              <a:t>Vigilance and advice from outsiders are very important.</a:t>
            </a:r>
          </a:p>
          <a:p>
            <a:pPr lvl="1"/>
            <a:endParaRPr lang="en-GB" sz="2000" dirty="0">
              <a:solidFill>
                <a:schemeClr val="tx1"/>
              </a:solidFill>
            </a:endParaRPr>
          </a:p>
          <a:p>
            <a:r>
              <a:rPr lang="en-GB" sz="2000" dirty="0">
                <a:solidFill>
                  <a:schemeClr val="tx1"/>
                </a:solidFill>
              </a:rPr>
              <a:t>Key informants might have their own preconceptions of the setting and let this guid their own observations. There is also the risk that participants might only tell what they think researchers wish to hear.</a:t>
            </a:r>
          </a:p>
          <a:p>
            <a:r>
              <a:rPr lang="en-GB" sz="2000" dirty="0">
                <a:solidFill>
                  <a:schemeClr val="tx1"/>
                </a:solidFill>
              </a:rPr>
              <a:t>Findings can be re-interpreted at a later stage in the light of reflection or new evidence.</a:t>
            </a:r>
            <a:endParaRPr lang="x-none" sz="2000" dirty="0">
              <a:solidFill>
                <a:schemeClr val="tx1"/>
              </a:solidFill>
            </a:endParaRPr>
          </a:p>
        </p:txBody>
      </p:sp>
    </p:spTree>
    <p:extLst>
      <p:ext uri="{BB962C8B-B14F-4D97-AF65-F5344CB8AC3E}">
        <p14:creationId xmlns:p14="http://schemas.microsoft.com/office/powerpoint/2010/main" val="281845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3BFA48-6C66-C84D-AE86-2386C224BB98}"/>
              </a:ext>
            </a:extLst>
          </p:cNvPr>
          <p:cNvSpPr>
            <a:spLocks noGrp="1"/>
          </p:cNvSpPr>
          <p:nvPr>
            <p:ph type="title"/>
          </p:nvPr>
        </p:nvSpPr>
        <p:spPr>
          <a:xfrm>
            <a:off x="241839" y="807208"/>
            <a:ext cx="11277600" cy="808963"/>
          </a:xfrm>
        </p:spPr>
        <p:txBody>
          <a:bodyPr>
            <a:normAutofit/>
          </a:bodyPr>
          <a:lstStyle/>
          <a:p>
            <a:r>
              <a:rPr lang="en-GB" sz="4000" b="1" dirty="0">
                <a:latin typeface="+mn-lt"/>
              </a:rPr>
              <a:t>What is ethnography?</a:t>
            </a:r>
            <a:endParaRPr lang="x-none" sz="4000" b="1" dirty="0">
              <a:latin typeface="+mn-lt"/>
            </a:endParaRPr>
          </a:p>
        </p:txBody>
      </p:sp>
      <p:sp>
        <p:nvSpPr>
          <p:cNvPr id="3" name="Content Placeholder 2">
            <a:extLst>
              <a:ext uri="{FF2B5EF4-FFF2-40B4-BE49-F238E27FC236}">
                <a16:creationId xmlns="" xmlns:a16="http://schemas.microsoft.com/office/drawing/2014/main" id="{90F90C3E-689E-6245-B6A0-D92D5EF64699}"/>
              </a:ext>
            </a:extLst>
          </p:cNvPr>
          <p:cNvSpPr>
            <a:spLocks noGrp="1"/>
          </p:cNvSpPr>
          <p:nvPr>
            <p:ph idx="1"/>
          </p:nvPr>
        </p:nvSpPr>
        <p:spPr>
          <a:xfrm>
            <a:off x="620485" y="2253342"/>
            <a:ext cx="10920725" cy="3615751"/>
          </a:xfrm>
        </p:spPr>
        <p:txBody>
          <a:bodyPr>
            <a:normAutofit/>
          </a:bodyPr>
          <a:lstStyle/>
          <a:p>
            <a:pPr algn="just"/>
            <a:r>
              <a:rPr lang="en-GB" dirty="0">
                <a:solidFill>
                  <a:schemeClr val="tx1"/>
                </a:solidFill>
              </a:rPr>
              <a:t>The term </a:t>
            </a:r>
            <a:r>
              <a:rPr lang="en-GB" b="1" i="1" dirty="0">
                <a:solidFill>
                  <a:schemeClr val="tx1"/>
                </a:solidFill>
              </a:rPr>
              <a:t>ethnography</a:t>
            </a:r>
            <a:r>
              <a:rPr lang="en-GB" dirty="0">
                <a:solidFill>
                  <a:schemeClr val="tx1"/>
                </a:solidFill>
              </a:rPr>
              <a:t> comes from the Greek words </a:t>
            </a:r>
            <a:r>
              <a:rPr lang="en-GB" b="1" i="1" dirty="0">
                <a:solidFill>
                  <a:schemeClr val="tx1"/>
                </a:solidFill>
              </a:rPr>
              <a:t>ethnos</a:t>
            </a:r>
            <a:r>
              <a:rPr lang="en-GB" dirty="0">
                <a:solidFill>
                  <a:schemeClr val="tx1"/>
                </a:solidFill>
              </a:rPr>
              <a:t> (people) and </a:t>
            </a:r>
            <a:r>
              <a:rPr lang="en-GB" b="1" i="1" dirty="0" err="1">
                <a:solidFill>
                  <a:schemeClr val="tx1"/>
                </a:solidFill>
              </a:rPr>
              <a:t>graphei</a:t>
            </a:r>
            <a:r>
              <a:rPr lang="en-GB" dirty="0">
                <a:solidFill>
                  <a:schemeClr val="tx1"/>
                </a:solidFill>
              </a:rPr>
              <a:t> (to write).</a:t>
            </a:r>
          </a:p>
          <a:p>
            <a:endParaRPr lang="en-GB" dirty="0">
              <a:solidFill>
                <a:schemeClr val="tx1"/>
              </a:solidFill>
            </a:endParaRPr>
          </a:p>
          <a:p>
            <a:r>
              <a:rPr lang="en-GB" dirty="0">
                <a:solidFill>
                  <a:schemeClr val="tx1"/>
                </a:solidFill>
              </a:rPr>
              <a:t>Ethnography is a type of qualitative research that is characterised by long-term participant observation where the researcher spends an extended period of time in a social group in order to observe their behaviour and collect data. </a:t>
            </a:r>
          </a:p>
          <a:p>
            <a:endParaRPr lang="en-GB" dirty="0">
              <a:solidFill>
                <a:schemeClr val="tx1"/>
              </a:solidFill>
            </a:endParaRPr>
          </a:p>
          <a:p>
            <a:r>
              <a:rPr lang="en-GB" dirty="0">
                <a:solidFill>
                  <a:schemeClr val="tx1"/>
                </a:solidFill>
              </a:rPr>
              <a:t>Ethnography is a flexible research methods that allows to gain a deep understanding of a group’s shared culture, conventions, and social dynamics.</a:t>
            </a:r>
          </a:p>
          <a:p>
            <a:pPr marL="0" indent="0">
              <a:buNone/>
            </a:pPr>
            <a:endParaRPr lang="en-GB" dirty="0">
              <a:solidFill>
                <a:schemeClr val="tx1"/>
              </a:solidFill>
            </a:endParaRPr>
          </a:p>
        </p:txBody>
      </p:sp>
    </p:spTree>
    <p:extLst>
      <p:ext uri="{BB962C8B-B14F-4D97-AF65-F5344CB8AC3E}">
        <p14:creationId xmlns:p14="http://schemas.microsoft.com/office/powerpoint/2010/main" val="1763564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13995A-AFC2-5945-BF6C-A4D6A7EAE8AF}"/>
              </a:ext>
            </a:extLst>
          </p:cNvPr>
          <p:cNvSpPr>
            <a:spLocks noGrp="1"/>
          </p:cNvSpPr>
          <p:nvPr>
            <p:ph type="title"/>
          </p:nvPr>
        </p:nvSpPr>
        <p:spPr/>
        <p:txBody>
          <a:bodyPr/>
          <a:lstStyle/>
          <a:p>
            <a:r>
              <a:rPr lang="x-none" b="1" dirty="0">
                <a:latin typeface="+mn-lt"/>
              </a:rPr>
              <a:t>Conclusion</a:t>
            </a:r>
          </a:p>
        </p:txBody>
      </p:sp>
      <p:sp>
        <p:nvSpPr>
          <p:cNvPr id="3" name="Content Placeholder 2">
            <a:extLst>
              <a:ext uri="{FF2B5EF4-FFF2-40B4-BE49-F238E27FC236}">
                <a16:creationId xmlns="" xmlns:a16="http://schemas.microsoft.com/office/drawing/2014/main" id="{02F871EB-729B-B84E-85FC-3C023E855501}"/>
              </a:ext>
            </a:extLst>
          </p:cNvPr>
          <p:cNvSpPr>
            <a:spLocks noGrp="1"/>
          </p:cNvSpPr>
          <p:nvPr>
            <p:ph idx="1"/>
          </p:nvPr>
        </p:nvSpPr>
        <p:spPr>
          <a:xfrm>
            <a:off x="1238865" y="2256502"/>
            <a:ext cx="10302346" cy="3612591"/>
          </a:xfrm>
        </p:spPr>
        <p:txBody>
          <a:bodyPr>
            <a:noAutofit/>
          </a:bodyPr>
          <a:lstStyle/>
          <a:p>
            <a:pPr>
              <a:buFont typeface="Arial" panose="020B0604020202020204" pitchFamily="34" charset="0"/>
              <a:buChar char="•"/>
            </a:pPr>
            <a:r>
              <a:rPr lang="x-none" sz="2400" dirty="0">
                <a:solidFill>
                  <a:schemeClr val="tx1"/>
                </a:solidFill>
              </a:rPr>
              <a:t>  An ethnography is the descriptions of  a culture, subculture or group.</a:t>
            </a:r>
          </a:p>
          <a:p>
            <a:pPr>
              <a:buFont typeface="Arial" panose="020B0604020202020204" pitchFamily="34" charset="0"/>
              <a:buChar char="•"/>
            </a:pPr>
            <a:r>
              <a:rPr lang="x-none" sz="2400" dirty="0">
                <a:solidFill>
                  <a:schemeClr val="tx1"/>
                </a:solidFill>
              </a:rPr>
              <a:t>  The data sources are mainly participant obseravtion by immersion in the setting   and interviews with key informants.</a:t>
            </a:r>
          </a:p>
          <a:p>
            <a:pPr>
              <a:buFont typeface="Arial" panose="020B0604020202020204" pitchFamily="34" charset="0"/>
              <a:buChar char="•"/>
            </a:pPr>
            <a:r>
              <a:rPr lang="x-none" sz="2400" dirty="0">
                <a:solidFill>
                  <a:schemeClr val="tx1"/>
                </a:solidFill>
              </a:rPr>
              <a:t>  The research uncover the emic view.</a:t>
            </a:r>
          </a:p>
          <a:p>
            <a:pPr>
              <a:buFont typeface="Arial" panose="020B0604020202020204" pitchFamily="34" charset="0"/>
              <a:buChar char="•"/>
            </a:pPr>
            <a:r>
              <a:rPr lang="x-none" sz="2400" dirty="0">
                <a:solidFill>
                  <a:schemeClr val="tx1"/>
                </a:solidFill>
              </a:rPr>
              <a:t> “Thick descriptions” is used  -  the study come alive and to give both an empirical and a theoretical perspective.</a:t>
            </a:r>
          </a:p>
        </p:txBody>
      </p:sp>
    </p:spTree>
    <p:extLst>
      <p:ext uri="{BB962C8B-B14F-4D97-AF65-F5344CB8AC3E}">
        <p14:creationId xmlns:p14="http://schemas.microsoft.com/office/powerpoint/2010/main" val="37350697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D9CF1B-6AF9-ED42-8B90-D611A1BA9372}"/>
              </a:ext>
            </a:extLst>
          </p:cNvPr>
          <p:cNvSpPr>
            <a:spLocks noGrp="1"/>
          </p:cNvSpPr>
          <p:nvPr>
            <p:ph type="title"/>
          </p:nvPr>
        </p:nvSpPr>
        <p:spPr/>
        <p:txBody>
          <a:bodyPr/>
          <a:lstStyle/>
          <a:p>
            <a:r>
              <a:rPr lang="en-GB" b="1" dirty="0">
                <a:latin typeface="+mn-lt"/>
              </a:rPr>
              <a:t>Assignment for students</a:t>
            </a:r>
            <a:endParaRPr lang="x-none" b="1" dirty="0">
              <a:latin typeface="+mn-lt"/>
            </a:endParaRPr>
          </a:p>
        </p:txBody>
      </p:sp>
      <p:sp>
        <p:nvSpPr>
          <p:cNvPr id="3" name="Content Placeholder 2">
            <a:extLst>
              <a:ext uri="{FF2B5EF4-FFF2-40B4-BE49-F238E27FC236}">
                <a16:creationId xmlns="" xmlns:a16="http://schemas.microsoft.com/office/drawing/2014/main" id="{3D51B3D9-87CA-BE4B-A176-44A2C9D8D70F}"/>
              </a:ext>
            </a:extLst>
          </p:cNvPr>
          <p:cNvSpPr>
            <a:spLocks noGrp="1"/>
          </p:cNvSpPr>
          <p:nvPr>
            <p:ph idx="1"/>
          </p:nvPr>
        </p:nvSpPr>
        <p:spPr>
          <a:xfrm>
            <a:off x="263611" y="2241754"/>
            <a:ext cx="11277600" cy="3627339"/>
          </a:xfrm>
        </p:spPr>
        <p:txBody>
          <a:bodyPr>
            <a:normAutofit/>
          </a:bodyPr>
          <a:lstStyle/>
          <a:p>
            <a:r>
              <a:rPr lang="en-GB" sz="2400" dirty="0">
                <a:solidFill>
                  <a:schemeClr val="tx1"/>
                </a:solidFill>
              </a:rPr>
              <a:t>Assignment for students (group work 3-4 students). Analyse the submitted articles and determine:</a:t>
            </a:r>
          </a:p>
          <a:p>
            <a:pPr lvl="1">
              <a:buFont typeface="Arial" panose="020B0604020202020204" pitchFamily="34" charset="0"/>
              <a:buChar char="•"/>
            </a:pPr>
            <a:r>
              <a:rPr lang="en-GB" sz="2400" dirty="0">
                <a:solidFill>
                  <a:schemeClr val="tx1"/>
                </a:solidFill>
              </a:rPr>
              <a:t>What ethnographic research was done (Descriptive ethnography; Critical ethnography; </a:t>
            </a:r>
            <a:r>
              <a:rPr lang="en-GB" sz="2400" dirty="0" err="1">
                <a:solidFill>
                  <a:schemeClr val="tx1"/>
                </a:solidFill>
              </a:rPr>
              <a:t>ar</a:t>
            </a:r>
            <a:r>
              <a:rPr lang="en-GB" sz="2400" dirty="0">
                <a:solidFill>
                  <a:schemeClr val="tx1"/>
                </a:solidFill>
              </a:rPr>
              <a:t> Auto - ethnography).</a:t>
            </a:r>
          </a:p>
          <a:p>
            <a:pPr lvl="1">
              <a:buFont typeface="Arial" panose="020B0604020202020204" pitchFamily="34" charset="0"/>
              <a:buChar char="•"/>
            </a:pPr>
            <a:r>
              <a:rPr lang="en-GB" sz="2400" dirty="0">
                <a:solidFill>
                  <a:schemeClr val="tx1"/>
                </a:solidFill>
              </a:rPr>
              <a:t>What kind of research: micro or macro-</a:t>
            </a:r>
            <a:r>
              <a:rPr lang="en-GB" sz="2400" dirty="0" err="1">
                <a:solidFill>
                  <a:schemeClr val="tx1"/>
                </a:solidFill>
              </a:rPr>
              <a:t>etnography</a:t>
            </a:r>
            <a:r>
              <a:rPr lang="en-GB" sz="2400" dirty="0">
                <a:solidFill>
                  <a:schemeClr val="tx1"/>
                </a:solidFill>
              </a:rPr>
              <a:t>. What are the signs of this?</a:t>
            </a:r>
          </a:p>
          <a:p>
            <a:pPr lvl="1">
              <a:buFont typeface="Arial" panose="020B0604020202020204" pitchFamily="34" charset="0"/>
              <a:buChar char="•"/>
            </a:pPr>
            <a:r>
              <a:rPr lang="en-GB" sz="2400" dirty="0">
                <a:solidFill>
                  <a:schemeClr val="tx1"/>
                </a:solidFill>
              </a:rPr>
              <a:t>Do researchers “thick describe” the results when analysing the data.</a:t>
            </a:r>
          </a:p>
          <a:p>
            <a:pPr lvl="1">
              <a:buFont typeface="Arial" panose="020B0604020202020204" pitchFamily="34" charset="0"/>
              <a:buChar char="•"/>
            </a:pPr>
            <a:r>
              <a:rPr lang="en-GB" sz="2400" dirty="0">
                <a:solidFill>
                  <a:schemeClr val="tx1"/>
                </a:solidFill>
              </a:rPr>
              <a:t>Does the methodology describe in detail the process of analysing the results.</a:t>
            </a:r>
            <a:endParaRPr lang="x-none" sz="2400" dirty="0">
              <a:solidFill>
                <a:schemeClr val="tx1"/>
              </a:solidFill>
            </a:endParaRPr>
          </a:p>
        </p:txBody>
      </p:sp>
    </p:spTree>
    <p:extLst>
      <p:ext uri="{BB962C8B-B14F-4D97-AF65-F5344CB8AC3E}">
        <p14:creationId xmlns:p14="http://schemas.microsoft.com/office/powerpoint/2010/main" val="3967639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814B07-2D71-E743-A4BC-DFDDD0077047}"/>
              </a:ext>
            </a:extLst>
          </p:cNvPr>
          <p:cNvSpPr>
            <a:spLocks noGrp="1"/>
          </p:cNvSpPr>
          <p:nvPr>
            <p:ph type="title"/>
          </p:nvPr>
        </p:nvSpPr>
        <p:spPr>
          <a:xfrm>
            <a:off x="263611" y="970494"/>
            <a:ext cx="11277600" cy="578087"/>
          </a:xfrm>
        </p:spPr>
        <p:txBody>
          <a:bodyPr>
            <a:normAutofit fontScale="90000"/>
          </a:bodyPr>
          <a:lstStyle/>
          <a:p>
            <a:r>
              <a:rPr lang="x-none" b="1" dirty="0">
                <a:latin typeface="+mn-lt"/>
              </a:rPr>
              <a:t>References</a:t>
            </a:r>
            <a:r>
              <a:rPr lang="x-none" b="1" dirty="0"/>
              <a:t>:</a:t>
            </a:r>
          </a:p>
        </p:txBody>
      </p:sp>
      <p:sp>
        <p:nvSpPr>
          <p:cNvPr id="3" name="Content Placeholder 2">
            <a:extLst>
              <a:ext uri="{FF2B5EF4-FFF2-40B4-BE49-F238E27FC236}">
                <a16:creationId xmlns="" xmlns:a16="http://schemas.microsoft.com/office/drawing/2014/main" id="{2CA84667-3421-BF44-AF0A-D7D0A64DA876}"/>
              </a:ext>
            </a:extLst>
          </p:cNvPr>
          <p:cNvSpPr>
            <a:spLocks noGrp="1"/>
          </p:cNvSpPr>
          <p:nvPr>
            <p:ph idx="1"/>
          </p:nvPr>
        </p:nvSpPr>
        <p:spPr/>
        <p:txBody>
          <a:bodyPr>
            <a:noAutofit/>
          </a:bodyPr>
          <a:lstStyle/>
          <a:p>
            <a:r>
              <a:rPr lang="x-none" sz="1800" dirty="0">
                <a:solidFill>
                  <a:schemeClr val="tx1"/>
                </a:solidFill>
              </a:rPr>
              <a:t>C.Pope, N.Mays Qualitative research in Health Care. Wiley Blackwell, 2020</a:t>
            </a:r>
          </a:p>
          <a:p>
            <a:r>
              <a:rPr lang="x-none" sz="1800" dirty="0">
                <a:solidFill>
                  <a:schemeClr val="tx1"/>
                </a:solidFill>
              </a:rPr>
              <a:t>I.Holloway, K.Galvin Etnography. Qualitative research in Nursing and Healthcare. 4th edition Wiley Blackwell, 2017; p.159-177</a:t>
            </a:r>
          </a:p>
          <a:p>
            <a:r>
              <a:rPr lang="x-none" sz="1800" dirty="0">
                <a:solidFill>
                  <a:schemeClr val="tx1"/>
                </a:solidFill>
              </a:rPr>
              <a:t>K.Gerrish, J.Lathlean Etnography. The researh process in nursing. 7th edition Wiley Blackwell, 2015; p.199-210</a:t>
            </a:r>
          </a:p>
          <a:p>
            <a:r>
              <a:rPr lang="en-GB" sz="1800" dirty="0">
                <a:solidFill>
                  <a:schemeClr val="tx1"/>
                </a:solidFill>
              </a:rPr>
              <a:t>S. Reeves, J. Peller, J. Goldman, S. </a:t>
            </a:r>
            <a:r>
              <a:rPr lang="en-GB" sz="1800" dirty="0" err="1">
                <a:solidFill>
                  <a:schemeClr val="tx1"/>
                </a:solidFill>
              </a:rPr>
              <a:t>Kitto</a:t>
            </a:r>
            <a:r>
              <a:rPr lang="en-GB" sz="1800" dirty="0">
                <a:solidFill>
                  <a:schemeClr val="tx1"/>
                </a:solidFill>
              </a:rPr>
              <a:t> Ethnography in qualitative educational research: AMEE Guide No. 80; Published online: 28 Jun 2013: e1365-e1379   </a:t>
            </a:r>
            <a:r>
              <a:rPr lang="en-GB" sz="1800" dirty="0">
                <a:solidFill>
                  <a:schemeClr val="tx1"/>
                </a:solidFill>
                <a:hlinkClick r:id="rId2">
                  <a:extLst>
                    <a:ext uri="{A12FA001-AC4F-418D-AE19-62706E023703}">
                      <ahyp:hlinkClr xmlns="" xmlns:ahyp="http://schemas.microsoft.com/office/drawing/2018/hyperlinkcolor" val="tx"/>
                    </a:ext>
                  </a:extLst>
                </a:hlinkClick>
              </a:rPr>
              <a:t>https://doi.org/10.3109/0142159X.2013.804977</a:t>
            </a:r>
            <a:endParaRPr lang="en-GB" sz="1800" dirty="0">
              <a:solidFill>
                <a:schemeClr val="tx1"/>
              </a:solidFill>
            </a:endParaRPr>
          </a:p>
          <a:p>
            <a:r>
              <a:rPr lang="en-GB" sz="1800" dirty="0">
                <a:solidFill>
                  <a:schemeClr val="tx1"/>
                </a:solidFill>
              </a:rPr>
              <a:t>S. Reeves, A. </a:t>
            </a:r>
            <a:r>
              <a:rPr lang="en-GB" sz="1800" dirty="0" err="1">
                <a:solidFill>
                  <a:schemeClr val="tx1"/>
                </a:solidFill>
              </a:rPr>
              <a:t>Kuper</a:t>
            </a:r>
            <a:r>
              <a:rPr lang="en-GB" sz="1800" dirty="0">
                <a:solidFill>
                  <a:schemeClr val="tx1"/>
                </a:solidFill>
              </a:rPr>
              <a:t>, B. D. Hodges QUALITATIVE RESEARCH Qualitative research methodologies: ethnography; BMJ 30 AUGUST,  2008 (337):512-514</a:t>
            </a:r>
          </a:p>
          <a:p>
            <a:r>
              <a:rPr lang="en-GB" sz="1800" dirty="0">
                <a:solidFill>
                  <a:schemeClr val="tx1"/>
                </a:solidFill>
              </a:rPr>
              <a:t>Morgan-Trimmer, S., Wood, F. Ethnographic methods for process evaluations of complex health behaviour interventions. </a:t>
            </a:r>
            <a:r>
              <a:rPr lang="en-GB" sz="1800" i="1" dirty="0">
                <a:solidFill>
                  <a:schemeClr val="tx1"/>
                </a:solidFill>
              </a:rPr>
              <a:t>Trials</a:t>
            </a:r>
            <a:r>
              <a:rPr lang="en-GB" sz="1800" dirty="0">
                <a:solidFill>
                  <a:schemeClr val="tx1"/>
                </a:solidFill>
              </a:rPr>
              <a:t> </a:t>
            </a:r>
            <a:r>
              <a:rPr lang="en-GB" sz="1800" b="1" dirty="0">
                <a:solidFill>
                  <a:schemeClr val="tx1"/>
                </a:solidFill>
              </a:rPr>
              <a:t>17, </a:t>
            </a:r>
            <a:r>
              <a:rPr lang="en-GB" sz="1800" dirty="0">
                <a:solidFill>
                  <a:schemeClr val="tx1"/>
                </a:solidFill>
              </a:rPr>
              <a:t>232 (2016). </a:t>
            </a:r>
            <a:r>
              <a:rPr lang="en-GB" sz="1800" dirty="0">
                <a:solidFill>
                  <a:schemeClr val="tx1"/>
                </a:solidFill>
                <a:hlinkClick r:id="rId3">
                  <a:extLst>
                    <a:ext uri="{A12FA001-AC4F-418D-AE19-62706E023703}">
                      <ahyp:hlinkClr xmlns="" xmlns:ahyp="http://schemas.microsoft.com/office/drawing/2018/hyperlinkcolor" val="tx"/>
                    </a:ext>
                  </a:extLst>
                </a:hlinkClick>
              </a:rPr>
              <a:t>https://doi.org/10.1186/s13063-016-1340-2</a:t>
            </a:r>
            <a:r>
              <a:rPr lang="en-GB" sz="1800" dirty="0">
                <a:solidFill>
                  <a:schemeClr val="tx1"/>
                </a:solidFill>
              </a:rPr>
              <a:t> </a:t>
            </a:r>
          </a:p>
          <a:p>
            <a:r>
              <a:rPr lang="en-GB" sz="1800" dirty="0">
                <a:solidFill>
                  <a:schemeClr val="tx1"/>
                </a:solidFill>
              </a:rPr>
              <a:t>Approaches To Qualitative Research: Theory &amp; Its Practical Application A Guide For Dissertation Students Edited by John Hogan, Paddy Dolan &amp; Paul Donnelly. Published</a:t>
            </a:r>
            <a:r>
              <a:rPr lang="x-none" sz="1800" dirty="0">
                <a:solidFill>
                  <a:schemeClr val="tx1"/>
                </a:solidFill>
              </a:rPr>
              <a:t> 2009 </a:t>
            </a:r>
            <a:r>
              <a:rPr lang="en-GB" sz="1800" dirty="0">
                <a:solidFill>
                  <a:schemeClr val="tx1"/>
                </a:solidFill>
              </a:rPr>
              <a:t>by OAK TREE PRESS 19 Rutland Street, Cork, Ireland</a:t>
            </a:r>
          </a:p>
          <a:p>
            <a:endParaRPr lang="x-none" sz="1800" dirty="0">
              <a:solidFill>
                <a:schemeClr val="tx1"/>
              </a:solidFill>
            </a:endParaRPr>
          </a:p>
          <a:p>
            <a:endParaRPr lang="x-none" sz="1800" dirty="0">
              <a:solidFill>
                <a:schemeClr val="tx1"/>
              </a:solidFill>
            </a:endParaRPr>
          </a:p>
          <a:p>
            <a:endParaRPr lang="x-none" sz="1800" dirty="0">
              <a:solidFill>
                <a:schemeClr val="tx1"/>
              </a:solidFill>
            </a:endParaRPr>
          </a:p>
          <a:p>
            <a:endParaRPr lang="x-none" sz="1800" dirty="0">
              <a:solidFill>
                <a:schemeClr val="tx1"/>
              </a:solidFill>
            </a:endParaRPr>
          </a:p>
        </p:txBody>
      </p:sp>
    </p:spTree>
    <p:extLst>
      <p:ext uri="{BB962C8B-B14F-4D97-AF65-F5344CB8AC3E}">
        <p14:creationId xmlns:p14="http://schemas.microsoft.com/office/powerpoint/2010/main" val="1893237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088796" y="2142111"/>
            <a:ext cx="10061171" cy="1825205"/>
          </a:xfrm>
        </p:spPr>
        <p:txBody>
          <a:bodyPr/>
          <a:lstStyle/>
          <a:p>
            <a:r>
              <a:rPr lang="en-US" b="1" dirty="0">
                <a:latin typeface="+mn-lt"/>
              </a:rPr>
              <a:t>Thank you</a:t>
            </a:r>
          </a:p>
        </p:txBody>
      </p:sp>
    </p:spTree>
    <p:extLst>
      <p:ext uri="{BB962C8B-B14F-4D97-AF65-F5344CB8AC3E}">
        <p14:creationId xmlns:p14="http://schemas.microsoft.com/office/powerpoint/2010/main" val="3688001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10EA78-5D8F-F04D-8A25-586F60A70328}"/>
              </a:ext>
            </a:extLst>
          </p:cNvPr>
          <p:cNvSpPr>
            <a:spLocks noGrp="1"/>
          </p:cNvSpPr>
          <p:nvPr>
            <p:ph type="title"/>
          </p:nvPr>
        </p:nvSpPr>
        <p:spPr>
          <a:xfrm>
            <a:off x="263611" y="861637"/>
            <a:ext cx="11277600" cy="586163"/>
          </a:xfrm>
        </p:spPr>
        <p:txBody>
          <a:bodyPr>
            <a:normAutofit fontScale="90000"/>
          </a:bodyPr>
          <a:lstStyle/>
          <a:p>
            <a:r>
              <a:rPr lang="en-GB" sz="4000" b="1" dirty="0">
                <a:latin typeface="+mn-lt"/>
              </a:rPr>
              <a:t>Aim of ethnography</a:t>
            </a:r>
            <a:endParaRPr lang="x-none" sz="4000" dirty="0">
              <a:latin typeface="+mn-lt"/>
            </a:endParaRPr>
          </a:p>
        </p:txBody>
      </p:sp>
      <p:sp>
        <p:nvSpPr>
          <p:cNvPr id="3" name="Content Placeholder 2">
            <a:extLst>
              <a:ext uri="{FF2B5EF4-FFF2-40B4-BE49-F238E27FC236}">
                <a16:creationId xmlns="" xmlns:a16="http://schemas.microsoft.com/office/drawing/2014/main" id="{1B4FE763-88C3-D249-B30E-4215C158E546}"/>
              </a:ext>
            </a:extLst>
          </p:cNvPr>
          <p:cNvSpPr>
            <a:spLocks noGrp="1"/>
          </p:cNvSpPr>
          <p:nvPr>
            <p:ph idx="1"/>
          </p:nvPr>
        </p:nvSpPr>
        <p:spPr>
          <a:xfrm>
            <a:off x="838200" y="2296886"/>
            <a:ext cx="10515600" cy="3880076"/>
          </a:xfrm>
        </p:spPr>
        <p:txBody>
          <a:bodyPr>
            <a:normAutofit/>
          </a:bodyPr>
          <a:lstStyle/>
          <a:p>
            <a:r>
              <a:rPr lang="en-GB" sz="2400" b="1" dirty="0">
                <a:solidFill>
                  <a:schemeClr val="tx1"/>
                </a:solidFill>
              </a:rPr>
              <a:t>The central aim of ethnography </a:t>
            </a:r>
            <a:r>
              <a:rPr lang="en-GB" sz="2400" dirty="0">
                <a:solidFill>
                  <a:schemeClr val="tx1"/>
                </a:solidFill>
              </a:rPr>
              <a:t>is to provide rich, holistic insights into peoples’ world views and actions, as well as the nature of the location they inhabit.</a:t>
            </a:r>
          </a:p>
          <a:p>
            <a:endParaRPr lang="en-GB" sz="2400" dirty="0">
              <a:solidFill>
                <a:schemeClr val="tx1"/>
              </a:solidFill>
            </a:endParaRPr>
          </a:p>
          <a:p>
            <a:r>
              <a:rPr lang="en-GB" sz="2400" dirty="0">
                <a:solidFill>
                  <a:schemeClr val="tx1"/>
                </a:solidFill>
              </a:rPr>
              <a:t>As Hammersley (1985) stated, “the task [of ethnographers] is to document the culture, the perspectives and practices of the people in these settings. The aim is to ‘get inside’ the way each group of people sees the world”</a:t>
            </a:r>
          </a:p>
          <a:p>
            <a:pPr marL="201168" lvl="1" indent="0" algn="r">
              <a:buNone/>
            </a:pPr>
            <a:r>
              <a:rPr lang="en-GB" sz="1200" dirty="0">
                <a:solidFill>
                  <a:schemeClr val="tx1"/>
                </a:solidFill>
              </a:rPr>
              <a:t>S. Reeves, A. </a:t>
            </a:r>
            <a:r>
              <a:rPr lang="en-GB" sz="1200" dirty="0" err="1">
                <a:solidFill>
                  <a:schemeClr val="tx1"/>
                </a:solidFill>
              </a:rPr>
              <a:t>Kuper</a:t>
            </a:r>
            <a:r>
              <a:rPr lang="en-GB" sz="1200" dirty="0">
                <a:solidFill>
                  <a:schemeClr val="tx1"/>
                </a:solidFill>
              </a:rPr>
              <a:t>, B. D. Hodges QUALITATIVE RESEARCH Qualitative research methodologies: ethnography; BMJ 30 AUGUST,  2008 (337):512-514</a:t>
            </a:r>
          </a:p>
          <a:p>
            <a:endParaRPr lang="x-none" dirty="0">
              <a:solidFill>
                <a:schemeClr val="tx1"/>
              </a:solidFill>
            </a:endParaRPr>
          </a:p>
        </p:txBody>
      </p:sp>
    </p:spTree>
    <p:extLst>
      <p:ext uri="{BB962C8B-B14F-4D97-AF65-F5344CB8AC3E}">
        <p14:creationId xmlns:p14="http://schemas.microsoft.com/office/powerpoint/2010/main" val="246512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01F44F-9AD0-8D4D-99B4-CEC9DA551385}"/>
              </a:ext>
            </a:extLst>
          </p:cNvPr>
          <p:cNvSpPr>
            <a:spLocks noGrp="1"/>
          </p:cNvSpPr>
          <p:nvPr>
            <p:ph type="title"/>
          </p:nvPr>
        </p:nvSpPr>
        <p:spPr>
          <a:xfrm>
            <a:off x="263611" y="970495"/>
            <a:ext cx="11277600" cy="629706"/>
          </a:xfrm>
        </p:spPr>
        <p:txBody>
          <a:bodyPr>
            <a:normAutofit fontScale="90000"/>
          </a:bodyPr>
          <a:lstStyle/>
          <a:p>
            <a:r>
              <a:rPr lang="en-GB" b="1" dirty="0">
                <a:latin typeface="+mn-lt"/>
              </a:rPr>
              <a:t>What is ethnography?</a:t>
            </a:r>
            <a:endParaRPr lang="x-none" dirty="0">
              <a:latin typeface="+mn-lt"/>
            </a:endParaRPr>
          </a:p>
        </p:txBody>
      </p:sp>
      <p:sp>
        <p:nvSpPr>
          <p:cNvPr id="3" name="Content Placeholder 2">
            <a:extLst>
              <a:ext uri="{FF2B5EF4-FFF2-40B4-BE49-F238E27FC236}">
                <a16:creationId xmlns="" xmlns:a16="http://schemas.microsoft.com/office/drawing/2014/main" id="{D9112083-9B55-C347-9B81-E7DC2D05E598}"/>
              </a:ext>
            </a:extLst>
          </p:cNvPr>
          <p:cNvSpPr>
            <a:spLocks noGrp="1"/>
          </p:cNvSpPr>
          <p:nvPr>
            <p:ph idx="1"/>
          </p:nvPr>
        </p:nvSpPr>
        <p:spPr>
          <a:xfrm>
            <a:off x="838200" y="2006221"/>
            <a:ext cx="10515600" cy="4170742"/>
          </a:xfrm>
        </p:spPr>
        <p:txBody>
          <a:bodyPr>
            <a:normAutofit/>
          </a:bodyPr>
          <a:lstStyle/>
          <a:p>
            <a:pPr marL="0" indent="0" algn="just">
              <a:buNone/>
            </a:pPr>
            <a:r>
              <a:rPr lang="en-GB" sz="2400" i="1" dirty="0">
                <a:solidFill>
                  <a:srgbClr val="0070C0"/>
                </a:solidFill>
              </a:rPr>
              <a:t>The ethnographic researcher participates, overtly or covertly, in people’s daily lives for an extended period of time, watching what happens, listening to what is said, asking questions; in fact collecting whatever data are available to throw light on the issues with which he or she is concerned.</a:t>
            </a:r>
          </a:p>
          <a:p>
            <a:pPr marL="292608" lvl="1" indent="0" algn="r">
              <a:buNone/>
            </a:pPr>
            <a:r>
              <a:rPr lang="en-GB" sz="1200" dirty="0">
                <a:solidFill>
                  <a:schemeClr val="tx1"/>
                </a:solidFill>
              </a:rPr>
              <a:t>Hammersley M, Atkinson P. Ethnography principles in practice. London: Routledge; 1992</a:t>
            </a:r>
          </a:p>
          <a:p>
            <a:pPr marL="292608" lvl="1" indent="0" algn="r">
              <a:buNone/>
            </a:pPr>
            <a:r>
              <a:rPr lang="en-GB" sz="1200" dirty="0">
                <a:solidFill>
                  <a:schemeClr val="tx1"/>
                </a:solidFill>
              </a:rPr>
              <a:t>Morgan-Trimmer, S., Wood, F. Ethnographic methods for process evaluations of complex health behaviour interventions. </a:t>
            </a:r>
            <a:r>
              <a:rPr lang="en-GB" sz="1200" i="1" dirty="0">
                <a:solidFill>
                  <a:schemeClr val="tx1"/>
                </a:solidFill>
              </a:rPr>
              <a:t>Trials</a:t>
            </a:r>
            <a:r>
              <a:rPr lang="en-GB" sz="1200" dirty="0">
                <a:solidFill>
                  <a:schemeClr val="tx1"/>
                </a:solidFill>
              </a:rPr>
              <a:t> 17, 232 (2016). https://</a:t>
            </a:r>
            <a:r>
              <a:rPr lang="en-GB" sz="1200" dirty="0" err="1">
                <a:solidFill>
                  <a:schemeClr val="tx1"/>
                </a:solidFill>
              </a:rPr>
              <a:t>doi.org</a:t>
            </a:r>
            <a:r>
              <a:rPr lang="en-GB" sz="1200" dirty="0">
                <a:solidFill>
                  <a:schemeClr val="tx1"/>
                </a:solidFill>
              </a:rPr>
              <a:t>/10.1186/s13063-016-1340-2</a:t>
            </a:r>
            <a:endParaRPr lang="x-none" sz="1200" dirty="0">
              <a:solidFill>
                <a:schemeClr val="tx1"/>
              </a:solidFill>
            </a:endParaRPr>
          </a:p>
          <a:p>
            <a:pPr marL="0" indent="0" algn="r">
              <a:buNone/>
            </a:pPr>
            <a:endParaRPr lang="en-GB" sz="1400" i="1" dirty="0"/>
          </a:p>
          <a:p>
            <a:pPr marL="0" indent="0">
              <a:buNone/>
            </a:pPr>
            <a:r>
              <a:rPr lang="en-GB" sz="2400" i="1" dirty="0">
                <a:solidFill>
                  <a:srgbClr val="0070C0"/>
                </a:solidFill>
              </a:rPr>
              <a:t>Ethnography is a research process of learning about people by learning from them’.</a:t>
            </a:r>
          </a:p>
          <a:p>
            <a:pPr marL="1743075" lvl="4" indent="42863">
              <a:buNone/>
            </a:pPr>
            <a:r>
              <a:rPr lang="x-none" dirty="0"/>
              <a:t>K.Gerrish, J.Lathlean Etnography. The researh process in nursing. 7th edition Wiley Blackwell, 2015; p.199-210</a:t>
            </a:r>
          </a:p>
          <a:p>
            <a:pPr marL="0" indent="0">
              <a:buNone/>
            </a:pPr>
            <a:endParaRPr lang="en-GB" sz="2400" i="1" dirty="0">
              <a:solidFill>
                <a:srgbClr val="0070C0"/>
              </a:solidFill>
            </a:endParaRPr>
          </a:p>
          <a:p>
            <a:pPr marL="0" indent="0">
              <a:buNone/>
            </a:pPr>
            <a:endParaRPr lang="en-GB" sz="2400" i="1" dirty="0"/>
          </a:p>
          <a:p>
            <a:endParaRPr lang="x-none" dirty="0"/>
          </a:p>
        </p:txBody>
      </p:sp>
    </p:spTree>
    <p:extLst>
      <p:ext uri="{BB962C8B-B14F-4D97-AF65-F5344CB8AC3E}">
        <p14:creationId xmlns:p14="http://schemas.microsoft.com/office/powerpoint/2010/main" val="123455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BCC21D-42D3-4041-9000-7D1BBAA7278B}"/>
              </a:ext>
            </a:extLst>
          </p:cNvPr>
          <p:cNvSpPr>
            <a:spLocks noGrp="1"/>
          </p:cNvSpPr>
          <p:nvPr>
            <p:ph type="title"/>
          </p:nvPr>
        </p:nvSpPr>
        <p:spPr>
          <a:xfrm>
            <a:off x="594804" y="640263"/>
            <a:ext cx="10247367" cy="894623"/>
          </a:xfrm>
        </p:spPr>
        <p:txBody>
          <a:bodyPr>
            <a:normAutofit/>
          </a:bodyPr>
          <a:lstStyle/>
          <a:p>
            <a:r>
              <a:rPr lang="en-GB" sz="3600" b="1" dirty="0">
                <a:latin typeface="+mn-lt"/>
              </a:rPr>
              <a:t>The concept of culture in ethnographic research:</a:t>
            </a:r>
            <a:endParaRPr lang="x-none" sz="3600" b="1" dirty="0">
              <a:latin typeface="+mn-lt"/>
            </a:endParaRPr>
          </a:p>
        </p:txBody>
      </p:sp>
      <p:sp>
        <p:nvSpPr>
          <p:cNvPr id="3" name="Content Placeholder 2">
            <a:extLst>
              <a:ext uri="{FF2B5EF4-FFF2-40B4-BE49-F238E27FC236}">
                <a16:creationId xmlns="" xmlns:a16="http://schemas.microsoft.com/office/drawing/2014/main" id="{2A2D5FCD-0B2A-D64C-9378-12B7294A9FD6}"/>
              </a:ext>
            </a:extLst>
          </p:cNvPr>
          <p:cNvSpPr>
            <a:spLocks noGrp="1"/>
          </p:cNvSpPr>
          <p:nvPr>
            <p:ph idx="1"/>
          </p:nvPr>
        </p:nvSpPr>
        <p:spPr>
          <a:xfrm>
            <a:off x="594805" y="2121763"/>
            <a:ext cx="10726338" cy="3773010"/>
          </a:xfrm>
        </p:spPr>
        <p:txBody>
          <a:bodyPr>
            <a:normAutofit/>
          </a:bodyPr>
          <a:lstStyle/>
          <a:p>
            <a:r>
              <a:rPr lang="x-none" sz="2000" dirty="0">
                <a:solidFill>
                  <a:schemeClr val="tx1"/>
                </a:solidFill>
              </a:rPr>
              <a:t>Culture can be define as the way of life of group – the learnt behaviour that is socially constructed as the way of life of group – the learnt behaviuor that is socially costructed and transmitted.</a:t>
            </a:r>
          </a:p>
          <a:p>
            <a:endParaRPr lang="x-none" sz="2000" dirty="0">
              <a:solidFill>
                <a:schemeClr val="tx1"/>
              </a:solidFill>
            </a:endParaRPr>
          </a:p>
          <a:p>
            <a:r>
              <a:rPr lang="x-none" sz="2000" dirty="0">
                <a:solidFill>
                  <a:schemeClr val="tx1"/>
                </a:solidFill>
              </a:rPr>
              <a:t>Individuals in a culture or subculturehold values and ideas acquired thruoght learning from other members of group.</a:t>
            </a:r>
          </a:p>
          <a:p>
            <a:endParaRPr lang="x-none" sz="2000" dirty="0">
              <a:solidFill>
                <a:schemeClr val="tx1"/>
              </a:solidFill>
            </a:endParaRPr>
          </a:p>
          <a:p>
            <a:r>
              <a:rPr lang="x-none" sz="2000" dirty="0">
                <a:solidFill>
                  <a:schemeClr val="tx1"/>
                </a:solidFill>
              </a:rPr>
              <a:t>Cultures are not uniform, monolithic or unchanging. They include subgroup which, although sharing many values, have different ideas depending on their social location.</a:t>
            </a:r>
          </a:p>
          <a:p>
            <a:endParaRPr lang="x-none" sz="2000" dirty="0">
              <a:solidFill>
                <a:schemeClr val="tx1"/>
              </a:solidFill>
            </a:endParaRPr>
          </a:p>
        </p:txBody>
      </p:sp>
    </p:spTree>
    <p:extLst>
      <p:ext uri="{BB962C8B-B14F-4D97-AF65-F5344CB8AC3E}">
        <p14:creationId xmlns:p14="http://schemas.microsoft.com/office/powerpoint/2010/main" val="3972217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313B22-AF7B-A140-9C20-92C6960ECA87}"/>
              </a:ext>
            </a:extLst>
          </p:cNvPr>
          <p:cNvSpPr>
            <a:spLocks noGrp="1"/>
          </p:cNvSpPr>
          <p:nvPr>
            <p:ph type="title"/>
          </p:nvPr>
        </p:nvSpPr>
        <p:spPr>
          <a:xfrm>
            <a:off x="263611" y="970494"/>
            <a:ext cx="11277600" cy="586163"/>
          </a:xfrm>
        </p:spPr>
        <p:txBody>
          <a:bodyPr>
            <a:normAutofit fontScale="90000"/>
          </a:bodyPr>
          <a:lstStyle/>
          <a:p>
            <a:r>
              <a:rPr lang="en-GB" sz="4000" b="1" dirty="0">
                <a:latin typeface="+mn-lt"/>
              </a:rPr>
              <a:t>Key features of ethnographic research:</a:t>
            </a:r>
            <a:endParaRPr lang="x-none" sz="4000" b="1" dirty="0">
              <a:latin typeface="+mn-lt"/>
            </a:endParaRPr>
          </a:p>
        </p:txBody>
      </p:sp>
      <p:sp>
        <p:nvSpPr>
          <p:cNvPr id="3" name="Content Placeholder 2">
            <a:extLst>
              <a:ext uri="{FF2B5EF4-FFF2-40B4-BE49-F238E27FC236}">
                <a16:creationId xmlns="" xmlns:a16="http://schemas.microsoft.com/office/drawing/2014/main" id="{132F5E96-844E-7449-8287-922ABD11ED1D}"/>
              </a:ext>
            </a:extLst>
          </p:cNvPr>
          <p:cNvSpPr>
            <a:spLocks noGrp="1"/>
          </p:cNvSpPr>
          <p:nvPr>
            <p:ph idx="1"/>
          </p:nvPr>
        </p:nvSpPr>
        <p:spPr>
          <a:xfrm>
            <a:off x="566057" y="1845734"/>
            <a:ext cx="10975154" cy="4023360"/>
          </a:xfrm>
        </p:spPr>
        <p:txBody>
          <a:bodyPr>
            <a:normAutofit/>
          </a:bodyPr>
          <a:lstStyle/>
          <a:p>
            <a:r>
              <a:rPr lang="en-GB" dirty="0">
                <a:solidFill>
                  <a:schemeClr val="tx1"/>
                </a:solidFill>
              </a:rPr>
              <a:t>A strong emphasis on exploring the nature of a particular social phenomenon, rather than setting out to test hypotheses about it.</a:t>
            </a:r>
          </a:p>
          <a:p>
            <a:endParaRPr lang="en-GB" dirty="0">
              <a:solidFill>
                <a:schemeClr val="tx1"/>
              </a:solidFill>
            </a:endParaRPr>
          </a:p>
          <a:p>
            <a:r>
              <a:rPr lang="en-GB" dirty="0">
                <a:solidFill>
                  <a:schemeClr val="tx1"/>
                </a:solidFill>
              </a:rPr>
              <a:t>A tendency to work primarily with “unstructured data” —that is, data that have not been coded at the point of data collection as a closed set of analytical categories.</a:t>
            </a:r>
          </a:p>
          <a:p>
            <a:endParaRPr lang="en-GB" dirty="0">
              <a:solidFill>
                <a:schemeClr val="tx1"/>
              </a:solidFill>
            </a:endParaRPr>
          </a:p>
          <a:p>
            <a:r>
              <a:rPr lang="en-GB" dirty="0">
                <a:solidFill>
                  <a:schemeClr val="tx1"/>
                </a:solidFill>
              </a:rPr>
              <a:t>Investigation of a small number of cases (perhaps even just one case) in detail.</a:t>
            </a:r>
          </a:p>
          <a:p>
            <a:endParaRPr lang="en-GB" dirty="0">
              <a:solidFill>
                <a:schemeClr val="tx1"/>
              </a:solidFill>
            </a:endParaRPr>
          </a:p>
          <a:p>
            <a:r>
              <a:rPr lang="en-GB" dirty="0">
                <a:solidFill>
                  <a:schemeClr val="tx1"/>
                </a:solidFill>
              </a:rPr>
              <a:t>Analysis of data that involves explicit interpretation of the meanings and functions of human actions; the product of this analysis primarily takes the form of verbal descriptions and explanations</a:t>
            </a:r>
          </a:p>
          <a:p>
            <a:endParaRPr lang="x-none" dirty="0">
              <a:solidFill>
                <a:schemeClr val="tx1"/>
              </a:solidFill>
            </a:endParaRPr>
          </a:p>
        </p:txBody>
      </p:sp>
    </p:spTree>
    <p:extLst>
      <p:ext uri="{BB962C8B-B14F-4D97-AF65-F5344CB8AC3E}">
        <p14:creationId xmlns:p14="http://schemas.microsoft.com/office/powerpoint/2010/main" val="1596362548"/>
      </p:ext>
    </p:extLst>
  </p:cSld>
  <p:clrMapOvr>
    <a:masterClrMapping/>
  </p:clrMapOvr>
</p:sld>
</file>

<file path=ppt/theme/theme1.xml><?xml version="1.0" encoding="utf-8"?>
<a:theme xmlns:a="http://schemas.openxmlformats.org/drawingml/2006/main" name="Retrospektyvinė">
  <a:themeElements>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yvinė">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nė">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PPT_Template" id="{F52BAE4A-3757-4BB5-BC6D-16B0C296CE13}" vid="{3F6DFB22-61F0-4797-B00A-C0AFD3CE9603}"/>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PPT_Template</Template>
  <TotalTime>69</TotalTime>
  <Words>4825</Words>
  <Application>Microsoft Office PowerPoint</Application>
  <PresentationFormat>Custom</PresentationFormat>
  <Paragraphs>388</Paragraphs>
  <Slides>53</Slides>
  <Notes>24</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Retrospektyvinė</vt:lpstr>
      <vt:lpstr>Different approaches of qualitative research and their application III   Ethnography</vt:lpstr>
      <vt:lpstr>Contents</vt:lpstr>
      <vt:lpstr>Activity: What is Ethnography?</vt:lpstr>
      <vt:lpstr>The development of ethnography</vt:lpstr>
      <vt:lpstr>What is ethnography?</vt:lpstr>
      <vt:lpstr>Aim of ethnography</vt:lpstr>
      <vt:lpstr>What is ethnography?</vt:lpstr>
      <vt:lpstr>The concept of culture in ethnographic research:</vt:lpstr>
      <vt:lpstr>Key features of ethnographic research:</vt:lpstr>
      <vt:lpstr>Ethnography as a methodology</vt:lpstr>
      <vt:lpstr>Ethnography as a methodology</vt:lpstr>
      <vt:lpstr>PowerPoint Presentation</vt:lpstr>
      <vt:lpstr>Ethnography in Medicine</vt:lpstr>
      <vt:lpstr>Ethnography in Nursing</vt:lpstr>
      <vt:lpstr>Ethnography methods</vt:lpstr>
      <vt:lpstr>Activity: to determine which ethnographic method was used in the research?</vt:lpstr>
      <vt:lpstr>PowerPoint Presentation</vt:lpstr>
      <vt:lpstr>Conversation about Death with older people: an Etnographic study in Nursing Homes </vt:lpstr>
      <vt:lpstr>PowerPoint Presentation</vt:lpstr>
      <vt:lpstr>Working together in Aboriginal health: a framework to guide health professional practice </vt:lpstr>
      <vt:lpstr>Macro and micro-etnohgraphies</vt:lpstr>
      <vt:lpstr>The main features of etnography</vt:lpstr>
      <vt:lpstr>Planning issues: access and ethics</vt:lpstr>
      <vt:lpstr>Selection of sample and settings</vt:lpstr>
      <vt:lpstr>Data collection</vt:lpstr>
      <vt:lpstr>Data collection</vt:lpstr>
      <vt:lpstr>Participant observation</vt:lpstr>
      <vt:lpstr>Participant observation: typology of researchers role</vt:lpstr>
      <vt:lpstr>Observational dimensions and their descriptions</vt:lpstr>
      <vt:lpstr>The ethnographic interviews</vt:lpstr>
      <vt:lpstr>The ethnographic interviews</vt:lpstr>
      <vt:lpstr>Documentary data</vt:lpstr>
      <vt:lpstr>The emic-etic dimension</vt:lpstr>
      <vt:lpstr>Fieldwork and fieldnotes</vt:lpstr>
      <vt:lpstr>Fieldwork</vt:lpstr>
      <vt:lpstr>The etnographic record: field and analytic notes</vt:lpstr>
      <vt:lpstr>The analyse of field notes (Wadsworth 1998, p55)</vt:lpstr>
      <vt:lpstr>The fieldnotes in etnography</vt:lpstr>
      <vt:lpstr>Example of fieldnotes:</vt:lpstr>
      <vt:lpstr>Data analysis and interpretation </vt:lpstr>
      <vt:lpstr>Data analysis</vt:lpstr>
      <vt:lpstr>Description </vt:lpstr>
      <vt:lpstr>The use of “thick description”</vt:lpstr>
      <vt:lpstr>Analysis</vt:lpstr>
      <vt:lpstr>Steps in the analysis</vt:lpstr>
      <vt:lpstr>Interpretation</vt:lpstr>
      <vt:lpstr>Evaluating the quality of ethnographic work </vt:lpstr>
      <vt:lpstr>Advantages and  Disadvantages of ethnography</vt:lpstr>
      <vt:lpstr>Pitfalls and problems during ethnonursing </vt:lpstr>
      <vt:lpstr>Conclusion</vt:lpstr>
      <vt:lpstr>Assignment for students</vt:lpstr>
      <vt:lpstr>References:</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Enrika Morkienė</dc:creator>
  <cp:lastModifiedBy>Aurelija</cp:lastModifiedBy>
  <cp:revision>21</cp:revision>
  <dcterms:created xsi:type="dcterms:W3CDTF">2021-02-03T14:20:44Z</dcterms:created>
  <dcterms:modified xsi:type="dcterms:W3CDTF">2021-11-02T09:29:17Z</dcterms:modified>
</cp:coreProperties>
</file>